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6" r:id="rId10"/>
    <p:sldId id="269" r:id="rId11"/>
    <p:sldId id="268" r:id="rId12"/>
    <p:sldId id="267" r:id="rId13"/>
    <p:sldId id="270" r:id="rId14"/>
    <p:sldId id="275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79C6-27A6-1958-DAEC-D44C10B4F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2: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C4F14-51DD-C3D0-6DF7-1AA8FF26F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Sriyaank</a:t>
            </a:r>
            <a:r>
              <a:rPr lang="en-US" dirty="0"/>
              <a:t> </a:t>
            </a:r>
            <a:r>
              <a:rPr lang="en-US" dirty="0" err="1"/>
              <a:t>Vadlamani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9FA1F4-B9A3-BC83-B95E-ABC81D98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dirty="0"/>
              <a:t>We conducted these tests on a randomly generated sample of the data frame, with only 10% of the rows of the original data frame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20DB4CA-B179-3F8F-7E64-2BA667EDF8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97137" y="3940629"/>
                <a:ext cx="7197726" cy="124097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algn="ctr"/>
                <a:r>
                  <a:rPr lang="en-US" sz="1800"/>
                  <a:t>All the tests were done at the 5% level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1800"/>
                  <a:t>)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20DB4CA-B179-3F8F-7E64-2BA667EDF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97137" y="3940629"/>
                <a:ext cx="7197726" cy="1240970"/>
              </a:xfrm>
              <a:blipFill>
                <a:blip r:embed="rId4"/>
                <a:stretch>
                  <a:fillRect t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3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2AE4E5-257D-B1A9-DBDE-87DAC415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Hypothesis #1: Presence of Crime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F80834-7DCC-87A4-E57E-30E66C9E5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As discussed, we will test if the presence of crime affects the price</a:t>
            </a:r>
          </a:p>
        </p:txBody>
      </p:sp>
      <p:pic>
        <p:nvPicPr>
          <p:cNvPr id="7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358FA5-03E7-D498-C1E5-B3C4F6EA6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1135447"/>
            <a:ext cx="5471927" cy="458273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73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985BD3F-E709-07C5-650C-8211296D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Set-up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82C434-1C5F-6B00-00C3-09D9E969C14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52748" y="2406400"/>
                <a:ext cx="4633484" cy="33847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/>
                  <a:t>= Mean log price for rooms in places with crime</a:t>
                </a:r>
              </a:p>
              <a:p>
                <a:pPr>
                  <a:lnSpc>
                    <a:spcPct val="90000"/>
                  </a:lnSpc>
                </a:pPr>
                <a:endParaRPr lang="en-US" sz="2000"/>
              </a:p>
              <a:p>
                <a:pPr>
                  <a:lnSpc>
                    <a:spcPct val="90000"/>
                  </a:lnSpc>
                </a:pPr>
                <a:r>
                  <a:rPr lang="en-US" sz="200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/>
                  <a:t>= Mean log price for rooms in places without crime</a:t>
                </a:r>
              </a:p>
              <a:p>
                <a:pPr>
                  <a:lnSpc>
                    <a:spcPct val="90000"/>
                  </a:lnSpc>
                </a:pPr>
                <a:endParaRPr lang="en-US" sz="200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/>
              </a:p>
              <a:p>
                <a:pPr>
                  <a:lnSpc>
                    <a:spcPct val="90000"/>
                  </a:lnSpc>
                </a:pPr>
                <a:endParaRPr lang="en-US" sz="200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82C434-1C5F-6B00-00C3-09D9E969C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52748" y="2406400"/>
                <a:ext cx="4633484" cy="3384799"/>
              </a:xfrm>
              <a:blipFill>
                <a:blip r:embed="rId4"/>
                <a:stretch>
                  <a:fillRect l="-1370" t="-1119" b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74827-8AD3-067A-DB68-11424A14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6794" y="2406400"/>
            <a:ext cx="4633482" cy="33847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Number of rooms in places with crime = 631</a:t>
            </a:r>
          </a:p>
          <a:p>
            <a:pPr>
              <a:lnSpc>
                <a:spcPct val="90000"/>
              </a:lnSpc>
            </a:pPr>
            <a:r>
              <a:rPr lang="en-US" sz="2400"/>
              <a:t>Number of rooms in places without crime = 3278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Since both values are greater than 30, we can continue with the theoretical test (z-test)</a:t>
            </a:r>
          </a:p>
        </p:txBody>
      </p:sp>
    </p:spTree>
    <p:extLst>
      <p:ext uri="{BB962C8B-B14F-4D97-AF65-F5344CB8AC3E}">
        <p14:creationId xmlns:p14="http://schemas.microsoft.com/office/powerpoint/2010/main" val="130958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97B97-2F78-74EE-C7B9-E3B22B5A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DD558DD-D568-5F84-9FC2-50B22A350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6794" y="2406400"/>
            <a:ext cx="4633482" cy="33847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At the 5% level, p &lt; alpha so we reject the null hypothesis. </a:t>
            </a:r>
          </a:p>
          <a:p>
            <a:pPr>
              <a:lnSpc>
                <a:spcPct val="90000"/>
              </a:lnSpc>
            </a:pPr>
            <a:r>
              <a:rPr lang="en-US" sz="2000"/>
              <a:t>The data shows significant evidence that the Mean log price for rooms in places with crime differs from the Mean log price for rooms in places without crime. </a:t>
            </a:r>
          </a:p>
          <a:p>
            <a:pPr>
              <a:lnSpc>
                <a:spcPct val="90000"/>
              </a:lnSpc>
            </a:pPr>
            <a:r>
              <a:rPr lang="en-US" sz="2000"/>
              <a:t>We can say that having crime plays an impact on the log price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CFE6-F698-D249-8733-4C81AEC0C29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52748" y="2406400"/>
                <a:ext cx="4633484" cy="33847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/>
                      <m:t>−25.86954918202637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90000"/>
                  </a:lnSpc>
                </a:pPr>
                <a:endParaRPr lang="en-US" sz="28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/>
                      <m:t>1.4664941226484083</m:t>
                    </m:r>
                    <m:r>
                      <m:rPr>
                        <m:nor/>
                      </m:rPr>
                      <a:rPr lang="en-US" sz="2800"/>
                      <m:t>e</m:t>
                    </m:r>
                    <m:r>
                      <m:rPr>
                        <m:nor/>
                      </m:rPr>
                      <a:rPr lang="en-US" sz="2800"/>
                      <m:t>−147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CFE6-F698-D249-8733-4C81AEC0C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52748" y="2406400"/>
                <a:ext cx="4633484" cy="3384799"/>
              </a:xfrm>
              <a:blipFill>
                <a:blip r:embed="rId4"/>
                <a:stretch>
                  <a:fillRect l="-2466" r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1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AE4E5-257D-B1A9-DBDE-87DAC415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Hypothesis #2: Room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F80834-7DCC-87A4-E57E-30E66C9E5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In the box plots for log price vs room type, it appeared as though the mean log price depended on the room type.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DD81350-FE53-37D6-E57E-6FE36488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2834" y="962667"/>
            <a:ext cx="6093065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8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985BD3F-E709-07C5-650C-8211296D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Set-up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82C434-1C5F-6B00-00C3-09D9E969C14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52748" y="2406400"/>
                <a:ext cx="4633484" cy="33847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= Mean log price for Entire home/apt room type</a:t>
                </a:r>
              </a:p>
              <a:p>
                <a:pPr>
                  <a:lnSpc>
                    <a:spcPct val="90000"/>
                  </a:lnSpc>
                </a:pPr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Mean log price for Private room room type</a:t>
                </a:r>
              </a:p>
              <a:p>
                <a:pPr>
                  <a:lnSpc>
                    <a:spcPct val="90000"/>
                  </a:lnSpc>
                </a:pPr>
                <a:endParaRPr lang="en-US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endParaRPr lang="en-US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82C434-1C5F-6B00-00C3-09D9E969C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52748" y="2406400"/>
                <a:ext cx="4633484" cy="3384799"/>
              </a:xfrm>
              <a:blipFill>
                <a:blip r:embed="rId4"/>
                <a:stretch>
                  <a:fillRect l="-1370" t="-1119" r="-2466" b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74827-8AD3-067A-DB68-11424A14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6794" y="2406400"/>
            <a:ext cx="4633482" cy="33847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Number of for Entire home/apt rooms = 2023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Number of Private rooms = 1788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Since both values are greater than 30, we can continue with the theoretical test (z-test)</a:t>
            </a:r>
          </a:p>
        </p:txBody>
      </p:sp>
    </p:spTree>
    <p:extLst>
      <p:ext uri="{BB962C8B-B14F-4D97-AF65-F5344CB8AC3E}">
        <p14:creationId xmlns:p14="http://schemas.microsoft.com/office/powerpoint/2010/main" val="111160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97B97-2F78-74EE-C7B9-E3B22B5A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1DD558DD-D568-5F84-9FC2-50B22A350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6794" y="2406400"/>
            <a:ext cx="4633482" cy="33847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At the 5% level, p &lt; alpha so we reject the null hypothesis. </a:t>
            </a:r>
          </a:p>
          <a:p>
            <a:pPr>
              <a:lnSpc>
                <a:spcPct val="90000"/>
              </a:lnSpc>
            </a:pPr>
            <a:r>
              <a:rPr lang="en-US" sz="2400"/>
              <a:t>The data shows significant evidence that the Mean log price for Entire home/apt room type differs from the Mean log price for Private room room type. </a:t>
            </a:r>
          </a:p>
          <a:p>
            <a:pPr>
              <a:lnSpc>
                <a:spcPct val="90000"/>
              </a:lnSpc>
            </a:pPr>
            <a:r>
              <a:rPr lang="en-US" sz="2400"/>
              <a:t>We can say that the room price plays an impact on the log price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CFE6-F698-D249-8733-4C81AEC0C29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52748" y="2406400"/>
                <a:ext cx="4633484" cy="338479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900"/>
                      <m:t>42.70697325252141</m:t>
                    </m:r>
                  </m:oMath>
                </a14:m>
                <a:endParaRPr lang="en-US" sz="3900"/>
              </a:p>
              <a:p>
                <a:pPr>
                  <a:lnSpc>
                    <a:spcPct val="90000"/>
                  </a:lnSpc>
                </a:pPr>
                <a:endParaRPr lang="en-US" sz="390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9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7CFE6-F698-D249-8733-4C81AEC0C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52748" y="2406400"/>
                <a:ext cx="4633484" cy="3384799"/>
              </a:xfrm>
              <a:blipFill>
                <a:blip r:embed="rId4"/>
                <a:stretch>
                  <a:fillRect l="-4384" r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16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90BC4D-8F26-B35B-84B2-AAB1E840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100"/>
              <a:t>The Goal of this assignment is to Find interesting plots and statistics we can use to predict the price of a new York Airbnb.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F6FC9E6B-D104-198E-A3F6-3974EC903D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929DE0-0965-7485-FA25-2CE3C9CF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Interesting plots</a:t>
            </a:r>
          </a:p>
        </p:txBody>
      </p:sp>
    </p:spTree>
    <p:extLst>
      <p:ext uri="{BB962C8B-B14F-4D97-AF65-F5344CB8AC3E}">
        <p14:creationId xmlns:p14="http://schemas.microsoft.com/office/powerpoint/2010/main" val="300700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DC0BDCA-2F27-3ECF-8A82-F8DAB917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#1 Numerical Values don’t seem to have strong correlation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64D502-B5E6-E3A9-25E3-4A9BFB12F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9650" y="643464"/>
            <a:ext cx="6838883" cy="37318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After looking at histograms of numerical values, and performing log operations on variables with right skewed histograms, we got the following correlation of 5 seemingly useable values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latitude: The latitude of the room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longitude: The longitude of the room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log_price</a:t>
            </a:r>
            <a:r>
              <a:rPr lang="en-US" dirty="0"/>
              <a:t>: The log of the price of the room (what we’re trying to predict)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log_noise</a:t>
            </a:r>
            <a:r>
              <a:rPr lang="en-US" dirty="0"/>
              <a:t>(dB): The log </a:t>
            </a:r>
            <a:r>
              <a:rPr lang="en-US"/>
              <a:t>a</a:t>
            </a:r>
            <a:r>
              <a:rPr lang="en-US" b="0" i="0"/>
              <a:t>verage sound levels of the room</a:t>
            </a:r>
          </a:p>
          <a:p>
            <a:pPr lvl="1">
              <a:lnSpc>
                <a:spcPct val="90000"/>
              </a:lnSpc>
            </a:pPr>
            <a:r>
              <a:rPr lang="en-US"/>
              <a:t>distance_from_poi: The distance between the room and the nearest Point of Interest according to the nyc_locations dataset</a:t>
            </a:r>
          </a:p>
          <a:p>
            <a:pPr>
              <a:lnSpc>
                <a:spcPct val="90000"/>
              </a:lnSpc>
            </a:pPr>
            <a:r>
              <a:rPr lang="en-US"/>
              <a:t>All the variables correlate weakly with log_price, so not good variables to use, further shown by scatter plots on next slide</a:t>
            </a:r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F258392D-CDA9-9DB8-3E12-865625D8ED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342370" y="4542503"/>
            <a:ext cx="5573445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43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432F4334-A033-F894-4ECE-B2542395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1942" y="321734"/>
            <a:ext cx="3537284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Rectangle 206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5F799A7-A5ED-4595-FF0F-FA08185F6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5689" y="321734"/>
            <a:ext cx="3537284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Rectangle 206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6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1974304-8D3A-7ED2-9E27-1E3566DB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2676" y="3631096"/>
            <a:ext cx="3415813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D9649C6-C9AE-3CF8-199C-8A147F922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3727" y="3631096"/>
            <a:ext cx="3361209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4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308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A442C4-203D-A522-4633-21CDA263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#2 Neighborhood affects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1F80-67B6-E5B2-7F64-6EB9990D1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Box plot of list of Average Price for each neighborhood</a:t>
            </a:r>
          </a:p>
          <a:p>
            <a:r>
              <a:rPr lang="en-US" dirty="0"/>
              <a:t>Even if remove outliers, there is a very clear difference in average prices based on neighborhood</a:t>
            </a:r>
          </a:p>
          <a:p>
            <a:pPr lvl="1"/>
            <a:r>
              <a:rPr lang="en-US" dirty="0"/>
              <a:t>If there was no relation between neighborhood and price, the spread of the box plot wouldn’t be too large</a:t>
            </a:r>
          </a:p>
        </p:txBody>
      </p:sp>
      <p:pic>
        <p:nvPicPr>
          <p:cNvPr id="3076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BA316FE-2608-A908-1CBF-48FCA8C02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947744"/>
            <a:ext cx="6095593" cy="480028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0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0D2BB5-9DAF-B410-C0A0-36A9F014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#2 Neighborhood affects Price (Continued)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C2393E9-436A-9B4C-D1F7-728D0DDFA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1187" y="214206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For further analysis, we have the prices for each neighborhood sorted, both with outliers (top table) and without outliers (bottom table)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With outliers: Spread is $761.50, Bull’s head has the lowest average price ($38.50), Fort Wadsworth has the largest average price ($800)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Without outliers: Spread is $363.87, Tremont has the lowest average price ($44), Battery Park City has the largest average price ($407.87)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 spreads in average prices both with and without outliers are less than $50 lower than the largest average price, which is too big of a spread to say neighborhood doesn’t affect price</a:t>
            </a:r>
          </a:p>
        </p:txBody>
      </p:sp>
      <p:sp>
        <p:nvSpPr>
          <p:cNvPr id="26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6CDEE4C2-7463-08B2-66E6-B8E4CA81F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076" y="728133"/>
            <a:ext cx="1245623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8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7C205F97-0118-1E99-E0D4-6D77D7D5A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439" y="3617588"/>
            <a:ext cx="1344897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76043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5126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A575FF-FD9D-70C6-9B46-9369E556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#3 The presence of crime affects price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FA42F-AB6B-5A7D-D9F8-9038DBC89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1187" y="2142067"/>
            <a:ext cx="4099947" cy="364913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When initially treating crime rates as a numerical variable (using the values from </a:t>
            </a:r>
            <a:r>
              <a:rPr lang="en-US" sz="1400" dirty="0" err="1"/>
              <a:t>NYC_Crime_Statistics</a:t>
            </a:r>
            <a:r>
              <a:rPr lang="en-US" sz="1400" dirty="0"/>
              <a:t> dataset), the histogram of the values did not show any patterns before or after log transformation, so I concluded I couldn’t use it for predicting price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Not every zip code had a recorded crime value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Turned crime rates into a categorical variable </a:t>
            </a:r>
            <a:r>
              <a:rPr lang="en-US" sz="1400" dirty="0" err="1"/>
              <a:t>has_crime</a:t>
            </a:r>
            <a:r>
              <a:rPr lang="en-US" sz="1400" dirty="0"/>
              <a:t> (has a recorded value for crime or doesn’t)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 box plot of </a:t>
            </a:r>
            <a:r>
              <a:rPr lang="en-US" sz="1400" dirty="0" err="1"/>
              <a:t>has_crime</a:t>
            </a:r>
            <a:r>
              <a:rPr lang="en-US" sz="1400" dirty="0"/>
              <a:t> appeared to have a large difference in log(price)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Very different statistics as shown in box plot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Decided to further test this through hypothesis testing</a:t>
            </a:r>
          </a:p>
        </p:txBody>
      </p:sp>
      <p:sp>
        <p:nvSpPr>
          <p:cNvPr id="5131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, histogram&#10;&#10;Description automatically generated">
            <a:extLst>
              <a:ext uri="{FF2B5EF4-FFF2-40B4-BE49-F238E27FC236}">
                <a16:creationId xmlns:a16="http://schemas.microsoft.com/office/drawing/2014/main" id="{BDB2F019-D007-09C1-C55F-4FB08D4B61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09104" y="1318532"/>
            <a:ext cx="5204358" cy="1327111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303F070-C316-4A32-020F-D805210D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0139" y="3622709"/>
            <a:ext cx="2982288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7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F6FC9E6B-D104-198E-A3F6-3974EC903D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929DE0-0965-7485-FA25-2CE3C9CF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507651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124</TotalTime>
  <Words>844</Words>
  <Application>Microsoft Macintosh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Celestial</vt:lpstr>
      <vt:lpstr>Assignment 2: EDA</vt:lpstr>
      <vt:lpstr>The Goal of this assignment is to Find interesting plots and statistics we can use to predict the price of a new York Airbnb.</vt:lpstr>
      <vt:lpstr>Interesting plots</vt:lpstr>
      <vt:lpstr>#1 Numerical Values don’t seem to have strong correlation</vt:lpstr>
      <vt:lpstr>PowerPoint Presentation</vt:lpstr>
      <vt:lpstr>#2 Neighborhood affects Price</vt:lpstr>
      <vt:lpstr>#2 Neighborhood affects Price (Continued)</vt:lpstr>
      <vt:lpstr>#3 The presence of crime affects price</vt:lpstr>
      <vt:lpstr>Hypothesis Testing</vt:lpstr>
      <vt:lpstr>We conducted these tests on a randomly generated sample of the data frame, with only 10% of the rows of the original data frame</vt:lpstr>
      <vt:lpstr>Hypothesis #1: Presence of Crime</vt:lpstr>
      <vt:lpstr>Set-up</vt:lpstr>
      <vt:lpstr>Results</vt:lpstr>
      <vt:lpstr>Hypothesis #2: Room Types</vt:lpstr>
      <vt:lpstr>Set-up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2: EDA</dc:title>
  <dc:creator>Sriyaank Vadlamani</dc:creator>
  <cp:lastModifiedBy>Sriyaank Vadlamani</cp:lastModifiedBy>
  <cp:revision>10</cp:revision>
  <dcterms:created xsi:type="dcterms:W3CDTF">2023-03-04T20:39:49Z</dcterms:created>
  <dcterms:modified xsi:type="dcterms:W3CDTF">2023-03-04T22:44:06Z</dcterms:modified>
</cp:coreProperties>
</file>