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75" r:id="rId9"/>
    <p:sldId id="265" r:id="rId10"/>
    <p:sldId id="270" r:id="rId11"/>
    <p:sldId id="266" r:id="rId12"/>
    <p:sldId id="269" r:id="rId13"/>
    <p:sldId id="271" r:id="rId14"/>
    <p:sldId id="267" r:id="rId15"/>
    <p:sldId id="272" r:id="rId16"/>
    <p:sldId id="273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>
      <p:cViewPr varScale="1">
        <p:scale>
          <a:sx n="160" d="100"/>
          <a:sy n="16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697EB-F458-424B-AC49-94C85692FF9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3228B-BC98-4514-903B-A8FB4F7C1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For each model, I looked at feature importance to see how important variables were</a:t>
          </a:r>
        </a:p>
      </dgm:t>
    </dgm:pt>
    <dgm:pt modelId="{EB823180-B457-4F32-A7F6-B31FC213368A}" type="parTrans" cxnId="{BC797C6F-A23C-440F-BA7A-B5CD0D7F26A5}">
      <dgm:prSet/>
      <dgm:spPr/>
      <dgm:t>
        <a:bodyPr/>
        <a:lstStyle/>
        <a:p>
          <a:endParaRPr lang="en-US"/>
        </a:p>
      </dgm:t>
    </dgm:pt>
    <dgm:pt modelId="{B75933A7-55E9-4FC5-ABB1-EB14B831D3E5}" type="sibTrans" cxnId="{BC797C6F-A23C-440F-BA7A-B5CD0D7F26A5}">
      <dgm:prSet/>
      <dgm:spPr/>
      <dgm:t>
        <a:bodyPr/>
        <a:lstStyle/>
        <a:p>
          <a:endParaRPr lang="en-US"/>
        </a:p>
      </dgm:t>
    </dgm:pt>
    <dgm:pt modelId="{BBFFB2E8-B280-46E0-ACDD-9A61503B6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Would’ve removed unimportant variables, but I didn’t need to do this</a:t>
          </a:r>
        </a:p>
      </dgm:t>
    </dgm:pt>
    <dgm:pt modelId="{CD10530E-3970-4BDC-B515-002CD56B5FD7}" type="parTrans" cxnId="{A86C0563-7542-4D9B-91F1-63C98D1C4D9A}">
      <dgm:prSet/>
      <dgm:spPr/>
      <dgm:t>
        <a:bodyPr/>
        <a:lstStyle/>
        <a:p>
          <a:endParaRPr lang="en-US"/>
        </a:p>
      </dgm:t>
    </dgm:pt>
    <dgm:pt modelId="{BAA56D8C-86EA-4DFD-8CEA-A406852BAE45}" type="sibTrans" cxnId="{A86C0563-7542-4D9B-91F1-63C98D1C4D9A}">
      <dgm:prSet/>
      <dgm:spPr/>
      <dgm:t>
        <a:bodyPr/>
        <a:lstStyle/>
        <a:p>
          <a:endParaRPr lang="en-US"/>
        </a:p>
      </dgm:t>
    </dgm:pt>
    <dgm:pt modelId="{BE495766-721E-4432-8607-42FC2CC9C9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For error and performance analysis, I looked at the MAE and RMSE values of the model</a:t>
          </a:r>
        </a:p>
      </dgm:t>
    </dgm:pt>
    <dgm:pt modelId="{E733EA63-3755-4C53-BD92-A9B5A6E27299}" type="parTrans" cxnId="{24C9FDB8-EB02-449B-ABF8-92E1F15D6883}">
      <dgm:prSet/>
      <dgm:spPr/>
      <dgm:t>
        <a:bodyPr/>
        <a:lstStyle/>
        <a:p>
          <a:endParaRPr lang="en-US"/>
        </a:p>
      </dgm:t>
    </dgm:pt>
    <dgm:pt modelId="{D8E403C7-D95D-4613-95F3-589DF9B962C0}" type="sibTrans" cxnId="{24C9FDB8-EB02-449B-ABF8-92E1F15D6883}">
      <dgm:prSet/>
      <dgm:spPr/>
      <dgm:t>
        <a:bodyPr/>
        <a:lstStyle/>
        <a:p>
          <a:endParaRPr lang="en-US"/>
        </a:p>
      </dgm:t>
    </dgm:pt>
    <dgm:pt modelId="{BB460726-0492-4BF1-BAA0-68FC7375C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MAE is less biased towards larger errors while RMSE highly penalizes large errors</a:t>
          </a:r>
        </a:p>
      </dgm:t>
    </dgm:pt>
    <dgm:pt modelId="{778A1F27-D577-409C-BB7A-44F32DE517F5}" type="parTrans" cxnId="{C77564AE-F496-41B6-BD22-C5208D33A3B5}">
      <dgm:prSet/>
      <dgm:spPr/>
      <dgm:t>
        <a:bodyPr/>
        <a:lstStyle/>
        <a:p>
          <a:endParaRPr lang="en-US"/>
        </a:p>
      </dgm:t>
    </dgm:pt>
    <dgm:pt modelId="{E6938CB6-A7A4-41D6-B33A-9E65096F79D8}" type="sibTrans" cxnId="{C77564AE-F496-41B6-BD22-C5208D33A3B5}">
      <dgm:prSet/>
      <dgm:spPr/>
      <dgm:t>
        <a:bodyPr/>
        <a:lstStyle/>
        <a:p>
          <a:endParaRPr lang="en-US"/>
        </a:p>
      </dgm:t>
    </dgm:pt>
    <dgm:pt modelId="{B985B168-FCE2-409C-852E-42D8EF71C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Including both values to account for both ways of treating large errors</a:t>
          </a:r>
        </a:p>
      </dgm:t>
    </dgm:pt>
    <dgm:pt modelId="{2BE27EBA-8845-45D5-9AFD-5CADB2D46750}" type="parTrans" cxnId="{79D64292-240F-4677-8484-A431A103F1D0}">
      <dgm:prSet/>
      <dgm:spPr/>
      <dgm:t>
        <a:bodyPr/>
        <a:lstStyle/>
        <a:p>
          <a:endParaRPr lang="en-US"/>
        </a:p>
      </dgm:t>
    </dgm:pt>
    <dgm:pt modelId="{B26D7C17-B8E6-4740-B61F-91121C1E8365}" type="sibTrans" cxnId="{79D64292-240F-4677-8484-A431A103F1D0}">
      <dgm:prSet/>
      <dgm:spPr/>
      <dgm:t>
        <a:bodyPr/>
        <a:lstStyle/>
        <a:p>
          <a:endParaRPr lang="en-US"/>
        </a:p>
      </dgm:t>
    </dgm:pt>
    <dgm:pt modelId="{4A949110-30E6-4C9D-B693-9371BA655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lower the MAE and RMSE, the better the performance</a:t>
          </a:r>
        </a:p>
      </dgm:t>
    </dgm:pt>
    <dgm:pt modelId="{623DE4BA-6A49-45D8-8295-8F898DD6000E}" type="parTrans" cxnId="{07751EFD-0B68-4B9C-B7FB-3979A1A543AF}">
      <dgm:prSet/>
      <dgm:spPr/>
      <dgm:t>
        <a:bodyPr/>
        <a:lstStyle/>
        <a:p>
          <a:endParaRPr lang="en-US"/>
        </a:p>
      </dgm:t>
    </dgm:pt>
    <dgm:pt modelId="{8BED2255-F5C1-4E16-84A4-CB71560D9EFA}" type="sibTrans" cxnId="{07751EFD-0B68-4B9C-B7FB-3979A1A543AF}">
      <dgm:prSet/>
      <dgm:spPr/>
      <dgm:t>
        <a:bodyPr/>
        <a:lstStyle/>
        <a:p>
          <a:endParaRPr lang="en-US"/>
        </a:p>
      </dgm:t>
    </dgm:pt>
    <dgm:pt modelId="{21A4B3DB-C478-408A-AA43-1F8966F70CEE}" type="pres">
      <dgm:prSet presAssocID="{D2A697EB-F458-424B-AC49-94C85692FF9B}" presName="root" presStyleCnt="0">
        <dgm:presLayoutVars>
          <dgm:dir/>
          <dgm:resizeHandles val="exact"/>
        </dgm:presLayoutVars>
      </dgm:prSet>
      <dgm:spPr/>
    </dgm:pt>
    <dgm:pt modelId="{B20751EE-0660-47B1-A356-F89FCD3BFC5D}" type="pres">
      <dgm:prSet presAssocID="{1253228B-BC98-4514-903B-A8FB4F7C18FC}" presName="compNode" presStyleCnt="0"/>
      <dgm:spPr/>
    </dgm:pt>
    <dgm:pt modelId="{82BA2A1B-BFE5-4771-B90B-6FF968CDF592}" type="pres">
      <dgm:prSet presAssocID="{1253228B-BC98-4514-903B-A8FB4F7C18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6C6B4C3-A81A-4E3E-AED6-AC097CE7A021}" type="pres">
      <dgm:prSet presAssocID="{1253228B-BC98-4514-903B-A8FB4F7C18FC}" presName="iconSpace" presStyleCnt="0"/>
      <dgm:spPr/>
    </dgm:pt>
    <dgm:pt modelId="{471BA064-12A3-465B-A89E-83D783897AF7}" type="pres">
      <dgm:prSet presAssocID="{1253228B-BC98-4514-903B-A8FB4F7C18FC}" presName="parTx" presStyleLbl="revTx" presStyleIdx="0" presStyleCnt="4">
        <dgm:presLayoutVars>
          <dgm:chMax val="0"/>
          <dgm:chPref val="0"/>
        </dgm:presLayoutVars>
      </dgm:prSet>
      <dgm:spPr/>
    </dgm:pt>
    <dgm:pt modelId="{C33147EE-D3F1-4D9A-9036-04F92573ACF0}" type="pres">
      <dgm:prSet presAssocID="{1253228B-BC98-4514-903B-A8FB4F7C18FC}" presName="txSpace" presStyleCnt="0"/>
      <dgm:spPr/>
    </dgm:pt>
    <dgm:pt modelId="{21DE6C08-5F56-4482-9785-02F4F2401599}" type="pres">
      <dgm:prSet presAssocID="{1253228B-BC98-4514-903B-A8FB4F7C18FC}" presName="desTx" presStyleLbl="revTx" presStyleIdx="1" presStyleCnt="4">
        <dgm:presLayoutVars/>
      </dgm:prSet>
      <dgm:spPr/>
    </dgm:pt>
    <dgm:pt modelId="{6067A683-F5FF-4FA3-BEC7-216CDEC1448B}" type="pres">
      <dgm:prSet presAssocID="{B75933A7-55E9-4FC5-ABB1-EB14B831D3E5}" presName="sibTrans" presStyleCnt="0"/>
      <dgm:spPr/>
    </dgm:pt>
    <dgm:pt modelId="{5930172F-4733-42DF-BEEF-82877943EC91}" type="pres">
      <dgm:prSet presAssocID="{BE495766-721E-4432-8607-42FC2CC9C908}" presName="compNode" presStyleCnt="0"/>
      <dgm:spPr/>
    </dgm:pt>
    <dgm:pt modelId="{1A48C7D1-0E8D-4539-8BAD-FC25E0D1D47D}" type="pres">
      <dgm:prSet presAssocID="{BE495766-721E-4432-8607-42FC2CC9C9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AAE9811-5C26-4AFE-BBEA-B5AEC4145F9B}" type="pres">
      <dgm:prSet presAssocID="{BE495766-721E-4432-8607-42FC2CC9C908}" presName="iconSpace" presStyleCnt="0"/>
      <dgm:spPr/>
    </dgm:pt>
    <dgm:pt modelId="{B9BC7986-2086-4707-8E60-4BE97280225D}" type="pres">
      <dgm:prSet presAssocID="{BE495766-721E-4432-8607-42FC2CC9C908}" presName="parTx" presStyleLbl="revTx" presStyleIdx="2" presStyleCnt="4">
        <dgm:presLayoutVars>
          <dgm:chMax val="0"/>
          <dgm:chPref val="0"/>
        </dgm:presLayoutVars>
      </dgm:prSet>
      <dgm:spPr/>
    </dgm:pt>
    <dgm:pt modelId="{71217161-B52A-43C5-8623-6E86FE6F40A2}" type="pres">
      <dgm:prSet presAssocID="{BE495766-721E-4432-8607-42FC2CC9C908}" presName="txSpace" presStyleCnt="0"/>
      <dgm:spPr/>
    </dgm:pt>
    <dgm:pt modelId="{11304263-F9FD-4DD2-B2A8-332978CDF45B}" type="pres">
      <dgm:prSet presAssocID="{BE495766-721E-4432-8607-42FC2CC9C908}" presName="desTx" presStyleLbl="revTx" presStyleIdx="3" presStyleCnt="4">
        <dgm:presLayoutVars/>
      </dgm:prSet>
      <dgm:spPr/>
    </dgm:pt>
  </dgm:ptLst>
  <dgm:cxnLst>
    <dgm:cxn modelId="{643AF400-A85E-4274-B20E-9036FEC52B96}" type="presOf" srcId="{1253228B-BC98-4514-903B-A8FB4F7C18FC}" destId="{471BA064-12A3-465B-A89E-83D783897AF7}" srcOrd="0" destOrd="0" presId="urn:microsoft.com/office/officeart/2018/2/layout/IconLabelDescriptionList"/>
    <dgm:cxn modelId="{D85BB032-DCB1-4CBC-973E-014DFB4D9787}" type="presOf" srcId="{D2A697EB-F458-424B-AC49-94C85692FF9B}" destId="{21A4B3DB-C478-408A-AA43-1F8966F70CEE}" srcOrd="0" destOrd="0" presId="urn:microsoft.com/office/officeart/2018/2/layout/IconLabelDescriptionList"/>
    <dgm:cxn modelId="{CE246934-16D3-4F80-85D8-9CD9B141FD84}" type="presOf" srcId="{BB460726-0492-4BF1-BAA0-68FC7375C266}" destId="{11304263-F9FD-4DD2-B2A8-332978CDF45B}" srcOrd="0" destOrd="0" presId="urn:microsoft.com/office/officeart/2018/2/layout/IconLabelDescriptionList"/>
    <dgm:cxn modelId="{CB7D6744-F642-4A06-86C7-6F6356C8751F}" type="presOf" srcId="{B985B168-FCE2-409C-852E-42D8EF71C131}" destId="{11304263-F9FD-4DD2-B2A8-332978CDF45B}" srcOrd="0" destOrd="1" presId="urn:microsoft.com/office/officeart/2018/2/layout/IconLabelDescriptionList"/>
    <dgm:cxn modelId="{A86C0563-7542-4D9B-91F1-63C98D1C4D9A}" srcId="{1253228B-BC98-4514-903B-A8FB4F7C18FC}" destId="{BBFFB2E8-B280-46E0-ACDD-9A61503B6336}" srcOrd="0" destOrd="0" parTransId="{CD10530E-3970-4BDC-B515-002CD56B5FD7}" sibTransId="{BAA56D8C-86EA-4DFD-8CEA-A406852BAE45}"/>
    <dgm:cxn modelId="{BC797C6F-A23C-440F-BA7A-B5CD0D7F26A5}" srcId="{D2A697EB-F458-424B-AC49-94C85692FF9B}" destId="{1253228B-BC98-4514-903B-A8FB4F7C18FC}" srcOrd="0" destOrd="0" parTransId="{EB823180-B457-4F32-A7F6-B31FC213368A}" sibTransId="{B75933A7-55E9-4FC5-ABB1-EB14B831D3E5}"/>
    <dgm:cxn modelId="{BE3FBD8D-5DA4-4C44-947D-3EE705E5C055}" type="presOf" srcId="{4A949110-30E6-4C9D-B693-9371BA6550EE}" destId="{11304263-F9FD-4DD2-B2A8-332978CDF45B}" srcOrd="0" destOrd="2" presId="urn:microsoft.com/office/officeart/2018/2/layout/IconLabelDescriptionList"/>
    <dgm:cxn modelId="{79D64292-240F-4677-8484-A431A103F1D0}" srcId="{BE495766-721E-4432-8607-42FC2CC9C908}" destId="{B985B168-FCE2-409C-852E-42D8EF71C131}" srcOrd="1" destOrd="0" parTransId="{2BE27EBA-8845-45D5-9AFD-5CADB2D46750}" sibTransId="{B26D7C17-B8E6-4740-B61F-91121C1E8365}"/>
    <dgm:cxn modelId="{792EE693-6C10-43C8-A35F-790F39BEE1F2}" type="presOf" srcId="{BE495766-721E-4432-8607-42FC2CC9C908}" destId="{B9BC7986-2086-4707-8E60-4BE97280225D}" srcOrd="0" destOrd="0" presId="urn:microsoft.com/office/officeart/2018/2/layout/IconLabelDescriptionList"/>
    <dgm:cxn modelId="{C77564AE-F496-41B6-BD22-C5208D33A3B5}" srcId="{BE495766-721E-4432-8607-42FC2CC9C908}" destId="{BB460726-0492-4BF1-BAA0-68FC7375C266}" srcOrd="0" destOrd="0" parTransId="{778A1F27-D577-409C-BB7A-44F32DE517F5}" sibTransId="{E6938CB6-A7A4-41D6-B33A-9E65096F79D8}"/>
    <dgm:cxn modelId="{24C9FDB8-EB02-449B-ABF8-92E1F15D6883}" srcId="{D2A697EB-F458-424B-AC49-94C85692FF9B}" destId="{BE495766-721E-4432-8607-42FC2CC9C908}" srcOrd="1" destOrd="0" parTransId="{E733EA63-3755-4C53-BD92-A9B5A6E27299}" sibTransId="{D8E403C7-D95D-4613-95F3-589DF9B962C0}"/>
    <dgm:cxn modelId="{C13CC4E5-F9D3-4D78-A3DC-D3EB69A895AE}" type="presOf" srcId="{BBFFB2E8-B280-46E0-ACDD-9A61503B6336}" destId="{21DE6C08-5F56-4482-9785-02F4F2401599}" srcOrd="0" destOrd="0" presId="urn:microsoft.com/office/officeart/2018/2/layout/IconLabelDescriptionList"/>
    <dgm:cxn modelId="{07751EFD-0B68-4B9C-B7FB-3979A1A543AF}" srcId="{BE495766-721E-4432-8607-42FC2CC9C908}" destId="{4A949110-30E6-4C9D-B693-9371BA6550EE}" srcOrd="2" destOrd="0" parTransId="{623DE4BA-6A49-45D8-8295-8F898DD6000E}" sibTransId="{8BED2255-F5C1-4E16-84A4-CB71560D9EFA}"/>
    <dgm:cxn modelId="{4C2E25C9-91AE-4BBA-B33E-2EE9D1292C9F}" type="presParOf" srcId="{21A4B3DB-C478-408A-AA43-1F8966F70CEE}" destId="{B20751EE-0660-47B1-A356-F89FCD3BFC5D}" srcOrd="0" destOrd="0" presId="urn:microsoft.com/office/officeart/2018/2/layout/IconLabelDescriptionList"/>
    <dgm:cxn modelId="{377292DA-5F4E-4180-BE96-E961F8B8FCA0}" type="presParOf" srcId="{B20751EE-0660-47B1-A356-F89FCD3BFC5D}" destId="{82BA2A1B-BFE5-4771-B90B-6FF968CDF592}" srcOrd="0" destOrd="0" presId="urn:microsoft.com/office/officeart/2018/2/layout/IconLabelDescriptionList"/>
    <dgm:cxn modelId="{B13C6A7A-AB1A-4016-B12F-47739B0B02C2}" type="presParOf" srcId="{B20751EE-0660-47B1-A356-F89FCD3BFC5D}" destId="{86C6B4C3-A81A-4E3E-AED6-AC097CE7A021}" srcOrd="1" destOrd="0" presId="urn:microsoft.com/office/officeart/2018/2/layout/IconLabelDescriptionList"/>
    <dgm:cxn modelId="{FD6D0AB6-93EC-4DBA-B85E-5480AF4DB9EF}" type="presParOf" srcId="{B20751EE-0660-47B1-A356-F89FCD3BFC5D}" destId="{471BA064-12A3-465B-A89E-83D783897AF7}" srcOrd="2" destOrd="0" presId="urn:microsoft.com/office/officeart/2018/2/layout/IconLabelDescriptionList"/>
    <dgm:cxn modelId="{0E2590DA-503E-4C9C-B4E5-91301BD81CFE}" type="presParOf" srcId="{B20751EE-0660-47B1-A356-F89FCD3BFC5D}" destId="{C33147EE-D3F1-4D9A-9036-04F92573ACF0}" srcOrd="3" destOrd="0" presId="urn:microsoft.com/office/officeart/2018/2/layout/IconLabelDescriptionList"/>
    <dgm:cxn modelId="{00FF9F8F-16E1-4334-9E61-10F0EC73C2C3}" type="presParOf" srcId="{B20751EE-0660-47B1-A356-F89FCD3BFC5D}" destId="{21DE6C08-5F56-4482-9785-02F4F2401599}" srcOrd="4" destOrd="0" presId="urn:microsoft.com/office/officeart/2018/2/layout/IconLabelDescriptionList"/>
    <dgm:cxn modelId="{8CD0F232-992C-4934-80D9-2371A81C90AB}" type="presParOf" srcId="{21A4B3DB-C478-408A-AA43-1F8966F70CEE}" destId="{6067A683-F5FF-4FA3-BEC7-216CDEC1448B}" srcOrd="1" destOrd="0" presId="urn:microsoft.com/office/officeart/2018/2/layout/IconLabelDescriptionList"/>
    <dgm:cxn modelId="{14104855-00D7-4DAB-9528-FA3D79AF9A73}" type="presParOf" srcId="{21A4B3DB-C478-408A-AA43-1F8966F70CEE}" destId="{5930172F-4733-42DF-BEEF-82877943EC91}" srcOrd="2" destOrd="0" presId="urn:microsoft.com/office/officeart/2018/2/layout/IconLabelDescriptionList"/>
    <dgm:cxn modelId="{D9DB1EA6-756B-4A45-AD44-A0F52D492EF7}" type="presParOf" srcId="{5930172F-4733-42DF-BEEF-82877943EC91}" destId="{1A48C7D1-0E8D-4539-8BAD-FC25E0D1D47D}" srcOrd="0" destOrd="0" presId="urn:microsoft.com/office/officeart/2018/2/layout/IconLabelDescriptionList"/>
    <dgm:cxn modelId="{72C360F4-21C8-488B-A2E3-4DA2BF3EFC6F}" type="presParOf" srcId="{5930172F-4733-42DF-BEEF-82877943EC91}" destId="{4AAE9811-5C26-4AFE-BBEA-B5AEC4145F9B}" srcOrd="1" destOrd="0" presId="urn:microsoft.com/office/officeart/2018/2/layout/IconLabelDescriptionList"/>
    <dgm:cxn modelId="{D828F5CC-EF48-4856-AB48-2696FBE2A5CC}" type="presParOf" srcId="{5930172F-4733-42DF-BEEF-82877943EC91}" destId="{B9BC7986-2086-4707-8E60-4BE97280225D}" srcOrd="2" destOrd="0" presId="urn:microsoft.com/office/officeart/2018/2/layout/IconLabelDescriptionList"/>
    <dgm:cxn modelId="{1931564F-38B3-4F47-8509-1B1A58099DE6}" type="presParOf" srcId="{5930172F-4733-42DF-BEEF-82877943EC91}" destId="{71217161-B52A-43C5-8623-6E86FE6F40A2}" srcOrd="3" destOrd="0" presId="urn:microsoft.com/office/officeart/2018/2/layout/IconLabelDescriptionList"/>
    <dgm:cxn modelId="{4E6DD15A-C038-4E29-83AC-3D4FB806042C}" type="presParOf" srcId="{5930172F-4733-42DF-BEEF-82877943EC91}" destId="{11304263-F9FD-4DD2-B2A8-332978CDF4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A2A1B-BFE5-4771-B90B-6FF968CDF592}">
      <dsp:nvSpPr>
        <dsp:cNvPr id="0" name=""/>
        <dsp:cNvSpPr/>
      </dsp:nvSpPr>
      <dsp:spPr>
        <a:xfrm>
          <a:off x="1671" y="176071"/>
          <a:ext cx="1198968" cy="1198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BA064-12A3-465B-A89E-83D783897AF7}">
      <dsp:nvSpPr>
        <dsp:cNvPr id="0" name=""/>
        <dsp:cNvSpPr/>
      </dsp:nvSpPr>
      <dsp:spPr>
        <a:xfrm>
          <a:off x="1671" y="1514259"/>
          <a:ext cx="3425625" cy="65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each model, I looked at feature importance to see how important variables were</a:t>
          </a:r>
        </a:p>
      </dsp:txBody>
      <dsp:txXfrm>
        <a:off x="1671" y="1514259"/>
        <a:ext cx="3425625" cy="658362"/>
      </dsp:txXfrm>
    </dsp:sp>
    <dsp:sp modelId="{21DE6C08-5F56-4482-9785-02F4F2401599}">
      <dsp:nvSpPr>
        <dsp:cNvPr id="0" name=""/>
        <dsp:cNvSpPr/>
      </dsp:nvSpPr>
      <dsp:spPr>
        <a:xfrm>
          <a:off x="1671" y="2237374"/>
          <a:ext cx="3425625" cy="117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Would’ve removed unimportant variables, but I didn’t need to do this</a:t>
          </a:r>
        </a:p>
      </dsp:txBody>
      <dsp:txXfrm>
        <a:off x="1671" y="2237374"/>
        <a:ext cx="3425625" cy="1176339"/>
      </dsp:txXfrm>
    </dsp:sp>
    <dsp:sp modelId="{1A48C7D1-0E8D-4539-8BAD-FC25E0D1D47D}">
      <dsp:nvSpPr>
        <dsp:cNvPr id="0" name=""/>
        <dsp:cNvSpPr/>
      </dsp:nvSpPr>
      <dsp:spPr>
        <a:xfrm>
          <a:off x="4026780" y="176071"/>
          <a:ext cx="1198968" cy="1198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7986-2086-4707-8E60-4BE97280225D}">
      <dsp:nvSpPr>
        <dsp:cNvPr id="0" name=""/>
        <dsp:cNvSpPr/>
      </dsp:nvSpPr>
      <dsp:spPr>
        <a:xfrm>
          <a:off x="4026780" y="1514259"/>
          <a:ext cx="3425625" cy="65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error and performance analysis, I looked at the MAE and RMSE values of the model</a:t>
          </a:r>
        </a:p>
      </dsp:txBody>
      <dsp:txXfrm>
        <a:off x="4026780" y="1514259"/>
        <a:ext cx="3425625" cy="658362"/>
      </dsp:txXfrm>
    </dsp:sp>
    <dsp:sp modelId="{11304263-F9FD-4DD2-B2A8-332978CDF45B}">
      <dsp:nvSpPr>
        <dsp:cNvPr id="0" name=""/>
        <dsp:cNvSpPr/>
      </dsp:nvSpPr>
      <dsp:spPr>
        <a:xfrm>
          <a:off x="4026780" y="2237374"/>
          <a:ext cx="3425625" cy="117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MAE is less biased towards larger errors while RMSE highly penalizes large errors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Including both values to account for both ways of treating large errors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lower the MAE and RMSE, the better the performance</a:t>
          </a:r>
        </a:p>
      </dsp:txBody>
      <dsp:txXfrm>
        <a:off x="4026780" y="2237374"/>
        <a:ext cx="3425625" cy="117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A1D8-D539-8D4B-A6A9-63E20DADB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 –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A139-8602-C7F6-9B5C-3E6D91350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Sriyaank</a:t>
            </a:r>
            <a:r>
              <a:rPr lang="en-US" dirty="0"/>
              <a:t> </a:t>
            </a:r>
            <a:r>
              <a:rPr lang="en-US" dirty="0" err="1"/>
              <a:t>Vadlamani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Test #1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95C7877-2507-9BB1-50DE-7014F1CC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780433"/>
            <a:ext cx="5339490" cy="32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7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>
                <a:solidFill>
                  <a:schemeClr val="bg1"/>
                </a:solidFill>
              </a:rPr>
              <a:t>Test #1: Model Interpretation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6EF17-96CE-F072-4343-E6192308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Used all the variables mentioned to create the tree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Feature Importance listed all variables as very important, but room type as far more important than the others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Despite that, the tree didn’t end up using the distance from POI variables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Only 4 leaf nodes, depth of 3, and 3 splits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Not enough information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D3D49EC-52CD-6C82-0DD4-219B9033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Test #1: Error &amp; Performance analysis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6EF17-96CE-F072-4343-E6192308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MAE: 58.65155</a:t>
            </a:r>
          </a:p>
          <a:p>
            <a:r>
              <a:rPr lang="en-US" sz="1800" dirty="0">
                <a:solidFill>
                  <a:schemeClr val="bg1"/>
                </a:solidFill>
              </a:rPr>
              <a:t>RMSE: 182.5883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error values are too high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Doesn’t perform well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95C7877-2507-9BB1-50DE-7014F1CC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Test #2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D120ED-6F31-5B84-2C26-8F422F21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780433"/>
            <a:ext cx="5339490" cy="32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516E6-560E-310D-5F6C-0067EBC4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Test #2: Model Interpretation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883C-20DC-357B-ECEB-A803E856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Although none of the numerical variables correlated a lot with price, minimum nights, floor and noise(dB) correlated the most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Decided to include these in decision tree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has a lot of leaf nodes (11) depth of 7, and 10 splits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Feature importance listed floor and noise (dB) as the most important features by a lot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7B9A64-1C2F-87BF-68AA-345410FD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516E6-560E-310D-5F6C-0067EBC4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Test #2: Error &amp; performance analysis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883C-20DC-357B-ECEB-A803E856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MAE: 43.91276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RMSE: 105.5126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Values are better than before, but still kind of high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Will try hyperparameter tuning for maximum depth and complexity parameter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These two combined should result in the most optimal number of variables/splits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78BBF9-01BB-9F53-33B8-53DECBED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Test #3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9D38FF-47DA-9FFC-6D55-90A32CDD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780433"/>
            <a:ext cx="5339490" cy="32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6F793-FF99-9D08-7985-89A8D3B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Test #3: Model Interpretation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3549-4D85-E562-AD8E-939071F6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Hyperparameter tuning determined 24 as the optimal max depth and 0.001 as the optimal complexity parameter for MAE and RMSE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Used these values and the same variables from test #2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Resulted in 35 nodes and 34 splits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Feature Importance same as test #2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4E59A0E-27C7-47DF-2618-409E6E91E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A694588-F979-7615-4E6D-2EC87927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Test #3: Error &amp; Performance analysis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6EF17-96CE-F072-4343-E6192308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MAE: 36.35329</a:t>
            </a:r>
          </a:p>
          <a:p>
            <a:r>
              <a:rPr lang="en-US" sz="1600">
                <a:solidFill>
                  <a:schemeClr val="bg1"/>
                </a:solidFill>
              </a:rPr>
              <a:t>RMSE: 92.0964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is far better than the first model</a:t>
            </a:r>
          </a:p>
          <a:p>
            <a:r>
              <a:rPr lang="en-US" sz="1600" dirty="0">
                <a:solidFill>
                  <a:schemeClr val="bg1"/>
                </a:solidFill>
              </a:rPr>
              <a:t>Given the large values of the price in the train data, these values should be sufficient for predicting prices of </a:t>
            </a:r>
            <a:r>
              <a:rPr lang="en-US" sz="1600">
                <a:solidFill>
                  <a:schemeClr val="bg1"/>
                </a:solidFill>
              </a:rPr>
              <a:t>AirBnBs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B23CA0-7603-7700-9D68-6CDF6D58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493428"/>
            <a:ext cx="6269058" cy="3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8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40FD351-A4E5-2F2B-0363-FBC443C17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FAD1F-1CA4-49C9-8E43-4802C80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Review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449C-9AA2-1D7C-4FD5-724E236D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Found that the price variable had very weak correlations with other numeric variables</a:t>
            </a:r>
          </a:p>
          <a:p>
            <a:endParaRPr lang="en-US" dirty="0"/>
          </a:p>
          <a:p>
            <a:r>
              <a:rPr lang="en-US" dirty="0"/>
              <a:t>Found relationship between the presence of crime and price</a:t>
            </a:r>
          </a:p>
          <a:p>
            <a:endParaRPr lang="en-US" dirty="0"/>
          </a:p>
          <a:p>
            <a:r>
              <a:rPr lang="en-US" dirty="0"/>
              <a:t>Found relationship between the room type and price</a:t>
            </a:r>
          </a:p>
          <a:p>
            <a:endParaRPr lang="en-US" dirty="0"/>
          </a:p>
          <a:p>
            <a:r>
              <a:rPr lang="en-US" dirty="0"/>
              <a:t>Found relationship between neighborhood and price</a:t>
            </a:r>
          </a:p>
        </p:txBody>
      </p:sp>
    </p:spTree>
    <p:extLst>
      <p:ext uri="{BB962C8B-B14F-4D97-AF65-F5344CB8AC3E}">
        <p14:creationId xmlns:p14="http://schemas.microsoft.com/office/powerpoint/2010/main" val="15833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 descr="Small tree">
            <a:extLst>
              <a:ext uri="{FF2B5EF4-FFF2-40B4-BE49-F238E27FC236}">
                <a16:creationId xmlns:a16="http://schemas.microsoft.com/office/drawing/2014/main" id="{635F476C-0F6B-D84A-F488-71666FE1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3848" b="118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01BB2C-1C6F-2E05-4447-B5BF8C45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no numerical variables are highly correlated enough with price, I only have access to categorical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 will be using a decision tree to predict the price using the </a:t>
            </a:r>
            <a:r>
              <a:rPr lang="en-US" dirty="0" err="1"/>
              <a:t>rpart</a:t>
            </a:r>
            <a:r>
              <a:rPr lang="en-US" dirty="0"/>
              <a:t>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also do hyperparameter tuning using the </a:t>
            </a:r>
            <a:r>
              <a:rPr lang="en-US" dirty="0" err="1"/>
              <a:t>mlr</a:t>
            </a:r>
            <a:r>
              <a:rPr lang="en-US" dirty="0"/>
              <a:t> library, and error analysis using </a:t>
            </a:r>
            <a:r>
              <a:rPr lang="en-US"/>
              <a:t>the Metrics librar</a:t>
            </a: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46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01154-68EE-C429-DFD5-5F4AB5E7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What variables to Use?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2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4336D-ACFF-48B1-AB6A-8790C512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Variable #1: Distances from POI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49BA1-DE71-CE1A-7FDB-A3DCB452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1900"/>
              <a:t>In EDA, I found the Distance from the nearest POI wasn't useful for predicting price since there was no correlation between the two variables. </a:t>
            </a:r>
          </a:p>
          <a:p>
            <a:r>
              <a:rPr lang="en-US" sz="1900"/>
              <a:t>However, some POIs are more desirable than others and some aren't ideal to be near. </a:t>
            </a:r>
          </a:p>
          <a:p>
            <a:pPr lvl="1"/>
            <a:r>
              <a:rPr lang="en-US" sz="1900"/>
              <a:t>For instance, getting an Airbnb near JFK airport isn't ideal since it's noisy and far from other tourist locations. </a:t>
            </a:r>
          </a:p>
          <a:p>
            <a:pPr lvl="1"/>
            <a:r>
              <a:rPr lang="en-US" sz="1900"/>
              <a:t>In my experience, people in New York tend to like Broadway shows, so the distance from Broadway may also have an impact. </a:t>
            </a:r>
          </a:p>
          <a:p>
            <a:pPr lvl="1"/>
            <a:r>
              <a:rPr lang="en-US" sz="1900"/>
              <a:t>Lets include distance from JFK and distance from Broadway in the model.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0695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B8D4-F2BD-6740-A908-DEA4B1E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Variable #2: Presence of Crime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13-D640-A0D8-4A17-635EEE3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/>
              <a:t>EDA showed no correlation between crime rate and price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EDA showed correlation between the presence of crime and price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Will add column that indicates if there is a recorded crime rate near the Airbnb</a:t>
            </a:r>
          </a:p>
        </p:txBody>
      </p:sp>
    </p:spTree>
    <p:extLst>
      <p:ext uri="{BB962C8B-B14F-4D97-AF65-F5344CB8AC3E}">
        <p14:creationId xmlns:p14="http://schemas.microsoft.com/office/powerpoint/2010/main" val="20942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B8D4-F2BD-6740-A908-DEA4B1E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Additional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13-D640-A0D8-4A17-635EEE3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dirty="0"/>
              <a:t>EDA showed correlation between neighborhood and price</a:t>
            </a:r>
          </a:p>
          <a:p>
            <a:pPr lvl="1"/>
            <a:r>
              <a:rPr lang="en-US" dirty="0"/>
              <a:t>Too many neighborhoods for our decision tree</a:t>
            </a:r>
          </a:p>
          <a:p>
            <a:pPr lvl="1"/>
            <a:r>
              <a:rPr lang="en-US" dirty="0"/>
              <a:t>Will use neighborhood group instead</a:t>
            </a:r>
          </a:p>
          <a:p>
            <a:pPr lvl="1"/>
            <a:endParaRPr lang="en-US" dirty="0"/>
          </a:p>
          <a:p>
            <a:r>
              <a:rPr lang="en-US" dirty="0"/>
              <a:t>EDA showed correlation between room type and price, so will use it</a:t>
            </a:r>
          </a:p>
        </p:txBody>
      </p:sp>
    </p:spTree>
    <p:extLst>
      <p:ext uri="{BB962C8B-B14F-4D97-AF65-F5344CB8AC3E}">
        <p14:creationId xmlns:p14="http://schemas.microsoft.com/office/powerpoint/2010/main" val="124974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B8D4-F2BD-6740-A908-DEA4B1EC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Analyses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02D4E6-A94C-BE25-11A4-6D6755A425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0507" y="2628900"/>
          <a:ext cx="7454077" cy="358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39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01154-68EE-C429-DFD5-5F4AB5E7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Making decision trees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2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161</TotalTime>
  <Words>682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Assignment 4 – Price Prediction</vt:lpstr>
      <vt:lpstr>Review of EDA</vt:lpstr>
      <vt:lpstr>PowerPoint Presentation</vt:lpstr>
      <vt:lpstr>What variables to Use?</vt:lpstr>
      <vt:lpstr>Variable #1: Distances from POI </vt:lpstr>
      <vt:lpstr>Variable #2: Presence of Crime</vt:lpstr>
      <vt:lpstr>Additional Variables</vt:lpstr>
      <vt:lpstr>Analyses</vt:lpstr>
      <vt:lpstr>Making decision trees</vt:lpstr>
      <vt:lpstr>Test #1</vt:lpstr>
      <vt:lpstr>Test #1: Model Interpretation</vt:lpstr>
      <vt:lpstr>Test #1: Error &amp; Performance analysis</vt:lpstr>
      <vt:lpstr>Test #2</vt:lpstr>
      <vt:lpstr>Test #2: Model Interpretation</vt:lpstr>
      <vt:lpstr>Test #2: Error &amp; performance analysis</vt:lpstr>
      <vt:lpstr>Test #3</vt:lpstr>
      <vt:lpstr>Test #3: Model Interpretation</vt:lpstr>
      <vt:lpstr>Test #3: Error &amp;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– Price Prediction</dc:title>
  <dc:creator>Sriyaank Vadlamani</dc:creator>
  <cp:lastModifiedBy>Sriyaank Vadlamani</cp:lastModifiedBy>
  <cp:revision>8</cp:revision>
  <dcterms:created xsi:type="dcterms:W3CDTF">2023-03-25T18:58:59Z</dcterms:created>
  <dcterms:modified xsi:type="dcterms:W3CDTF">2023-04-27T21:32:13Z</dcterms:modified>
</cp:coreProperties>
</file>