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Lst>
  <p:notesMasterIdLst>
    <p:notesMasterId r:id="rId20"/>
  </p:notesMasterIdLst>
  <p:handoutMasterIdLst>
    <p:handoutMasterId r:id="rId21"/>
  </p:handoutMasterIdLst>
  <p:sldIdLst>
    <p:sldId id="278" r:id="rId5"/>
    <p:sldId id="282" r:id="rId6"/>
    <p:sldId id="271" r:id="rId7"/>
    <p:sldId id="284" r:id="rId8"/>
    <p:sldId id="285" r:id="rId9"/>
    <p:sldId id="286" r:id="rId10"/>
    <p:sldId id="287" r:id="rId11"/>
    <p:sldId id="288" r:id="rId12"/>
    <p:sldId id="299" r:id="rId13"/>
    <p:sldId id="293" r:id="rId14"/>
    <p:sldId id="295" r:id="rId15"/>
    <p:sldId id="298" r:id="rId16"/>
    <p:sldId id="296" r:id="rId17"/>
    <p:sldId id="297"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AEA9D-3BB9-4D6D-BC93-A62CD72D87AD}" v="2976" dt="2024-03-24T13:02:01.544"/>
    <p1510:client id="{B78E937D-BC69-4176-9D8D-5D655DE08E34}" v="496" dt="2024-03-24T06:38:17.032"/>
    <p1510:client id="{E23AFC83-D78A-469E-BADD-AB4463A35C1D}" v="1" dt="2024-03-24T14:09:04.456"/>
    <p1510:client id="{EB8E81EB-7C62-4AAF-80E5-E3CA7452BFFD}" v="8" dt="2024-03-25T09:37:41.219"/>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3/25/2024</a:t>
            </a:fld>
            <a:endParaRPr lang="en-US"/>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a:p>
        </p:txBody>
      </p:sp>
    </p:spTree>
    <p:extLst>
      <p:ext uri="{BB962C8B-B14F-4D97-AF65-F5344CB8AC3E}">
        <p14:creationId xmlns:p14="http://schemas.microsoft.com/office/powerpoint/2010/main" val="38678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835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821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5817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6943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45139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9737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7753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978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926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613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911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629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366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941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107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5607614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luginsxbmc.com/2019/07/apk-google-play-store.html"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7313612" y="549275"/>
            <a:ext cx="4686957" cy="2644835"/>
          </a:xfrm>
        </p:spPr>
        <p:txBody>
          <a:bodyPr wrap="square" anchor="b">
            <a:normAutofit/>
          </a:bodyPr>
          <a:lstStyle/>
          <a:p>
            <a:r>
              <a:rPr lang="en-US" dirty="0">
                <a:cs typeface="Calibri Light"/>
              </a:rPr>
              <a:t>Play Store App Review Analysis</a:t>
            </a:r>
            <a:endParaRPr lang="en-US" dirty="0"/>
          </a:p>
        </p:txBody>
      </p:sp>
      <p:sp>
        <p:nvSpPr>
          <p:cNvPr id="35" name="Content Placeholder 11">
            <a:extLst>
              <a:ext uri="{FF2B5EF4-FFF2-40B4-BE49-F238E27FC236}">
                <a16:creationId xmlns:a16="http://schemas.microsoft.com/office/drawing/2014/main" id="{7C8A9525-1BC1-ED6D-271F-01A95A89863C}"/>
              </a:ext>
            </a:extLst>
          </p:cNvPr>
          <p:cNvSpPr>
            <a:spLocks noGrp="1"/>
          </p:cNvSpPr>
          <p:nvPr>
            <p:ph idx="1"/>
          </p:nvPr>
        </p:nvSpPr>
        <p:spPr>
          <a:xfrm>
            <a:off x="7313612" y="3554324"/>
            <a:ext cx="4787599" cy="2538501"/>
          </a:xfrm>
        </p:spPr>
        <p:txBody>
          <a:bodyPr anchor="t">
            <a:normAutofit/>
          </a:bodyPr>
          <a:lstStyle/>
          <a:p>
            <a:pPr marL="0" indent="0">
              <a:buNone/>
            </a:pPr>
            <a:r>
              <a:rPr lang="en-US" sz="2400" dirty="0">
                <a:cs typeface="Calibri" panose="020F0502020204030204"/>
              </a:rPr>
              <a:t>Presented By-</a:t>
            </a:r>
          </a:p>
          <a:p>
            <a:pPr marL="0" indent="0">
              <a:buNone/>
            </a:pPr>
            <a:r>
              <a:rPr lang="en-US" sz="2400" dirty="0" err="1">
                <a:cs typeface="Calibri" panose="020F0502020204030204"/>
              </a:rPr>
              <a:t>Sriyanka</a:t>
            </a:r>
            <a:r>
              <a:rPr lang="en-US" sz="2400" dirty="0">
                <a:cs typeface="Calibri" panose="020F0502020204030204"/>
              </a:rPr>
              <a:t> Dhal</a:t>
            </a:r>
          </a:p>
          <a:p>
            <a:pPr marL="0" indent="0">
              <a:buNone/>
            </a:pPr>
            <a:r>
              <a:rPr lang="en-US" sz="2400" dirty="0">
                <a:cs typeface="Calibri" panose="020F0502020204030204"/>
              </a:rPr>
              <a:t>Department of Computer Science </a:t>
            </a:r>
          </a:p>
          <a:p>
            <a:pPr marL="0" indent="0">
              <a:buNone/>
            </a:pPr>
            <a:r>
              <a:rPr lang="en-US" sz="2400" dirty="0">
                <a:cs typeface="Calibri" panose="020F0502020204030204"/>
              </a:rPr>
              <a:t>College of Engineering Bhubaneswar</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tretch/>
        </p:blipFill>
        <p:spPr>
          <a:xfrm>
            <a:off x="907669" y="549275"/>
            <a:ext cx="6260272" cy="5759451"/>
          </a:xfrm>
          <a:custGeom>
            <a:avLst/>
            <a:gdLst/>
            <a:ahLst/>
            <a:cxnLst/>
            <a:rect l="l" t="t" r="r" b="b"/>
            <a:pathLst>
              <a:path w="6973882" h="5759451">
                <a:moveTo>
                  <a:pt x="0" y="0"/>
                </a:moveTo>
                <a:lnTo>
                  <a:pt x="6973882" y="0"/>
                </a:lnTo>
                <a:lnTo>
                  <a:pt x="6973882" y="5759451"/>
                </a:lnTo>
                <a:lnTo>
                  <a:pt x="0" y="5759451"/>
                </a:lnTo>
                <a:close/>
              </a:path>
            </a:pathLst>
          </a:custGeom>
        </p:spPr>
      </p:pic>
      <p:sp>
        <p:nvSpPr>
          <p:cNvPr id="2" name="TextBox 1">
            <a:extLst>
              <a:ext uri="{FF2B5EF4-FFF2-40B4-BE49-F238E27FC236}">
                <a16:creationId xmlns:a16="http://schemas.microsoft.com/office/drawing/2014/main" id="{435C5DD0-49CF-49CB-234B-A09A7AE9BFBE}"/>
              </a:ext>
            </a:extLst>
          </p:cNvPr>
          <p:cNvSpPr txBox="1"/>
          <p:nvPr/>
        </p:nvSpPr>
        <p:spPr>
          <a:xfrm>
            <a:off x="1496808" y="1067050"/>
            <a:ext cx="545183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u="sng" dirty="0">
                <a:cs typeface="Calibri"/>
              </a:rPr>
              <a:t>Capstone Project</a:t>
            </a:r>
            <a:endParaRPr lang="en-GB" u="sng" dirty="0">
              <a:cs typeface="Calibri"/>
            </a:endParaRPr>
          </a:p>
        </p:txBody>
      </p:sp>
      <p:pic>
        <p:nvPicPr>
          <p:cNvPr id="3" name="Picture 2" descr="A logo of a google play store&#10;&#10;Description automatically generated">
            <a:extLst>
              <a:ext uri="{FF2B5EF4-FFF2-40B4-BE49-F238E27FC236}">
                <a16:creationId xmlns:a16="http://schemas.microsoft.com/office/drawing/2014/main" id="{D0212DA3-A719-C5C0-E9DB-991C1418599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185358" y="2595831"/>
            <a:ext cx="3364303" cy="1896375"/>
          </a:xfrm>
          <a:prstGeom prst="rect">
            <a:avLst/>
          </a:prstGeom>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44D03-1992-1058-1D91-E5D0554CD2F4}"/>
              </a:ext>
            </a:extLst>
          </p:cNvPr>
          <p:cNvSpPr>
            <a:spLocks noGrp="1"/>
          </p:cNvSpPr>
          <p:nvPr>
            <p:ph type="ctrTitle"/>
          </p:nvPr>
        </p:nvSpPr>
        <p:spPr>
          <a:xfrm>
            <a:off x="1285241" y="1008993"/>
            <a:ext cx="9231410" cy="4821629"/>
          </a:xfrm>
        </p:spPr>
        <p:txBody>
          <a:bodyPr anchor="b">
            <a:normAutofit fontScale="90000"/>
          </a:bodyPr>
          <a:lstStyle/>
          <a:p>
            <a:pPr algn="l"/>
            <a:br>
              <a:rPr lang="en-GB" sz="2900" dirty="0"/>
            </a:br>
            <a:br>
              <a:rPr lang="en-GB" sz="2900" dirty="0"/>
            </a:br>
            <a:r>
              <a:rPr lang="en-GB" sz="4400" dirty="0">
                <a:latin typeface="Walbaum Display"/>
              </a:rPr>
              <a:t>Conclusion</a:t>
            </a:r>
            <a:br>
              <a:rPr lang="en-GB" sz="2900" dirty="0"/>
            </a:br>
            <a:r>
              <a:rPr lang="en-GB" sz="2900" dirty="0"/>
              <a:t> </a:t>
            </a:r>
            <a:br>
              <a:rPr lang="en-GB" sz="2900" dirty="0">
                <a:latin typeface="Walbaum Display"/>
              </a:rPr>
            </a:br>
            <a:r>
              <a:rPr lang="en-GB" sz="2800" dirty="0">
                <a:latin typeface="Walbaum Display"/>
              </a:rPr>
              <a:t>In this project of analysing play store applications, we have worked on several parameters which would help us to do well in launching their apps on the play store.</a:t>
            </a:r>
          </a:p>
          <a:p>
            <a:pPr algn="l"/>
            <a:r>
              <a:rPr lang="en-GB" sz="2800" dirty="0">
                <a:latin typeface="Walbaum Display"/>
              </a:rPr>
              <a:t>In the initial phase, we focused more on the problem statements and data cleaning, in order to ensure that we give them the best results out of our analysis. </a:t>
            </a:r>
          </a:p>
          <a:p>
            <a:pPr algn="l"/>
            <a:br>
              <a:rPr lang="en-GB" sz="2900" dirty="0"/>
            </a:br>
            <a:endParaRPr lang="en-GB" sz="2900"/>
          </a:p>
        </p:txBody>
      </p:sp>
      <p:sp>
        <p:nvSpPr>
          <p:cNvPr id="3" name="Subtitle 2">
            <a:extLst>
              <a:ext uri="{FF2B5EF4-FFF2-40B4-BE49-F238E27FC236}">
                <a16:creationId xmlns:a16="http://schemas.microsoft.com/office/drawing/2014/main" id="{C106C503-52B0-A40B-BD5B-3DD0EDC13852}"/>
              </a:ext>
            </a:extLst>
          </p:cNvPr>
          <p:cNvSpPr>
            <a:spLocks noGrp="1"/>
          </p:cNvSpPr>
          <p:nvPr>
            <p:ph type="subTitle" idx="1"/>
          </p:nvPr>
        </p:nvSpPr>
        <p:spPr>
          <a:xfrm>
            <a:off x="1285241" y="4582814"/>
            <a:ext cx="7132335" cy="1312657"/>
          </a:xfrm>
        </p:spPr>
        <p:txBody>
          <a:bodyPr vert="horz" lIns="0" tIns="0" rIns="0" bIns="0" rtlCol="0" anchor="t">
            <a:normAutofit/>
          </a:bodyPr>
          <a:lstStyle/>
          <a:p>
            <a:pPr algn="l"/>
            <a:endParaRPr lang="en-GB" sz="1100" dirty="0">
              <a:latin typeface="Walbaum Display"/>
            </a:endParaRPr>
          </a:p>
          <a:p>
            <a:pPr algn="l"/>
            <a:endParaRPr lang="en-GB" sz="1100" dirty="0">
              <a:latin typeface="Walbaum Display"/>
            </a:endParaRPr>
          </a:p>
          <a:p>
            <a:pPr algn="l"/>
            <a:endParaRPr lang="en-GB" sz="1100">
              <a:latin typeface="Walbaum Display"/>
            </a:endParaRPr>
          </a:p>
        </p:txBody>
      </p:sp>
    </p:spTree>
    <p:extLst>
      <p:ext uri="{BB962C8B-B14F-4D97-AF65-F5344CB8AC3E}">
        <p14:creationId xmlns:p14="http://schemas.microsoft.com/office/powerpoint/2010/main" val="254597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856F0-56B6-ADC2-F451-4C2F11AFE4C0}"/>
              </a:ext>
            </a:extLst>
          </p:cNvPr>
          <p:cNvSpPr>
            <a:spLocks noGrp="1"/>
          </p:cNvSpPr>
          <p:nvPr>
            <p:ph type="title"/>
          </p:nvPr>
        </p:nvSpPr>
        <p:spPr>
          <a:xfrm>
            <a:off x="1285240" y="719916"/>
            <a:ext cx="8074815" cy="1517848"/>
          </a:xfrm>
        </p:spPr>
        <p:txBody>
          <a:bodyPr anchor="ctr">
            <a:normAutofit/>
          </a:bodyPr>
          <a:lstStyle/>
          <a:p>
            <a:r>
              <a:rPr lang="en-GB" sz="4000" dirty="0">
                <a:cs typeface="Calibri Light"/>
              </a:rPr>
              <a:t>Future Scope</a:t>
            </a:r>
            <a:endParaRPr lang="en-GB" sz="4000" dirty="0"/>
          </a:p>
        </p:txBody>
      </p:sp>
      <p:sp>
        <p:nvSpPr>
          <p:cNvPr id="3" name="Content Placeholder 2">
            <a:extLst>
              <a:ext uri="{FF2B5EF4-FFF2-40B4-BE49-F238E27FC236}">
                <a16:creationId xmlns:a16="http://schemas.microsoft.com/office/drawing/2014/main" id="{1E4460D4-60B4-9D3F-8670-7FCA71E7A569}"/>
              </a:ext>
            </a:extLst>
          </p:cNvPr>
          <p:cNvSpPr>
            <a:spLocks noGrp="1"/>
          </p:cNvSpPr>
          <p:nvPr>
            <p:ph idx="1"/>
          </p:nvPr>
        </p:nvSpPr>
        <p:spPr>
          <a:xfrm>
            <a:off x="1285240" y="2020564"/>
            <a:ext cx="8074815" cy="3749300"/>
          </a:xfrm>
        </p:spPr>
        <p:txBody>
          <a:bodyPr anchor="t">
            <a:noAutofit/>
          </a:bodyPr>
          <a:lstStyle/>
          <a:p>
            <a:pPr marL="0" indent="0">
              <a:buNone/>
            </a:pPr>
            <a:r>
              <a:rPr lang="en-GB" sz="2400" dirty="0">
                <a:ea typeface="+mn-lt"/>
                <a:cs typeface="+mn-lt"/>
              </a:rPr>
              <a:t>There is so much more which can be explored. Like we have current version, android version available which can be explored in detail and we can come out with more analysis where we can tell how does these things effect and needs to be kept in mind while developing app for the users. We can explore the correlation between the size of the app and the version of Android on the number of installs. Machine learning can help us to deploy more insights by developing models which can help us interpret even more better. We have left this as future work as this is something where we can work on.</a:t>
            </a:r>
            <a:endParaRPr lang="en-US" sz="2400" dirty="0"/>
          </a:p>
        </p:txBody>
      </p:sp>
    </p:spTree>
    <p:extLst>
      <p:ext uri="{BB962C8B-B14F-4D97-AF65-F5344CB8AC3E}">
        <p14:creationId xmlns:p14="http://schemas.microsoft.com/office/powerpoint/2010/main" val="147178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54893-9536-2DBE-5F6C-BE93FC17874D}"/>
              </a:ext>
            </a:extLst>
          </p:cNvPr>
          <p:cNvSpPr>
            <a:spLocks noGrp="1"/>
          </p:cNvSpPr>
          <p:nvPr>
            <p:ph type="title"/>
          </p:nvPr>
        </p:nvSpPr>
        <p:spPr>
          <a:xfrm>
            <a:off x="1075767" y="1188637"/>
            <a:ext cx="2988234" cy="4480726"/>
          </a:xfrm>
        </p:spPr>
        <p:txBody>
          <a:bodyPr>
            <a:normAutofit/>
          </a:bodyPr>
          <a:lstStyle/>
          <a:p>
            <a:pPr algn="r"/>
            <a:r>
              <a:rPr lang="en-GB" sz="4600">
                <a:cs typeface="Calibri Light"/>
              </a:rPr>
              <a:t>References</a:t>
            </a:r>
            <a:endParaRPr lang="en-GB"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FD3B2B-18FD-CEAE-B3B1-C2A9C5134060}"/>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GB" sz="2400">
                <a:cs typeface="Calibri"/>
              </a:rPr>
              <a:t>Google Colab </a:t>
            </a:r>
          </a:p>
          <a:p>
            <a:r>
              <a:rPr lang="en-GB" sz="2400">
                <a:cs typeface="Calibri"/>
              </a:rPr>
              <a:t>Matpolib </a:t>
            </a:r>
          </a:p>
          <a:p>
            <a:r>
              <a:rPr lang="en-GB" sz="2400">
                <a:cs typeface="Calibri"/>
              </a:rPr>
              <a:t>Github </a:t>
            </a:r>
          </a:p>
          <a:p>
            <a:r>
              <a:rPr lang="en-GB" sz="2400">
                <a:cs typeface="Calibri"/>
              </a:rPr>
              <a:t>Kaggle </a:t>
            </a:r>
          </a:p>
          <a:p>
            <a:r>
              <a:rPr lang="en-GB" sz="2400">
                <a:cs typeface="Calibri"/>
              </a:rPr>
              <a:t>Play store real-time app revies and ratings </a:t>
            </a:r>
          </a:p>
        </p:txBody>
      </p:sp>
    </p:spTree>
    <p:extLst>
      <p:ext uri="{BB962C8B-B14F-4D97-AF65-F5344CB8AC3E}">
        <p14:creationId xmlns:p14="http://schemas.microsoft.com/office/powerpoint/2010/main" val="154722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7FE63-42EE-3191-CDB2-7921A5C939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Certificate 1</a:t>
            </a:r>
          </a:p>
        </p:txBody>
      </p:sp>
      <p:pic>
        <p:nvPicPr>
          <p:cNvPr id="4" name="Content Placeholder 3" descr="A close-up of a card&#10;&#10;Description automatically generated">
            <a:extLst>
              <a:ext uri="{FF2B5EF4-FFF2-40B4-BE49-F238E27FC236}">
                <a16:creationId xmlns:a16="http://schemas.microsoft.com/office/drawing/2014/main" id="{E50CB93F-C91D-E93A-6430-0AAEBC521815}"/>
              </a:ext>
            </a:extLst>
          </p:cNvPr>
          <p:cNvPicPr>
            <a:picLocks noGrp="1" noChangeAspect="1"/>
          </p:cNvPicPr>
          <p:nvPr>
            <p:ph idx="1"/>
          </p:nvPr>
        </p:nvPicPr>
        <p:blipFill>
          <a:blip r:embed="rId2"/>
          <a:stretch>
            <a:fillRect/>
          </a:stretch>
        </p:blipFill>
        <p:spPr>
          <a:xfrm>
            <a:off x="4403505" y="531541"/>
            <a:ext cx="7355794" cy="5533796"/>
          </a:xfrm>
          <a:prstGeom prst="rect">
            <a:avLst/>
          </a:prstGeom>
        </p:spPr>
      </p:pic>
    </p:spTree>
    <p:extLst>
      <p:ext uri="{BB962C8B-B14F-4D97-AF65-F5344CB8AC3E}">
        <p14:creationId xmlns:p14="http://schemas.microsoft.com/office/powerpoint/2010/main" val="42467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44FC-B29A-9BCC-9AAB-62502418FE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Certificate 2</a:t>
            </a:r>
          </a:p>
        </p:txBody>
      </p:sp>
      <p:pic>
        <p:nvPicPr>
          <p:cNvPr id="4" name="Content Placeholder 3" descr="A screenshot of a certificate&#10;&#10;Description automatically generated">
            <a:extLst>
              <a:ext uri="{FF2B5EF4-FFF2-40B4-BE49-F238E27FC236}">
                <a16:creationId xmlns:a16="http://schemas.microsoft.com/office/drawing/2014/main" id="{47F56C60-254F-16F4-32FF-C8E604922071}"/>
              </a:ext>
            </a:extLst>
          </p:cNvPr>
          <p:cNvPicPr>
            <a:picLocks noGrp="1" noChangeAspect="1"/>
          </p:cNvPicPr>
          <p:nvPr>
            <p:ph idx="1"/>
          </p:nvPr>
        </p:nvPicPr>
        <p:blipFill>
          <a:blip r:embed="rId2"/>
          <a:stretch>
            <a:fillRect/>
          </a:stretch>
        </p:blipFill>
        <p:spPr>
          <a:xfrm>
            <a:off x="4403505" y="374896"/>
            <a:ext cx="7398926" cy="5732068"/>
          </a:xfrm>
          <a:prstGeom prst="rect">
            <a:avLst/>
          </a:prstGeom>
        </p:spPr>
      </p:pic>
    </p:spTree>
    <p:extLst>
      <p:ext uri="{BB962C8B-B14F-4D97-AF65-F5344CB8AC3E}">
        <p14:creationId xmlns:p14="http://schemas.microsoft.com/office/powerpoint/2010/main" val="383640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r>
              <a:rPr lang="en-US"/>
              <a:t>!</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vert="horz" lIns="91440" tIns="45720" rIns="91440" bIns="45720" rtlCol="0" anchor="t">
            <a:normAutofit/>
          </a:bodyPr>
          <a:lstStyle/>
          <a:p>
            <a:endParaRPr lang="en-US" dirty="0">
              <a:cs typeface="Calibri"/>
            </a:endParaRP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normAutofit/>
          </a:bodyPr>
          <a:lstStyle/>
          <a:p>
            <a:r>
              <a:rPr lang="en-US" sz="4400"/>
              <a:t>Outline</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vert="horz" wrap="square" lIns="0" tIns="0" rIns="0" bIns="0" rtlCol="0" anchor="t">
            <a:normAutofit/>
          </a:bodyPr>
          <a:lstStyle/>
          <a:p>
            <a:pPr marL="285750" indent="-285750">
              <a:buFont typeface="Wingdings" panose="020B0604020202020204" pitchFamily="34" charset="0"/>
              <a:buChar char="Ø"/>
            </a:pPr>
            <a:r>
              <a:rPr lang="en-US" sz="2400" dirty="0"/>
              <a:t>Problem Statement </a:t>
            </a:r>
            <a:endParaRPr lang="en-US" sz="2400">
              <a:cs typeface="Calibri"/>
            </a:endParaRPr>
          </a:p>
          <a:p>
            <a:pPr marL="285750" indent="-285750">
              <a:buFont typeface="Wingdings" panose="020B0604020202020204" pitchFamily="34" charset="0"/>
              <a:buChar char="Ø"/>
            </a:pPr>
            <a:r>
              <a:rPr lang="en-US" sz="2400" dirty="0"/>
              <a:t>Proposed system/solution </a:t>
            </a:r>
            <a:endParaRPr lang="en-US" sz="2400">
              <a:cs typeface="Calibri"/>
            </a:endParaRPr>
          </a:p>
          <a:p>
            <a:pPr marL="285750" indent="-285750">
              <a:buFont typeface="Wingdings" panose="020B0604020202020204" pitchFamily="34" charset="0"/>
              <a:buChar char="Ø"/>
            </a:pPr>
            <a:r>
              <a:rPr lang="en-US" sz="2400" dirty="0"/>
              <a:t>System development approach </a:t>
            </a:r>
            <a:endParaRPr lang="en-US" sz="2400">
              <a:cs typeface="Calibri"/>
            </a:endParaRPr>
          </a:p>
          <a:p>
            <a:pPr marL="285750" indent="-285750">
              <a:buFont typeface="Wingdings" panose="020B0604020202020204" pitchFamily="34" charset="0"/>
              <a:buChar char="Ø"/>
            </a:pPr>
            <a:r>
              <a:rPr lang="en-US" sz="2400" dirty="0"/>
              <a:t>Result </a:t>
            </a:r>
            <a:endParaRPr lang="en-US" sz="2400">
              <a:cs typeface="Calibri"/>
            </a:endParaRPr>
          </a:p>
          <a:p>
            <a:pPr marL="285750" indent="-285750">
              <a:buFont typeface="Wingdings" panose="020B0604020202020204" pitchFamily="34" charset="0"/>
              <a:buChar char="Ø"/>
            </a:pPr>
            <a:r>
              <a:rPr lang="en-US" sz="2400" dirty="0"/>
              <a:t>Conclusion </a:t>
            </a:r>
            <a:endParaRPr lang="en-US" sz="2400">
              <a:cs typeface="Calibri"/>
            </a:endParaRPr>
          </a:p>
          <a:p>
            <a:pPr marL="285750" indent="-285750">
              <a:buFont typeface="Wingdings" panose="020B0604020202020204" pitchFamily="34" charset="0"/>
              <a:buChar char="Ø"/>
            </a:pPr>
            <a:r>
              <a:rPr lang="en-US" sz="2400" dirty="0"/>
              <a:t>Future Scope </a:t>
            </a:r>
            <a:endParaRPr lang="en-US" sz="2400">
              <a:cs typeface="Calibri"/>
            </a:endParaRPr>
          </a:p>
          <a:p>
            <a:pPr marL="285750" indent="-285750">
              <a:buFont typeface="Wingdings" panose="020B0604020202020204" pitchFamily="34" charset="0"/>
              <a:buChar char="Ø"/>
            </a:pPr>
            <a:r>
              <a:rPr lang="en-US" sz="2400" dirty="0"/>
              <a:t>References </a:t>
            </a:r>
            <a:endParaRPr lang="en-US" sz="2400" dirty="0">
              <a:cs typeface="Calibri"/>
            </a:endParaRP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640080" y="325369"/>
            <a:ext cx="4368602" cy="1956841"/>
          </a:xfrm>
        </p:spPr>
        <p:txBody>
          <a:bodyPr vert="horz" lIns="0" tIns="0" rIns="0" bIns="0" rtlCol="0" anchor="b" anchorCtr="0">
            <a:normAutofit/>
          </a:bodyPr>
          <a:lstStyle/>
          <a:p>
            <a:r>
              <a:rPr lang="en-US" sz="5400" dirty="0">
                <a:latin typeface="Calibri"/>
                <a:cs typeface="Calibri"/>
              </a:rPr>
              <a:t>Problem Statement</a:t>
            </a:r>
            <a:r>
              <a:rPr lang="en-US" sz="5400" dirty="0"/>
              <a:t> </a:t>
            </a:r>
          </a:p>
        </p:txBody>
      </p:sp>
      <p:sp>
        <p:nvSpPr>
          <p:cNvPr id="15" name="Content Placeholder 14">
            <a:extLst>
              <a:ext uri="{FF2B5EF4-FFF2-40B4-BE49-F238E27FC236}">
                <a16:creationId xmlns:a16="http://schemas.microsoft.com/office/drawing/2014/main" id="{111420D6-225C-08BB-956C-92982878A57D}"/>
              </a:ext>
            </a:extLst>
          </p:cNvPr>
          <p:cNvSpPr>
            <a:spLocks noGrp="1"/>
          </p:cNvSpPr>
          <p:nvPr>
            <p:ph idx="1"/>
          </p:nvPr>
        </p:nvSpPr>
        <p:spPr>
          <a:xfrm>
            <a:off x="640080" y="2499088"/>
            <a:ext cx="4243589" cy="3694479"/>
          </a:xfrm>
        </p:spPr>
        <p:txBody>
          <a:bodyPr vert="horz" lIns="0" tIns="0" rIns="0" bIns="0" rtlCol="0" anchor="t">
            <a:normAutofit/>
          </a:bodyPr>
          <a:lstStyle/>
          <a:p>
            <a:pPr marL="0" indent="0">
              <a:buNone/>
            </a:pPr>
            <a:r>
              <a:rPr lang="en-US" sz="2000" dirty="0">
                <a:latin typeface="Calibri"/>
                <a:ea typeface="+mn-lt"/>
                <a:cs typeface="+mn-lt"/>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analyze the data to discover key factors responsible for app engagement and success. </a:t>
            </a:r>
            <a:endParaRPr lang="en-US" sz="2000" dirty="0">
              <a:latin typeface="Calibri"/>
            </a:endParaRP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46488" r="2241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397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392711" y="498474"/>
            <a:ext cx="7960421" cy="1450217"/>
          </a:xfrm>
        </p:spPr>
        <p:txBody>
          <a:bodyPr>
            <a:normAutofit/>
          </a:bodyPr>
          <a:lstStyle/>
          <a:p>
            <a:r>
              <a:rPr lang="en-US" sz="5400" dirty="0"/>
              <a:t>Proposed Solution</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394438" y="1297907"/>
            <a:ext cx="11092958" cy="4914153"/>
          </a:xfrm>
        </p:spPr>
        <p:txBody>
          <a:bodyPr vert="horz" wrap="square" lIns="0" tIns="0" rIns="0" bIns="0" rtlCol="0" anchor="t">
            <a:noAutofit/>
          </a:bodyPr>
          <a:lstStyle/>
          <a:p>
            <a:pPr>
              <a:buNone/>
            </a:pPr>
            <a:endParaRPr lang="en-US" sz="2000" b="1" u="sng">
              <a:latin typeface="Walbaum Display"/>
            </a:endParaRPr>
          </a:p>
          <a:p>
            <a:pPr>
              <a:buNone/>
            </a:pPr>
            <a:r>
              <a:rPr lang="en-US" sz="2400" b="1" u="sng" dirty="0">
                <a:latin typeface="Calibri"/>
                <a:cs typeface="Calibri"/>
              </a:rPr>
              <a:t>Description of App Dataset columns App</a:t>
            </a:r>
            <a:r>
              <a:rPr lang="en-US" sz="2400" b="1" u="sng" dirty="0">
                <a:latin typeface="Calibri"/>
                <a:ea typeface="+mn-lt"/>
                <a:cs typeface="+mn-lt"/>
              </a:rPr>
              <a:t> :</a:t>
            </a:r>
            <a:r>
              <a:rPr lang="en-US" sz="2400" dirty="0">
                <a:latin typeface="Calibri"/>
                <a:ea typeface="+mn-lt"/>
                <a:cs typeface="+mn-lt"/>
              </a:rPr>
              <a:t> The name of the app, Category : The category of the app, Rating : The rating of the app in the Play Store, Reviews : The number of reviews of the app, Size : The size of the app, Install : The number of installs of the app, Type : The type of the app (Free/Paid), The price of the app (0 if it is Free), Content Rating :The </a:t>
            </a:r>
            <a:r>
              <a:rPr lang="en-US" sz="2400" err="1">
                <a:latin typeface="Calibri"/>
                <a:ea typeface="+mn-lt"/>
                <a:cs typeface="+mn-lt"/>
              </a:rPr>
              <a:t>appropiate</a:t>
            </a:r>
            <a:r>
              <a:rPr lang="en-US" sz="2400" dirty="0">
                <a:latin typeface="Calibri"/>
                <a:ea typeface="+mn-lt"/>
                <a:cs typeface="+mn-lt"/>
              </a:rPr>
              <a:t> target audience of the app, Genres: The genre of the app, Last Updated : The date when the app was last updated, Current Ver : The current version of the app, Android Ver : The minimum Android version required to run the app. </a:t>
            </a:r>
            <a:endParaRPr lang="en-US" sz="2400" dirty="0">
              <a:latin typeface="Calibri"/>
              <a:cs typeface="Calibri"/>
            </a:endParaRPr>
          </a:p>
          <a:p>
            <a:pPr>
              <a:buNone/>
            </a:pPr>
            <a:r>
              <a:rPr lang="en-US" sz="2400" b="1" u="sng" dirty="0">
                <a:latin typeface="Calibri"/>
                <a:cs typeface="Calibri"/>
              </a:rPr>
              <a:t>Cleaning Data</a:t>
            </a:r>
            <a:r>
              <a:rPr lang="en-US" sz="2400" dirty="0">
                <a:latin typeface="Calibri"/>
                <a:cs typeface="Calibri"/>
              </a:rPr>
              <a:t>-Dataset</a:t>
            </a:r>
            <a:r>
              <a:rPr lang="en-US" sz="2400" dirty="0">
                <a:latin typeface="Calibri"/>
                <a:ea typeface="+mn-lt"/>
                <a:cs typeface="+mn-lt"/>
              </a:rPr>
              <a:t> can contain missing data, numerical string value, various cues. If we can clean them, we can make easy our analysis.  </a:t>
            </a:r>
            <a:endParaRPr lang="en-US" sz="2400" dirty="0">
              <a:latin typeface="Calibri"/>
              <a:cs typeface="Calibri"/>
            </a:endParaRPr>
          </a:p>
          <a:p>
            <a:pPr>
              <a:buNone/>
            </a:pPr>
            <a:r>
              <a:rPr lang="en-US" sz="2400" b="1" u="sng" dirty="0">
                <a:latin typeface="Calibri"/>
                <a:cs typeface="Calibri"/>
              </a:rPr>
              <a:t>Exploratory Data Analysis</a:t>
            </a:r>
            <a:r>
              <a:rPr lang="en-US" sz="2400" dirty="0">
                <a:latin typeface="Calibri"/>
                <a:cs typeface="Calibri"/>
              </a:rPr>
              <a:t>-</a:t>
            </a:r>
            <a:r>
              <a:rPr lang="en-US" sz="2400" err="1">
                <a:latin typeface="Calibri"/>
                <a:cs typeface="Calibri"/>
              </a:rPr>
              <a:t>corr</a:t>
            </a:r>
            <a:r>
              <a:rPr lang="en-US" sz="2400" dirty="0">
                <a:latin typeface="Calibri"/>
                <a:ea typeface="+mn-lt"/>
                <a:cs typeface="+mn-lt"/>
              </a:rPr>
              <a:t>() : It returns correlation. describe (): It returns number of entries, average of entries, outlier values, standard deviation, minimum and maximum entry.</a:t>
            </a:r>
            <a:r>
              <a:rPr lang="en-US" sz="2000" dirty="0">
                <a:latin typeface="Walbaum Display"/>
                <a:ea typeface="+mn-lt"/>
                <a:cs typeface="+mn-lt"/>
              </a:rPr>
              <a:t> </a:t>
            </a:r>
            <a:endParaRPr lang="en-US" sz="2000" dirty="0">
              <a:latin typeface="Walbaum Display"/>
            </a:endParaRPr>
          </a:p>
          <a:p>
            <a:pPr>
              <a:buNone/>
            </a:pPr>
            <a:endParaRPr lang="en-US" sz="2000">
              <a:latin typeface="Walbaum Display"/>
            </a:endParaRPr>
          </a:p>
          <a:p>
            <a:pPr>
              <a:buNone/>
            </a:pPr>
            <a:endParaRPr lang="en-US" sz="2000">
              <a:latin typeface="Walbaum Display"/>
            </a:endParaRPr>
          </a:p>
          <a:p>
            <a:pPr>
              <a:buNone/>
            </a:pPr>
            <a:endParaRPr lang="en-US" sz="2000"/>
          </a:p>
          <a:p>
            <a:pPr>
              <a:buNone/>
            </a:pPr>
            <a:endParaRPr lang="en-US" sz="2000"/>
          </a:p>
          <a:p>
            <a:pPr marL="0" indent="0">
              <a:buNone/>
            </a:pPr>
            <a:endParaRPr lang="en-US"/>
          </a:p>
        </p:txBody>
      </p:sp>
    </p:spTree>
    <p:extLst>
      <p:ext uri="{BB962C8B-B14F-4D97-AF65-F5344CB8AC3E}">
        <p14:creationId xmlns:p14="http://schemas.microsoft.com/office/powerpoint/2010/main" val="65284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endParaRPr lang="en-US"/>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vert="horz" wrap="square" lIns="0" tIns="0" rIns="0" bIns="0" rtlCol="0" anchor="t">
            <a:noAutofit/>
          </a:bodyPr>
          <a:lstStyle/>
          <a:p>
            <a:endParaRPr lang="en-US"/>
          </a:p>
        </p:txBody>
      </p:sp>
      <p:pic>
        <p:nvPicPr>
          <p:cNvPr id="2" name="Picture 1" descr="A close up of words&#10;&#10;Description automatically generated">
            <a:extLst>
              <a:ext uri="{FF2B5EF4-FFF2-40B4-BE49-F238E27FC236}">
                <a16:creationId xmlns:a16="http://schemas.microsoft.com/office/drawing/2014/main" id="{787B8B89-DF7B-5C89-3FF2-847C4EA1726A}"/>
              </a:ext>
            </a:extLst>
          </p:cNvPr>
          <p:cNvPicPr>
            <a:picLocks noChangeAspect="1"/>
          </p:cNvPicPr>
          <p:nvPr/>
        </p:nvPicPr>
        <p:blipFill>
          <a:blip r:embed="rId4"/>
          <a:stretch>
            <a:fillRect/>
          </a:stretch>
        </p:blipFill>
        <p:spPr>
          <a:xfrm>
            <a:off x="311809" y="478316"/>
            <a:ext cx="6565061" cy="5771971"/>
          </a:xfrm>
          <a:prstGeom prst="rect">
            <a:avLst/>
          </a:prstGeom>
        </p:spPr>
      </p:pic>
      <p:pic>
        <p:nvPicPr>
          <p:cNvPr id="3" name="Picture 2" descr="Google Play Store v8.9 Hints at Publicly Viewable Edit History in ...">
            <a:extLst>
              <a:ext uri="{FF2B5EF4-FFF2-40B4-BE49-F238E27FC236}">
                <a16:creationId xmlns:a16="http://schemas.microsoft.com/office/drawing/2014/main" id="{767A8E69-1A0A-33FF-DFD0-B07C4E27F041}"/>
              </a:ext>
            </a:extLst>
          </p:cNvPr>
          <p:cNvPicPr>
            <a:picLocks noChangeAspect="1"/>
          </p:cNvPicPr>
          <p:nvPr/>
        </p:nvPicPr>
        <p:blipFill>
          <a:blip r:embed="rId5"/>
          <a:stretch>
            <a:fillRect/>
          </a:stretch>
        </p:blipFill>
        <p:spPr>
          <a:xfrm>
            <a:off x="6780363" y="1810110"/>
            <a:ext cx="3965275" cy="3697856"/>
          </a:xfrm>
          <a:prstGeom prst="rect">
            <a:avLst/>
          </a:prstGeom>
        </p:spPr>
      </p:pic>
    </p:spTree>
    <p:extLst>
      <p:ext uri="{BB962C8B-B14F-4D97-AF65-F5344CB8AC3E}">
        <p14:creationId xmlns:p14="http://schemas.microsoft.com/office/powerpoint/2010/main" val="28555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6CC09F-7383-3A4C-555C-35DA0BB4B76E}"/>
              </a:ext>
            </a:extLst>
          </p:cNvPr>
          <p:cNvSpPr>
            <a:spLocks noGrp="1"/>
          </p:cNvSpPr>
          <p:nvPr>
            <p:ph type="ctrTitle"/>
          </p:nvPr>
        </p:nvSpPr>
        <p:spPr>
          <a:xfrm>
            <a:off x="782033" y="576143"/>
            <a:ext cx="8578022" cy="913998"/>
          </a:xfrm>
        </p:spPr>
        <p:txBody>
          <a:bodyPr vert="horz" lIns="91440" tIns="45720" rIns="91440" bIns="45720" rtlCol="0" anchor="ctr">
            <a:normAutofit/>
          </a:bodyPr>
          <a:lstStyle/>
          <a:p>
            <a:pPr algn="l"/>
            <a:r>
              <a:rPr lang="en-US" sz="5400" kern="1200" dirty="0">
                <a:latin typeface="+mj-lt"/>
                <a:ea typeface="+mj-ea"/>
                <a:cs typeface="+mj-cs"/>
              </a:rPr>
              <a:t>System Approach</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type="subTitle" idx="1"/>
          </p:nvPr>
        </p:nvSpPr>
        <p:spPr>
          <a:xfrm>
            <a:off x="782033" y="1373583"/>
            <a:ext cx="9814474" cy="4396281"/>
          </a:xfrm>
        </p:spPr>
        <p:txBody>
          <a:bodyPr vert="horz" lIns="91440" tIns="45720" rIns="91440" bIns="45720" rtlCol="0" anchor="t">
            <a:noAutofit/>
          </a:bodyPr>
          <a:lstStyle/>
          <a:p>
            <a:pPr algn="l"/>
            <a:r>
              <a:rPr lang="en-US" sz="2000" dirty="0"/>
              <a:t>The system approach section outlines the overall strategy and methodology for developing and implementing the Play Store app review analysis. Here is a suggested structure for this section. </a:t>
            </a:r>
            <a:endParaRPr lang="en-US" sz="2000" dirty="0">
              <a:cs typeface="Calibri"/>
            </a:endParaRPr>
          </a:p>
          <a:p>
            <a:pPr algn="l"/>
            <a:r>
              <a:rPr lang="en-US" sz="2000" u="sng" dirty="0"/>
              <a:t>System Requirements</a:t>
            </a:r>
            <a:endParaRPr lang="en-US" sz="2000" dirty="0">
              <a:cs typeface="Calibri"/>
            </a:endParaRPr>
          </a:p>
          <a:p>
            <a:pPr algn="l"/>
            <a:r>
              <a:rPr lang="en-US" sz="2000" dirty="0"/>
              <a:t>--&gt; Data collection and integration( collect historical data, including  logs, database and APIs provided, integrate real-time data pools such as weather APIs, ensure data integrity and consistency across different sources by implementing robust data collection and integration pipelines).  --&gt;Data preprocessing and feature engineering( perform data cleaning </a:t>
            </a:r>
            <a:r>
              <a:rPr lang="en-US" sz="2000" dirty="0" err="1"/>
              <a:t>tp</a:t>
            </a:r>
            <a:r>
              <a:rPr lang="en-US" sz="2000" dirty="0"/>
              <a:t> handle missing values, outliers and inconsistencies in the data set, conduct exploratory data analysis(EDA) to get the required insights, engineer features that capture relevant factors influencing app demand, normalize or scale numerical factors and encode categorical variables, to prepare data for modelling. </a:t>
            </a:r>
            <a:endParaRPr lang="en-US" sz="2000" dirty="0">
              <a:cs typeface="Calibri"/>
            </a:endParaRPr>
          </a:p>
          <a:p>
            <a:pPr algn="l"/>
            <a:r>
              <a:rPr lang="en-US" sz="2000" u="sng" dirty="0"/>
              <a:t>Library required to build the model </a:t>
            </a:r>
            <a:endParaRPr lang="en-US" sz="2000" u="sng" dirty="0">
              <a:cs typeface="Calibri"/>
            </a:endParaRPr>
          </a:p>
          <a:p>
            <a:pPr algn="l"/>
            <a:r>
              <a:rPr lang="en-US" sz="2000" dirty="0"/>
              <a:t>-&gt; Data handling and manipulation( Pandas and </a:t>
            </a:r>
            <a:r>
              <a:rPr lang="en-US" sz="2000" dirty="0" err="1"/>
              <a:t>Numpy</a:t>
            </a:r>
            <a:r>
              <a:rPr lang="en-US" sz="2000" dirty="0"/>
              <a:t>). --&gt; Data Visualization( </a:t>
            </a:r>
            <a:r>
              <a:rPr lang="en-US" sz="2000" dirty="0" err="1"/>
              <a:t>Matpolib</a:t>
            </a:r>
            <a:r>
              <a:rPr lang="en-US" sz="2000" dirty="0"/>
              <a:t> and Seaborn). </a:t>
            </a:r>
            <a:endParaRPr lang="en-US" sz="2000" dirty="0">
              <a:cs typeface="Calibri"/>
            </a:endParaRPr>
          </a:p>
        </p:txBody>
      </p:sp>
    </p:spTree>
    <p:extLst>
      <p:ext uri="{BB962C8B-B14F-4D97-AF65-F5344CB8AC3E}">
        <p14:creationId xmlns:p14="http://schemas.microsoft.com/office/powerpoint/2010/main" val="23301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8A728D-3B6C-7D39-376C-B3EDB60CD319}"/>
              </a:ext>
            </a:extLst>
          </p:cNvPr>
          <p:cNvSpPr txBox="1"/>
          <p:nvPr/>
        </p:nvSpPr>
        <p:spPr>
          <a:xfrm>
            <a:off x="767656" y="1186677"/>
            <a:ext cx="10015757" cy="458318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nSpc>
                <a:spcPct val="90000"/>
              </a:lnSpc>
              <a:spcAft>
                <a:spcPts val="600"/>
              </a:spcAft>
            </a:pPr>
            <a:r>
              <a:rPr lang="en-US" sz="4000" dirty="0">
                <a:solidFill>
                  <a:schemeClr val="tx1"/>
                </a:solidFill>
                <a:latin typeface="Calibri"/>
                <a:cs typeface="Calibri"/>
              </a:rPr>
              <a:t>Results </a:t>
            </a:r>
            <a:endParaRPr lang="en-US" dirty="0">
              <a:solidFill>
                <a:schemeClr val="tx1"/>
              </a:solidFill>
              <a:cs typeface="Calibri"/>
            </a:endParaRPr>
          </a:p>
          <a:p>
            <a:pPr>
              <a:lnSpc>
                <a:spcPct val="90000"/>
              </a:lnSpc>
              <a:spcAft>
                <a:spcPts val="600"/>
              </a:spcAft>
            </a:pPr>
            <a:endParaRPr lang="en-US" sz="4000" dirty="0">
              <a:solidFill>
                <a:schemeClr val="tx1"/>
              </a:solidFill>
              <a:latin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solidFill>
                <a:latin typeface="Calibri"/>
                <a:cs typeface="Calibri"/>
              </a:rPr>
              <a:t>Sentiment analysis- By classifying user reviews into positive, negative or neutral sentiments, the project can provide an overall sentiment score for each app. This information can help developers gauge user satisfaction and identify areas of improvement. </a:t>
            </a:r>
            <a:endParaRPr lang="en-US" sz="2400">
              <a:solidFill>
                <a:schemeClr val="tx1"/>
              </a:solidFill>
              <a:latin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solidFill>
                <a:latin typeface="Calibri"/>
                <a:cs typeface="Calibri"/>
              </a:rPr>
              <a:t>Feature importance- Through feature analysis and model interpretation, the project can identify the most influential factors affecting app success. This could include app category, rating, size, update frequency and specific keywords or phrases mentioned in reviews. </a:t>
            </a:r>
            <a:endParaRPr lang="en-US" sz="2400">
              <a:solidFill>
                <a:schemeClr val="tx1"/>
              </a:solidFill>
              <a:latin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solidFill>
                <a:latin typeface="Calibri"/>
                <a:cs typeface="Calibri"/>
              </a:rPr>
              <a:t>Temporal trends- Analysis of review data over time can reveal temporal trends and patterns in user-sentiments. Developers can use this information to track changes in user-perception, identify seasonal variations and access the impact of updates of new features on app engagement. </a:t>
            </a:r>
          </a:p>
          <a:p>
            <a:pPr indent="-228600">
              <a:lnSpc>
                <a:spcPct val="90000"/>
              </a:lnSpc>
              <a:spcAft>
                <a:spcPts val="600"/>
              </a:spcAft>
              <a:buFont typeface="Arial" panose="020B0604020202020204" pitchFamily="34" charset="0"/>
              <a:buChar char="•"/>
            </a:pPr>
            <a:endParaRPr lang="en-US" sz="1500">
              <a:solidFill>
                <a:schemeClr val="tx1"/>
              </a:solidFill>
            </a:endParaRPr>
          </a:p>
        </p:txBody>
      </p:sp>
    </p:spTree>
    <p:extLst>
      <p:ext uri="{BB962C8B-B14F-4D97-AF65-F5344CB8AC3E}">
        <p14:creationId xmlns:p14="http://schemas.microsoft.com/office/powerpoint/2010/main" val="335346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l="9" r="9"/>
          <a:stretch/>
        </p:blipFill>
        <p:spPr>
          <a:xfrm>
            <a:off x="719138" y="6210300"/>
            <a:ext cx="11472862" cy="647700"/>
          </a:xfrm>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A6B8970B-C7E0-B956-5613-30C118650B7B}"/>
              </a:ext>
            </a:extLst>
          </p:cNvPr>
          <p:cNvSpPr txBox="1"/>
          <p:nvPr/>
        </p:nvSpPr>
        <p:spPr>
          <a:xfrm>
            <a:off x="7205869" y="1209261"/>
            <a:ext cx="3429000" cy="408623"/>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pic>
        <p:nvPicPr>
          <p:cNvPr id="15" name="Picture 14">
            <a:extLst>
              <a:ext uri="{FF2B5EF4-FFF2-40B4-BE49-F238E27FC236}">
                <a16:creationId xmlns:a16="http://schemas.microsoft.com/office/drawing/2014/main" id="{58A0556A-5FEA-2E28-4AF5-75FCF79AC52A}"/>
              </a:ext>
            </a:extLst>
          </p:cNvPr>
          <p:cNvPicPr>
            <a:picLocks noChangeAspect="1"/>
          </p:cNvPicPr>
          <p:nvPr/>
        </p:nvPicPr>
        <p:blipFill>
          <a:blip r:embed="rId3"/>
          <a:stretch>
            <a:fillRect/>
          </a:stretch>
        </p:blipFill>
        <p:spPr>
          <a:xfrm>
            <a:off x="819510" y="460291"/>
            <a:ext cx="11084942" cy="5721756"/>
          </a:xfrm>
          <a:prstGeom prst="rect">
            <a:avLst/>
          </a:prstGeom>
        </p:spPr>
      </p:pic>
    </p:spTree>
    <p:extLst>
      <p:ext uri="{BB962C8B-B14F-4D97-AF65-F5344CB8AC3E}">
        <p14:creationId xmlns:p14="http://schemas.microsoft.com/office/powerpoint/2010/main" val="41452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7642F36E-A84C-A9E9-0162-F0DE6CB6F5E6}"/>
              </a:ext>
            </a:extLst>
          </p:cNvPr>
          <p:cNvPicPr>
            <a:picLocks noChangeAspect="1"/>
          </p:cNvPicPr>
          <p:nvPr/>
        </p:nvPicPr>
        <p:blipFill>
          <a:blip r:embed="rId2"/>
          <a:stretch>
            <a:fillRect/>
          </a:stretch>
        </p:blipFill>
        <p:spPr>
          <a:xfrm>
            <a:off x="177665" y="278921"/>
            <a:ext cx="6315766" cy="5063705"/>
          </a:xfrm>
          <a:prstGeom prst="rect">
            <a:avLst/>
          </a:prstGeom>
        </p:spPr>
      </p:pic>
      <p:pic>
        <p:nvPicPr>
          <p:cNvPr id="3" name="Picture 2">
            <a:extLst>
              <a:ext uri="{FF2B5EF4-FFF2-40B4-BE49-F238E27FC236}">
                <a16:creationId xmlns:a16="http://schemas.microsoft.com/office/drawing/2014/main" id="{AA725E1F-970E-7A46-EACB-5159432B8C10}"/>
              </a:ext>
            </a:extLst>
          </p:cNvPr>
          <p:cNvPicPr>
            <a:picLocks noChangeAspect="1"/>
          </p:cNvPicPr>
          <p:nvPr/>
        </p:nvPicPr>
        <p:blipFill>
          <a:blip r:embed="rId3"/>
          <a:stretch>
            <a:fillRect/>
          </a:stretch>
        </p:blipFill>
        <p:spPr>
          <a:xfrm>
            <a:off x="6008954" y="278921"/>
            <a:ext cx="6111941" cy="6142007"/>
          </a:xfrm>
          <a:prstGeom prst="rect">
            <a:avLst/>
          </a:prstGeom>
        </p:spPr>
      </p:pic>
    </p:spTree>
    <p:extLst>
      <p:ext uri="{BB962C8B-B14F-4D97-AF65-F5344CB8AC3E}">
        <p14:creationId xmlns:p14="http://schemas.microsoft.com/office/powerpoint/2010/main" val="4199500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7783A8-901D-4F73-81D7-AA6841BEB3D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1F342EE1-43E5-4AFB-895D-B61B9656DC14}">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Application>Microsoft Office PowerPoint</Application>
  <PresentationFormat>Widescreen</PresentationFormat>
  <Slides>15</Slides>
  <Notes>6</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Play Store App Review Analysis</vt:lpstr>
      <vt:lpstr>Outline</vt:lpstr>
      <vt:lpstr>Problem Statement </vt:lpstr>
      <vt:lpstr>Proposed Solution</vt:lpstr>
      <vt:lpstr>PowerPoint Presentation</vt:lpstr>
      <vt:lpstr>System Approach</vt:lpstr>
      <vt:lpstr>PowerPoint Presentation</vt:lpstr>
      <vt:lpstr>PowerPoint Presentation</vt:lpstr>
      <vt:lpstr>PowerPoint Presentation</vt:lpstr>
      <vt:lpstr>  Conclusion   In this project of analysing play store applications, we have worked on several parameters which would help us to do well in launching their apps on the play store. In the initial phase, we focused more on the problem statements and data cleaning, in order to ensure that we give them the best results out of our analysis.   </vt:lpstr>
      <vt:lpstr>Future Scope</vt:lpstr>
      <vt:lpstr>References</vt:lpstr>
      <vt:lpstr>Certificate 1</vt:lpstr>
      <vt:lpstr>Certificate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402</cp:revision>
  <dcterms:created xsi:type="dcterms:W3CDTF">2024-03-23T04:54:48Z</dcterms:created>
  <dcterms:modified xsi:type="dcterms:W3CDTF">2024-03-25T09:52:17Z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