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1" r:id="rId6"/>
    <p:sldId id="262" r:id="rId7"/>
    <p:sldId id="263" r:id="rId8"/>
    <p:sldId id="264" r:id="rId9"/>
    <p:sldId id="265" r:id="rId10"/>
    <p:sldId id="266" r:id="rId11"/>
    <p:sldId id="267"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yans kumar" initials="Sk" lastIdx="1" clrIdx="0">
    <p:extLst>
      <p:ext uri="{19B8F6BF-5375-455C-9EA6-DF929625EA0E}">
        <p15:presenceInfo xmlns:p15="http://schemas.microsoft.com/office/powerpoint/2012/main" userId="e910336e115d23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71" autoAdjust="0"/>
  </p:normalViewPr>
  <p:slideViewPr>
    <p:cSldViewPr snapToGrid="0">
      <p:cViewPr varScale="1">
        <p:scale>
          <a:sx n="74" d="100"/>
          <a:sy n="74" d="100"/>
        </p:scale>
        <p:origin x="3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 name="Google Shape;24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7" name="Google Shape;24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4" name="Google Shape;25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0" name="Google Shape;26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7" name="Google Shape;26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b263a249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b263a24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b263a249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b263a249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576072" y="1124712"/>
            <a:ext cx="11036808" cy="317296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8000"/>
              <a:buFont typeface="Avenir"/>
              <a:buNone/>
              <a:defRPr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576072" y="4727448"/>
            <a:ext cx="11036808" cy="1481328"/>
          </a:xfrm>
          <a:prstGeom prst="rect">
            <a:avLst/>
          </a:prstGeom>
          <a:noFill/>
          <a:ln>
            <a:noFill/>
          </a:ln>
        </p:spPr>
        <p:txBody>
          <a:bodyPr spcFirstLastPara="1" wrap="square" lIns="91425" tIns="45700" rIns="91425" bIns="45700" anchor="t" anchorCtr="0">
            <a:no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576072"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86968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IN"/>
              <a:t>‹#›</a:t>
            </a:fld>
            <a:endParaRPr/>
          </a:p>
        </p:txBody>
      </p:sp>
      <p:sp>
        <p:nvSpPr>
          <p:cNvPr id="17" name="Google Shape;17;p2"/>
          <p:cNvSpPr/>
          <p:nvPr/>
        </p:nvSpPr>
        <p:spPr>
          <a:xfrm rot="5400000">
            <a:off x="857544" y="346791"/>
            <a:ext cx="146304"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rot="10800000" flipH="1">
            <a:off x="578652" y="4501201"/>
            <a:ext cx="11034696" cy="18288"/>
          </a:xfrm>
          <a:prstGeom prst="rect">
            <a:avLst/>
          </a:prstGeom>
          <a:solidFill>
            <a:srgbClr val="DAD1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9"/>
        <p:cNvGrpSpPr/>
        <p:nvPr/>
      </p:nvGrpSpPr>
      <p:grpSpPr>
        <a:xfrm>
          <a:off x="0" y="0"/>
          <a:ext cx="0" cy="0"/>
          <a:chOff x="0" y="0"/>
          <a:chExt cx="0" cy="0"/>
        </a:xfrm>
      </p:grpSpPr>
      <p:sp>
        <p:nvSpPr>
          <p:cNvPr id="20" name="Google Shape;20;p3"/>
          <p:cNvSpPr/>
          <p:nvPr/>
        </p:nvSpPr>
        <p:spPr>
          <a:xfrm>
            <a:off x="558209" y="0"/>
            <a:ext cx="11167447" cy="2018806"/>
          </a:xfrm>
          <a:prstGeom prst="rect">
            <a:avLst/>
          </a:prstGeom>
          <a:solidFill>
            <a:srgbClr val="0070C0">
              <a:alpha val="76470"/>
            </a:srgbClr>
          </a:solidFill>
          <a:ln w="9525" cap="flat" cmpd="sng">
            <a:solidFill>
              <a:srgbClr val="F1ECE3"/>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1" name="Google Shape;21;p3"/>
          <p:cNvSpPr/>
          <p:nvPr/>
        </p:nvSpPr>
        <p:spPr>
          <a:xfrm>
            <a:off x="566928" y="0"/>
            <a:ext cx="11155680" cy="2011680"/>
          </a:xfrm>
          <a:prstGeom prst="rect">
            <a:avLst/>
          </a:prstGeom>
          <a:solidFill>
            <a:srgbClr val="0070C0">
              <a:alpha val="7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2" name="Google Shape;22;p3"/>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3" name="Google Shape;23;p3"/>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Avenir"/>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1115568" y="2372650"/>
            <a:ext cx="4937760" cy="823912"/>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1000"/>
              </a:spcBef>
              <a:spcAft>
                <a:spcPts val="0"/>
              </a:spcAft>
              <a:buClr>
                <a:schemeClr val="dk1"/>
              </a:buClr>
              <a:buSzPts val="2400"/>
              <a:buNone/>
              <a:defRPr sz="2400" b="1" cap="none"/>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 name="Google Shape;25;p3"/>
          <p:cNvSpPr txBox="1">
            <a:spLocks noGrp="1"/>
          </p:cNvSpPr>
          <p:nvPr>
            <p:ph type="body" idx="2"/>
          </p:nvPr>
        </p:nvSpPr>
        <p:spPr>
          <a:xfrm>
            <a:off x="1115568" y="3203688"/>
            <a:ext cx="4937760" cy="2968512"/>
          </a:xfrm>
          <a:prstGeom prst="rect">
            <a:avLst/>
          </a:prstGeom>
          <a:noFill/>
          <a:ln>
            <a:noFill/>
          </a:ln>
        </p:spPr>
        <p:txBody>
          <a:bodyPr spcFirstLastPara="1" wrap="square" lIns="91425" tIns="45700" rIns="91425" bIns="45700" anchor="t" anchorCtr="0">
            <a:noAutofit/>
          </a:bodyPr>
          <a:lstStyle>
            <a:lvl1pPr marL="457200" lvl="0" indent="-381000" algn="l">
              <a:lnSpc>
                <a:spcPct val="110000"/>
              </a:lnSpc>
              <a:spcBef>
                <a:spcPts val="1000"/>
              </a:spcBef>
              <a:spcAft>
                <a:spcPts val="0"/>
              </a:spcAft>
              <a:buClr>
                <a:schemeClr val="dk1"/>
              </a:buClr>
              <a:buSzPts val="2400"/>
              <a:buChar char="•"/>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body" idx="3"/>
          </p:nvPr>
        </p:nvSpPr>
        <p:spPr>
          <a:xfrm>
            <a:off x="6345936" y="2372650"/>
            <a:ext cx="4937760" cy="823912"/>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1000"/>
              </a:spcBef>
              <a:spcAft>
                <a:spcPts val="0"/>
              </a:spcAft>
              <a:buClr>
                <a:schemeClr val="dk1"/>
              </a:buClr>
              <a:buSzPts val="2400"/>
              <a:buNone/>
              <a:defRPr sz="2400" b="1" cap="none"/>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7" name="Google Shape;27;p3"/>
          <p:cNvSpPr txBox="1">
            <a:spLocks noGrp="1"/>
          </p:cNvSpPr>
          <p:nvPr>
            <p:ph type="body" idx="4"/>
          </p:nvPr>
        </p:nvSpPr>
        <p:spPr>
          <a:xfrm>
            <a:off x="6345936" y="3203687"/>
            <a:ext cx="4937760" cy="2968511"/>
          </a:xfrm>
          <a:prstGeom prst="rect">
            <a:avLst/>
          </a:prstGeom>
          <a:noFill/>
          <a:ln>
            <a:noFill/>
          </a:ln>
        </p:spPr>
        <p:txBody>
          <a:bodyPr spcFirstLastPara="1" wrap="square" lIns="91425" tIns="45700" rIns="91425" bIns="45700" anchor="t" anchorCtr="0">
            <a:noAutofit/>
          </a:bodyPr>
          <a:lstStyle>
            <a:lvl1pPr marL="457200" lvl="0" indent="-381000" algn="l">
              <a:lnSpc>
                <a:spcPct val="110000"/>
              </a:lnSpc>
              <a:spcBef>
                <a:spcPts val="1000"/>
              </a:spcBef>
              <a:spcAft>
                <a:spcPts val="0"/>
              </a:spcAft>
              <a:buClr>
                <a:schemeClr val="dk1"/>
              </a:buClr>
              <a:buSzPts val="2400"/>
              <a:buChar char="•"/>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3"/>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4"/>
          <p:cNvSpPr/>
          <p:nvPr/>
        </p:nvSpPr>
        <p:spPr>
          <a:xfrm>
            <a:off x="558209" y="0"/>
            <a:ext cx="11167447" cy="2018806"/>
          </a:xfrm>
          <a:prstGeom prst="rect">
            <a:avLst/>
          </a:prstGeom>
          <a:solidFill>
            <a:srgbClr val="0070C0">
              <a:alpha val="76470"/>
            </a:srgbClr>
          </a:solidFill>
          <a:ln w="9525" cap="flat" cmpd="sng">
            <a:solidFill>
              <a:srgbClr val="F1ECE3"/>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33" name="Google Shape;33;p4"/>
          <p:cNvSpPr/>
          <p:nvPr/>
        </p:nvSpPr>
        <p:spPr>
          <a:xfrm>
            <a:off x="566928" y="0"/>
            <a:ext cx="11155680" cy="2011680"/>
          </a:xfrm>
          <a:prstGeom prst="rect">
            <a:avLst/>
          </a:prstGeom>
          <a:solidFill>
            <a:srgbClr val="0070C0">
              <a:alpha val="7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34" name="Google Shape;34;p4"/>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35" name="Google Shape;35;p4"/>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Avenir"/>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7"/>
          <p:cNvSpPr/>
          <p:nvPr/>
        </p:nvSpPr>
        <p:spPr>
          <a:xfrm>
            <a:off x="558210" y="4981421"/>
            <a:ext cx="11134956" cy="822960"/>
          </a:xfrm>
          <a:prstGeom prst="rect">
            <a:avLst/>
          </a:prstGeom>
          <a:solidFill>
            <a:srgbClr val="0070C0">
              <a:alpha val="76470"/>
            </a:srgbClr>
          </a:solidFill>
          <a:ln w="12700" cap="flat" cmpd="sng">
            <a:solidFill>
              <a:srgbClr val="F1ECE3"/>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61" name="Google Shape;61;p7"/>
          <p:cNvSpPr/>
          <p:nvPr/>
        </p:nvSpPr>
        <p:spPr>
          <a:xfrm>
            <a:off x="498834" y="5118581"/>
            <a:ext cx="146304" cy="5486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62" name="Google Shape;62;p7"/>
          <p:cNvSpPr txBox="1">
            <a:spLocks noGrp="1"/>
          </p:cNvSpPr>
          <p:nvPr>
            <p:ph type="title"/>
          </p:nvPr>
        </p:nvSpPr>
        <p:spPr>
          <a:xfrm>
            <a:off x="557784" y="640080"/>
            <a:ext cx="10890504" cy="4114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600"/>
              <a:buFont typeface="Avenir"/>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841248" y="5102352"/>
            <a:ext cx="10607040" cy="585216"/>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1000"/>
              </a:spcBef>
              <a:spcAft>
                <a:spcPts val="0"/>
              </a:spcAft>
              <a:buClr>
                <a:schemeClr val="dk1"/>
              </a:buClr>
              <a:buSzPts val="2000"/>
              <a:buNone/>
              <a:defRPr sz="2000">
                <a:solidFill>
                  <a:schemeClr val="dk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4" name="Google Shape;6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8"/>
          <p:cNvSpPr/>
          <p:nvPr/>
        </p:nvSpPr>
        <p:spPr>
          <a:xfrm>
            <a:off x="665853" y="1533525"/>
            <a:ext cx="10917063" cy="3790950"/>
          </a:xfrm>
          <a:prstGeom prst="rect">
            <a:avLst/>
          </a:prstGeom>
          <a:solidFill>
            <a:srgbClr val="0070C0">
              <a:alpha val="76470"/>
            </a:srgbClr>
          </a:solidFill>
          <a:ln w="12700" cap="flat" cmpd="sng">
            <a:solidFill>
              <a:srgbClr val="F1ECE3"/>
            </a:solidFill>
            <a:prstDash val="solid"/>
            <a:miter lim="800000"/>
            <a:headEnd type="none" w="sm" len="sm"/>
            <a:tailEnd type="none" w="sm" len="sm"/>
          </a:ln>
          <a:effectLst>
            <a:outerShdw blurRad="50800" dist="38100" dir="2700000" algn="tl" rotWithShape="0">
              <a:srgbClr val="BBC9C2">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69" name="Google Shape;69;p8"/>
          <p:cNvSpPr/>
          <p:nvPr/>
        </p:nvSpPr>
        <p:spPr>
          <a:xfrm>
            <a:off x="609084" y="2971798"/>
            <a:ext cx="128016" cy="91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70" name="Google Shape;70;p8"/>
          <p:cNvSpPr txBox="1">
            <a:spLocks noGrp="1"/>
          </p:cNvSpPr>
          <p:nvPr>
            <p:ph type="title"/>
          </p:nvPr>
        </p:nvSpPr>
        <p:spPr>
          <a:xfrm>
            <a:off x="1078992" y="1938528"/>
            <a:ext cx="10177272" cy="299008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5400"/>
              <a:buFont typeface="Avenir"/>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8"/>
        <p:cNvGrpSpPr/>
        <p:nvPr/>
      </p:nvGrpSpPr>
      <p:grpSpPr>
        <a:xfrm>
          <a:off x="0" y="0"/>
          <a:ext cx="0" cy="0"/>
          <a:chOff x="0" y="0"/>
          <a:chExt cx="0" cy="0"/>
        </a:xfrm>
      </p:grpSpPr>
      <p:sp>
        <p:nvSpPr>
          <p:cNvPr id="79" name="Google Shape;79;p10"/>
          <p:cNvSpPr/>
          <p:nvPr/>
        </p:nvSpPr>
        <p:spPr>
          <a:xfrm>
            <a:off x="558210" y="1162033"/>
            <a:ext cx="3740740" cy="4643344"/>
          </a:xfrm>
          <a:prstGeom prst="rect">
            <a:avLst/>
          </a:prstGeom>
          <a:solidFill>
            <a:srgbClr val="0070C0">
              <a:alpha val="76470"/>
            </a:srgbClr>
          </a:solidFill>
          <a:ln w="12700" cap="flat" cmpd="sng">
            <a:solidFill>
              <a:srgbClr val="F1ECE3"/>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80" name="Google Shape;80;p10"/>
          <p:cNvSpPr/>
          <p:nvPr/>
        </p:nvSpPr>
        <p:spPr>
          <a:xfrm>
            <a:off x="498834" y="1618375"/>
            <a:ext cx="146304" cy="8229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81" name="Google Shape;81;p10"/>
          <p:cNvSpPr txBox="1">
            <a:spLocks noGrp="1"/>
          </p:cNvSpPr>
          <p:nvPr>
            <p:ph type="title"/>
          </p:nvPr>
        </p:nvSpPr>
        <p:spPr>
          <a:xfrm>
            <a:off x="868680" y="1709928"/>
            <a:ext cx="3099816" cy="170992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3400"/>
              <a:buFont typeface="Avenir"/>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0"/>
          <p:cNvSpPr txBox="1">
            <a:spLocks noGrp="1"/>
          </p:cNvSpPr>
          <p:nvPr>
            <p:ph type="body" idx="1"/>
          </p:nvPr>
        </p:nvSpPr>
        <p:spPr>
          <a:xfrm>
            <a:off x="4965192" y="1709928"/>
            <a:ext cx="6729984" cy="4096512"/>
          </a:xfrm>
          <a:prstGeom prst="rect">
            <a:avLst/>
          </a:prstGeom>
          <a:noFill/>
          <a:ln>
            <a:noFill/>
          </a:ln>
        </p:spPr>
        <p:txBody>
          <a:bodyPr spcFirstLastPara="1" wrap="square" lIns="91425" tIns="45700" rIns="91425" bIns="45700" anchor="t" anchorCtr="0">
            <a:noAutofit/>
          </a:bodyPr>
          <a:lstStyle>
            <a:lvl1pPr marL="457200" lvl="0" indent="-406400" algn="l">
              <a:lnSpc>
                <a:spcPct val="110000"/>
              </a:lnSpc>
              <a:spcBef>
                <a:spcPts val="1000"/>
              </a:spcBef>
              <a:spcAft>
                <a:spcPts val="0"/>
              </a:spcAft>
              <a:buClr>
                <a:schemeClr val="dk1"/>
              </a:buClr>
              <a:buSzPts val="2800"/>
              <a:buChar char="•"/>
              <a:defRPr sz="2800"/>
            </a:lvl1pPr>
            <a:lvl2pPr marL="914400" lvl="1" indent="-381000" algn="l">
              <a:lnSpc>
                <a:spcPct val="110000"/>
              </a:lnSpc>
              <a:spcBef>
                <a:spcPts val="500"/>
              </a:spcBef>
              <a:spcAft>
                <a:spcPts val="0"/>
              </a:spcAft>
              <a:buClr>
                <a:schemeClr val="dk1"/>
              </a:buClr>
              <a:buSzPts val="2400"/>
              <a:buChar char="•"/>
              <a:defRPr sz="2400"/>
            </a:lvl2pPr>
            <a:lvl3pPr marL="1371600" lvl="2" indent="-355600" algn="l">
              <a:lnSpc>
                <a:spcPct val="110000"/>
              </a:lnSpc>
              <a:spcBef>
                <a:spcPts val="500"/>
              </a:spcBef>
              <a:spcAft>
                <a:spcPts val="0"/>
              </a:spcAft>
              <a:buClr>
                <a:schemeClr val="dk1"/>
              </a:buClr>
              <a:buSzPts val="2000"/>
              <a:buChar char="•"/>
              <a:defRPr sz="2000"/>
            </a:lvl3pPr>
            <a:lvl4pPr marL="1828800" lvl="3" indent="-355600" algn="l">
              <a:lnSpc>
                <a:spcPct val="110000"/>
              </a:lnSpc>
              <a:spcBef>
                <a:spcPts val="500"/>
              </a:spcBef>
              <a:spcAft>
                <a:spcPts val="0"/>
              </a:spcAft>
              <a:buClr>
                <a:schemeClr val="dk1"/>
              </a:buClr>
              <a:buSzPts val="2000"/>
              <a:buChar char="•"/>
              <a:defRPr sz="2000"/>
            </a:lvl4pPr>
            <a:lvl5pPr marL="2286000" lvl="4" indent="-355600" algn="l">
              <a:lnSpc>
                <a:spcPct val="11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3" name="Google Shape;83;p10"/>
          <p:cNvSpPr txBox="1">
            <a:spLocks noGrp="1"/>
          </p:cNvSpPr>
          <p:nvPr>
            <p:ph type="body" idx="2"/>
          </p:nvPr>
        </p:nvSpPr>
        <p:spPr>
          <a:xfrm>
            <a:off x="868680" y="3429000"/>
            <a:ext cx="3099816" cy="2066544"/>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1000"/>
              </a:spcBef>
              <a:spcAft>
                <a:spcPts val="0"/>
              </a:spcAft>
              <a:buClr>
                <a:schemeClr val="dk1"/>
              </a:buClr>
              <a:buSzPts val="1800"/>
              <a:buNone/>
              <a:defRPr sz="18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4" name="Google Shape;84;p10"/>
          <p:cNvSpPr txBox="1">
            <a:spLocks noGrp="1"/>
          </p:cNvSpPr>
          <p:nvPr>
            <p:ph type="dt" idx="10"/>
          </p:nvPr>
        </p:nvSpPr>
        <p:spPr>
          <a:xfrm>
            <a:off x="86868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alpha val="7647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venir"/>
              <a:buNone/>
              <a:defRPr sz="4400" b="0" i="0" u="none" strike="noStrike" cap="none">
                <a:solidFill>
                  <a:schemeClr val="dk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10000"/>
              </a:lnSpc>
              <a:spcBef>
                <a:spcPts val="1000"/>
              </a:spcBef>
              <a:spcAft>
                <a:spcPts val="0"/>
              </a:spcAft>
              <a:buClr>
                <a:schemeClr val="dk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110000"/>
              </a:lnSpc>
              <a:spcBef>
                <a:spcPts val="5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11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6.jp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Google Shape;104;p13"/>
          <p:cNvSpPr txBox="1">
            <a:spLocks noGrp="1"/>
          </p:cNvSpPr>
          <p:nvPr>
            <p:ph type="ctrTitle"/>
          </p:nvPr>
        </p:nvSpPr>
        <p:spPr>
          <a:xfrm>
            <a:off x="8220974" y="0"/>
            <a:ext cx="4023360" cy="520172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venir"/>
              <a:buNone/>
            </a:pPr>
            <a:r>
              <a:rPr lang="en-IN" sz="4800" dirty="0"/>
              <a:t>Skin Cancer Localization and Classification</a:t>
            </a:r>
            <a:br>
              <a:rPr lang="en-IN" sz="4800" dirty="0"/>
            </a:br>
            <a:br>
              <a:rPr lang="en-IN" sz="4800" dirty="0"/>
            </a:br>
            <a:r>
              <a:rPr lang="en-IN" sz="2000" dirty="0"/>
              <a:t>Name : Sriyans</a:t>
            </a:r>
            <a:br>
              <a:rPr lang="en-IN" sz="2000" dirty="0"/>
            </a:br>
            <a:r>
              <a:rPr lang="en-IN" sz="2000" dirty="0"/>
              <a:t>Roll Number : 1801cs52</a:t>
            </a:r>
            <a:endParaRPr sz="2000" dirty="0"/>
          </a:p>
        </p:txBody>
      </p:sp>
      <p:pic>
        <p:nvPicPr>
          <p:cNvPr id="7" name="Picture 6">
            <a:extLst>
              <a:ext uri="{FF2B5EF4-FFF2-40B4-BE49-F238E27FC236}">
                <a16:creationId xmlns:a16="http://schemas.microsoft.com/office/drawing/2014/main" id="{A8BF6A4A-515E-4EE6-A4D9-DE65F86A966F}"/>
              </a:ext>
            </a:extLst>
          </p:cNvPr>
          <p:cNvPicPr>
            <a:picLocks noChangeAspect="1"/>
          </p:cNvPicPr>
          <p:nvPr/>
        </p:nvPicPr>
        <p:blipFill>
          <a:blip r:embed="rId3"/>
          <a:stretch>
            <a:fillRect/>
          </a:stretch>
        </p:blipFill>
        <p:spPr>
          <a:xfrm>
            <a:off x="0" y="0"/>
            <a:ext cx="8220974"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venir"/>
              <a:buNone/>
            </a:pPr>
            <a:r>
              <a:rPr lang="en-IN"/>
              <a:t>Different Cases</a:t>
            </a:r>
            <a:endParaRPr/>
          </a:p>
        </p:txBody>
      </p:sp>
      <p:sp>
        <p:nvSpPr>
          <p:cNvPr id="178" name="Google Shape;178;p23"/>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Autofit/>
          </a:bodyPr>
          <a:lstStyle/>
          <a:p>
            <a:pPr marL="457200" lvl="0" indent="-342900" algn="l" rtl="0">
              <a:lnSpc>
                <a:spcPct val="110000"/>
              </a:lnSpc>
              <a:spcBef>
                <a:spcPts val="1000"/>
              </a:spcBef>
              <a:spcAft>
                <a:spcPts val="0"/>
              </a:spcAft>
              <a:buClr>
                <a:schemeClr val="dk1"/>
              </a:buClr>
              <a:buSzPts val="1800"/>
              <a:buChar char="•"/>
            </a:pPr>
            <a:r>
              <a:rPr lang="en-IN"/>
              <a:t>Case 3 : With no clear patch</a:t>
            </a:r>
            <a:endParaRPr/>
          </a:p>
          <a:p>
            <a:pPr marL="457200" lvl="0" indent="-342900" algn="l" rtl="0">
              <a:lnSpc>
                <a:spcPct val="110000"/>
              </a:lnSpc>
              <a:spcBef>
                <a:spcPts val="1000"/>
              </a:spcBef>
              <a:spcAft>
                <a:spcPts val="0"/>
              </a:spcAft>
              <a:buClr>
                <a:schemeClr val="dk1"/>
              </a:buClr>
              <a:buSzPts val="1800"/>
              <a:buChar char="•"/>
            </a:pPr>
            <a:r>
              <a:rPr lang="en-IN"/>
              <a:t>In this case whole Image was taken.</a:t>
            </a:r>
            <a:endParaRPr/>
          </a:p>
          <a:p>
            <a:pPr marL="457200" lvl="0" indent="-228600" algn="l" rtl="0">
              <a:lnSpc>
                <a:spcPct val="110000"/>
              </a:lnSpc>
              <a:spcBef>
                <a:spcPts val="1000"/>
              </a:spcBef>
              <a:spcAft>
                <a:spcPts val="0"/>
              </a:spcAft>
              <a:buClr>
                <a:schemeClr val="dk1"/>
              </a:buClr>
              <a:buSzPts val="1800"/>
              <a:buNone/>
            </a:pPr>
            <a:endParaRPr/>
          </a:p>
        </p:txBody>
      </p:sp>
      <p:pic>
        <p:nvPicPr>
          <p:cNvPr id="179" name="Google Shape;179;p23"/>
          <p:cNvPicPr preferRelativeResize="0"/>
          <p:nvPr/>
        </p:nvPicPr>
        <p:blipFill rotWithShape="1">
          <a:blip r:embed="rId3">
            <a:alphaModFix/>
          </a:blip>
          <a:srcRect/>
          <a:stretch/>
        </p:blipFill>
        <p:spPr>
          <a:xfrm>
            <a:off x="1598372" y="3883660"/>
            <a:ext cx="2501900" cy="2444750"/>
          </a:xfrm>
          <a:prstGeom prst="rect">
            <a:avLst/>
          </a:prstGeom>
          <a:noFill/>
          <a:ln>
            <a:noFill/>
          </a:ln>
        </p:spPr>
      </p:pic>
      <p:pic>
        <p:nvPicPr>
          <p:cNvPr id="180" name="Google Shape;180;p23"/>
          <p:cNvPicPr preferRelativeResize="0"/>
          <p:nvPr/>
        </p:nvPicPr>
        <p:blipFill rotWithShape="1">
          <a:blip r:embed="rId4">
            <a:alphaModFix/>
          </a:blip>
          <a:srcRect/>
          <a:stretch/>
        </p:blipFill>
        <p:spPr>
          <a:xfrm>
            <a:off x="4583075" y="3883660"/>
            <a:ext cx="2476500" cy="2444750"/>
          </a:xfrm>
          <a:prstGeom prst="rect">
            <a:avLst/>
          </a:prstGeom>
          <a:noFill/>
          <a:ln>
            <a:noFill/>
          </a:ln>
        </p:spPr>
      </p:pic>
      <p:pic>
        <p:nvPicPr>
          <p:cNvPr id="181" name="Google Shape;181;p23"/>
          <p:cNvPicPr preferRelativeResize="0"/>
          <p:nvPr/>
        </p:nvPicPr>
        <p:blipFill rotWithShape="1">
          <a:blip r:embed="rId5">
            <a:alphaModFix/>
          </a:blip>
          <a:srcRect/>
          <a:stretch/>
        </p:blipFill>
        <p:spPr>
          <a:xfrm>
            <a:off x="7930210" y="3877945"/>
            <a:ext cx="2482850" cy="242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venir"/>
              <a:buNone/>
            </a:pPr>
            <a:r>
              <a:rPr lang="en-IN"/>
              <a:t>Random Images After Pre-Processing</a:t>
            </a:r>
            <a:endParaRPr/>
          </a:p>
        </p:txBody>
      </p:sp>
      <p:sp>
        <p:nvSpPr>
          <p:cNvPr id="187" name="Google Shape;187;p24"/>
          <p:cNvSpPr txBox="1">
            <a:spLocks noGrp="1"/>
          </p:cNvSpPr>
          <p:nvPr>
            <p:ph type="body" idx="1"/>
          </p:nvPr>
        </p:nvSpPr>
        <p:spPr>
          <a:xfrm>
            <a:off x="404368" y="2092088"/>
            <a:ext cx="4937760" cy="387113"/>
          </a:xfrm>
          <a:prstGeom prst="rect">
            <a:avLst/>
          </a:prstGeom>
          <a:noFill/>
          <a:ln>
            <a:noFill/>
          </a:ln>
        </p:spPr>
        <p:txBody>
          <a:bodyPr spcFirstLastPara="1" wrap="square" lIns="91425" tIns="45700" rIns="91425" bIns="45700" anchor="b" anchorCtr="0">
            <a:noAutofit/>
          </a:bodyPr>
          <a:lstStyle/>
          <a:p>
            <a:pPr marL="457200" lvl="0" indent="-228600" algn="l" rtl="0">
              <a:lnSpc>
                <a:spcPct val="110000"/>
              </a:lnSpc>
              <a:spcBef>
                <a:spcPts val="1000"/>
              </a:spcBef>
              <a:spcAft>
                <a:spcPts val="0"/>
              </a:spcAft>
              <a:buClr>
                <a:schemeClr val="dk1"/>
              </a:buClr>
              <a:buSzPts val="2400"/>
              <a:buNone/>
            </a:pPr>
            <a:r>
              <a:rPr lang="en-IN"/>
              <a:t>Training data</a:t>
            </a:r>
            <a:endParaRPr/>
          </a:p>
        </p:txBody>
      </p:sp>
      <p:sp>
        <p:nvSpPr>
          <p:cNvPr id="188" name="Google Shape;188;p24"/>
          <p:cNvSpPr txBox="1">
            <a:spLocks noGrp="1"/>
          </p:cNvSpPr>
          <p:nvPr>
            <p:ph type="body" idx="2"/>
          </p:nvPr>
        </p:nvSpPr>
        <p:spPr>
          <a:xfrm>
            <a:off x="1115568" y="3203688"/>
            <a:ext cx="4937760" cy="2968512"/>
          </a:xfrm>
          <a:prstGeom prst="rect">
            <a:avLst/>
          </a:prstGeom>
          <a:noFill/>
          <a:ln>
            <a:noFill/>
          </a:ln>
        </p:spPr>
        <p:txBody>
          <a:bodyPr spcFirstLastPara="1" wrap="square" lIns="91425" tIns="45700" rIns="91425" bIns="45700" anchor="t" anchorCtr="0">
            <a:noAutofit/>
          </a:bodyPr>
          <a:lstStyle/>
          <a:p>
            <a:pPr marL="457200" lvl="0" indent="-228600" algn="l" rtl="0">
              <a:lnSpc>
                <a:spcPct val="110000"/>
              </a:lnSpc>
              <a:spcBef>
                <a:spcPts val="1000"/>
              </a:spcBef>
              <a:spcAft>
                <a:spcPts val="0"/>
              </a:spcAft>
              <a:buClr>
                <a:schemeClr val="dk1"/>
              </a:buClr>
              <a:buSzPts val="2400"/>
              <a:buNone/>
            </a:pPr>
            <a:endParaRPr/>
          </a:p>
        </p:txBody>
      </p:sp>
      <p:sp>
        <p:nvSpPr>
          <p:cNvPr id="189" name="Google Shape;189;p24"/>
          <p:cNvSpPr txBox="1">
            <a:spLocks noGrp="1"/>
          </p:cNvSpPr>
          <p:nvPr>
            <p:ph type="body" idx="3"/>
          </p:nvPr>
        </p:nvSpPr>
        <p:spPr>
          <a:xfrm>
            <a:off x="6345936" y="2078838"/>
            <a:ext cx="4937760" cy="387113"/>
          </a:xfrm>
          <a:prstGeom prst="rect">
            <a:avLst/>
          </a:prstGeom>
          <a:noFill/>
          <a:ln>
            <a:noFill/>
          </a:ln>
        </p:spPr>
        <p:txBody>
          <a:bodyPr spcFirstLastPara="1" wrap="square" lIns="91425" tIns="45700" rIns="91425" bIns="45700" anchor="b" anchorCtr="0">
            <a:noAutofit/>
          </a:bodyPr>
          <a:lstStyle/>
          <a:p>
            <a:pPr marL="457200" lvl="0" indent="-228600" algn="l" rtl="0">
              <a:lnSpc>
                <a:spcPct val="110000"/>
              </a:lnSpc>
              <a:spcBef>
                <a:spcPts val="1000"/>
              </a:spcBef>
              <a:spcAft>
                <a:spcPts val="0"/>
              </a:spcAft>
              <a:buClr>
                <a:schemeClr val="dk1"/>
              </a:buClr>
              <a:buSzPts val="2400"/>
              <a:buNone/>
            </a:pPr>
            <a:r>
              <a:rPr lang="en-IN"/>
              <a:t>Testing data</a:t>
            </a:r>
            <a:endParaRPr/>
          </a:p>
        </p:txBody>
      </p:sp>
      <p:sp>
        <p:nvSpPr>
          <p:cNvPr id="190" name="Google Shape;190;p24"/>
          <p:cNvSpPr txBox="1">
            <a:spLocks noGrp="1"/>
          </p:cNvSpPr>
          <p:nvPr>
            <p:ph type="body" idx="4"/>
          </p:nvPr>
        </p:nvSpPr>
        <p:spPr>
          <a:xfrm>
            <a:off x="6345936" y="3203687"/>
            <a:ext cx="4937760" cy="2968511"/>
          </a:xfrm>
          <a:prstGeom prst="rect">
            <a:avLst/>
          </a:prstGeom>
          <a:noFill/>
          <a:ln>
            <a:noFill/>
          </a:ln>
        </p:spPr>
        <p:txBody>
          <a:bodyPr spcFirstLastPara="1" wrap="square" lIns="91425" tIns="45700" rIns="91425" bIns="45700" anchor="t" anchorCtr="0">
            <a:noAutofit/>
          </a:bodyPr>
          <a:lstStyle/>
          <a:p>
            <a:pPr marL="457200" lvl="0" indent="-228600" algn="l" rtl="0">
              <a:lnSpc>
                <a:spcPct val="110000"/>
              </a:lnSpc>
              <a:spcBef>
                <a:spcPts val="1000"/>
              </a:spcBef>
              <a:spcAft>
                <a:spcPts val="0"/>
              </a:spcAft>
              <a:buClr>
                <a:schemeClr val="dk1"/>
              </a:buClr>
              <a:buSzPts val="2400"/>
              <a:buNone/>
            </a:pPr>
            <a:endParaRPr/>
          </a:p>
        </p:txBody>
      </p:sp>
      <p:pic>
        <p:nvPicPr>
          <p:cNvPr id="191" name="Google Shape;191;p24"/>
          <p:cNvPicPr preferRelativeResize="0"/>
          <p:nvPr/>
        </p:nvPicPr>
        <p:blipFill rotWithShape="1">
          <a:blip r:embed="rId3">
            <a:alphaModFix/>
          </a:blip>
          <a:srcRect/>
          <a:stretch/>
        </p:blipFill>
        <p:spPr>
          <a:xfrm>
            <a:off x="703074" y="2382129"/>
            <a:ext cx="4830064" cy="4213290"/>
          </a:xfrm>
          <a:prstGeom prst="rect">
            <a:avLst/>
          </a:prstGeom>
          <a:noFill/>
          <a:ln>
            <a:noFill/>
          </a:ln>
        </p:spPr>
      </p:pic>
      <p:pic>
        <p:nvPicPr>
          <p:cNvPr id="192" name="Google Shape;192;p24"/>
          <p:cNvPicPr preferRelativeResize="0"/>
          <p:nvPr/>
        </p:nvPicPr>
        <p:blipFill rotWithShape="1">
          <a:blip r:embed="rId4">
            <a:alphaModFix/>
          </a:blip>
          <a:srcRect/>
          <a:stretch/>
        </p:blipFill>
        <p:spPr>
          <a:xfrm>
            <a:off x="6345935" y="2408202"/>
            <a:ext cx="4830064" cy="41341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8"/>
          <p:cNvSpPr txBox="1">
            <a:spLocks noGrp="1"/>
          </p:cNvSpPr>
          <p:nvPr>
            <p:ph type="title"/>
          </p:nvPr>
        </p:nvSpPr>
        <p:spPr>
          <a:xfrm>
            <a:off x="1115568" y="548640"/>
            <a:ext cx="10168200" cy="117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venir"/>
              <a:buNone/>
            </a:pPr>
            <a:r>
              <a:rPr lang="en-IN"/>
              <a:t>Constructing the Model</a:t>
            </a:r>
            <a:endParaRPr/>
          </a:p>
        </p:txBody>
      </p:sp>
      <p:sp>
        <p:nvSpPr>
          <p:cNvPr id="218" name="Google Shape;218;p28"/>
          <p:cNvSpPr txBox="1">
            <a:spLocks noGrp="1"/>
          </p:cNvSpPr>
          <p:nvPr>
            <p:ph type="body" idx="1"/>
          </p:nvPr>
        </p:nvSpPr>
        <p:spPr>
          <a:xfrm>
            <a:off x="1115575" y="2478025"/>
            <a:ext cx="10168200" cy="4203600"/>
          </a:xfrm>
          <a:prstGeom prst="rect">
            <a:avLst/>
          </a:prstGeom>
          <a:solidFill>
            <a:srgbClr val="0070C0">
              <a:alpha val="76470"/>
            </a:srgbClr>
          </a:solidFill>
          <a:ln>
            <a:noFill/>
          </a:ln>
        </p:spPr>
        <p:txBody>
          <a:bodyPr spcFirstLastPara="1" wrap="square" lIns="91425" tIns="45700" rIns="91425" bIns="45700" anchor="t" anchorCtr="0">
            <a:noAutofit/>
          </a:bodyPr>
          <a:lstStyle/>
          <a:p>
            <a:pPr marL="0" lvl="0" indent="0" algn="l" rtl="0">
              <a:lnSpc>
                <a:spcPct val="110000"/>
              </a:lnSpc>
              <a:spcBef>
                <a:spcPts val="1000"/>
              </a:spcBef>
              <a:spcAft>
                <a:spcPts val="0"/>
              </a:spcAft>
              <a:buSzPts val="1800"/>
              <a:buNone/>
            </a:pPr>
            <a:r>
              <a:rPr lang="en-IN"/>
              <a:t>Here, we've used Keras “Sequential” to instantiate the model. It takes a group of sequential layers and stacks them together into a single model. </a:t>
            </a:r>
            <a:endParaRPr/>
          </a:p>
          <a:p>
            <a:pPr marL="0" lvl="0" indent="0" algn="l" rtl="0">
              <a:lnSpc>
                <a:spcPct val="110000"/>
              </a:lnSpc>
              <a:spcBef>
                <a:spcPts val="1000"/>
              </a:spcBef>
              <a:spcAft>
                <a:spcPts val="0"/>
              </a:spcAft>
              <a:buSzPts val="1800"/>
              <a:buNone/>
            </a:pPr>
            <a:r>
              <a:rPr lang="en-IN"/>
              <a:t>Into the Sequential constructor, we pass a list that contains the layers we want to use in our model.</a:t>
            </a:r>
            <a:endParaRPr/>
          </a:p>
          <a:p>
            <a:pPr marL="0" lvl="0" indent="0" algn="l" rtl="0">
              <a:lnSpc>
                <a:spcPct val="110000"/>
              </a:lnSpc>
              <a:spcBef>
                <a:spcPts val="1000"/>
              </a:spcBef>
              <a:spcAft>
                <a:spcPts val="0"/>
              </a:spcAft>
              <a:buSzPts val="1800"/>
              <a:buNone/>
            </a:pPr>
            <a:r>
              <a:rPr lang="en-IN"/>
              <a:t>A Sequential model is appropriate for </a:t>
            </a:r>
            <a:r>
              <a:rPr lang="en-IN" b="1"/>
              <a:t>a plain stack of layers</a:t>
            </a:r>
            <a:r>
              <a:rPr lang="en-IN"/>
              <a:t> where each layer has </a:t>
            </a:r>
            <a:r>
              <a:rPr lang="en-IN" b="1"/>
              <a:t>exactly one input tensor and one output tensor</a:t>
            </a:r>
            <a:endParaRPr sz="4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9"/>
          <p:cNvSpPr txBox="1">
            <a:spLocks noGrp="1"/>
          </p:cNvSpPr>
          <p:nvPr>
            <p:ph type="title"/>
          </p:nvPr>
        </p:nvSpPr>
        <p:spPr>
          <a:xfrm>
            <a:off x="1115568" y="548640"/>
            <a:ext cx="10168200" cy="117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venir"/>
              <a:buNone/>
            </a:pPr>
            <a:r>
              <a:rPr lang="en-IN"/>
              <a:t>Constructing the Model</a:t>
            </a:r>
            <a:endParaRPr/>
          </a:p>
        </p:txBody>
      </p:sp>
      <p:sp>
        <p:nvSpPr>
          <p:cNvPr id="224" name="Google Shape;224;p29"/>
          <p:cNvSpPr txBox="1">
            <a:spLocks noGrp="1"/>
          </p:cNvSpPr>
          <p:nvPr>
            <p:ph type="body" idx="1"/>
          </p:nvPr>
        </p:nvSpPr>
        <p:spPr>
          <a:xfrm>
            <a:off x="1115568" y="2139099"/>
            <a:ext cx="10168200" cy="3694200"/>
          </a:xfrm>
          <a:prstGeom prst="rect">
            <a:avLst/>
          </a:prstGeom>
          <a:solidFill>
            <a:srgbClr val="0070C0">
              <a:alpha val="76470"/>
            </a:srgbClr>
          </a:solidFill>
          <a:ln>
            <a:noFill/>
          </a:ln>
        </p:spPr>
        <p:txBody>
          <a:bodyPr spcFirstLastPara="1" wrap="square" lIns="91425" tIns="45700" rIns="91425" bIns="45700" anchor="t" anchorCtr="0">
            <a:noAutofit/>
          </a:bodyPr>
          <a:lstStyle/>
          <a:p>
            <a:pPr marL="0" lvl="0" indent="0" algn="l" rtl="0">
              <a:lnSpc>
                <a:spcPct val="110000"/>
              </a:lnSpc>
              <a:spcBef>
                <a:spcPts val="1000"/>
              </a:spcBef>
              <a:spcAft>
                <a:spcPts val="0"/>
              </a:spcAft>
              <a:buSzPts val="1800"/>
              <a:buNone/>
            </a:pPr>
            <a:r>
              <a:rPr lang="en-IN"/>
              <a:t>We have used Conv2D(Convolutional layer),MaxPooling2D , </a:t>
            </a:r>
            <a:endParaRPr/>
          </a:p>
          <a:p>
            <a:pPr marL="0" lvl="0" indent="0" algn="l" rtl="0">
              <a:lnSpc>
                <a:spcPct val="110000"/>
              </a:lnSpc>
              <a:spcBef>
                <a:spcPts val="1000"/>
              </a:spcBef>
              <a:spcAft>
                <a:spcPts val="0"/>
              </a:spcAft>
              <a:buSzPts val="1800"/>
              <a:buNone/>
            </a:pPr>
            <a:r>
              <a:rPr lang="en-IN"/>
              <a:t>Flatten and Dense Layers.</a:t>
            </a:r>
            <a:endParaRPr/>
          </a:p>
          <a:p>
            <a:pPr marL="0" lvl="0" indent="0" algn="l" rtl="0">
              <a:lnSpc>
                <a:spcPct val="110000"/>
              </a:lnSpc>
              <a:spcBef>
                <a:spcPts val="1000"/>
              </a:spcBef>
              <a:spcAft>
                <a:spcPts val="0"/>
              </a:spcAft>
              <a:buSzPts val="1800"/>
              <a:buNone/>
            </a:pPr>
            <a:endParaRPr/>
          </a:p>
        </p:txBody>
      </p:sp>
      <p:pic>
        <p:nvPicPr>
          <p:cNvPr id="225" name="Google Shape;225;p29"/>
          <p:cNvPicPr preferRelativeResize="0"/>
          <p:nvPr/>
        </p:nvPicPr>
        <p:blipFill rotWithShape="1">
          <a:blip r:embed="rId3">
            <a:alphaModFix/>
          </a:blip>
          <a:srcRect/>
          <a:stretch/>
        </p:blipFill>
        <p:spPr>
          <a:xfrm>
            <a:off x="1115577" y="3521727"/>
            <a:ext cx="10168200" cy="28505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p:cNvSpPr txBox="1">
            <a:spLocks noGrp="1"/>
          </p:cNvSpPr>
          <p:nvPr>
            <p:ph type="title"/>
          </p:nvPr>
        </p:nvSpPr>
        <p:spPr>
          <a:xfrm>
            <a:off x="1115575" y="269549"/>
            <a:ext cx="10168200" cy="1069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venir"/>
              <a:buNone/>
            </a:pPr>
            <a:r>
              <a:rPr lang="en-IN"/>
              <a:t>Layers</a:t>
            </a:r>
            <a:endParaRPr/>
          </a:p>
        </p:txBody>
      </p:sp>
      <p:sp>
        <p:nvSpPr>
          <p:cNvPr id="231" name="Google Shape;231;p30"/>
          <p:cNvSpPr txBox="1">
            <a:spLocks noGrp="1"/>
          </p:cNvSpPr>
          <p:nvPr>
            <p:ph type="body" idx="1"/>
          </p:nvPr>
        </p:nvSpPr>
        <p:spPr>
          <a:xfrm>
            <a:off x="507925" y="2096275"/>
            <a:ext cx="11383500" cy="4406100"/>
          </a:xfrm>
          <a:prstGeom prst="rect">
            <a:avLst/>
          </a:prstGeom>
          <a:solidFill>
            <a:srgbClr val="0070C0">
              <a:alpha val="76470"/>
            </a:srgbClr>
          </a:solidFill>
          <a:ln>
            <a:noFill/>
          </a:ln>
        </p:spPr>
        <p:txBody>
          <a:bodyPr spcFirstLastPara="1" wrap="square" lIns="91425" tIns="45700" rIns="91425" bIns="45700" anchor="t" anchorCtr="0">
            <a:noAutofit/>
          </a:bodyPr>
          <a:lstStyle/>
          <a:p>
            <a:pPr marL="0" lvl="0" indent="0" algn="l" rtl="0">
              <a:lnSpc>
                <a:spcPct val="110000"/>
              </a:lnSpc>
              <a:spcBef>
                <a:spcPts val="1000"/>
              </a:spcBef>
              <a:spcAft>
                <a:spcPts val="0"/>
              </a:spcAft>
              <a:buSzPts val="1800"/>
              <a:buNone/>
            </a:pPr>
            <a:r>
              <a:rPr lang="en-IN"/>
              <a:t>Conv2D(Convolutional Layer)- </a:t>
            </a:r>
            <a:r>
              <a:rPr lang="en-IN" sz="2300"/>
              <a:t>The first required Conv2D parameter is the number of filters that the convolutional layer will learn.</a:t>
            </a:r>
            <a:endParaRPr sz="2300"/>
          </a:p>
          <a:p>
            <a:pPr marL="0" lvl="0" indent="0" algn="l" rtl="0">
              <a:lnSpc>
                <a:spcPct val="115000"/>
              </a:lnSpc>
              <a:spcBef>
                <a:spcPts val="1200"/>
              </a:spcBef>
              <a:spcAft>
                <a:spcPts val="0"/>
              </a:spcAft>
              <a:buSzPts val="1800"/>
              <a:buNone/>
            </a:pPr>
            <a:r>
              <a:rPr lang="en-IN" sz="2300"/>
              <a:t>In every layer filters are there to capture patterns. For example in the first layer filters capture patterns like edges, corners, dots etc. In the subsequent layers we combine those patterns to make bigger patterns. Like combine edges to make squares, circle etc.</a:t>
            </a:r>
            <a:endParaRPr sz="2300"/>
          </a:p>
          <a:p>
            <a:pPr marL="0" lvl="0" indent="0" algn="l" rtl="0">
              <a:lnSpc>
                <a:spcPct val="115000"/>
              </a:lnSpc>
              <a:spcBef>
                <a:spcPts val="1200"/>
              </a:spcBef>
              <a:spcAft>
                <a:spcPts val="0"/>
              </a:spcAft>
              <a:buClr>
                <a:schemeClr val="dk1"/>
              </a:buClr>
              <a:buSzPts val="1100"/>
              <a:buFont typeface="Arial"/>
              <a:buNone/>
            </a:pPr>
            <a:r>
              <a:rPr lang="en-IN" sz="2300"/>
              <a:t>Now as we move forward in the layers the patterns gets more complex, </a:t>
            </a:r>
            <a:r>
              <a:rPr lang="en-IN" sz="2300" b="1"/>
              <a:t>hence larger combinations of patterns to capture</a:t>
            </a:r>
            <a:r>
              <a:rPr lang="en-IN" sz="2300"/>
              <a:t>. That's why we increase filter size in the subsequent layers to capture as many combinations as possible.</a:t>
            </a:r>
            <a:endParaRPr sz="2300"/>
          </a:p>
          <a:p>
            <a:pPr marL="0" lvl="0" indent="0" algn="l" rtl="0">
              <a:lnSpc>
                <a:spcPct val="110000"/>
              </a:lnSpc>
              <a:spcBef>
                <a:spcPts val="1200"/>
              </a:spcBef>
              <a:spcAft>
                <a:spcPts val="0"/>
              </a:spcAft>
              <a:buSzPts val="1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1"/>
          <p:cNvSpPr txBox="1">
            <a:spLocks noGrp="1"/>
          </p:cNvSpPr>
          <p:nvPr>
            <p:ph type="title"/>
          </p:nvPr>
        </p:nvSpPr>
        <p:spPr>
          <a:xfrm>
            <a:off x="1115575" y="269549"/>
            <a:ext cx="10168200" cy="1069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venir"/>
              <a:buNone/>
            </a:pPr>
            <a:r>
              <a:rPr lang="en-IN"/>
              <a:t>Conv2D</a:t>
            </a:r>
            <a:endParaRPr/>
          </a:p>
        </p:txBody>
      </p:sp>
      <p:sp>
        <p:nvSpPr>
          <p:cNvPr id="237" name="Google Shape;237;p31"/>
          <p:cNvSpPr txBox="1">
            <a:spLocks noGrp="1"/>
          </p:cNvSpPr>
          <p:nvPr>
            <p:ph type="body" idx="1"/>
          </p:nvPr>
        </p:nvSpPr>
        <p:spPr>
          <a:xfrm>
            <a:off x="507925" y="2096275"/>
            <a:ext cx="11383500" cy="4406100"/>
          </a:xfrm>
          <a:prstGeom prst="rect">
            <a:avLst/>
          </a:prstGeom>
          <a:solidFill>
            <a:srgbClr val="0070C0">
              <a:alpha val="76470"/>
            </a:srgbClr>
          </a:solid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800"/>
              <a:buNone/>
            </a:pPr>
            <a:r>
              <a:rPr lang="en-IN"/>
              <a:t>Kernel - kernel size is always odd because for an odd-sized filter, all the previous layer pixels would be symmetrical around the output pixel. Without this symmetry, we will have to account for distortions across the layers.</a:t>
            </a:r>
            <a:endParaRPr/>
          </a:p>
          <a:p>
            <a:pPr marL="0" lvl="0" indent="0" algn="l" rtl="0">
              <a:lnSpc>
                <a:spcPct val="115000"/>
              </a:lnSpc>
              <a:spcBef>
                <a:spcPts val="1200"/>
              </a:spcBef>
              <a:spcAft>
                <a:spcPts val="0"/>
              </a:spcAft>
              <a:buSzPts val="1800"/>
              <a:buNone/>
            </a:pPr>
            <a:r>
              <a:rPr lang="en-IN" sz="2700"/>
              <a:t>The activation parameter to the Conv2D class is simply a convenience parameter, allowing you to supply a string specifying the name of the activation function you want to apply after performing the convolution.</a:t>
            </a:r>
            <a:endParaRPr sz="2700"/>
          </a:p>
          <a:p>
            <a:pPr marL="0" lvl="0" indent="0" algn="l" rtl="0">
              <a:lnSpc>
                <a:spcPct val="110000"/>
              </a:lnSpc>
              <a:spcBef>
                <a:spcPts val="1200"/>
              </a:spcBef>
              <a:spcAft>
                <a:spcPts val="0"/>
              </a:spcAft>
              <a:buSzPts val="1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1115575" y="269549"/>
            <a:ext cx="10168200" cy="1069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venir"/>
              <a:buNone/>
            </a:pPr>
            <a:r>
              <a:rPr lang="en-IN"/>
              <a:t>Maxpooling2D</a:t>
            </a:r>
            <a:endParaRPr/>
          </a:p>
        </p:txBody>
      </p:sp>
      <p:sp>
        <p:nvSpPr>
          <p:cNvPr id="243" name="Google Shape;243;p32"/>
          <p:cNvSpPr txBox="1">
            <a:spLocks noGrp="1"/>
          </p:cNvSpPr>
          <p:nvPr>
            <p:ph type="body" idx="1"/>
          </p:nvPr>
        </p:nvSpPr>
        <p:spPr>
          <a:xfrm>
            <a:off x="507925" y="2096275"/>
            <a:ext cx="11383500" cy="4406100"/>
          </a:xfrm>
          <a:prstGeom prst="rect">
            <a:avLst/>
          </a:prstGeom>
          <a:solidFill>
            <a:srgbClr val="0070C0">
              <a:alpha val="76470"/>
            </a:srgbClr>
          </a:solid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800"/>
              <a:buNone/>
            </a:pPr>
            <a:r>
              <a:rPr lang="en-IN" sz="2700"/>
              <a:t>Downsamples the input representation by taking the maximum value over the window defined by pool_size for each dimension along the features axis. The window is shifted by strides in each dimension.</a:t>
            </a:r>
            <a:endParaRPr sz="2700"/>
          </a:p>
          <a:p>
            <a:pPr marL="0" lvl="0" indent="0" algn="l" rtl="0">
              <a:lnSpc>
                <a:spcPct val="115000"/>
              </a:lnSpc>
              <a:spcBef>
                <a:spcPts val="1200"/>
              </a:spcBef>
              <a:spcAft>
                <a:spcPts val="0"/>
              </a:spcAft>
              <a:buSzPts val="1800"/>
              <a:buNone/>
            </a:pPr>
            <a:endParaRPr sz="2700"/>
          </a:p>
          <a:p>
            <a:pPr marL="0" lvl="0" indent="0" algn="l" rtl="0">
              <a:lnSpc>
                <a:spcPct val="110000"/>
              </a:lnSpc>
              <a:spcBef>
                <a:spcPts val="1200"/>
              </a:spcBef>
              <a:spcAft>
                <a:spcPts val="0"/>
              </a:spcAft>
              <a:buSzPts val="1800"/>
              <a:buNone/>
            </a:pPr>
            <a:endParaRPr/>
          </a:p>
        </p:txBody>
      </p:sp>
      <p:pic>
        <p:nvPicPr>
          <p:cNvPr id="244" name="Google Shape;244;p32"/>
          <p:cNvPicPr preferRelativeResize="0"/>
          <p:nvPr/>
        </p:nvPicPr>
        <p:blipFill rotWithShape="1">
          <a:blip r:embed="rId3">
            <a:alphaModFix/>
          </a:blip>
          <a:srcRect/>
          <a:stretch/>
        </p:blipFill>
        <p:spPr>
          <a:xfrm>
            <a:off x="2073375" y="3685525"/>
            <a:ext cx="7502198" cy="2677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3"/>
          <p:cNvSpPr txBox="1">
            <a:spLocks noGrp="1"/>
          </p:cNvSpPr>
          <p:nvPr>
            <p:ph type="title"/>
          </p:nvPr>
        </p:nvSpPr>
        <p:spPr>
          <a:xfrm>
            <a:off x="1115575" y="269549"/>
            <a:ext cx="10168200" cy="1069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venir"/>
              <a:buNone/>
            </a:pPr>
            <a:r>
              <a:rPr lang="en-IN"/>
              <a:t>Flatten</a:t>
            </a:r>
            <a:endParaRPr/>
          </a:p>
        </p:txBody>
      </p:sp>
      <p:sp>
        <p:nvSpPr>
          <p:cNvPr id="250" name="Google Shape;250;p33"/>
          <p:cNvSpPr txBox="1">
            <a:spLocks noGrp="1"/>
          </p:cNvSpPr>
          <p:nvPr>
            <p:ph type="body" idx="1"/>
          </p:nvPr>
        </p:nvSpPr>
        <p:spPr>
          <a:xfrm>
            <a:off x="507925" y="2096275"/>
            <a:ext cx="11383500" cy="4406100"/>
          </a:xfrm>
          <a:prstGeom prst="rect">
            <a:avLst/>
          </a:prstGeom>
          <a:solidFill>
            <a:srgbClr val="0070C0">
              <a:alpha val="76470"/>
            </a:srgbClr>
          </a:solid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800"/>
              <a:buNone/>
            </a:pPr>
            <a:r>
              <a:rPr lang="en-IN"/>
              <a:t>Flattens the input. Does not affect the batch size.</a:t>
            </a:r>
            <a:endParaRPr/>
          </a:p>
          <a:p>
            <a:pPr marL="0" lvl="0" indent="0" algn="l" rtl="0">
              <a:lnSpc>
                <a:spcPct val="115000"/>
              </a:lnSpc>
              <a:spcBef>
                <a:spcPts val="1200"/>
              </a:spcBef>
              <a:spcAft>
                <a:spcPts val="0"/>
              </a:spcAft>
              <a:buSzPts val="1800"/>
              <a:buNone/>
            </a:pPr>
            <a:endParaRPr/>
          </a:p>
          <a:p>
            <a:pPr marL="0" lvl="0" indent="0" algn="l" rtl="0">
              <a:lnSpc>
                <a:spcPct val="110000"/>
              </a:lnSpc>
              <a:spcBef>
                <a:spcPts val="1200"/>
              </a:spcBef>
              <a:spcAft>
                <a:spcPts val="0"/>
              </a:spcAft>
              <a:buSzPts val="1800"/>
              <a:buNone/>
            </a:pPr>
            <a:endParaRPr/>
          </a:p>
        </p:txBody>
      </p:sp>
      <p:pic>
        <p:nvPicPr>
          <p:cNvPr id="251" name="Google Shape;251;p33"/>
          <p:cNvPicPr preferRelativeResize="0"/>
          <p:nvPr/>
        </p:nvPicPr>
        <p:blipFill rotWithShape="1">
          <a:blip r:embed="rId3">
            <a:alphaModFix/>
          </a:blip>
          <a:srcRect/>
          <a:stretch/>
        </p:blipFill>
        <p:spPr>
          <a:xfrm>
            <a:off x="2583950" y="3144450"/>
            <a:ext cx="7024100" cy="3357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4"/>
          <p:cNvSpPr txBox="1">
            <a:spLocks noGrp="1"/>
          </p:cNvSpPr>
          <p:nvPr>
            <p:ph type="title"/>
          </p:nvPr>
        </p:nvSpPr>
        <p:spPr>
          <a:xfrm>
            <a:off x="1115575" y="269549"/>
            <a:ext cx="10168200" cy="1069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venir"/>
              <a:buNone/>
            </a:pPr>
            <a:r>
              <a:rPr lang="en-IN"/>
              <a:t>Dense</a:t>
            </a:r>
            <a:endParaRPr/>
          </a:p>
        </p:txBody>
      </p:sp>
      <p:sp>
        <p:nvSpPr>
          <p:cNvPr id="257" name="Google Shape;257;p34"/>
          <p:cNvSpPr txBox="1">
            <a:spLocks noGrp="1"/>
          </p:cNvSpPr>
          <p:nvPr>
            <p:ph type="body" idx="1"/>
          </p:nvPr>
        </p:nvSpPr>
        <p:spPr>
          <a:xfrm>
            <a:off x="507925" y="2096275"/>
            <a:ext cx="11383500" cy="4406100"/>
          </a:xfrm>
          <a:prstGeom prst="rect">
            <a:avLst/>
          </a:prstGeom>
          <a:solidFill>
            <a:srgbClr val="0070C0">
              <a:alpha val="76470"/>
            </a:srgbClr>
          </a:solid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800"/>
              <a:buNone/>
            </a:pPr>
            <a:r>
              <a:rPr lang="en-IN"/>
              <a:t>Regular densely-connected NxN layer.</a:t>
            </a:r>
            <a:endParaRPr/>
          </a:p>
          <a:p>
            <a:pPr marL="0" lvl="0" indent="0" algn="l" rtl="0">
              <a:lnSpc>
                <a:spcPct val="115000"/>
              </a:lnSpc>
              <a:spcBef>
                <a:spcPts val="1200"/>
              </a:spcBef>
              <a:spcAft>
                <a:spcPts val="0"/>
              </a:spcAft>
              <a:buSzPts val="1800"/>
              <a:buNone/>
            </a:pPr>
            <a:r>
              <a:rPr lang="en-IN"/>
              <a:t>2nd dense layer is the final layers with only two neurons for each category (Benign and Malignant).</a:t>
            </a:r>
            <a:endParaRPr/>
          </a:p>
          <a:p>
            <a:pPr marL="0" lvl="0" indent="0" algn="l" rtl="0">
              <a:lnSpc>
                <a:spcPct val="115000"/>
              </a:lnSpc>
              <a:spcBef>
                <a:spcPts val="1200"/>
              </a:spcBef>
              <a:spcAft>
                <a:spcPts val="0"/>
              </a:spcAft>
              <a:buSzPts val="1800"/>
              <a:buNone/>
            </a:pPr>
            <a:r>
              <a:rPr lang="en-IN"/>
              <a:t>We have used “sigmoid” activation because our model has to predict probability and since probability of anything exists only between the range of </a:t>
            </a:r>
            <a:r>
              <a:rPr lang="en-IN" b="1"/>
              <a:t>0 and 1,</a:t>
            </a:r>
            <a:r>
              <a:rPr lang="en-IN"/>
              <a:t> sigmoid is the right choice. </a:t>
            </a:r>
            <a:endParaRPr/>
          </a:p>
          <a:p>
            <a:pPr marL="0" lvl="0" indent="0" algn="l" rtl="0">
              <a:lnSpc>
                <a:spcPct val="110000"/>
              </a:lnSpc>
              <a:spcBef>
                <a:spcPts val="1200"/>
              </a:spcBef>
              <a:spcAft>
                <a:spcPts val="0"/>
              </a:spcAft>
              <a:buSzPts val="18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5"/>
          <p:cNvSpPr txBox="1">
            <a:spLocks noGrp="1"/>
          </p:cNvSpPr>
          <p:nvPr>
            <p:ph type="title"/>
          </p:nvPr>
        </p:nvSpPr>
        <p:spPr>
          <a:xfrm>
            <a:off x="1115575" y="269549"/>
            <a:ext cx="10168200" cy="1069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venir"/>
              <a:buNone/>
            </a:pPr>
            <a:r>
              <a:rPr lang="en-IN"/>
              <a:t>Dense</a:t>
            </a:r>
            <a:endParaRPr/>
          </a:p>
        </p:txBody>
      </p:sp>
      <p:sp>
        <p:nvSpPr>
          <p:cNvPr id="263" name="Google Shape;263;p35"/>
          <p:cNvSpPr txBox="1">
            <a:spLocks noGrp="1"/>
          </p:cNvSpPr>
          <p:nvPr>
            <p:ph type="body" idx="1"/>
          </p:nvPr>
        </p:nvSpPr>
        <p:spPr>
          <a:xfrm>
            <a:off x="507925" y="2096275"/>
            <a:ext cx="11383500" cy="4406100"/>
          </a:xfrm>
          <a:prstGeom prst="rect">
            <a:avLst/>
          </a:prstGeom>
          <a:solidFill>
            <a:srgbClr val="0070C0">
              <a:alpha val="76470"/>
            </a:srgbClr>
          </a:solid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800"/>
              <a:buNone/>
            </a:pPr>
            <a:r>
              <a:rPr lang="en-IN"/>
              <a:t>Sigmoid - </a:t>
            </a:r>
            <a:endParaRPr/>
          </a:p>
          <a:p>
            <a:pPr marL="0" lvl="0" indent="0" algn="l" rtl="0">
              <a:lnSpc>
                <a:spcPct val="110000"/>
              </a:lnSpc>
              <a:spcBef>
                <a:spcPts val="1200"/>
              </a:spcBef>
              <a:spcAft>
                <a:spcPts val="0"/>
              </a:spcAft>
              <a:buSzPts val="1800"/>
              <a:buNone/>
            </a:pPr>
            <a:endParaRPr/>
          </a:p>
        </p:txBody>
      </p:sp>
      <p:pic>
        <p:nvPicPr>
          <p:cNvPr id="264" name="Google Shape;264;p35"/>
          <p:cNvPicPr preferRelativeResize="0"/>
          <p:nvPr/>
        </p:nvPicPr>
        <p:blipFill rotWithShape="1">
          <a:blip r:embed="rId3">
            <a:alphaModFix/>
          </a:blip>
          <a:srcRect/>
          <a:stretch/>
        </p:blipFill>
        <p:spPr>
          <a:xfrm>
            <a:off x="2808200" y="2542250"/>
            <a:ext cx="5732075" cy="374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4"/>
          <p:cNvSpPr txBox="1">
            <a:spLocks noGrp="1"/>
          </p:cNvSpPr>
          <p:nvPr>
            <p:ph type="ctrTitle"/>
          </p:nvPr>
        </p:nvSpPr>
        <p:spPr>
          <a:xfrm>
            <a:off x="576072" y="1124712"/>
            <a:ext cx="11036808" cy="2304288"/>
          </a:xfrm>
          <a:prstGeom prst="rect">
            <a:avLst/>
          </a:prstGeom>
          <a:solidFill>
            <a:srgbClr val="0070C0">
              <a:alpha val="76470"/>
            </a:srgbClr>
          </a:solid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8000"/>
              <a:buFont typeface="Avenir"/>
              <a:buNone/>
            </a:pPr>
            <a:r>
              <a:rPr lang="en-IN"/>
              <a:t>Introduction</a:t>
            </a:r>
            <a:endParaRPr/>
          </a:p>
        </p:txBody>
      </p:sp>
      <p:sp>
        <p:nvSpPr>
          <p:cNvPr id="111" name="Google Shape;111;p14"/>
          <p:cNvSpPr txBox="1">
            <a:spLocks noGrp="1"/>
          </p:cNvSpPr>
          <p:nvPr>
            <p:ph type="subTitle" idx="1"/>
          </p:nvPr>
        </p:nvSpPr>
        <p:spPr>
          <a:xfrm>
            <a:off x="576072" y="3904488"/>
            <a:ext cx="11036808" cy="2304288"/>
          </a:xfrm>
          <a:prstGeom prst="rect">
            <a:avLst/>
          </a:prstGeom>
          <a:solidFill>
            <a:srgbClr val="0070C0">
              <a:alpha val="76470"/>
            </a:srgbClr>
          </a:solid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Clr>
                <a:schemeClr val="dk1"/>
              </a:buClr>
              <a:buSzPts val="2800"/>
              <a:buNone/>
            </a:pPr>
            <a:r>
              <a:rPr lang="en-IN"/>
              <a:t>In this project we had to localize and classify skin cancer lesion as benign or malignant . We used a different approach to localize the lesion and used KERAS API for creating model to achieve so.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6"/>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venir"/>
              <a:buNone/>
            </a:pPr>
            <a:r>
              <a:rPr lang="en-IN"/>
              <a:t>Training the model</a:t>
            </a:r>
            <a:endParaRPr/>
          </a:p>
        </p:txBody>
      </p:sp>
      <p:sp>
        <p:nvSpPr>
          <p:cNvPr id="270" name="Google Shape;270;p36"/>
          <p:cNvSpPr txBox="1">
            <a:spLocks noGrp="1"/>
          </p:cNvSpPr>
          <p:nvPr>
            <p:ph type="body" idx="1"/>
          </p:nvPr>
        </p:nvSpPr>
        <p:spPr>
          <a:xfrm>
            <a:off x="1115568" y="2478024"/>
            <a:ext cx="10168128" cy="3694176"/>
          </a:xfrm>
          <a:prstGeom prst="rect">
            <a:avLst/>
          </a:prstGeom>
          <a:solidFill>
            <a:srgbClr val="0070C0">
              <a:alpha val="76470"/>
            </a:srgbClr>
          </a:solidFill>
          <a:ln>
            <a:noFill/>
          </a:ln>
        </p:spPr>
        <p:txBody>
          <a:bodyPr spcFirstLastPara="1" wrap="square" lIns="91425" tIns="45700" rIns="91425" bIns="45700" anchor="t" anchorCtr="0">
            <a:noAutofit/>
          </a:bodyPr>
          <a:lstStyle/>
          <a:p>
            <a:pPr marL="228600" lvl="0" indent="-228600" algn="l" rtl="0">
              <a:lnSpc>
                <a:spcPct val="110000"/>
              </a:lnSpc>
              <a:spcBef>
                <a:spcPts val="0"/>
              </a:spcBef>
              <a:spcAft>
                <a:spcPts val="0"/>
              </a:spcAft>
              <a:buClr>
                <a:schemeClr val="dk1"/>
              </a:buClr>
              <a:buSzPts val="2800"/>
              <a:buChar char="•"/>
            </a:pPr>
            <a:r>
              <a:rPr lang="en-IN"/>
              <a:t>Training data set has 1,440 images of Non-Cancerous lesion and 1,197 images of Cancerous lesion.</a:t>
            </a:r>
            <a:endParaRPr/>
          </a:p>
          <a:p>
            <a:pPr marL="228600" lvl="0" indent="-228600" algn="l" rtl="0">
              <a:lnSpc>
                <a:spcPct val="110000"/>
              </a:lnSpc>
              <a:spcBef>
                <a:spcPts val="1000"/>
              </a:spcBef>
              <a:spcAft>
                <a:spcPts val="0"/>
              </a:spcAft>
              <a:buClr>
                <a:schemeClr val="dk1"/>
              </a:buClr>
              <a:buSzPts val="2800"/>
              <a:buChar char="•"/>
            </a:pPr>
            <a:r>
              <a:rPr lang="en-IN"/>
              <a:t>20 % of this data will be required for validating the model.</a:t>
            </a:r>
            <a:endParaRPr/>
          </a:p>
          <a:p>
            <a:pPr marL="228600" lvl="0" indent="-228600" algn="l" rtl="0">
              <a:lnSpc>
                <a:spcPct val="110000"/>
              </a:lnSpc>
              <a:spcBef>
                <a:spcPts val="1000"/>
              </a:spcBef>
              <a:spcAft>
                <a:spcPts val="0"/>
              </a:spcAft>
              <a:buClr>
                <a:schemeClr val="dk1"/>
              </a:buClr>
              <a:buSzPts val="2800"/>
              <a:buChar char="•"/>
            </a:pPr>
            <a:r>
              <a:rPr lang="en-IN"/>
              <a:t>Model will be trained 20 epochs.</a:t>
            </a:r>
            <a:endParaRPr/>
          </a:p>
          <a:p>
            <a:pPr marL="228600" lvl="0" indent="-50800" algn="l" rtl="0">
              <a:lnSpc>
                <a:spcPct val="110000"/>
              </a:lnSpc>
              <a:spcBef>
                <a:spcPts val="1000"/>
              </a:spcBef>
              <a:spcAft>
                <a:spcPts val="0"/>
              </a:spcAft>
              <a:buClr>
                <a:schemeClr val="dk1"/>
              </a:buClr>
              <a:buSzPts val="28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1011893" y="249590"/>
            <a:ext cx="10168200" cy="1179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b="1"/>
              <a:t>Compiling the Model</a:t>
            </a:r>
            <a:endParaRPr b="1"/>
          </a:p>
        </p:txBody>
      </p:sp>
      <p:sp>
        <p:nvSpPr>
          <p:cNvPr id="276" name="Google Shape;276;p37"/>
          <p:cNvSpPr txBox="1">
            <a:spLocks noGrp="1"/>
          </p:cNvSpPr>
          <p:nvPr>
            <p:ph type="body" idx="1"/>
          </p:nvPr>
        </p:nvSpPr>
        <p:spPr>
          <a:xfrm>
            <a:off x="653250" y="1837100"/>
            <a:ext cx="11084400" cy="4665000"/>
          </a:xfrm>
          <a:prstGeom prst="rect">
            <a:avLst/>
          </a:prstGeom>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IN" sz="2900" b="1" dirty="0"/>
              <a:t>Binary Cross-Entropy Loss</a:t>
            </a:r>
            <a:endParaRPr sz="2900" b="1" dirty="0"/>
          </a:p>
          <a:p>
            <a:pPr marL="0" lvl="0" indent="0" algn="l" rtl="0">
              <a:spcBef>
                <a:spcPts val="1000"/>
              </a:spcBef>
              <a:spcAft>
                <a:spcPts val="0"/>
              </a:spcAft>
              <a:buNone/>
            </a:pPr>
            <a:r>
              <a:rPr lang="en-IN" sz="2300" dirty="0"/>
              <a:t>It is a Sigmoid activation plus a Cross-Entropy loss.</a:t>
            </a:r>
          </a:p>
          <a:p>
            <a:pPr marL="0" lvl="0" indent="0" algn="l" rtl="0">
              <a:spcBef>
                <a:spcPts val="1000"/>
              </a:spcBef>
              <a:spcAft>
                <a:spcPts val="0"/>
              </a:spcAft>
              <a:buNone/>
            </a:pPr>
            <a:r>
              <a:rPr lang="en-IN" sz="2300" dirty="0"/>
              <a:t> </a:t>
            </a:r>
          </a:p>
          <a:p>
            <a:pPr marL="0" lvl="0" indent="0" algn="l" rtl="0">
              <a:spcBef>
                <a:spcPts val="1000"/>
              </a:spcBef>
              <a:spcAft>
                <a:spcPts val="0"/>
              </a:spcAft>
              <a:buNone/>
            </a:pPr>
            <a:endParaRPr lang="en-IN" sz="2300" dirty="0"/>
          </a:p>
          <a:p>
            <a:pPr marL="0" lvl="0" indent="0" algn="l" rtl="0">
              <a:spcBef>
                <a:spcPts val="1000"/>
              </a:spcBef>
              <a:spcAft>
                <a:spcPts val="0"/>
              </a:spcAft>
              <a:buNone/>
            </a:pPr>
            <a:r>
              <a:rPr lang="en-IN" sz="2900" b="1"/>
              <a:t>Adam Optimizer</a:t>
            </a:r>
            <a:endParaRPr sz="2900" b="1" dirty="0"/>
          </a:p>
          <a:p>
            <a:pPr marL="0" lvl="0" indent="0" algn="l" rtl="0">
              <a:spcBef>
                <a:spcPts val="1000"/>
              </a:spcBef>
              <a:spcAft>
                <a:spcPts val="0"/>
              </a:spcAft>
              <a:buNone/>
            </a:pPr>
            <a:r>
              <a:rPr lang="en-IN" sz="2300" dirty="0"/>
              <a:t>Adam can be looked at as a combination of RMSprop and Stochastic Gradient Descent with momentum. It uses the squared gradients to scale the learning rate like RMSprop and it takes advantage of momentum by using moving average of the gradient instead of gradient itself like SGD with momentum.</a:t>
            </a:r>
            <a:endParaRPr sz="2300" dirty="0"/>
          </a:p>
        </p:txBody>
      </p:sp>
      <p:pic>
        <p:nvPicPr>
          <p:cNvPr id="3" name="Picture 2">
            <a:extLst>
              <a:ext uri="{FF2B5EF4-FFF2-40B4-BE49-F238E27FC236}">
                <a16:creationId xmlns:a16="http://schemas.microsoft.com/office/drawing/2014/main" id="{E9E49E8D-8115-4990-8727-4FC671351C03}"/>
              </a:ext>
            </a:extLst>
          </p:cNvPr>
          <p:cNvPicPr>
            <a:picLocks noChangeAspect="1"/>
          </p:cNvPicPr>
          <p:nvPr/>
        </p:nvPicPr>
        <p:blipFill>
          <a:blip r:embed="rId3"/>
          <a:stretch>
            <a:fillRect/>
          </a:stretch>
        </p:blipFill>
        <p:spPr>
          <a:xfrm>
            <a:off x="752655" y="3164906"/>
            <a:ext cx="5219700" cy="7524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8"/>
          <p:cNvSpPr txBox="1">
            <a:spLocks noGrp="1"/>
          </p:cNvSpPr>
          <p:nvPr>
            <p:ph type="title"/>
          </p:nvPr>
        </p:nvSpPr>
        <p:spPr>
          <a:xfrm>
            <a:off x="1115568" y="209740"/>
            <a:ext cx="10168200" cy="1179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t>                         Model Summary</a:t>
            </a:r>
            <a:endParaRPr dirty="0"/>
          </a:p>
        </p:txBody>
      </p:sp>
      <p:pic>
        <p:nvPicPr>
          <p:cNvPr id="283" name="Google Shape;283;p38"/>
          <p:cNvPicPr preferRelativeResize="0"/>
          <p:nvPr/>
        </p:nvPicPr>
        <p:blipFill>
          <a:blip r:embed="rId3">
            <a:alphaModFix/>
          </a:blip>
          <a:stretch>
            <a:fillRect/>
          </a:stretch>
        </p:blipFill>
        <p:spPr>
          <a:xfrm>
            <a:off x="2370666" y="2082799"/>
            <a:ext cx="7001133" cy="42031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2B56-C806-4632-82D6-9097DE8ED256}"/>
              </a:ext>
            </a:extLst>
          </p:cNvPr>
          <p:cNvSpPr>
            <a:spLocks noGrp="1"/>
          </p:cNvSpPr>
          <p:nvPr>
            <p:ph type="title"/>
          </p:nvPr>
        </p:nvSpPr>
        <p:spPr/>
        <p:txBody>
          <a:bodyPr/>
          <a:lstStyle/>
          <a:p>
            <a:r>
              <a:rPr lang="en-IN" dirty="0"/>
              <a:t>Results</a:t>
            </a:r>
          </a:p>
        </p:txBody>
      </p:sp>
      <p:sp>
        <p:nvSpPr>
          <p:cNvPr id="3" name="Text Placeholder 2">
            <a:extLst>
              <a:ext uri="{FF2B5EF4-FFF2-40B4-BE49-F238E27FC236}">
                <a16:creationId xmlns:a16="http://schemas.microsoft.com/office/drawing/2014/main" id="{CB0AA406-9F8F-4294-A0A5-0B96587BF3CB}"/>
              </a:ext>
            </a:extLst>
          </p:cNvPr>
          <p:cNvSpPr>
            <a:spLocks noGrp="1"/>
          </p:cNvSpPr>
          <p:nvPr>
            <p:ph type="body" idx="1"/>
          </p:nvPr>
        </p:nvSpPr>
        <p:spPr/>
        <p:txBody>
          <a:bodyPr/>
          <a:lstStyle/>
          <a:p>
            <a:r>
              <a:rPr lang="en-IN" dirty="0"/>
              <a:t>Training accuracy = 93.36% , loss value = 0.17</a:t>
            </a:r>
          </a:p>
          <a:p>
            <a:r>
              <a:rPr lang="en-IN" dirty="0"/>
              <a:t>Validation accuracy = 84.38% , loss value = 0.52</a:t>
            </a:r>
          </a:p>
          <a:p>
            <a:r>
              <a:rPr lang="en-IN" dirty="0"/>
              <a:t>Test accuracy = 83.00% , loss value = 0.45 </a:t>
            </a:r>
          </a:p>
        </p:txBody>
      </p:sp>
    </p:spTree>
    <p:extLst>
      <p:ext uri="{BB962C8B-B14F-4D97-AF65-F5344CB8AC3E}">
        <p14:creationId xmlns:p14="http://schemas.microsoft.com/office/powerpoint/2010/main" val="2629099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9F60-AE53-44AB-9785-73B435D260A5}"/>
              </a:ext>
            </a:extLst>
          </p:cNvPr>
          <p:cNvSpPr>
            <a:spLocks noGrp="1"/>
          </p:cNvSpPr>
          <p:nvPr>
            <p:ph type="title"/>
          </p:nvPr>
        </p:nvSpPr>
        <p:spPr/>
        <p:txBody>
          <a:bodyPr/>
          <a:lstStyle/>
          <a:p>
            <a:r>
              <a:rPr lang="en-IN" dirty="0"/>
              <a:t>Output and UI</a:t>
            </a:r>
          </a:p>
        </p:txBody>
      </p:sp>
      <p:pic>
        <p:nvPicPr>
          <p:cNvPr id="5" name="Picture 4">
            <a:extLst>
              <a:ext uri="{FF2B5EF4-FFF2-40B4-BE49-F238E27FC236}">
                <a16:creationId xmlns:a16="http://schemas.microsoft.com/office/drawing/2014/main" id="{C830AA4F-8EC6-46A3-8E24-9FEC9E25449A}"/>
              </a:ext>
            </a:extLst>
          </p:cNvPr>
          <p:cNvPicPr>
            <a:picLocks noChangeAspect="1"/>
          </p:cNvPicPr>
          <p:nvPr/>
        </p:nvPicPr>
        <p:blipFill>
          <a:blip r:embed="rId2"/>
          <a:stretch>
            <a:fillRect/>
          </a:stretch>
        </p:blipFill>
        <p:spPr>
          <a:xfrm>
            <a:off x="4241800" y="2057399"/>
            <a:ext cx="3067655" cy="4736819"/>
          </a:xfrm>
          <a:prstGeom prst="rect">
            <a:avLst/>
          </a:prstGeom>
        </p:spPr>
      </p:pic>
    </p:spTree>
    <p:extLst>
      <p:ext uri="{BB962C8B-B14F-4D97-AF65-F5344CB8AC3E}">
        <p14:creationId xmlns:p14="http://schemas.microsoft.com/office/powerpoint/2010/main" val="186823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1115568" y="548640"/>
            <a:ext cx="10168128" cy="1179576"/>
          </a:xfrm>
          <a:prstGeom prst="rect">
            <a:avLst/>
          </a:prstGeom>
          <a:solidFill>
            <a:srgbClr val="0070C0">
              <a:alpha val="76470"/>
            </a:srgbClr>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venir"/>
              <a:buNone/>
            </a:pPr>
            <a:r>
              <a:rPr lang="en-IN" sz="3600"/>
              <a:t>Visual difference between Non-cancerous and Cancerous lesion</a:t>
            </a:r>
            <a:endParaRPr/>
          </a:p>
        </p:txBody>
      </p:sp>
      <p:sp>
        <p:nvSpPr>
          <p:cNvPr id="117" name="Google Shape;117;p15"/>
          <p:cNvSpPr txBox="1">
            <a:spLocks noGrp="1"/>
          </p:cNvSpPr>
          <p:nvPr>
            <p:ph type="body" idx="1"/>
          </p:nvPr>
        </p:nvSpPr>
        <p:spPr>
          <a:xfrm>
            <a:off x="1115568" y="2372650"/>
            <a:ext cx="4937760" cy="823912"/>
          </a:xfrm>
          <a:prstGeom prst="rect">
            <a:avLst/>
          </a:prstGeom>
          <a:noFill/>
          <a:ln>
            <a:noFill/>
          </a:ln>
        </p:spPr>
        <p:txBody>
          <a:bodyPr spcFirstLastPara="1" wrap="square" lIns="91425" tIns="45700" rIns="91425" bIns="45700" anchor="b" anchorCtr="0">
            <a:noAutofit/>
          </a:bodyPr>
          <a:lstStyle/>
          <a:p>
            <a:pPr marL="0" lvl="0" indent="0" algn="l" rtl="0">
              <a:lnSpc>
                <a:spcPct val="110000"/>
              </a:lnSpc>
              <a:spcBef>
                <a:spcPts val="0"/>
              </a:spcBef>
              <a:spcAft>
                <a:spcPts val="0"/>
              </a:spcAft>
              <a:buClr>
                <a:schemeClr val="dk1"/>
              </a:buClr>
              <a:buSzPts val="2400"/>
              <a:buNone/>
            </a:pPr>
            <a:r>
              <a:rPr lang="en-IN"/>
              <a:t>                     Benign</a:t>
            </a:r>
            <a:endParaRPr/>
          </a:p>
        </p:txBody>
      </p:sp>
      <p:pic>
        <p:nvPicPr>
          <p:cNvPr id="118" name="Google Shape;118;p15"/>
          <p:cNvPicPr preferRelativeResize="0">
            <a:picLocks noGrp="1"/>
          </p:cNvPicPr>
          <p:nvPr>
            <p:ph type="body" idx="2"/>
          </p:nvPr>
        </p:nvPicPr>
        <p:blipFill rotWithShape="1">
          <a:blip r:embed="rId3">
            <a:alphaModFix/>
          </a:blip>
          <a:srcRect/>
          <a:stretch/>
        </p:blipFill>
        <p:spPr>
          <a:xfrm>
            <a:off x="2162175" y="3265487"/>
            <a:ext cx="3242032" cy="2844800"/>
          </a:xfrm>
          <a:prstGeom prst="rect">
            <a:avLst/>
          </a:prstGeom>
          <a:noFill/>
          <a:ln>
            <a:noFill/>
          </a:ln>
        </p:spPr>
      </p:pic>
      <p:sp>
        <p:nvSpPr>
          <p:cNvPr id="119" name="Google Shape;119;p15"/>
          <p:cNvSpPr txBox="1">
            <a:spLocks noGrp="1"/>
          </p:cNvSpPr>
          <p:nvPr>
            <p:ph type="body" idx="3"/>
          </p:nvPr>
        </p:nvSpPr>
        <p:spPr>
          <a:xfrm>
            <a:off x="6345936" y="2372650"/>
            <a:ext cx="4937760" cy="823912"/>
          </a:xfrm>
          <a:prstGeom prst="rect">
            <a:avLst/>
          </a:prstGeom>
          <a:noFill/>
          <a:ln>
            <a:noFill/>
          </a:ln>
        </p:spPr>
        <p:txBody>
          <a:bodyPr spcFirstLastPara="1" wrap="square" lIns="91425" tIns="45700" rIns="91425" bIns="45700" anchor="b" anchorCtr="0">
            <a:noAutofit/>
          </a:bodyPr>
          <a:lstStyle/>
          <a:p>
            <a:pPr marL="0" lvl="0" indent="0" algn="l" rtl="0">
              <a:lnSpc>
                <a:spcPct val="110000"/>
              </a:lnSpc>
              <a:spcBef>
                <a:spcPts val="0"/>
              </a:spcBef>
              <a:spcAft>
                <a:spcPts val="0"/>
              </a:spcAft>
              <a:buClr>
                <a:schemeClr val="dk1"/>
              </a:buClr>
              <a:buSzPts val="2400"/>
              <a:buNone/>
            </a:pPr>
            <a:r>
              <a:rPr lang="en-IN"/>
              <a:t>                     Malignant</a:t>
            </a:r>
            <a:endParaRPr/>
          </a:p>
        </p:txBody>
      </p:sp>
      <p:pic>
        <p:nvPicPr>
          <p:cNvPr id="120" name="Google Shape;120;p15"/>
          <p:cNvPicPr preferRelativeResize="0">
            <a:picLocks noGrp="1"/>
          </p:cNvPicPr>
          <p:nvPr>
            <p:ph type="body" idx="4"/>
          </p:nvPr>
        </p:nvPicPr>
        <p:blipFill rotWithShape="1">
          <a:blip r:embed="rId4">
            <a:alphaModFix/>
          </a:blip>
          <a:srcRect/>
          <a:stretch/>
        </p:blipFill>
        <p:spPr>
          <a:xfrm>
            <a:off x="6979613" y="3250138"/>
            <a:ext cx="3242032" cy="284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ctrTitle"/>
          </p:nvPr>
        </p:nvSpPr>
        <p:spPr>
          <a:xfrm>
            <a:off x="576072" y="1124712"/>
            <a:ext cx="11036808" cy="1608214"/>
          </a:xfrm>
          <a:prstGeom prst="rect">
            <a:avLst/>
          </a:prstGeom>
          <a:solidFill>
            <a:srgbClr val="0070C0">
              <a:alpha val="76470"/>
            </a:srgbClr>
          </a:solid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8000"/>
              <a:buFont typeface="Avenir"/>
              <a:buNone/>
            </a:pPr>
            <a:r>
              <a:rPr lang="en-IN"/>
              <a:t>Steps </a:t>
            </a:r>
            <a:endParaRPr/>
          </a:p>
        </p:txBody>
      </p:sp>
      <p:sp>
        <p:nvSpPr>
          <p:cNvPr id="126" name="Google Shape;126;p16"/>
          <p:cNvSpPr txBox="1">
            <a:spLocks noGrp="1"/>
          </p:cNvSpPr>
          <p:nvPr>
            <p:ph type="subTitle" idx="1"/>
          </p:nvPr>
        </p:nvSpPr>
        <p:spPr>
          <a:xfrm>
            <a:off x="576072" y="3429000"/>
            <a:ext cx="11036808" cy="2779776"/>
          </a:xfrm>
          <a:prstGeom prst="rect">
            <a:avLst/>
          </a:prstGeom>
          <a:solidFill>
            <a:srgbClr val="0070C0">
              <a:alpha val="76470"/>
            </a:srgbClr>
          </a:solidFill>
          <a:ln>
            <a:noFill/>
          </a:ln>
        </p:spPr>
        <p:txBody>
          <a:bodyPr spcFirstLastPara="1" wrap="square" lIns="91425" tIns="45700" rIns="91425" bIns="45700" anchor="t" anchorCtr="0">
            <a:noAutofit/>
          </a:bodyPr>
          <a:lstStyle/>
          <a:p>
            <a:pPr marL="514350" lvl="0" indent="-514350" algn="l" rtl="0">
              <a:lnSpc>
                <a:spcPct val="110000"/>
              </a:lnSpc>
              <a:spcBef>
                <a:spcPts val="0"/>
              </a:spcBef>
              <a:spcAft>
                <a:spcPts val="0"/>
              </a:spcAft>
              <a:buClr>
                <a:schemeClr val="dk1"/>
              </a:buClr>
              <a:buSzPts val="2800"/>
              <a:buFont typeface="Avenir"/>
              <a:buAutoNum type="arabicPeriod"/>
            </a:pPr>
            <a:r>
              <a:rPr lang="en-IN"/>
              <a:t>Preparation and Pre-processing of data.</a:t>
            </a:r>
            <a:endParaRPr/>
          </a:p>
          <a:p>
            <a:pPr marL="514350" lvl="0" indent="-514350" algn="l" rtl="0">
              <a:lnSpc>
                <a:spcPct val="110000"/>
              </a:lnSpc>
              <a:spcBef>
                <a:spcPts val="1000"/>
              </a:spcBef>
              <a:spcAft>
                <a:spcPts val="0"/>
              </a:spcAft>
              <a:buClr>
                <a:schemeClr val="dk1"/>
              </a:buClr>
              <a:buSzPts val="2800"/>
              <a:buFont typeface="Avenir"/>
              <a:buAutoNum type="arabicPeriod"/>
            </a:pPr>
            <a:r>
              <a:rPr lang="en-IN"/>
              <a:t>Creating the CNN model.</a:t>
            </a:r>
            <a:endParaRPr/>
          </a:p>
          <a:p>
            <a:pPr marL="514350" lvl="0" indent="-514350" algn="l" rtl="0">
              <a:lnSpc>
                <a:spcPct val="110000"/>
              </a:lnSpc>
              <a:spcBef>
                <a:spcPts val="1000"/>
              </a:spcBef>
              <a:spcAft>
                <a:spcPts val="0"/>
              </a:spcAft>
              <a:buClr>
                <a:schemeClr val="dk1"/>
              </a:buClr>
              <a:buSzPts val="2800"/>
              <a:buFont typeface="Avenir"/>
              <a:buAutoNum type="arabicPeriod"/>
            </a:pPr>
            <a:r>
              <a:rPr lang="en-IN"/>
              <a:t>Training the model.</a:t>
            </a:r>
            <a:endParaRPr/>
          </a:p>
          <a:p>
            <a:pPr marL="514350" lvl="0" indent="-514350" algn="l" rtl="0">
              <a:lnSpc>
                <a:spcPct val="110000"/>
              </a:lnSpc>
              <a:spcBef>
                <a:spcPts val="1000"/>
              </a:spcBef>
              <a:spcAft>
                <a:spcPts val="0"/>
              </a:spcAft>
              <a:buClr>
                <a:schemeClr val="dk1"/>
              </a:buClr>
              <a:buSzPts val="2800"/>
              <a:buFont typeface="Avenir"/>
              <a:buAutoNum type="arabicPeriod"/>
            </a:pPr>
            <a:r>
              <a:rPr lang="en-IN"/>
              <a:t>Evaluating the model with test data.</a:t>
            </a:r>
            <a:endParaRPr/>
          </a:p>
          <a:p>
            <a:pPr marL="514350" lvl="0" indent="-336550" algn="l" rtl="0">
              <a:lnSpc>
                <a:spcPct val="110000"/>
              </a:lnSpc>
              <a:spcBef>
                <a:spcPts val="1000"/>
              </a:spcBef>
              <a:spcAft>
                <a:spcPts val="0"/>
              </a:spcAft>
              <a:buClr>
                <a:schemeClr val="dk1"/>
              </a:buClr>
              <a:buSzPts val="2800"/>
              <a:buFont typeface="Avenir"/>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venir"/>
              <a:buNone/>
            </a:pPr>
            <a:r>
              <a:rPr lang="en-IN"/>
              <a:t>Preparation and Pre-processing of data.</a:t>
            </a:r>
            <a:endParaRPr/>
          </a:p>
        </p:txBody>
      </p:sp>
      <p:sp>
        <p:nvSpPr>
          <p:cNvPr id="138" name="Google Shape;138;p18"/>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Autofit/>
          </a:bodyPr>
          <a:lstStyle/>
          <a:p>
            <a:pPr marL="457200" lvl="0" indent="-336550" algn="l" rtl="0">
              <a:lnSpc>
                <a:spcPct val="110000"/>
              </a:lnSpc>
              <a:spcBef>
                <a:spcPts val="1000"/>
              </a:spcBef>
              <a:spcAft>
                <a:spcPts val="0"/>
              </a:spcAft>
              <a:buClr>
                <a:schemeClr val="dk1"/>
              </a:buClr>
              <a:buSzPts val="1700"/>
              <a:buChar char="•"/>
            </a:pPr>
            <a:r>
              <a:rPr lang="en-IN" sz="2700"/>
              <a:t>To separate the lesion we did the following steps.</a:t>
            </a:r>
            <a:endParaRPr sz="2700"/>
          </a:p>
          <a:p>
            <a:pPr marL="114300" lvl="0" indent="0" algn="l" rtl="0">
              <a:lnSpc>
                <a:spcPct val="110000"/>
              </a:lnSpc>
              <a:spcBef>
                <a:spcPts val="1000"/>
              </a:spcBef>
              <a:spcAft>
                <a:spcPts val="0"/>
              </a:spcAft>
              <a:buSzPts val="1800"/>
              <a:buNone/>
            </a:pPr>
            <a:r>
              <a:rPr lang="en-IN" sz="2700"/>
              <a:t>    Note : All the steps were performed on temporary image.</a:t>
            </a:r>
            <a:endParaRPr sz="2700"/>
          </a:p>
          <a:p>
            <a:pPr marL="628650" lvl="0" indent="-508000" algn="l" rtl="0">
              <a:lnSpc>
                <a:spcPct val="110000"/>
              </a:lnSpc>
              <a:spcBef>
                <a:spcPts val="1000"/>
              </a:spcBef>
              <a:spcAft>
                <a:spcPts val="0"/>
              </a:spcAft>
              <a:buSzPts val="1700"/>
              <a:buAutoNum type="arabicPeriod"/>
            </a:pPr>
            <a:r>
              <a:rPr lang="en-IN" sz="2700"/>
              <a:t>Blurred the image using median blur to reduce noise.</a:t>
            </a:r>
            <a:endParaRPr sz="2700"/>
          </a:p>
          <a:p>
            <a:pPr marL="628650" lvl="0" indent="-508000" algn="l" rtl="0">
              <a:lnSpc>
                <a:spcPct val="110000"/>
              </a:lnSpc>
              <a:spcBef>
                <a:spcPts val="1000"/>
              </a:spcBef>
              <a:spcAft>
                <a:spcPts val="0"/>
              </a:spcAft>
              <a:buSzPts val="1700"/>
              <a:buAutoNum type="arabicPeriod"/>
            </a:pPr>
            <a:r>
              <a:rPr lang="en-IN" sz="2700"/>
              <a:t>Threshold the image to get the contour.</a:t>
            </a:r>
            <a:endParaRPr sz="2700"/>
          </a:p>
          <a:p>
            <a:pPr marL="628650" lvl="0" indent="-508000" algn="l" rtl="0">
              <a:lnSpc>
                <a:spcPct val="110000"/>
              </a:lnSpc>
              <a:spcBef>
                <a:spcPts val="1000"/>
              </a:spcBef>
              <a:spcAft>
                <a:spcPts val="0"/>
              </a:spcAft>
              <a:buSzPts val="1700"/>
              <a:buAutoNum type="arabicPeriod"/>
            </a:pPr>
            <a:r>
              <a:rPr lang="en-IN" sz="2700"/>
              <a:t>Then performed contour detection.</a:t>
            </a:r>
            <a:endParaRPr sz="2700"/>
          </a:p>
          <a:p>
            <a:pPr marL="628650" lvl="0" indent="-508000" algn="l" rtl="0">
              <a:lnSpc>
                <a:spcPct val="110000"/>
              </a:lnSpc>
              <a:spcBef>
                <a:spcPts val="1000"/>
              </a:spcBef>
              <a:spcAft>
                <a:spcPts val="0"/>
              </a:spcAft>
              <a:buSzPts val="1700"/>
              <a:buAutoNum type="arabicPeriod"/>
            </a:pPr>
            <a:r>
              <a:rPr lang="en-IN" sz="2700"/>
              <a:t>From all contours found we took the closet one to the centre and with a decent size otherwise we took the whole image.</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venir"/>
              <a:buNone/>
            </a:pPr>
            <a:r>
              <a:rPr lang="en-IN"/>
              <a:t>Preparation and Pre-processing of data.</a:t>
            </a:r>
            <a:endParaRPr/>
          </a:p>
        </p:txBody>
      </p:sp>
      <p:sp>
        <p:nvSpPr>
          <p:cNvPr id="144" name="Google Shape;144;p19"/>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Autofit/>
          </a:bodyPr>
          <a:lstStyle/>
          <a:p>
            <a:pPr marL="114300" lvl="0" indent="0" algn="l" rtl="0">
              <a:lnSpc>
                <a:spcPct val="110000"/>
              </a:lnSpc>
              <a:spcBef>
                <a:spcPts val="1000"/>
              </a:spcBef>
              <a:spcAft>
                <a:spcPts val="0"/>
              </a:spcAft>
              <a:buSzPts val="1800"/>
              <a:buNone/>
            </a:pPr>
            <a:r>
              <a:rPr lang="en-IN"/>
              <a:t>5. After the appropriate contour was found we separated it out in a rectangle and then re-sized the image to a standard size(224x224).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ctrTitle"/>
          </p:nvPr>
        </p:nvSpPr>
        <p:spPr>
          <a:xfrm>
            <a:off x="576072" y="775166"/>
            <a:ext cx="11036808" cy="1481328"/>
          </a:xfrm>
          <a:prstGeom prst="rect">
            <a:avLst/>
          </a:prstGeom>
          <a:solidFill>
            <a:srgbClr val="0070C0">
              <a:alpha val="76470"/>
            </a:srgbClr>
          </a:solid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000"/>
              <a:buFont typeface="Avenir"/>
              <a:buNone/>
            </a:pPr>
            <a:r>
              <a:rPr lang="en-IN" sz="2000"/>
              <a:t> </a:t>
            </a:r>
            <a:r>
              <a:rPr lang="en-IN" sz="6000"/>
              <a:t>Pre-Processing Steps      </a:t>
            </a:r>
            <a:endParaRPr/>
          </a:p>
        </p:txBody>
      </p:sp>
      <p:sp>
        <p:nvSpPr>
          <p:cNvPr id="150" name="Google Shape;150;p20"/>
          <p:cNvSpPr txBox="1">
            <a:spLocks noGrp="1"/>
          </p:cNvSpPr>
          <p:nvPr>
            <p:ph type="subTitle" idx="1"/>
          </p:nvPr>
        </p:nvSpPr>
        <p:spPr>
          <a:xfrm>
            <a:off x="576072" y="4954147"/>
            <a:ext cx="11036808" cy="7389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r>
              <a:rPr lang="en-IN" sz="2000"/>
              <a:t>Original                                 Thresholded                            Contour Marked                         Final Image</a:t>
            </a:r>
            <a:br>
              <a:rPr lang="en-IN" sz="2000"/>
            </a:br>
            <a:r>
              <a:rPr lang="en-IN" sz="2000"/>
              <a:t>  Image                                        Image</a:t>
            </a:r>
            <a:endParaRPr sz="2000"/>
          </a:p>
        </p:txBody>
      </p:sp>
      <p:pic>
        <p:nvPicPr>
          <p:cNvPr id="151" name="Google Shape;151;p20"/>
          <p:cNvPicPr preferRelativeResize="0">
            <a:picLocks noGrp="1"/>
          </p:cNvPicPr>
          <p:nvPr>
            <p:ph type="body" idx="4294967295"/>
          </p:nvPr>
        </p:nvPicPr>
        <p:blipFill rotWithShape="1">
          <a:blip r:embed="rId3">
            <a:alphaModFix/>
          </a:blip>
          <a:srcRect/>
          <a:stretch/>
        </p:blipFill>
        <p:spPr>
          <a:xfrm>
            <a:off x="3315693" y="2872143"/>
            <a:ext cx="2019300" cy="2070100"/>
          </a:xfrm>
          <a:prstGeom prst="rect">
            <a:avLst/>
          </a:prstGeom>
          <a:noFill/>
          <a:ln>
            <a:noFill/>
          </a:ln>
        </p:spPr>
      </p:pic>
      <p:pic>
        <p:nvPicPr>
          <p:cNvPr id="152" name="Google Shape;152;p20"/>
          <p:cNvPicPr preferRelativeResize="0"/>
          <p:nvPr/>
        </p:nvPicPr>
        <p:blipFill rotWithShape="1">
          <a:blip r:embed="rId4">
            <a:alphaModFix/>
          </a:blip>
          <a:srcRect/>
          <a:stretch/>
        </p:blipFill>
        <p:spPr>
          <a:xfrm>
            <a:off x="6251944" y="2871347"/>
            <a:ext cx="2057400" cy="2082800"/>
          </a:xfrm>
          <a:prstGeom prst="rect">
            <a:avLst/>
          </a:prstGeom>
          <a:noFill/>
          <a:ln>
            <a:noFill/>
          </a:ln>
        </p:spPr>
      </p:pic>
      <p:pic>
        <p:nvPicPr>
          <p:cNvPr id="153" name="Google Shape;153;p20"/>
          <p:cNvPicPr preferRelativeResize="0"/>
          <p:nvPr/>
        </p:nvPicPr>
        <p:blipFill rotWithShape="1">
          <a:blip r:embed="rId5">
            <a:alphaModFix/>
          </a:blip>
          <a:srcRect/>
          <a:stretch/>
        </p:blipFill>
        <p:spPr>
          <a:xfrm>
            <a:off x="9555480" y="2903893"/>
            <a:ext cx="2057400" cy="2038350"/>
          </a:xfrm>
          <a:prstGeom prst="rect">
            <a:avLst/>
          </a:prstGeom>
          <a:noFill/>
          <a:ln>
            <a:noFill/>
          </a:ln>
        </p:spPr>
      </p:pic>
      <p:pic>
        <p:nvPicPr>
          <p:cNvPr id="154" name="Google Shape;154;p20"/>
          <p:cNvPicPr preferRelativeResize="0"/>
          <p:nvPr/>
        </p:nvPicPr>
        <p:blipFill rotWithShape="1">
          <a:blip r:embed="rId6">
            <a:alphaModFix/>
          </a:blip>
          <a:srcRect/>
          <a:stretch/>
        </p:blipFill>
        <p:spPr>
          <a:xfrm>
            <a:off x="576072" y="2872143"/>
            <a:ext cx="2044700" cy="2070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venir"/>
              <a:buNone/>
            </a:pPr>
            <a:r>
              <a:rPr lang="en-IN"/>
              <a:t>Different Cases</a:t>
            </a:r>
            <a:endParaRPr/>
          </a:p>
        </p:txBody>
      </p:sp>
      <p:sp>
        <p:nvSpPr>
          <p:cNvPr id="160" name="Google Shape;160;p21"/>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Autofit/>
          </a:bodyPr>
          <a:lstStyle/>
          <a:p>
            <a:pPr marL="457200" lvl="0" indent="-342900" algn="l" rtl="0">
              <a:lnSpc>
                <a:spcPct val="110000"/>
              </a:lnSpc>
              <a:spcBef>
                <a:spcPts val="1000"/>
              </a:spcBef>
              <a:spcAft>
                <a:spcPts val="0"/>
              </a:spcAft>
              <a:buClr>
                <a:schemeClr val="dk1"/>
              </a:buClr>
              <a:buSzPts val="1800"/>
              <a:buChar char="•"/>
            </a:pPr>
            <a:r>
              <a:rPr lang="en-IN"/>
              <a:t>Ideal Case : Where there was a proper patch.</a:t>
            </a:r>
            <a:endParaRPr/>
          </a:p>
          <a:p>
            <a:pPr marL="457200" lvl="0" indent="-228600" algn="l" rtl="0">
              <a:lnSpc>
                <a:spcPct val="110000"/>
              </a:lnSpc>
              <a:spcBef>
                <a:spcPts val="1000"/>
              </a:spcBef>
              <a:spcAft>
                <a:spcPts val="0"/>
              </a:spcAft>
              <a:buClr>
                <a:schemeClr val="dk1"/>
              </a:buClr>
              <a:buSzPts val="1800"/>
              <a:buNone/>
            </a:pPr>
            <a:endParaRPr/>
          </a:p>
        </p:txBody>
      </p:sp>
      <p:pic>
        <p:nvPicPr>
          <p:cNvPr id="161" name="Google Shape;161;p21"/>
          <p:cNvPicPr preferRelativeResize="0"/>
          <p:nvPr/>
        </p:nvPicPr>
        <p:blipFill rotWithShape="1">
          <a:blip r:embed="rId3">
            <a:alphaModFix/>
          </a:blip>
          <a:srcRect/>
          <a:stretch/>
        </p:blipFill>
        <p:spPr>
          <a:xfrm>
            <a:off x="1395560" y="3244850"/>
            <a:ext cx="2489200" cy="2451100"/>
          </a:xfrm>
          <a:prstGeom prst="rect">
            <a:avLst/>
          </a:prstGeom>
          <a:noFill/>
          <a:ln>
            <a:noFill/>
          </a:ln>
        </p:spPr>
      </p:pic>
      <p:pic>
        <p:nvPicPr>
          <p:cNvPr id="162" name="Google Shape;162;p21"/>
          <p:cNvPicPr preferRelativeResize="0"/>
          <p:nvPr/>
        </p:nvPicPr>
        <p:blipFill rotWithShape="1">
          <a:blip r:embed="rId4">
            <a:alphaModFix/>
          </a:blip>
          <a:srcRect/>
          <a:stretch/>
        </p:blipFill>
        <p:spPr>
          <a:xfrm>
            <a:off x="4517942" y="3276600"/>
            <a:ext cx="2482850" cy="2419350"/>
          </a:xfrm>
          <a:prstGeom prst="rect">
            <a:avLst/>
          </a:prstGeom>
          <a:noFill/>
          <a:ln>
            <a:noFill/>
          </a:ln>
        </p:spPr>
      </p:pic>
      <p:pic>
        <p:nvPicPr>
          <p:cNvPr id="163" name="Google Shape;163;p21"/>
          <p:cNvPicPr preferRelativeResize="0"/>
          <p:nvPr/>
        </p:nvPicPr>
        <p:blipFill rotWithShape="1">
          <a:blip r:embed="rId5">
            <a:alphaModFix/>
          </a:blip>
          <a:srcRect/>
          <a:stretch/>
        </p:blipFill>
        <p:spPr>
          <a:xfrm>
            <a:off x="7965509" y="3276600"/>
            <a:ext cx="2482850" cy="243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venir"/>
              <a:buNone/>
            </a:pPr>
            <a:r>
              <a:rPr lang="en-IN"/>
              <a:t>Different Cases</a:t>
            </a:r>
            <a:endParaRPr/>
          </a:p>
        </p:txBody>
      </p:sp>
      <p:sp>
        <p:nvSpPr>
          <p:cNvPr id="169" name="Google Shape;169;p22"/>
          <p:cNvSpPr txBox="1">
            <a:spLocks noGrp="1"/>
          </p:cNvSpPr>
          <p:nvPr>
            <p:ph type="body" idx="1"/>
          </p:nvPr>
        </p:nvSpPr>
        <p:spPr>
          <a:xfrm>
            <a:off x="1115568" y="2063156"/>
            <a:ext cx="10168128" cy="4667843"/>
          </a:xfrm>
          <a:prstGeom prst="rect">
            <a:avLst/>
          </a:prstGeom>
          <a:noFill/>
          <a:ln>
            <a:noFill/>
          </a:ln>
        </p:spPr>
        <p:txBody>
          <a:bodyPr spcFirstLastPara="1" wrap="square" lIns="91425" tIns="45700" rIns="91425" bIns="45700" anchor="t" anchorCtr="0">
            <a:noAutofit/>
          </a:bodyPr>
          <a:lstStyle/>
          <a:p>
            <a:pPr marL="457200" lvl="0" indent="-342900" algn="l" rtl="0">
              <a:lnSpc>
                <a:spcPct val="110000"/>
              </a:lnSpc>
              <a:spcBef>
                <a:spcPts val="1000"/>
              </a:spcBef>
              <a:spcAft>
                <a:spcPts val="0"/>
              </a:spcAft>
              <a:buClr>
                <a:schemeClr val="dk1"/>
              </a:buClr>
              <a:buSzPts val="1800"/>
              <a:buChar char="•"/>
            </a:pPr>
            <a:r>
              <a:rPr lang="en-IN"/>
              <a:t>Case 2 : With hairs or any distortions.</a:t>
            </a:r>
            <a:endParaRPr/>
          </a:p>
          <a:p>
            <a:pPr marL="457200" lvl="0" indent="-342900" algn="l" rtl="0">
              <a:lnSpc>
                <a:spcPct val="110000"/>
              </a:lnSpc>
              <a:spcBef>
                <a:spcPts val="1000"/>
              </a:spcBef>
              <a:spcAft>
                <a:spcPts val="0"/>
              </a:spcAft>
              <a:buClr>
                <a:schemeClr val="dk1"/>
              </a:buClr>
              <a:buSzPts val="1800"/>
              <a:buChar char="•"/>
            </a:pPr>
            <a:r>
              <a:rPr lang="en-IN"/>
              <a:t>The problem was roughly solved by tweaking a few parameters.</a:t>
            </a:r>
            <a:endParaRPr/>
          </a:p>
          <a:p>
            <a:pPr marL="457200" lvl="0" indent="-228600" algn="l" rtl="0">
              <a:lnSpc>
                <a:spcPct val="110000"/>
              </a:lnSpc>
              <a:spcBef>
                <a:spcPts val="1000"/>
              </a:spcBef>
              <a:spcAft>
                <a:spcPts val="0"/>
              </a:spcAft>
              <a:buClr>
                <a:schemeClr val="dk1"/>
              </a:buClr>
              <a:buSzPts val="1800"/>
              <a:buNone/>
            </a:pPr>
            <a:endParaRPr/>
          </a:p>
        </p:txBody>
      </p:sp>
      <p:pic>
        <p:nvPicPr>
          <p:cNvPr id="170" name="Google Shape;170;p22"/>
          <p:cNvPicPr preferRelativeResize="0"/>
          <p:nvPr/>
        </p:nvPicPr>
        <p:blipFill rotWithShape="1">
          <a:blip r:embed="rId3">
            <a:alphaModFix/>
          </a:blip>
          <a:srcRect/>
          <a:stretch/>
        </p:blipFill>
        <p:spPr>
          <a:xfrm>
            <a:off x="1462690" y="3953933"/>
            <a:ext cx="2482850" cy="2425700"/>
          </a:xfrm>
          <a:prstGeom prst="rect">
            <a:avLst/>
          </a:prstGeom>
          <a:noFill/>
          <a:ln>
            <a:noFill/>
          </a:ln>
        </p:spPr>
      </p:pic>
      <p:pic>
        <p:nvPicPr>
          <p:cNvPr id="171" name="Google Shape;171;p22"/>
          <p:cNvPicPr preferRelativeResize="0"/>
          <p:nvPr/>
        </p:nvPicPr>
        <p:blipFill rotWithShape="1">
          <a:blip r:embed="rId4">
            <a:alphaModFix/>
          </a:blip>
          <a:srcRect/>
          <a:stretch/>
        </p:blipFill>
        <p:spPr>
          <a:xfrm>
            <a:off x="4492057" y="3953933"/>
            <a:ext cx="2476500" cy="2425700"/>
          </a:xfrm>
          <a:prstGeom prst="rect">
            <a:avLst/>
          </a:prstGeom>
          <a:noFill/>
          <a:ln>
            <a:noFill/>
          </a:ln>
        </p:spPr>
      </p:pic>
      <p:pic>
        <p:nvPicPr>
          <p:cNvPr id="172" name="Google Shape;172;p22"/>
          <p:cNvPicPr preferRelativeResize="0"/>
          <p:nvPr/>
        </p:nvPicPr>
        <p:blipFill rotWithShape="1">
          <a:blip r:embed="rId5">
            <a:alphaModFix/>
          </a:blip>
          <a:srcRect/>
          <a:stretch/>
        </p:blipFill>
        <p:spPr>
          <a:xfrm>
            <a:off x="7515074" y="3953933"/>
            <a:ext cx="2495550" cy="2425700"/>
          </a:xfrm>
          <a:prstGeom prst="rect">
            <a:avLst/>
          </a:prstGeom>
          <a:noFill/>
          <a:ln>
            <a:noFill/>
          </a:ln>
        </p:spPr>
      </p:pic>
    </p:spTree>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3D3822"/>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828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808</Words>
  <Application>Microsoft Office PowerPoint</Application>
  <PresentationFormat>Widescreen</PresentationFormat>
  <Paragraphs>74</Paragraphs>
  <Slides>24</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Avenir</vt:lpstr>
      <vt:lpstr>Calibri</vt:lpstr>
      <vt:lpstr>AccentBoxVTI</vt:lpstr>
      <vt:lpstr>Skin Cancer Localization and Classification  Name : Sriyans Roll Number : 1801cs52</vt:lpstr>
      <vt:lpstr>Introduction</vt:lpstr>
      <vt:lpstr>Visual difference between Non-cancerous and Cancerous lesion</vt:lpstr>
      <vt:lpstr>Steps </vt:lpstr>
      <vt:lpstr>Preparation and Pre-processing of data.</vt:lpstr>
      <vt:lpstr>Preparation and Pre-processing of data.</vt:lpstr>
      <vt:lpstr> Pre-Processing Steps      </vt:lpstr>
      <vt:lpstr>Different Cases</vt:lpstr>
      <vt:lpstr>Different Cases</vt:lpstr>
      <vt:lpstr>Different Cases</vt:lpstr>
      <vt:lpstr>Random Images After Pre-Processing</vt:lpstr>
      <vt:lpstr>Constructing the Model</vt:lpstr>
      <vt:lpstr>Constructing the Model</vt:lpstr>
      <vt:lpstr>Layers</vt:lpstr>
      <vt:lpstr>Conv2D</vt:lpstr>
      <vt:lpstr>Maxpooling2D</vt:lpstr>
      <vt:lpstr>Flatten</vt:lpstr>
      <vt:lpstr>Dense</vt:lpstr>
      <vt:lpstr>Dense</vt:lpstr>
      <vt:lpstr>Training the model</vt:lpstr>
      <vt:lpstr>Compiling the Model</vt:lpstr>
      <vt:lpstr>                         Model Summary</vt:lpstr>
      <vt:lpstr>Results</vt:lpstr>
      <vt:lpstr>Output and 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Cancer Localization and Classification</dc:title>
  <cp:lastModifiedBy>Sriyans kumar</cp:lastModifiedBy>
  <cp:revision>28</cp:revision>
  <dcterms:modified xsi:type="dcterms:W3CDTF">2021-02-10T11:26:49Z</dcterms:modified>
</cp:coreProperties>
</file>