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AR ESSENCE" panose="020B0604020202020204" charset="0"/>
      <p:regular r:id="rId5"/>
    </p:embeddedFont>
    <p:embeddedFont>
      <p:font typeface="Arial Rounded MT Bold" panose="020F0704030504030204" pitchFamily="34" charset="0"/>
      <p:regular r:id="rId6"/>
    </p:embeddedFont>
    <p:embeddedFont>
      <p:font typeface="Libre Baskerville" panose="020B0604020202020204" charset="0"/>
      <p:bold r:id="rId7"/>
    </p:embeddedFont>
    <p:embeddedFont>
      <p:font typeface="Montserrat Light" panose="020B0604020202020204" charset="0"/>
      <p:regular r:id="rId8"/>
    </p:embeddedFont>
  </p:embeddedFontLst>
  <p:custDataLst>
    <p:tags r:id="rId9"/>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E1C8"/>
    <a:srgbClr val="23507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2" autoAdjust="0"/>
  </p:normalViewPr>
  <p:slideViewPr>
    <p:cSldViewPr>
      <p:cViewPr varScale="1">
        <p:scale>
          <a:sx n="16" d="100"/>
          <a:sy n="16" d="100"/>
        </p:scale>
        <p:origin x="1524" y="12"/>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handoutMaster" Target="handoutMasters/handout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extLst>
      <p:ext uri="{BB962C8B-B14F-4D97-AF65-F5344CB8AC3E}">
        <p14:creationId xmlns:p14="http://schemas.microsoft.com/office/powerpoint/2010/main" val="214175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22000">
              <a:srgbClr val="FFFFFF"/>
            </a:gs>
            <a:gs pos="75000">
              <a:srgbClr val="1482A5"/>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tutorialspoint.com/" TargetMode="External"/><Relationship Id="rId13" Type="http://schemas.openxmlformats.org/officeDocument/2006/relationships/image" Target="../media/image5.png"/><Relationship Id="rId3" Type="http://schemas.openxmlformats.org/officeDocument/2006/relationships/hyperlink" Target="mailto:rana2013.banik@gmail.com" TargetMode="External"/><Relationship Id="rId7" Type="http://schemas.openxmlformats.org/officeDocument/2006/relationships/hyperlink" Target="http://www.oaijse.com/VolumeArticles" TargetMode="External"/><Relationship Id="rId12" Type="http://schemas.openxmlformats.org/officeDocument/2006/relationships/image" Target="../media/image4.jpg"/><Relationship Id="rId17" Type="http://schemas.openxmlformats.org/officeDocument/2006/relationships/image" Target="../media/image9.jpeg"/><Relationship Id="rId2" Type="http://schemas.openxmlformats.org/officeDocument/2006/relationships/notesSlide" Target="../notesSlides/notesSlide1.xml"/><Relationship Id="rId16"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hyperlink" Target="mailto:laxmijayannavar@reva.edu.in" TargetMode="External"/><Relationship Id="rId11" Type="http://schemas.openxmlformats.org/officeDocument/2006/relationships/image" Target="../media/image3.jpg"/><Relationship Id="rId5" Type="http://schemas.openxmlformats.org/officeDocument/2006/relationships/hyperlink" Target="mailto:tvpoonam2000@gmail.com" TargetMode="External"/><Relationship Id="rId15" Type="http://schemas.openxmlformats.org/officeDocument/2006/relationships/image" Target="../media/image7.jpeg"/><Relationship Id="rId10" Type="http://schemas.openxmlformats.org/officeDocument/2006/relationships/hyperlink" Target="http://www.tutorialspoint.com/mysql/" TargetMode="External"/><Relationship Id="rId4" Type="http://schemas.openxmlformats.org/officeDocument/2006/relationships/hyperlink" Target="mailto:hsriyanshghosh2000@gmail.com" TargetMode="External"/><Relationship Id="rId9" Type="http://schemas.openxmlformats.org/officeDocument/2006/relationships/hyperlink" Target="http://www.wampserver.com/en/" TargetMode="External"/><Relationship Id="rId1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3657600" y="685801"/>
            <a:ext cx="36576000" cy="1981200"/>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GB" sz="9600" dirty="0">
                <a:solidFill>
                  <a:srgbClr val="FF0000"/>
                </a:solidFill>
                <a:latin typeface="Arial Rounded MT Bold" pitchFamily="34" charset="0"/>
              </a:rPr>
              <a:t>B</a:t>
            </a:r>
            <a:r>
              <a:rPr lang="en-IN" sz="9600" dirty="0" err="1">
                <a:solidFill>
                  <a:srgbClr val="FF0000"/>
                </a:solidFill>
                <a:latin typeface="Arial Rounded MT Bold" pitchFamily="34" charset="0"/>
              </a:rPr>
              <a:t>lood</a:t>
            </a:r>
            <a:r>
              <a:rPr lang="en-IN" sz="9600" dirty="0">
                <a:solidFill>
                  <a:srgbClr val="FF0000"/>
                </a:solidFill>
                <a:latin typeface="Arial Rounded MT Bold" pitchFamily="34" charset="0"/>
              </a:rPr>
              <a:t> Bank management system</a:t>
            </a:r>
            <a:endParaRPr lang="en-US" sz="8500" dirty="0">
              <a:solidFill>
                <a:srgbClr val="FF0000"/>
              </a:solidFill>
              <a:latin typeface="Arial Rounded MT Bold" pitchFamily="34" charset="0"/>
            </a:endParaRP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914400" y="2667000"/>
            <a:ext cx="42095056" cy="5127558"/>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chemeClr val="accent6">
                    <a:lumMod val="75000"/>
                  </a:schemeClr>
                </a:solidFill>
                <a:latin typeface="Arial" pitchFamily="34" charset="0"/>
                <a:cs typeface="Arial" pitchFamily="34" charset="0"/>
              </a:rPr>
              <a:t>Snehasish Banik </a:t>
            </a:r>
            <a:r>
              <a:rPr lang="en-US" sz="5600" dirty="0">
                <a:latin typeface="Arial" pitchFamily="34" charset="0"/>
                <a:cs typeface="Arial" pitchFamily="34" charset="0"/>
              </a:rPr>
              <a:t>, </a:t>
            </a:r>
            <a:r>
              <a:rPr lang="en-US" sz="5600" dirty="0">
                <a:solidFill>
                  <a:schemeClr val="accent6">
                    <a:lumMod val="75000"/>
                  </a:schemeClr>
                </a:solidFill>
                <a:latin typeface="Arial" pitchFamily="34" charset="0"/>
                <a:cs typeface="Arial" pitchFamily="34" charset="0"/>
              </a:rPr>
              <a:t>Sriyansh Ghosh </a:t>
            </a:r>
            <a:r>
              <a:rPr lang="en-US" sz="5600" dirty="0">
                <a:latin typeface="Arial" pitchFamily="34" charset="0"/>
                <a:cs typeface="Arial" pitchFamily="34" charset="0"/>
              </a:rPr>
              <a:t>, </a:t>
            </a:r>
            <a:r>
              <a:rPr lang="en-US" sz="5600" dirty="0">
                <a:solidFill>
                  <a:schemeClr val="accent6">
                    <a:lumMod val="75000"/>
                  </a:schemeClr>
                </a:solidFill>
                <a:latin typeface="Arial" pitchFamily="34" charset="0"/>
                <a:cs typeface="Arial" pitchFamily="34" charset="0"/>
              </a:rPr>
              <a:t>TV Poonam</a:t>
            </a:r>
          </a:p>
          <a:p>
            <a:pPr algn="ctr"/>
            <a:r>
              <a:rPr lang="en-US" sz="5600" dirty="0">
                <a:solidFill>
                  <a:schemeClr val="accent6">
                    <a:lumMod val="75000"/>
                  </a:schemeClr>
                </a:solidFill>
                <a:latin typeface="Arial" pitchFamily="34" charset="0"/>
                <a:cs typeface="Arial" pitchFamily="34" charset="0"/>
              </a:rPr>
              <a:t>Guide:</a:t>
            </a:r>
            <a:r>
              <a:rPr lang="en-US" sz="5600" dirty="0">
                <a:latin typeface="Arial" pitchFamily="34" charset="0"/>
                <a:cs typeface="Arial" pitchFamily="34" charset="0"/>
              </a:rPr>
              <a:t> </a:t>
            </a:r>
            <a:r>
              <a:rPr lang="en-US" sz="5600" dirty="0">
                <a:solidFill>
                  <a:schemeClr val="accent6">
                    <a:lumMod val="50000"/>
                  </a:schemeClr>
                </a:solidFill>
                <a:latin typeface="Arial" pitchFamily="34" charset="0"/>
                <a:cs typeface="Arial" pitchFamily="34" charset="0"/>
              </a:rPr>
              <a:t>Prof. Lakshmi J</a:t>
            </a:r>
          </a:p>
          <a:p>
            <a:pPr algn="ctr"/>
            <a:r>
              <a:rPr lang="en-US" sz="5600" dirty="0">
                <a:latin typeface="Arial" pitchFamily="34" charset="0"/>
                <a:cs typeface="Arial" pitchFamily="34" charset="0"/>
              </a:rPr>
              <a:t>REVA University, School of C&amp; IT</a:t>
            </a:r>
          </a:p>
          <a:p>
            <a:pPr algn="ctr"/>
            <a:r>
              <a:rPr lang="en-US" sz="5600" dirty="0">
                <a:solidFill>
                  <a:srgbClr val="1482A5"/>
                </a:solidFill>
                <a:latin typeface="Arial" pitchFamily="34" charset="0"/>
                <a:cs typeface="Arial" pitchFamily="34" charset="0"/>
                <a:hlinkClick r:id="rId3"/>
              </a:rPr>
              <a:t>rana2013.banik@gmail.com</a:t>
            </a:r>
            <a:r>
              <a:rPr lang="en-US" sz="5600" dirty="0">
                <a:solidFill>
                  <a:srgbClr val="1482A5"/>
                </a:solidFill>
                <a:latin typeface="Arial" pitchFamily="34" charset="0"/>
                <a:cs typeface="Arial" pitchFamily="34" charset="0"/>
              </a:rPr>
              <a:t> , </a:t>
            </a:r>
            <a:r>
              <a:rPr lang="en-US" sz="5600" dirty="0">
                <a:solidFill>
                  <a:srgbClr val="1482A5"/>
                </a:solidFill>
                <a:latin typeface="Arial" pitchFamily="34" charset="0"/>
                <a:cs typeface="Arial" pitchFamily="34" charset="0"/>
                <a:hlinkClick r:id="rId4"/>
              </a:rPr>
              <a:t>hsriyanshghosh2000@gmail.com</a:t>
            </a:r>
            <a:r>
              <a:rPr lang="en-US" sz="5600" dirty="0">
                <a:solidFill>
                  <a:srgbClr val="1482A5"/>
                </a:solidFill>
                <a:latin typeface="Arial" pitchFamily="34" charset="0"/>
                <a:cs typeface="Arial" pitchFamily="34" charset="0"/>
              </a:rPr>
              <a:t> , </a:t>
            </a:r>
            <a:r>
              <a:rPr lang="en-US" sz="5600" dirty="0">
                <a:solidFill>
                  <a:srgbClr val="1482A5"/>
                </a:solidFill>
                <a:latin typeface="Arial" pitchFamily="34" charset="0"/>
                <a:cs typeface="Arial" pitchFamily="34" charset="0"/>
                <a:hlinkClick r:id="rId5"/>
              </a:rPr>
              <a:t>tvpoonam2000@gmail.com</a:t>
            </a:r>
            <a:r>
              <a:rPr lang="en-US" sz="5600" dirty="0">
                <a:solidFill>
                  <a:srgbClr val="1482A5"/>
                </a:solidFill>
                <a:latin typeface="Arial" pitchFamily="34" charset="0"/>
                <a:cs typeface="Arial" pitchFamily="34" charset="0"/>
              </a:rPr>
              <a:t> , </a:t>
            </a:r>
          </a:p>
          <a:p>
            <a:pPr algn="ctr"/>
            <a:r>
              <a:rPr lang="en-US" sz="5600" dirty="0">
                <a:solidFill>
                  <a:srgbClr val="1482A5"/>
                </a:solidFill>
                <a:latin typeface="Arial" pitchFamily="34" charset="0"/>
                <a:cs typeface="Arial" pitchFamily="34" charset="0"/>
                <a:hlinkClick r:id="rId6"/>
              </a:rPr>
              <a:t>laxmijayannavar@reva.edu.in</a:t>
            </a:r>
            <a:r>
              <a:rPr lang="en-US" sz="5600" dirty="0">
                <a:solidFill>
                  <a:srgbClr val="1482A5"/>
                </a:solidFill>
                <a:latin typeface="Arial" pitchFamily="34" charset="0"/>
                <a:cs typeface="Arial" pitchFamily="34" charset="0"/>
              </a:rPr>
              <a:t>  </a:t>
            </a:r>
          </a:p>
        </p:txBody>
      </p:sp>
      <p:sp>
        <p:nvSpPr>
          <p:cNvPr id="46" name="Rectangle 45">
            <a:extLst>
              <a:ext uri="{FF2B5EF4-FFF2-40B4-BE49-F238E27FC236}">
                <a16:creationId xmlns:a16="http://schemas.microsoft.com/office/drawing/2014/main" id="{2C718E78-BDD8-4BAD-851F-D423AE935B0D}"/>
              </a:ext>
            </a:extLst>
          </p:cNvPr>
          <p:cNvSpPr/>
          <p:nvPr/>
        </p:nvSpPr>
        <p:spPr>
          <a:xfrm>
            <a:off x="685800" y="7745166"/>
            <a:ext cx="9144000" cy="1036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0193000" y="7745167"/>
            <a:ext cx="13182600"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8" name="Rectangle 47">
            <a:extLst>
              <a:ext uri="{FF2B5EF4-FFF2-40B4-BE49-F238E27FC236}">
                <a16:creationId xmlns:a16="http://schemas.microsoft.com/office/drawing/2014/main" id="{3E6D1C9C-2516-4738-BC80-673A19ECE5BD}"/>
              </a:ext>
            </a:extLst>
          </p:cNvPr>
          <p:cNvSpPr/>
          <p:nvPr/>
        </p:nvSpPr>
        <p:spPr>
          <a:xfrm>
            <a:off x="33680400" y="7745167"/>
            <a:ext cx="9525000" cy="9171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9" name="Rectangle 48">
            <a:extLst>
              <a:ext uri="{FF2B5EF4-FFF2-40B4-BE49-F238E27FC236}">
                <a16:creationId xmlns:a16="http://schemas.microsoft.com/office/drawing/2014/main" id="{8F25EFAD-7AAF-4CAF-BA69-869B3D423F7F}"/>
              </a:ext>
            </a:extLst>
          </p:cNvPr>
          <p:cNvSpPr/>
          <p:nvPr/>
        </p:nvSpPr>
        <p:spPr>
          <a:xfrm>
            <a:off x="685800" y="18464271"/>
            <a:ext cx="9144000" cy="13768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10515600" y="19062301"/>
            <a:ext cx="9067800" cy="1317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1" name="Rectangle 50">
            <a:extLst>
              <a:ext uri="{FF2B5EF4-FFF2-40B4-BE49-F238E27FC236}">
                <a16:creationId xmlns:a16="http://schemas.microsoft.com/office/drawing/2014/main" id="{BF801B80-E24E-4773-AC4E-37DC17B0424E}"/>
              </a:ext>
            </a:extLst>
          </p:cNvPr>
          <p:cNvSpPr/>
          <p:nvPr/>
        </p:nvSpPr>
        <p:spPr>
          <a:xfrm>
            <a:off x="10515600" y="7745166"/>
            <a:ext cx="9067800" cy="11180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9600" dirty="0"/>
              <a:t>The script phase is the center of the application where you control</a:t>
            </a:r>
          </a:p>
          <a:p>
            <a:r>
              <a:rPr lang="en-US" sz="9600" dirty="0"/>
              <a:t>the behavior of the app before the inputs by the user.</a:t>
            </a:r>
          </a:p>
        </p:txBody>
      </p:sp>
      <p:sp>
        <p:nvSpPr>
          <p:cNvPr id="52" name="Rectangle 51">
            <a:extLst>
              <a:ext uri="{FF2B5EF4-FFF2-40B4-BE49-F238E27FC236}">
                <a16:creationId xmlns:a16="http://schemas.microsoft.com/office/drawing/2014/main" id="{F6D8A1CF-B987-4F36-8586-4BEDACCCAB04}"/>
              </a:ext>
            </a:extLst>
          </p:cNvPr>
          <p:cNvSpPr/>
          <p:nvPr/>
        </p:nvSpPr>
        <p:spPr>
          <a:xfrm>
            <a:off x="33680401" y="17355132"/>
            <a:ext cx="9524999" cy="14877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3" name="TextBox 52">
            <a:extLst>
              <a:ext uri="{FF2B5EF4-FFF2-40B4-BE49-F238E27FC236}">
                <a16:creationId xmlns:a16="http://schemas.microsoft.com/office/drawing/2014/main" id="{B9BDD4D7-12C6-4DBA-AD93-2C88BC17BC8B}"/>
              </a:ext>
            </a:extLst>
          </p:cNvPr>
          <p:cNvSpPr txBox="1"/>
          <p:nvPr/>
        </p:nvSpPr>
        <p:spPr>
          <a:xfrm>
            <a:off x="891209" y="8715516"/>
            <a:ext cx="8610600" cy="3416320"/>
          </a:xfrm>
          <a:prstGeom prst="rect">
            <a:avLst/>
          </a:prstGeom>
          <a:noFill/>
        </p:spPr>
        <p:txBody>
          <a:bodyPr wrap="square" rtlCol="0">
            <a:spAutoFit/>
          </a:bodyPr>
          <a:lstStyle>
            <a:defPPr>
              <a:defRPr kern="1200" smtId="4294967295"/>
            </a:defPPr>
          </a:lstStyle>
          <a:p>
            <a:pPr algn="just"/>
            <a:r>
              <a:rPr lang="en-GB" dirty="0"/>
              <a:t>The Online Blood Donation management System is to create an e-Information about the donor and organization that are related to donating the blood. Through this application any person who is interested in donating the blood can register himself in the same way if any organization wants to register itself with this site that can also register. Moreover if any general consumer wants to make request blood online he can also take the help of this site. Admin is the main authority who can do addition, deletion, and modification if required.</a:t>
            </a:r>
            <a:endParaRPr lang="en-US" dirty="0">
              <a:latin typeface="Arial" pitchFamily="34" charset="0"/>
              <a:cs typeface="Arial" pitchFamily="34" charset="0"/>
            </a:endParaRP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8077206"/>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AR ESSENCE" pitchFamily="2" charset="0"/>
              </a:rPr>
              <a:t>Abstract</a:t>
            </a:r>
          </a:p>
        </p:txBody>
      </p:sp>
      <p:sp>
        <p:nvSpPr>
          <p:cNvPr id="58" name="TextBox 57">
            <a:extLst>
              <a:ext uri="{FF2B5EF4-FFF2-40B4-BE49-F238E27FC236}">
                <a16:creationId xmlns:a16="http://schemas.microsoft.com/office/drawing/2014/main" id="{E3DA8D0E-1298-4193-913A-0FE766B77D13}"/>
              </a:ext>
            </a:extLst>
          </p:cNvPr>
          <p:cNvSpPr txBox="1"/>
          <p:nvPr/>
        </p:nvSpPr>
        <p:spPr>
          <a:xfrm>
            <a:off x="33909000" y="8745112"/>
            <a:ext cx="9067800" cy="7478970"/>
          </a:xfrm>
          <a:prstGeom prst="rect">
            <a:avLst/>
          </a:prstGeom>
          <a:noFill/>
        </p:spPr>
        <p:txBody>
          <a:bodyPr wrap="square" rtlCol="0">
            <a:spAutoFit/>
          </a:bodyPr>
          <a:lstStyle>
            <a:defPPr>
              <a:defRPr kern="1200" smtId="4294967295"/>
            </a:defPPr>
          </a:lstStyle>
          <a:p>
            <a:pPr algn="just"/>
            <a:r>
              <a:rPr lang="en-IN" dirty="0"/>
              <a:t>Our project is only a humble venture to satisfy the needs to manage their project work. Several user friendly coding have also adopted. This package shall prove to be a powerful package in satisfying all the requirements of the school. The objective of the software planning is to provide a framework that enables the manager to make reasonable estimates made within a limited time frame</a:t>
            </a:r>
          </a:p>
          <a:p>
            <a:pPr algn="just"/>
            <a:r>
              <a:rPr lang="en-GB" dirty="0"/>
              <a:t>The Android application can be used by the people interested in donating their blood by locating their nearest blood bank. The web application provides a way of communication and synchronization between the hospitals and the blood banks. It also provides them with the facility of communicating with the nearby donors in emergency. The database is a vital aspect of the system. The database of the hospitals and the blood banks must be checked for consistency on regular basis for smooth working of the system. The proposed system uses Google Maps which provides the user with an efficient way of locating the nearby donors/blood banks. The Android application is developed using Android Studio which is an open source software, while the web application for the hospitals and the blood banks is also developed using open source tools, hence the system developed is quite feasible.</a:t>
            </a:r>
            <a:endParaRPr lang="en-US" dirty="0">
              <a:latin typeface="Arial" pitchFamily="34" charset="0"/>
              <a:cs typeface="Arial"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59" name="TextBox 58">
            <a:extLst>
              <a:ext uri="{FF2B5EF4-FFF2-40B4-BE49-F238E27FC236}">
                <a16:creationId xmlns:a16="http://schemas.microsoft.com/office/drawing/2014/main" id="{D07EEF88-ACF9-4467-B180-074FC642245A}"/>
              </a:ext>
            </a:extLst>
          </p:cNvPr>
          <p:cNvSpPr txBox="1"/>
          <p:nvPr/>
        </p:nvSpPr>
        <p:spPr>
          <a:xfrm>
            <a:off x="33375600" y="807720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   </a:t>
            </a:r>
            <a:r>
              <a:rPr lang="en-US" sz="3600" dirty="0">
                <a:solidFill>
                  <a:srgbClr val="235078"/>
                </a:solidFill>
                <a:latin typeface="AR ESSENCE" pitchFamily="2" charset="0"/>
              </a:rPr>
              <a:t>Conclusion</a:t>
            </a:r>
          </a:p>
        </p:txBody>
      </p:sp>
      <p:sp>
        <p:nvSpPr>
          <p:cNvPr id="60" name="TextBox 59">
            <a:extLst>
              <a:ext uri="{FF2B5EF4-FFF2-40B4-BE49-F238E27FC236}">
                <a16:creationId xmlns:a16="http://schemas.microsoft.com/office/drawing/2014/main" id="{22B0201C-B275-4172-AE5F-42B6EA405F41}"/>
              </a:ext>
            </a:extLst>
          </p:cNvPr>
          <p:cNvSpPr txBox="1"/>
          <p:nvPr/>
        </p:nvSpPr>
        <p:spPr>
          <a:xfrm>
            <a:off x="33943636" y="18164217"/>
            <a:ext cx="9100456" cy="6370975"/>
          </a:xfrm>
          <a:prstGeom prst="rect">
            <a:avLst/>
          </a:prstGeom>
          <a:noFill/>
        </p:spPr>
        <p:txBody>
          <a:bodyPr wrap="square" rtlCol="0">
            <a:spAutoFit/>
          </a:bodyPr>
          <a:lstStyle>
            <a:defPPr>
              <a:defRPr kern="1200" smtId="4294967295"/>
            </a:defPPr>
          </a:lstStyle>
          <a:p>
            <a:pPr algn="just"/>
            <a:r>
              <a:rPr lang="en-IN" dirty="0">
                <a:latin typeface="Arial" pitchFamily="34" charset="0"/>
                <a:cs typeface="Arial" pitchFamily="34" charset="0"/>
              </a:rPr>
              <a:t>We </a:t>
            </a:r>
            <a:r>
              <a:rPr lang="en-IN" dirty="0" err="1">
                <a:latin typeface="Arial" pitchFamily="34" charset="0"/>
                <a:cs typeface="Arial" pitchFamily="34" charset="0"/>
              </a:rPr>
              <a:t>reffered</a:t>
            </a:r>
            <a:r>
              <a:rPr lang="en-IN" dirty="0">
                <a:latin typeface="Arial" pitchFamily="34" charset="0"/>
                <a:cs typeface="Arial" pitchFamily="34" charset="0"/>
              </a:rPr>
              <a:t> to the following for doing this project:</a:t>
            </a:r>
          </a:p>
          <a:p>
            <a:pPr algn="just"/>
            <a:endParaRPr lang="en-IN" b="1" dirty="0">
              <a:latin typeface="Arial" pitchFamily="34" charset="0"/>
              <a:cs typeface="Arial" pitchFamily="34" charset="0"/>
            </a:endParaRPr>
          </a:p>
          <a:p>
            <a:pPr algn="just"/>
            <a:r>
              <a:rPr lang="en-IN" dirty="0"/>
              <a:t>Link: https://ieeexplore.ieee.org</a:t>
            </a:r>
          </a:p>
          <a:p>
            <a:pPr lvl="0" algn="just"/>
            <a:r>
              <a:rPr lang="en-IN" dirty="0">
                <a:hlinkClick r:id="rId7"/>
              </a:rPr>
              <a:t>http://www.oaijse.com/VolumeArticles</a:t>
            </a:r>
            <a:endParaRPr lang="en-IN" dirty="0"/>
          </a:p>
          <a:p>
            <a:pPr algn="just"/>
            <a:r>
              <a:rPr lang="en-IN" dirty="0"/>
              <a:t>Google for problem solving</a:t>
            </a:r>
          </a:p>
          <a:p>
            <a:pPr algn="just"/>
            <a:r>
              <a:rPr lang="en-IN" dirty="0"/>
              <a:t>Database Programming with PHP</a:t>
            </a:r>
          </a:p>
          <a:p>
            <a:pPr algn="just"/>
            <a:r>
              <a:rPr lang="en-IN" dirty="0"/>
              <a:t>https://</a:t>
            </a:r>
            <a:r>
              <a:rPr lang="en-IN" dirty="0">
                <a:hlinkClick r:id="rId8"/>
              </a:rPr>
              <a:t>www.tutorialspoint.com/</a:t>
            </a:r>
            <a:endParaRPr lang="en-IN" dirty="0"/>
          </a:p>
          <a:p>
            <a:pPr algn="just"/>
            <a:r>
              <a:rPr lang="en-IN" dirty="0">
                <a:hlinkClick r:id="rId9"/>
              </a:rPr>
              <a:t>http://www.wampserver.com/en/</a:t>
            </a:r>
            <a:endParaRPr lang="en-IN" dirty="0"/>
          </a:p>
          <a:p>
            <a:pPr algn="just"/>
            <a:r>
              <a:rPr lang="en-IN" dirty="0">
                <a:hlinkClick r:id="rId10"/>
              </a:rPr>
              <a:t>http://www.tutorialspoint.com/mysql/</a:t>
            </a:r>
            <a:endParaRPr lang="en-IN" dirty="0"/>
          </a:p>
          <a:p>
            <a:pPr algn="just"/>
            <a:r>
              <a:rPr lang="en-IN" dirty="0"/>
              <a:t>IEEE papers</a:t>
            </a:r>
          </a:p>
          <a:p>
            <a:pPr algn="just"/>
            <a:endParaRPr lang="en-IN" dirty="0"/>
          </a:p>
          <a:p>
            <a:pPr algn="just"/>
            <a:r>
              <a:rPr lang="en-IN" dirty="0"/>
              <a:t>We also </a:t>
            </a:r>
            <a:r>
              <a:rPr lang="en-IN" dirty="0" err="1"/>
              <a:t>reffered</a:t>
            </a:r>
            <a:r>
              <a:rPr lang="en-IN" dirty="0"/>
              <a:t> to few books on PHP:</a:t>
            </a:r>
          </a:p>
          <a:p>
            <a:pPr algn="just"/>
            <a:endParaRPr lang="en-IN" dirty="0"/>
          </a:p>
          <a:p>
            <a:pPr marL="457200" lvl="0" indent="-457200" algn="just">
              <a:buFont typeface="+mj-lt"/>
              <a:buAutoNum type="arabicPeriod"/>
            </a:pPr>
            <a:r>
              <a:rPr lang="en-IN" dirty="0"/>
              <a:t>THE JOY OF PHP – by Alan Forbes</a:t>
            </a:r>
          </a:p>
          <a:p>
            <a:pPr marL="457200" indent="-457200" algn="just">
              <a:buFont typeface="+mj-lt"/>
              <a:buAutoNum type="arabicPeriod"/>
            </a:pPr>
            <a:r>
              <a:rPr lang="en-IN" dirty="0"/>
              <a:t>PHP &amp; MYSQL NOVICE TO NINJA – by Kevin Yank</a:t>
            </a:r>
          </a:p>
          <a:p>
            <a:pPr marL="457200" lvl="0" indent="-457200">
              <a:buFont typeface="+mj-lt"/>
              <a:buAutoNum type="arabicPeriod"/>
            </a:pPr>
            <a:endParaRPr lang="en-IN" dirty="0"/>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A6E6C31F-098B-45F7-BEE5-8A51FA70D59F}"/>
              </a:ext>
            </a:extLst>
          </p:cNvPr>
          <p:cNvSpPr txBox="1"/>
          <p:nvPr/>
        </p:nvSpPr>
        <p:spPr>
          <a:xfrm>
            <a:off x="33680400" y="17436509"/>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  </a:t>
            </a:r>
            <a:r>
              <a:rPr lang="en-US" sz="3600" dirty="0">
                <a:solidFill>
                  <a:srgbClr val="235078"/>
                </a:solidFill>
                <a:latin typeface="AR ESSENCE" pitchFamily="2" charset="0"/>
                <a:cs typeface="Arial" pitchFamily="34" charset="0"/>
              </a:rPr>
              <a:t>References</a:t>
            </a:r>
          </a:p>
        </p:txBody>
      </p:sp>
      <p:sp>
        <p:nvSpPr>
          <p:cNvPr id="62" name="TextBox 61">
            <a:extLst>
              <a:ext uri="{FF2B5EF4-FFF2-40B4-BE49-F238E27FC236}">
                <a16:creationId xmlns:a16="http://schemas.microsoft.com/office/drawing/2014/main" id="{A067F8A1-EE95-4354-8E2F-952A6BBDBFFC}"/>
              </a:ext>
            </a:extLst>
          </p:cNvPr>
          <p:cNvSpPr txBox="1"/>
          <p:nvPr/>
        </p:nvSpPr>
        <p:spPr>
          <a:xfrm>
            <a:off x="1348409" y="19737909"/>
            <a:ext cx="7696200" cy="8833187"/>
          </a:xfrm>
          <a:prstGeom prst="rect">
            <a:avLst/>
          </a:prstGeom>
          <a:noFill/>
        </p:spPr>
        <p:txBody>
          <a:bodyPr wrap="square" rtlCol="0">
            <a:spAutoFit/>
          </a:bodyPr>
          <a:lstStyle>
            <a:defPPr>
              <a:defRPr kern="1200" smtId="4294967295"/>
            </a:defPPr>
          </a:lstStyle>
          <a:p>
            <a:pPr algn="just"/>
            <a:r>
              <a:rPr lang="en-GB" dirty="0"/>
              <a:t> This project is designed for successful completion of project on blood bank management system. the basic building aim is to provide blood donation service to the city recently. Blood Bank Management System (BBMS) is a browser based system that is designed to store, process, retrieve and </a:t>
            </a:r>
            <a:r>
              <a:rPr lang="en-GB" dirty="0" err="1"/>
              <a:t>analyze</a:t>
            </a:r>
            <a:r>
              <a:rPr lang="en-GB" dirty="0"/>
              <a:t> information concerned with the administrative and inventory management within a blood bank. This project aims at maintaining all the information pertaining to blood donors, different blood groups available in each blood bank and help them manage in a better way. Aim is to provide transparency in this field, make the process of obtaining blood from a blood bank hassle free and corruption free and make the system of blood bank management effective.</a:t>
            </a:r>
          </a:p>
          <a:p>
            <a:pPr algn="just"/>
            <a:endParaRPr lang="en-GB" dirty="0"/>
          </a:p>
          <a:p>
            <a:r>
              <a:rPr lang="en-GB" dirty="0"/>
              <a:t>The Blood bank system project report contain information related to blood like</a:t>
            </a:r>
          </a:p>
          <a:p>
            <a:r>
              <a:rPr lang="en-GB" sz="2800" b="1" dirty="0"/>
              <a:t>• Blood type</a:t>
            </a:r>
          </a:p>
          <a:p>
            <a:r>
              <a:rPr lang="en-GB" sz="2800" b="1" dirty="0"/>
              <a:t>• Date of Donation of blood</a:t>
            </a:r>
          </a:p>
          <a:p>
            <a:r>
              <a:rPr lang="en-GB" sz="2800" b="1" dirty="0"/>
              <a:t>• validity of Blood s</a:t>
            </a:r>
          </a:p>
          <a:p>
            <a:r>
              <a:rPr lang="en-GB" sz="2800" b="1" dirty="0"/>
              <a:t>• Available Blood group</a:t>
            </a:r>
          </a:p>
          <a:p>
            <a:pPr lvl="0"/>
            <a:endParaRPr lang="en-US" dirty="0">
              <a:latin typeface="Arial" pitchFamily="34" charset="0"/>
              <a:cs typeface="Arial" pitchFamily="34" charset="0"/>
            </a:endParaRPr>
          </a:p>
          <a:p>
            <a:endParaRPr lang="en-US" dirty="0"/>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914400" y="18739137"/>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AR ESSENCE" pitchFamily="2" charset="0"/>
              </a:rPr>
              <a:t>Introduction</a:t>
            </a:r>
          </a:p>
        </p:txBody>
      </p:sp>
      <p:sp>
        <p:nvSpPr>
          <p:cNvPr id="64" name="TextBox 63">
            <a:extLst>
              <a:ext uri="{FF2B5EF4-FFF2-40B4-BE49-F238E27FC236}">
                <a16:creationId xmlns:a16="http://schemas.microsoft.com/office/drawing/2014/main" id="{499918C8-D8D3-4947-B7FD-9341EAE5F7F2}"/>
              </a:ext>
            </a:extLst>
          </p:cNvPr>
          <p:cNvSpPr txBox="1"/>
          <p:nvPr/>
        </p:nvSpPr>
        <p:spPr>
          <a:xfrm>
            <a:off x="10721009" y="8745112"/>
            <a:ext cx="8839200" cy="5632311"/>
          </a:xfrm>
          <a:prstGeom prst="rect">
            <a:avLst/>
          </a:prstGeom>
          <a:noFill/>
        </p:spPr>
        <p:txBody>
          <a:bodyPr wrap="square" rtlCol="0">
            <a:spAutoFit/>
          </a:bodyPr>
          <a:lstStyle>
            <a:defPPr>
              <a:defRPr kern="1200" smtId="4294967295"/>
            </a:defPPr>
          </a:lstStyle>
          <a:p>
            <a:pPr algn="just"/>
            <a:r>
              <a:rPr lang="en-GB" dirty="0"/>
              <a:t>The concept of this project The system that is going to be developed is Blood Bank Management System (BBMS). This is a web and android based application system that is to be used by the blood banks or blood </a:t>
            </a:r>
            <a:r>
              <a:rPr lang="en-GB" dirty="0" err="1"/>
              <a:t>centers</a:t>
            </a:r>
            <a:r>
              <a:rPr lang="en-GB" dirty="0"/>
              <a:t> as a means to advertise the nation wide blood donation events to the public and at the same time allow the public to make online reservation and request for the blood. The system keeps the record of all the donors, recipients, blood donation programs, rejected bloods. For internal works and activities intranet is used and for interaction with public internet is used.</a:t>
            </a:r>
          </a:p>
          <a:p>
            <a:pPr algn="just"/>
            <a:r>
              <a:rPr lang="en-GB" dirty="0"/>
              <a:t>The Concept of the project This system also has the ability to keep track of the donor's donation records and the blood stock in the blood bank. This project intends to computerize the blood and donor management system in a blood bank in order to improve the record management efficiency due to the grown size of records of data.</a:t>
            </a:r>
            <a:endParaRPr lang="en-US" dirty="0">
              <a:latin typeface="Arial" pitchFamily="34" charset="0"/>
              <a:cs typeface="Arial" pitchFamily="34" charset="0"/>
            </a:endParaRPr>
          </a:p>
          <a:p>
            <a:endParaRPr lang="en-US" dirty="0">
              <a:latin typeface="+mj-lt"/>
              <a:ea typeface="Open Sans" panose="020B0606030504020204" pitchFamily="34" charset="0"/>
              <a:cs typeface="Open Sans" panose="020B0606030504020204" pitchFamily="34" charset="0"/>
            </a:endParaRPr>
          </a:p>
        </p:txBody>
      </p:sp>
      <p:sp>
        <p:nvSpPr>
          <p:cNvPr id="65" name="TextBox 64">
            <a:extLst>
              <a:ext uri="{FF2B5EF4-FFF2-40B4-BE49-F238E27FC236}">
                <a16:creationId xmlns:a16="http://schemas.microsoft.com/office/drawing/2014/main" id="{68744D3E-CEF9-4748-9719-25AAABF27BDD}"/>
              </a:ext>
            </a:extLst>
          </p:cNvPr>
          <p:cNvSpPr txBox="1"/>
          <p:nvPr/>
        </p:nvSpPr>
        <p:spPr>
          <a:xfrm>
            <a:off x="10721009" y="8069185"/>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AR ESSENCE" pitchFamily="2" charset="0"/>
              </a:rPr>
              <a:t>Proposed Solution</a:t>
            </a:r>
          </a:p>
        </p:txBody>
      </p:sp>
      <p:sp>
        <p:nvSpPr>
          <p:cNvPr id="66" name="TextBox 65">
            <a:extLst>
              <a:ext uri="{FF2B5EF4-FFF2-40B4-BE49-F238E27FC236}">
                <a16:creationId xmlns:a16="http://schemas.microsoft.com/office/drawing/2014/main" id="{223EAA92-7B93-4F15-A4CA-18552CBA76AE}"/>
              </a:ext>
            </a:extLst>
          </p:cNvPr>
          <p:cNvSpPr txBox="1"/>
          <p:nvPr/>
        </p:nvSpPr>
        <p:spPr>
          <a:xfrm>
            <a:off x="10721009" y="19820653"/>
            <a:ext cx="8458200" cy="8217634"/>
          </a:xfrm>
          <a:prstGeom prst="rect">
            <a:avLst/>
          </a:prstGeom>
          <a:noFill/>
        </p:spPr>
        <p:txBody>
          <a:bodyPr wrap="square" rtlCol="0">
            <a:spAutoFit/>
          </a:bodyPr>
          <a:lstStyle>
            <a:defPPr>
              <a:defRPr kern="1200" smtId="4294967295"/>
            </a:defPPr>
          </a:lstStyle>
          <a:p>
            <a:endParaRPr lang="en-US" dirty="0"/>
          </a:p>
          <a:p>
            <a:r>
              <a:rPr lang="en-US" dirty="0">
                <a:latin typeface="Arial" pitchFamily="34" charset="0"/>
                <a:cs typeface="Arial" pitchFamily="34" charset="0"/>
              </a:rPr>
              <a:t>The database is stored in a local server XAMPP. Admin will be responsible for handling the data’s in the local server.</a:t>
            </a: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solidFill>
                <a:srgbClr val="1482A5"/>
              </a:solidFill>
              <a:latin typeface="Arial" pitchFamily="34" charset="0"/>
              <a:ea typeface="Open Sans" panose="020B0606030504020204" pitchFamily="34" charset="0"/>
              <a:cs typeface="Arial" pitchFamily="34" charset="0"/>
            </a:endParaRPr>
          </a:p>
          <a:p>
            <a:endParaRPr lang="en-US" dirty="0">
              <a:latin typeface="Arial" pitchFamily="34" charset="0"/>
              <a:ea typeface="Open Sans" panose="020B0606030504020204" pitchFamily="34" charset="0"/>
              <a:cs typeface="Arial" pitchFamily="34" charset="0"/>
            </a:endParaRPr>
          </a:p>
          <a:p>
            <a:r>
              <a:rPr lang="en-US" dirty="0">
                <a:latin typeface="Arial" pitchFamily="34" charset="0"/>
                <a:ea typeface="Open Sans" panose="020B0606030504020204" pitchFamily="34" charset="0"/>
                <a:cs typeface="Arial" pitchFamily="34" charset="0"/>
              </a:rPr>
              <a:t>The main modules of this application are:</a:t>
            </a:r>
          </a:p>
          <a:p>
            <a:pPr marL="342900" lvl="0" indent="-342900">
              <a:buFont typeface="Arial" panose="020B0604020202020204" pitchFamily="34" charset="0"/>
              <a:buChar char="•"/>
            </a:pPr>
            <a:r>
              <a:rPr lang="en-US" b="1" dirty="0">
                <a:latin typeface="Arial" pitchFamily="34" charset="0"/>
                <a:cs typeface="Arial" pitchFamily="34" charset="0"/>
              </a:rPr>
              <a:t>Donor/</a:t>
            </a:r>
            <a:r>
              <a:rPr lang="en-US" b="1" dirty="0" err="1">
                <a:latin typeface="Arial" pitchFamily="34" charset="0"/>
                <a:cs typeface="Arial" pitchFamily="34" charset="0"/>
              </a:rPr>
              <a:t>Recipent</a:t>
            </a:r>
            <a:r>
              <a:rPr lang="en-US" b="1" dirty="0">
                <a:latin typeface="Arial" pitchFamily="34" charset="0"/>
                <a:cs typeface="Arial" pitchFamily="34" charset="0"/>
              </a:rPr>
              <a:t> registration</a:t>
            </a:r>
          </a:p>
          <a:p>
            <a:pPr marL="342900" lvl="0" indent="-342900">
              <a:buFont typeface="Arial" panose="020B0604020202020204" pitchFamily="34" charset="0"/>
              <a:buChar char="•"/>
            </a:pPr>
            <a:r>
              <a:rPr lang="en-US" b="1" dirty="0">
                <a:latin typeface="Arial" pitchFamily="34" charset="0"/>
                <a:cs typeface="Arial" pitchFamily="34" charset="0"/>
              </a:rPr>
              <a:t>Information details of Donor/</a:t>
            </a:r>
            <a:r>
              <a:rPr lang="en-US" b="1" dirty="0" err="1">
                <a:latin typeface="Arial" pitchFamily="34" charset="0"/>
                <a:cs typeface="Arial" pitchFamily="34" charset="0"/>
              </a:rPr>
              <a:t>Recipent</a:t>
            </a:r>
            <a:endParaRPr lang="en-US" b="1" dirty="0">
              <a:latin typeface="Arial" pitchFamily="34" charset="0"/>
              <a:cs typeface="Arial" pitchFamily="34" charset="0"/>
            </a:endParaRPr>
          </a:p>
          <a:p>
            <a:pPr marL="342900" lvl="0" indent="-342900">
              <a:buFont typeface="Arial" panose="020B0604020202020204" pitchFamily="34" charset="0"/>
              <a:buChar char="•"/>
            </a:pPr>
            <a:r>
              <a:rPr lang="en-US" b="1" dirty="0">
                <a:latin typeface="Arial" pitchFamily="34" charset="0"/>
                <a:cs typeface="Arial" pitchFamily="34" charset="0"/>
              </a:rPr>
              <a:t>Operations performed by Donor/</a:t>
            </a:r>
            <a:r>
              <a:rPr lang="en-US" b="1" dirty="0" err="1">
                <a:latin typeface="Arial" pitchFamily="34" charset="0"/>
                <a:cs typeface="Arial" pitchFamily="34" charset="0"/>
              </a:rPr>
              <a:t>Recipents</a:t>
            </a:r>
            <a:endParaRPr lang="en-US" b="1" dirty="0">
              <a:latin typeface="Arial" pitchFamily="34" charset="0"/>
              <a:cs typeface="Arial"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7" name="TextBox 66">
            <a:extLst>
              <a:ext uri="{FF2B5EF4-FFF2-40B4-BE49-F238E27FC236}">
                <a16:creationId xmlns:a16="http://schemas.microsoft.com/office/drawing/2014/main" id="{716F17B6-B5C7-4922-B9E2-CD14BD16A568}"/>
              </a:ext>
            </a:extLst>
          </p:cNvPr>
          <p:cNvSpPr txBox="1"/>
          <p:nvPr/>
        </p:nvSpPr>
        <p:spPr>
          <a:xfrm>
            <a:off x="10778159" y="19381252"/>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AR ESSENCE" pitchFamily="2" charset="0"/>
              </a:rPr>
              <a:t>Methodology</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0421600" y="8031091"/>
            <a:ext cx="9601200" cy="769441"/>
          </a:xfrm>
          <a:prstGeom prst="rect">
            <a:avLst/>
          </a:prstGeom>
          <a:noFill/>
        </p:spPr>
        <p:txBody>
          <a:bodyPr wrap="square" rtlCol="0">
            <a:spAutoFit/>
          </a:bodyPr>
          <a:lstStyle>
            <a:defPPr>
              <a:defRPr kern="1200" smtId="4294967295"/>
            </a:defPPr>
          </a:lstStyle>
          <a:p>
            <a:r>
              <a:rPr lang="en-US" sz="4400" dirty="0">
                <a:solidFill>
                  <a:srgbClr val="235078"/>
                </a:solidFill>
                <a:latin typeface="AR ESSENCE" pitchFamily="2" charset="0"/>
              </a:rPr>
              <a:t>Results</a:t>
            </a:r>
          </a:p>
        </p:txBody>
      </p:sp>
      <p:pic>
        <p:nvPicPr>
          <p:cNvPr id="7" name="Picture 6">
            <a:extLst>
              <a:ext uri="{FF2B5EF4-FFF2-40B4-BE49-F238E27FC236}">
                <a16:creationId xmlns:a16="http://schemas.microsoft.com/office/drawing/2014/main" id="{98818F28-3A7A-4CFE-AB94-EF8D00C7CF8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2165" y="12360006"/>
            <a:ext cx="5400675" cy="5172075"/>
          </a:xfrm>
          <a:prstGeom prst="rect">
            <a:avLst/>
          </a:prstGeom>
        </p:spPr>
      </p:pic>
      <p:pic>
        <p:nvPicPr>
          <p:cNvPr id="9" name="Picture 8">
            <a:extLst>
              <a:ext uri="{FF2B5EF4-FFF2-40B4-BE49-F238E27FC236}">
                <a16:creationId xmlns:a16="http://schemas.microsoft.com/office/drawing/2014/main" id="{AE45A664-80C0-4B8D-9EBC-B0E87384C8C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776455" y="14382986"/>
            <a:ext cx="4347308" cy="4152428"/>
          </a:xfrm>
          <a:prstGeom prst="rect">
            <a:avLst/>
          </a:prstGeom>
        </p:spPr>
      </p:pic>
      <p:pic>
        <p:nvPicPr>
          <p:cNvPr id="11" name="Picture 10">
            <a:extLst>
              <a:ext uri="{FF2B5EF4-FFF2-40B4-BE49-F238E27FC236}">
                <a16:creationId xmlns:a16="http://schemas.microsoft.com/office/drawing/2014/main" id="{16D63159-FE0B-45D3-98EC-133C3690360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93438" y="21138082"/>
            <a:ext cx="7828571" cy="4000000"/>
          </a:xfrm>
          <a:prstGeom prst="rect">
            <a:avLst/>
          </a:prstGeom>
        </p:spPr>
      </p:pic>
      <p:pic>
        <p:nvPicPr>
          <p:cNvPr id="13" name="Picture 12">
            <a:extLst>
              <a:ext uri="{FF2B5EF4-FFF2-40B4-BE49-F238E27FC236}">
                <a16:creationId xmlns:a16="http://schemas.microsoft.com/office/drawing/2014/main" id="{FBC29E8D-5F06-4D4D-BFC9-E4BADD02E31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215697" y="27442619"/>
            <a:ext cx="7184051" cy="4091542"/>
          </a:xfrm>
          <a:prstGeom prst="rect">
            <a:avLst/>
          </a:prstGeom>
        </p:spPr>
      </p:pic>
      <p:pic>
        <p:nvPicPr>
          <p:cNvPr id="15" name="Picture 14">
            <a:extLst>
              <a:ext uri="{FF2B5EF4-FFF2-40B4-BE49-F238E27FC236}">
                <a16:creationId xmlns:a16="http://schemas.microsoft.com/office/drawing/2014/main" id="{F78F3B2C-5F68-4573-8E9F-FC829337946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334153" y="9007381"/>
            <a:ext cx="10934020" cy="6227266"/>
          </a:xfrm>
          <a:prstGeom prst="rect">
            <a:avLst/>
          </a:prstGeom>
        </p:spPr>
      </p:pic>
      <p:pic>
        <p:nvPicPr>
          <p:cNvPr id="17" name="Picture 16">
            <a:extLst>
              <a:ext uri="{FF2B5EF4-FFF2-40B4-BE49-F238E27FC236}">
                <a16:creationId xmlns:a16="http://schemas.microsoft.com/office/drawing/2014/main" id="{381D01D5-3441-4BE6-A663-46EA246639D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349393" y="15234647"/>
            <a:ext cx="10934020" cy="5444514"/>
          </a:xfrm>
          <a:prstGeom prst="rect">
            <a:avLst/>
          </a:prstGeom>
        </p:spPr>
      </p:pic>
      <p:pic>
        <p:nvPicPr>
          <p:cNvPr id="19" name="Picture 18">
            <a:extLst>
              <a:ext uri="{FF2B5EF4-FFF2-40B4-BE49-F238E27FC236}">
                <a16:creationId xmlns:a16="http://schemas.microsoft.com/office/drawing/2014/main" id="{51FFB5B7-6F49-4861-A3DD-5AB8DFAFC35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349393" y="20679161"/>
            <a:ext cx="10934021" cy="6070892"/>
          </a:xfrm>
          <a:prstGeom prst="rect">
            <a:avLst/>
          </a:prstGeom>
        </p:spPr>
      </p:pic>
      <p:pic>
        <p:nvPicPr>
          <p:cNvPr id="21" name="Picture 20">
            <a:extLst>
              <a:ext uri="{FF2B5EF4-FFF2-40B4-BE49-F238E27FC236}">
                <a16:creationId xmlns:a16="http://schemas.microsoft.com/office/drawing/2014/main" id="{1C209330-5814-4CD1-80B0-6B4F2A66EC3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49393" y="26750053"/>
            <a:ext cx="10934020" cy="5026364"/>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3861</TotalTime>
  <Words>879</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Montserrat Light</vt:lpstr>
      <vt:lpstr>Arial</vt:lpstr>
      <vt:lpstr>Libre Baskerville</vt:lpstr>
      <vt:lpstr>AR ESSENCE</vt:lpstr>
      <vt:lpstr>Times New Roman</vt:lpstr>
      <vt:lpstr>Arial Rounded MT Bold</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Snehasish Banik</cp:lastModifiedBy>
  <cp:revision>328</cp:revision>
  <cp:lastPrinted>2006-11-15T16:04:57Z</cp:lastPrinted>
  <dcterms:modified xsi:type="dcterms:W3CDTF">2020-04-11T23:51:51Z</dcterms:modified>
  <cp:category>templates for scientific poster</cp:category>
</cp:coreProperties>
</file>