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4" r:id="rId8"/>
    <p:sldId id="265" r:id="rId9"/>
    <p:sldId id="267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6F6F6"/>
    <a:srgbClr val="586B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67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A2C9084-70B7-4828-AD77-7D77F1A8B45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9.png"/><Relationship Id="rId5" Type="http://schemas.openxmlformats.org/officeDocument/2006/relationships/tags" Target="../tags/tag5.xml"/><Relationship Id="rId10" Type="http://schemas.openxmlformats.org/officeDocument/2006/relationships/image" Target="../media/image18.png"/><Relationship Id="rId4" Type="http://schemas.openxmlformats.org/officeDocument/2006/relationships/tags" Target="../tags/tag4.xml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Constructing Pairing-Friendly Elliptic Curves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3124" y="2555874"/>
            <a:ext cx="50482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Peter Manohar</a:t>
            </a:r>
          </a:p>
          <a:p>
            <a:r>
              <a:rPr lang="en-US" sz="3200" dirty="0" err="1" smtClean="0"/>
              <a:t>Xingyou</a:t>
            </a:r>
            <a:r>
              <a:rPr lang="en-US" sz="3200" dirty="0" smtClean="0"/>
              <a:t> Song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61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Dupont</a:t>
            </a:r>
            <a:r>
              <a:rPr lang="en-US" dirty="0"/>
              <a:t> </a:t>
            </a:r>
            <a:r>
              <a:rPr lang="en-US" dirty="0" err="1" smtClean="0"/>
              <a:t>Enge</a:t>
            </a:r>
            <a:r>
              <a:rPr lang="en-US" dirty="0" smtClean="0"/>
              <a:t> </a:t>
            </a:r>
            <a:r>
              <a:rPr lang="en-US" dirty="0" err="1" smtClean="0"/>
              <a:t>Morain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1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Lattices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All elliptic curves are lattices, i.e.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15" y="2363698"/>
            <a:ext cx="6777228" cy="9982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5660" y="1752601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06" y="2058897"/>
            <a:ext cx="6777228" cy="998220"/>
          </a:xfrm>
          <a:prstGeom prst="rect">
            <a:avLst/>
          </a:prstGeom>
        </p:spPr>
      </p:pic>
      <p:pic>
        <p:nvPicPr>
          <p:cNvPr id="8" name="Picture 2" descr="https://upload.wikimedia.org/wikipedia/commons/d/db/Fundamental_parallelogram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39" y="1874723"/>
            <a:ext cx="2718661" cy="197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1" y="3252093"/>
            <a:ext cx="2965704" cy="2529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06" y="3745177"/>
            <a:ext cx="3683508" cy="4556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678" y="3850893"/>
            <a:ext cx="2657856" cy="3489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06" y="4491057"/>
            <a:ext cx="6352032" cy="25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6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Multiplication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0" y="1752601"/>
            <a:ext cx="12192000" cy="4958442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13" name="Content Placeholder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5" y="2041171"/>
            <a:ext cx="10515600" cy="41880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91243" y="2661556"/>
            <a:ext cx="108911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Note that this gives us a natural way to turn whatever algebraic transformations we have in the complex lattice to transformations on the elliptic curve points. For example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pic>
        <p:nvPicPr>
          <p:cNvPr id="15" name="Content Placeholder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4" y="4195786"/>
            <a:ext cx="7505700" cy="4088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43" y="4868515"/>
            <a:ext cx="7097486" cy="42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9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 generation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1" y="1632857"/>
            <a:ext cx="11625942" cy="5061857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7606" y="1910443"/>
            <a:ext cx="11335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 what these algorithms are actually doing is finding a good, </a:t>
            </a:r>
            <a:r>
              <a:rPr lang="en-US" sz="2800" dirty="0" err="1" smtClean="0"/>
              <a:t>squarefree</a:t>
            </a:r>
            <a:r>
              <a:rPr lang="en-US" sz="2800" dirty="0" smtClean="0"/>
              <a:t> D such that our lattice is built by 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28" y="3181843"/>
            <a:ext cx="10560173" cy="73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9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our purposes, an elliptic curve over a field is an equation of the form: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satisfying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15" y="2697157"/>
            <a:ext cx="4318000" cy="5080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12" y="4351143"/>
            <a:ext cx="43180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Law</a:t>
            </a:r>
            <a:endParaRPr lang="en-US" dirty="0"/>
          </a:p>
        </p:txBody>
      </p:sp>
      <p:pic>
        <p:nvPicPr>
          <p:cNvPr id="4" name="Picture 3" descr="groupla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704" y="1796867"/>
            <a:ext cx="6475575" cy="482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j-Invariant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Definition: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Fact: two elliptic curves (over an algebraically closed field) are isomorphic </a:t>
            </a:r>
            <a:r>
              <a:rPr lang="en-US" dirty="0" err="1" smtClean="0"/>
              <a:t>iff</a:t>
            </a:r>
            <a:r>
              <a:rPr lang="en-US" dirty="0"/>
              <a:t> </a:t>
            </a:r>
            <a:r>
              <a:rPr lang="en-US" dirty="0" smtClean="0"/>
              <a:t>they have the same j-invariant.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33" y="2370641"/>
            <a:ext cx="3341395" cy="105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Pairings</a:t>
            </a:r>
            <a:endParaRPr lang="en-US" dirty="0"/>
          </a:p>
        </p:txBody>
      </p:sp>
      <p:pic>
        <p:nvPicPr>
          <p:cNvPr id="12" name="Picture 11" descr="Screen Shot 2015-11-26 at 2.50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03" y="1659884"/>
            <a:ext cx="11687644" cy="27236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10706" y="4173426"/>
            <a:ext cx="2892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Examples</a:t>
            </a:r>
            <a:r>
              <a:rPr lang="en-US" sz="2400" dirty="0" smtClean="0">
                <a:solidFill>
                  <a:srgbClr val="586B5E"/>
                </a:solidFill>
              </a:rPr>
              <a:t>:</a:t>
            </a:r>
          </a:p>
        </p:txBody>
      </p:sp>
      <p:pic>
        <p:nvPicPr>
          <p:cNvPr id="15" name="Picture 14" descr="Screen Shot 2015-11-26 at 3.06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83" y="4726348"/>
            <a:ext cx="96647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Pairing-Friendly Curves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8255" y="3427868"/>
            <a:ext cx="284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1129" y="4662425"/>
            <a:ext cx="8374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So we need to find a way to generate these curves on our own.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45" y="3860928"/>
            <a:ext cx="7393435" cy="788234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22" y="2050724"/>
            <a:ext cx="10849458" cy="106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trace of </a:t>
            </a:r>
            <a:r>
              <a:rPr lang="en-US" dirty="0" err="1" smtClean="0"/>
              <a:t>Frobenius</a:t>
            </a:r>
            <a:r>
              <a:rPr lang="en-US" dirty="0"/>
              <a:t> </a:t>
            </a:r>
            <a:r>
              <a:rPr lang="en-US" dirty="0" smtClean="0"/>
              <a:t>is the integer t satisfying: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Hasse</a:t>
            </a:r>
            <a:r>
              <a:rPr lang="en-US" dirty="0" smtClean="0"/>
              <a:t> Bound: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CM Method:</a:t>
            </a:r>
          </a:p>
          <a:p>
            <a:pPr marL="0" indent="0">
              <a:buNone/>
            </a:pPr>
            <a:r>
              <a:rPr lang="en-US" dirty="0" smtClean="0"/>
              <a:t>	Input: </a:t>
            </a:r>
            <a:r>
              <a:rPr lang="en-US" dirty="0" err="1" smtClean="0"/>
              <a:t>p,t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Output: An elliptic curve E over       with trace 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</a:p>
          <a:p>
            <a:pPr marL="0" indent="0">
              <a:buNone/>
            </a:pPr>
            <a:r>
              <a:rPr lang="en-US" dirty="0" smtClean="0"/>
              <a:t>Efficient when                            , with </a:t>
            </a:r>
            <a:r>
              <a:rPr lang="en-US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small.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79" y="2364074"/>
            <a:ext cx="4468780" cy="546975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44" y="3411661"/>
            <a:ext cx="1985485" cy="522496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920" y="5068289"/>
            <a:ext cx="352752" cy="345403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75" y="5397979"/>
            <a:ext cx="2152652" cy="3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6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Cocks Pinch Method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Conditions: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Input: </a:t>
            </a:r>
            <a:r>
              <a:rPr lang="en-US" dirty="0" err="1" smtClean="0"/>
              <a:t>k,r,D</a:t>
            </a:r>
            <a:r>
              <a:rPr lang="en-US" dirty="0" smtClean="0"/>
              <a:t>, where D is a square mod r</a:t>
            </a:r>
          </a:p>
          <a:p>
            <a:pPr marL="0" indent="0">
              <a:buNone/>
            </a:pPr>
            <a:r>
              <a:rPr lang="en-US" dirty="0" smtClean="0"/>
              <a:t>Output: </a:t>
            </a:r>
            <a:r>
              <a:rPr lang="en-US" dirty="0" err="1" smtClean="0"/>
              <a:t>p,</a:t>
            </a:r>
            <a:r>
              <a:rPr lang="en-US" dirty="0" err="1"/>
              <a:t>t</a:t>
            </a: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27" y="2431377"/>
            <a:ext cx="6667500" cy="15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Cocks Pinch Method</a:t>
            </a:r>
            <a:endParaRPr lang="en-US" dirty="0"/>
          </a:p>
        </p:txBody>
      </p:sp>
      <p:pic>
        <p:nvPicPr>
          <p:cNvPr id="4" name="Content Placeholder 3" descr="Screen Shot 2015-11-29 at 6.41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" b="1037"/>
          <a:stretch>
            <a:fillRect/>
          </a:stretch>
        </p:blipFill>
        <p:spPr>
          <a:xfrm>
            <a:off x="822325" y="1809750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25183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1.25"/>
  <p:tag name="ORIGINALWIDTH" val="3335.25"/>
  <p:tag name="OUTPUTDPI" val="1200"/>
  <p:tag name="LATEXADDIN" val="\documentclass{article}&#10;\usepackage{amsmath}&#10;\usepackage{amsfonts} &#10;\pagestyle{empty}&#10;\begin{document}&#10;&#10;Define the lattice &#10;$$ L = Z\omega_{1} + Z \omega_{2}$$ Then there exists an elliptic curve that is isomorphic to $\mathbb{C}/ L$. &#10;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1.25"/>
  <p:tag name="ORIGINALWIDTH" val="3335.25"/>
  <p:tag name="OUTPUTDPI" val="1200"/>
  <p:tag name="LATEXADDIN" val="\documentclass{article}&#10;\usepackage{amsmath}&#10;\usepackage{amsfonts} &#10;\pagestyle{empty}&#10;\begin{document}&#10;&#10;Define the lattice &#10;$$ L = Z\omega_{1} + Z \omega_{2}$$ Then there exists an elliptic curve that is isomorphic to $\mathbb{C}/ L$. &#10;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459.5"/>
  <p:tag name="OUTPUTDPI" val="1200"/>
  <p:tag name="LATEXADDIN" val="\documentclass{article}&#10;\usepackage{amsmath}&#10;\pagestyle{empty}&#10;\begin{document}&#10;&#10;&#10;$z \rightarrow ( \wp(z), \wp' (z)), \&gt; \&gt; \&gt; \&gt; \&gt; 0 \rightarrow O $&#10;&#10;\end{document}"/>
  <p:tag name="IGUANATEXSIZE" val="20"/>
  <p:tag name="IGUANATEXCURSOR" val="150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4.25"/>
  <p:tag name="ORIGINALWIDTH" val="1812.75"/>
  <p:tag name="OUTPUTDPI" val="1200"/>
  <p:tag name="LATEXADDIN" val="\documentclass{article}&#10;\usepackage{amsmath}&#10;\pagestyle{empty}&#10;\begin{document}&#10;&#10;$\wp(z) = \frac{1}{z^{2}} + \sum_{\omega \in L}\left(\frac{1}{(z-\omega)^{2}} - \frac{1}{\omega^{2}}\right) 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1.75"/>
  <p:tag name="ORIGINALWIDTH" val="1308"/>
  <p:tag name="OUTPUTDPI" val="1200"/>
  <p:tag name="LATEXADDIN" val="\documentclass{article}&#10;\usepackage{amsmath}&#10;\pagestyle{empty}&#10;\begin{document}&#10;&#10;$\wp ' (z) = -2 \sum_{\omega \in L} \frac{1}{(z- \omega)^{2}} $&#10;&#10;&#10;\end{document}"/>
  <p:tag name="IGUANATEXSIZE" val="20"/>
  <p:tag name="IGUANATEXCURSOR" val="144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3126"/>
  <p:tag name="OUTPUTDPI" val="1200"/>
  <p:tag name="LATEXADDIN" val="\documentclass{article}&#10;\usepackage{amsmath}&#10;\pagestyle{empty}&#10;\begin{document}&#10;&#10;$(\wp(z_{1}), \wp'(z_{1})) \oplus (\wp(z_{2}), \wp'(z_{2})) = (\wp(z_{1} + z_{2}), \wp'(z_{1} + z_{2})) 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3126"/>
  <p:tag name="OUTPUTDPI" val="1200"/>
  <p:tag name="LATEXADDIN" val="\documentclass{article}&#10;\usepackage{amsmath}&#10;\pagestyle{empty}&#10;\begin{document}&#10;&#10;$(\wp(z_{1}), \wp'(z_{1})) \oplus (\wp(z_{2}), \wp'(z_{2})) = (\wp(z_{1} + z_{2}), \wp'(z_{1} + z_{2})) 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398.5"/>
  <p:tag name="OUTPUTDPI" val="1200"/>
  <p:tag name="LATEXADDIN" val="\documentclass{article}&#10;\usepackage{amsmath}&#10;\pagestyle{empty}&#10;\begin{document}&#10;&#10;&#10;$mz \rightarrow(\wp(mz), \wp'(mz)): m(x,y) \rightarrow [m](x,y)$ 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5"/>
  <p:tag name="ORIGINALWIDTH" val="4287.75"/>
  <p:tag name="OUTPUTDPI" val="1200"/>
  <p:tag name="LATEXADDIN" val="\documentclass{article}&#10;\usepackage{amsmath}&#10;\pagestyle{empty}&#10;\begin{document}&#10;&#10;$Z[\frac{1 + \sqrt{-D}}{2}]$ if $D \equiv 3 \mod 4$  or $Z[\sqrt{-D}]$ if $D \equiv 1,2 \mod 4$ where $D$ is squarefree.&#10;&#10;&#10;\end{document}"/>
  <p:tag name="IGUANATEXSIZE" val="20"/>
  <p:tag name="IGUANATEXCURSOR" val="201"/>
  <p:tag name="TRANSPARENCY" val="True"/>
  <p:tag name="FILENAME" val=""/>
  <p:tag name="INPUTTYPE" val="0"/>
  <p:tag name="LATEXENGINEID" val="0"/>
  <p:tag name="TEMPFOLDER" val="c:\temp\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290</TotalTime>
  <Words>187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 Antiqua</vt:lpstr>
      <vt:lpstr>Cambria Math</vt:lpstr>
      <vt:lpstr>Century Gothic</vt:lpstr>
      <vt:lpstr>Times New Roman</vt:lpstr>
      <vt:lpstr>Apothecary</vt:lpstr>
      <vt:lpstr>Constructing Pairing-Friendly Elliptic Curves</vt:lpstr>
      <vt:lpstr>Definition:</vt:lpstr>
      <vt:lpstr>The Group Law</vt:lpstr>
      <vt:lpstr>j-Invariant</vt:lpstr>
      <vt:lpstr>Pairings</vt:lpstr>
      <vt:lpstr>Pairing-Friendly Curves</vt:lpstr>
      <vt:lpstr>Complex Multiplication</vt:lpstr>
      <vt:lpstr>Cocks Pinch Method</vt:lpstr>
      <vt:lpstr>Cocks Pinch Method</vt:lpstr>
      <vt:lpstr>Dupont Enge Morain Method</vt:lpstr>
      <vt:lpstr>Complex Lattices </vt:lpstr>
      <vt:lpstr>Complex Multiplication</vt:lpstr>
      <vt:lpstr>Curve generation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 Generation </dc:title>
  <dc:creator>Microsoft account</dc:creator>
  <cp:lastModifiedBy>song.rizzle@gmail.com</cp:lastModifiedBy>
  <cp:revision>34</cp:revision>
  <dcterms:created xsi:type="dcterms:W3CDTF">2015-11-26T04:51:42Z</dcterms:created>
  <dcterms:modified xsi:type="dcterms:W3CDTF">2015-12-02T07:24:25Z</dcterms:modified>
</cp:coreProperties>
</file>