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5" r:id="rId7"/>
    <p:sldId id="266" r:id="rId8"/>
    <p:sldId id="267" r:id="rId9"/>
    <p:sldId id="268" r:id="rId10"/>
    <p:sldId id="259" r:id="rId11"/>
    <p:sldId id="26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6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3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9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1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tags" Target="../tags/tag6.xml"/><Relationship Id="rId10" Type="http://schemas.openxmlformats.org/officeDocument/2006/relationships/image" Target="../media/image11.png"/><Relationship Id="rId4" Type="http://schemas.openxmlformats.org/officeDocument/2006/relationships/tags" Target="../tags/tag5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9.xml"/><Relationship Id="rId7" Type="http://schemas.openxmlformats.org/officeDocument/2006/relationships/image" Target="../media/image1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11.xml"/><Relationship Id="rId10" Type="http://schemas.openxmlformats.org/officeDocument/2006/relationships/image" Target="../media/image17.png"/><Relationship Id="rId4" Type="http://schemas.openxmlformats.org/officeDocument/2006/relationships/tags" Target="../tags/tag10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4.xml"/><Relationship Id="rId7" Type="http://schemas.openxmlformats.org/officeDocument/2006/relationships/image" Target="../media/image19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Pairing-Friendly Elliptic Curves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550" y="1690688"/>
            <a:ext cx="7551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Peter Manohar, </a:t>
            </a:r>
            <a:r>
              <a:rPr lang="en-US" sz="2800" dirty="0" err="1" smtClean="0"/>
              <a:t>Xingyou</a:t>
            </a:r>
            <a:r>
              <a:rPr lang="en-US" sz="2800" smtClean="0"/>
              <a:t> Song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661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Pairings</a:t>
            </a:r>
            <a:endParaRPr lang="en-US" dirty="0"/>
          </a:p>
        </p:txBody>
      </p:sp>
      <p:pic>
        <p:nvPicPr>
          <p:cNvPr id="12" name="Picture 11" descr="Screen Shot 2015-11-26 at 2.5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00" y="1659878"/>
            <a:ext cx="11687644" cy="2723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2454" y="3998798"/>
            <a:ext cx="289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Examples:</a:t>
            </a:r>
          </a:p>
        </p:txBody>
      </p:sp>
      <p:pic>
        <p:nvPicPr>
          <p:cNvPr id="15" name="Picture 14" descr="Screen Shot 2015-11-26 at 3.06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2" y="4805723"/>
            <a:ext cx="96647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Pairing-Friendly Curves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9879" y="2665865"/>
            <a:ext cx="2841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Problem:</a:t>
            </a:r>
          </a:p>
        </p:txBody>
      </p:sp>
      <p:pic>
        <p:nvPicPr>
          <p:cNvPr id="8" name="Picture 7" descr="Screen Shot 2015-11-26 at 3.20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2" y="3462468"/>
            <a:ext cx="9258300" cy="850900"/>
          </a:xfrm>
          <a:prstGeom prst="rect">
            <a:avLst/>
          </a:prstGeom>
        </p:spPr>
      </p:pic>
      <p:pic>
        <p:nvPicPr>
          <p:cNvPr id="9" name="Picture 8" descr="Screen Shot 2015-11-26 at 3.21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61" y="1500169"/>
            <a:ext cx="9537700" cy="990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2750" y="4313169"/>
            <a:ext cx="837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 we need to find a way to generate these curves on our own.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01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our purposes, an elliptic curve over a field is an equation of the form: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atisfying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15" y="2697157"/>
            <a:ext cx="4318000" cy="508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12" y="4065393"/>
            <a:ext cx="4318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Law</a:t>
            </a:r>
            <a:endParaRPr lang="en-US" dirty="0"/>
          </a:p>
        </p:txBody>
      </p:sp>
      <p:pic>
        <p:nvPicPr>
          <p:cNvPr id="4" name="Picture 3" descr="groupla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50" y="1384117"/>
            <a:ext cx="6475575" cy="48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Isogenies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Isogeny is a </a:t>
            </a:r>
            <a:r>
              <a:rPr lang="en-US" dirty="0" err="1" smtClean="0"/>
              <a:t>surjective</a:t>
            </a:r>
            <a:r>
              <a:rPr lang="en-US" dirty="0" smtClean="0"/>
              <a:t> </a:t>
            </a:r>
            <a:r>
              <a:rPr lang="en-US" dirty="0" err="1" smtClean="0"/>
              <a:t>morphism</a:t>
            </a:r>
            <a:r>
              <a:rPr lang="en-US" dirty="0" smtClean="0"/>
              <a:t> between two elliptic curves that is also group homomorphism.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Two elliptic curves are isomorphic if there is an isogeny from E1 to E2 and an isogeny from E2 to E1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42" y="5363534"/>
            <a:ext cx="2349044" cy="45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j-Invariant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Fact: two elliptic curves (over an algebraically closed field) are isomorphic </a:t>
            </a:r>
            <a:r>
              <a:rPr lang="en-US" dirty="0" err="1" smtClean="0"/>
              <a:t>iff</a:t>
            </a:r>
            <a:r>
              <a:rPr lang="en-US" dirty="0"/>
              <a:t> </a:t>
            </a:r>
            <a:r>
              <a:rPr lang="en-US" dirty="0" smtClean="0"/>
              <a:t>they have the same j-invariant.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32" y="2037260"/>
            <a:ext cx="3341394" cy="10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Twists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1999" y="1879249"/>
            <a:ext cx="8724132" cy="2170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99" y="4393293"/>
            <a:ext cx="8714232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5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Lattices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36" y="2019141"/>
            <a:ext cx="6777228" cy="998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4" y="5243444"/>
            <a:ext cx="6352032" cy="252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14" y="3231434"/>
            <a:ext cx="2965704" cy="252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4" y="4369324"/>
            <a:ext cx="3683508" cy="4556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636" y="4449768"/>
            <a:ext cx="2657856" cy="348996"/>
          </a:xfrm>
          <a:prstGeom prst="rect">
            <a:avLst/>
          </a:prstGeom>
        </p:spPr>
      </p:pic>
      <p:pic>
        <p:nvPicPr>
          <p:cNvPr id="1026" name="Picture 2" descr="https://upload.wikimedia.org/wikipedia/commons/d/db/Fundamental_parallelogram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139" y="702603"/>
            <a:ext cx="2718661" cy="197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8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to Elliptic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now we can make a curve based on the two lattice parameters. Elliptic curve is explicitly defined to be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special case is when the lattice is built by a quadratic field.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2" y="2964070"/>
            <a:ext cx="2580132" cy="262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2" y="3361135"/>
            <a:ext cx="3220212" cy="230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2" y="3741212"/>
            <a:ext cx="2174748" cy="303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2" y="4937751"/>
            <a:ext cx="8313420" cy="345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09" y="3226198"/>
            <a:ext cx="3698748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stuff with complex lattices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4673"/>
            <a:ext cx="10515600" cy="4188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261062"/>
            <a:ext cx="10733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Note that this gives us a natural way to turn whatever algebraic transformations we have in the complex lattice to transformations on the elliptic curve points. For example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1724"/>
            <a:ext cx="9570959" cy="593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42789"/>
            <a:ext cx="4255008" cy="252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96192"/>
            <a:ext cx="4873752" cy="2529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715000"/>
            <a:ext cx="993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called “</a:t>
            </a:r>
            <a:r>
              <a:rPr lang="en-US" smtClean="0"/>
              <a:t>Complex Multiplication”.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7.5"/>
  <p:tag name="ORIGINALWIDTH" val="4288.5"/>
  <p:tag name="OUTPUTDPI" val="1200"/>
  <p:tag name="LATEXADDIN" val="\documentclass{article}&#10;\usepackage{amsmath}&#10;\usepackage{amsfonts}&#10;\pagestyle{empty}&#10;\begin{document}&#10;&#10;In particular, we are interested in quadratic twists. If $E: y^2 = x^3 + Ax+ B$ is an elliptic curve defined over $\mathbb F$, and $d \in \mathbb F$ is a nonsquare, then we define the {\it quadratic twist of E} as $\tilde E: y^2 = x^3 + d^2Ax + d^3B$.&#10;&#10;&#10;\end{document}"/>
  <p:tag name="IGUANATEXSIZE" val="20"/>
  <p:tag name="IGUANATEXCURSOR" val="66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0.25"/>
  <p:tag name="ORIGINALWIDTH" val="4091.25"/>
  <p:tag name="OUTPUTDPI" val="1200"/>
  <p:tag name="LATEXADDIN" val="\documentclass{article}&#10;\usepackage{amsmath}&#10;\pagestyle{empty}&#10;\begin{document}&#10;&#10;$[w_{1}, w_{2}] = [1, \frac{1+\sqrt{D}}{2}] $ or $[1, \sqrt{D}]$ depending on whether $D$ is $\{1\}, \{2, 3\} \mod 4$&#10;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7.5"/>
  <p:tag name="ORIGINALWIDTH" val="1820.25"/>
  <p:tag name="OUTPUTDPI" val="1200"/>
  <p:tag name="LATEXADDIN" val="\documentclass{article}&#10;\usepackage{amsmath}&#10;\pagestyle{empty}&#10;\begin{document}&#10;&#10;$j(\tau) = 1728 \frac{g_{2}^{3}}{g_{2}^{3} - 27 g_{3}^{2}} $ where $\tau = \frac{w_{1}}{w_{2}}$&#10;&#10;&#10;\end{document}"/>
  <p:tag name="IGUANATEXSIZE" val="20"/>
  <p:tag name="IGUANATEXCURSOR" val="176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126"/>
  <p:tag name="OUTPUTDPI" val="1200"/>
  <p:tag name="LATEXADDIN" val="\documentclass{article}&#10;\usepackage{amsmath}&#10;\pagestyle{empty}&#10;\begin{document}&#10;&#10;$(\wp(z_{1}), \wp'(z_{1})) \oplus (\wp(z_{2}), \wp'(z_{2})) = (\wp(z_{1} + z_{2}), \wp'(z_{1} + z_{2})) 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.25"/>
  <p:tag name="ORIGINALWIDTH" val="4290.75"/>
  <p:tag name="OUTPUTDPI" val="1200"/>
  <p:tag name="LATEXADDIN" val="\documentclass{article}&#10;\usepackage{amsmath}&#10;\pagestyle{empty}&#10;\begin{document}&#10;&#10;Integer endomorphisms $[m]$ give rise to $ z \rightarrow mz$, and for multiplication by a complex number $c$, we have $z \rightarrow cz$&#10;&#10;&#10;\end{document}"/>
  <p:tag name="IGUANATEXSIZE" val="20"/>
  <p:tag name="IGUANATEXCURSOR" val="218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094"/>
  <p:tag name="OUTPUTDPI" val="1200"/>
  <p:tag name="LATEXADDIN" val="\documentclass{article}&#10;\usepackage{amsmath}&#10;\pagestyle{empty}&#10;\begin{document}&#10;&#10;$iz \rightarrow (\wp(iz), \wp'(iz)): i(x,y) \rightarrow (-x,iy)$ &#10;&#10;&#10;\end{document}"/>
  <p:tag name="IGUANATEXSIZE" val="20"/>
  <p:tag name="IGUANATEXCURSOR" val="144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398.5"/>
  <p:tag name="OUTPUTDPI" val="1200"/>
  <p:tag name="LATEXADDIN" val="\documentclass{article}&#10;\usepackage{amsmath}&#10;\pagestyle{empty}&#10;\begin{document}&#10;&#10;&#10;$mz \rightarrow(\wp(mz), \wp'(mz)): m(x,y) \rightarrow [m](x,y)$ 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1.25"/>
  <p:tag name="ORIGINALWIDTH" val="3335.25"/>
  <p:tag name="OUTPUTDPI" val="1200"/>
  <p:tag name="LATEXADDIN" val="\documentclass{article}&#10;\usepackage{amsmath}&#10;\usepackage{amsfonts} &#10;\pagestyle{empty}&#10;\begin{document}&#10;&#10;Define the lattice &#10;$$ L = Z\omega_{1} + Z \omega_{2}$$ Then there exists an elliptic curve that is isomorphic to $\mathbb{C}/ L$. &#10;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126"/>
  <p:tag name="OUTPUTDPI" val="1200"/>
  <p:tag name="LATEXADDIN" val="\documentclass{article}&#10;\usepackage{amsmath}&#10;\pagestyle{empty}&#10;\begin{document}&#10;&#10;$(\wp(z_{1}), \wp'(z_{1})) \oplus (\wp(z_{2}), \wp'(z_{2})) = (\wp(z_{1} + z_{2}), \wp'(z_{1} + z_{2})) 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459.5"/>
  <p:tag name="OUTPUTDPI" val="1200"/>
  <p:tag name="LATEXADDIN" val="\documentclass{article}&#10;\usepackage{amsmath}&#10;\pagestyle{empty}&#10;\begin{document}&#10;&#10;&#10;$z \rightarrow ( \wp(z), \wp' (z)), \&gt; \&gt; \&gt; \&gt; \&gt; 0 \rightarrow O $&#10;&#10;\end{document}"/>
  <p:tag name="IGUANATEXSIZE" val="20"/>
  <p:tag name="IGUANATEXCURSOR" val="150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5"/>
  <p:tag name="ORIGINALWIDTH" val="1812.75"/>
  <p:tag name="OUTPUTDPI" val="1200"/>
  <p:tag name="LATEXADDIN" val="\documentclass{article}&#10;\usepackage{amsmath}&#10;\pagestyle{empty}&#10;\begin{document}&#10;&#10;$\wp(z) = \frac{1}{z^{2}} + \sum_{\omega \in L}\left(\frac{1}{(z-\omega)^{2}} - \frac{1}{\omega^{2}}\right) 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1.75"/>
  <p:tag name="ORIGINALWIDTH" val="1308"/>
  <p:tag name="OUTPUTDPI" val="1200"/>
  <p:tag name="LATEXADDIN" val="\documentclass{article}&#10;\usepackage{amsmath}&#10;\pagestyle{empty}&#10;\begin{document}&#10;&#10;$\wp ' (z) = -2 \sum_{\omega \in L} \frac{1}{(z- \omega)^{2}} $&#10;&#10;&#10;\end{document}"/>
  <p:tag name="IGUANATEXSIZE" val="20"/>
  <p:tag name="IGUANATEXCURSOR" val="144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"/>
  <p:tag name="ORIGINALWIDTH" val="1269.75"/>
  <p:tag name="OUTPUTDPI" val="1200"/>
  <p:tag name="LATEXADDIN" val="\documentclass{article}&#10;\usepackage{amsmath}&#10;\pagestyle{empty}&#10;\begin{document}&#10;&#10;&#10;$E: y^{2} = 4x^{3} - g_{2}x - g_{3} 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5"/>
  <p:tag name="ORIGINALWIDTH" val="1584.75"/>
  <p:tag name="OUTPUTDPI" val="1200"/>
  <p:tag name="LATEXADDIN" val="\documentclass{article}&#10;\usepackage{amsmath}&#10;\pagestyle{empty}&#10;\begin{document}&#10;&#10;&#10;where $g_{2} = 60G_{4}, g_{3} = 140G_{6}$  &#10;&#10;\end{document}"/>
  <p:tag name="IGUANATEXSIZE" val="20"/>
  <p:tag name="IGUANATEXCURSOR" val="125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25"/>
  <p:tag name="ORIGINALWIDTH" val="1070.25"/>
  <p:tag name="OUTPUTDPI" val="1200"/>
  <p:tag name="LATEXADDIN" val="\documentclass{article}&#10;\usepackage{amsmath}&#10;\pagestyle{empty}&#10;\begin{document}&#10;&#10;&#10;$G_{k}(L) = \sum_{\omega \in L}\omega^{-k}$&#10;&#10;\end{document}"/>
  <p:tag name="IGUANATEXSIZE" val="20"/>
  <p:tag name="IGUANATEXCURSOR" val="125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207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Constructing Pairing-Friendly Elliptic Curves</vt:lpstr>
      <vt:lpstr>Definition:</vt:lpstr>
      <vt:lpstr>The Group Law</vt:lpstr>
      <vt:lpstr>Isogenies</vt:lpstr>
      <vt:lpstr>j-Invariant</vt:lpstr>
      <vt:lpstr>Quadratic Twists</vt:lpstr>
      <vt:lpstr>Complex Lattices </vt:lpstr>
      <vt:lpstr>Lattice to Elliptic Curve</vt:lpstr>
      <vt:lpstr>Fun stuff with complex lattices</vt:lpstr>
      <vt:lpstr>Pairings</vt:lpstr>
      <vt:lpstr>Pairing-Friendly Curves</vt:lpstr>
      <vt:lpstr>Complex Multiplication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Generation </dc:title>
  <dc:creator>Microsoft account</dc:creator>
  <cp:lastModifiedBy>Microsoft account</cp:lastModifiedBy>
  <cp:revision>21</cp:revision>
  <dcterms:created xsi:type="dcterms:W3CDTF">2015-11-26T04:51:42Z</dcterms:created>
  <dcterms:modified xsi:type="dcterms:W3CDTF">2015-11-29T20:31:07Z</dcterms:modified>
</cp:coreProperties>
</file>