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75" r:id="rId8"/>
    <p:sldId id="264" r:id="rId9"/>
    <p:sldId id="271" r:id="rId10"/>
    <p:sldId id="272" r:id="rId11"/>
    <p:sldId id="273" r:id="rId12"/>
    <p:sldId id="274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6F6F6"/>
    <a:srgbClr val="586B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850" autoAdjust="0"/>
  </p:normalViewPr>
  <p:slideViewPr>
    <p:cSldViewPr snapToGrid="0">
      <p:cViewPr varScale="1">
        <p:scale>
          <a:sx n="101" d="100"/>
          <a:sy n="101" d="100"/>
        </p:scale>
        <p:origin x="-128" y="-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12/3/15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12/3/15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A2C9084-70B7-4828-AD77-7D77F1A8B45B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5" Type="http://schemas.openxmlformats.org/officeDocument/2006/relationships/image" Target="../media/image38.emf"/><Relationship Id="rId6" Type="http://schemas.openxmlformats.org/officeDocument/2006/relationships/image" Target="../media/image39.emf"/><Relationship Id="rId7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6" Type="http://schemas.openxmlformats.org/officeDocument/2006/relationships/image" Target="../media/image45.emf"/><Relationship Id="rId7" Type="http://schemas.openxmlformats.org/officeDocument/2006/relationships/image" Target="../media/image46.emf"/><Relationship Id="rId8" Type="http://schemas.openxmlformats.org/officeDocument/2006/relationships/image" Target="../media/image47.emf"/><Relationship Id="rId9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4" Type="http://schemas.openxmlformats.org/officeDocument/2006/relationships/image" Target="../media/image51.emf"/><Relationship Id="rId5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4" Type="http://schemas.openxmlformats.org/officeDocument/2006/relationships/image" Target="../media/image56.emf"/><Relationship Id="rId5" Type="http://schemas.openxmlformats.org/officeDocument/2006/relationships/image" Target="../media/image57.emf"/><Relationship Id="rId6" Type="http://schemas.openxmlformats.org/officeDocument/2006/relationships/image" Target="../media/image58.emf"/><Relationship Id="rId7" Type="http://schemas.openxmlformats.org/officeDocument/2006/relationships/image" Target="../media/image5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7" Type="http://schemas.openxmlformats.org/officeDocument/2006/relationships/image" Target="../media/image32.emf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Constructing Pairing-Friendly Elliptic Curves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3124" y="2555874"/>
            <a:ext cx="50482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Peter Manohar</a:t>
            </a:r>
          </a:p>
          <a:p>
            <a:r>
              <a:rPr lang="en-US" sz="3200" dirty="0" err="1" smtClean="0"/>
              <a:t>Xingyou</a:t>
            </a:r>
            <a:r>
              <a:rPr lang="en-US" sz="3200" dirty="0" smtClean="0"/>
              <a:t> Song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6194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5660" y="1752601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Endomorphism 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10972800" cy="51053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Key result: All </a:t>
            </a:r>
            <a:r>
              <a:rPr lang="en-US" dirty="0" err="1" smtClean="0"/>
              <a:t>endomorphisms</a:t>
            </a:r>
            <a:r>
              <a:rPr lang="en-US" dirty="0" smtClean="0"/>
              <a:t> of elliptic curves correspond to multiplying the lattice by a constant (               ) that preserves the lattice.		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As it turns out, End(E) is isomorphic to an order in a quadratic imaginary field:</a:t>
            </a:r>
          </a:p>
          <a:p>
            <a:pPr marL="114300" indent="0">
              <a:buNone/>
            </a:pPr>
            <a:r>
              <a:rPr lang="en-US" dirty="0" smtClean="0"/>
              <a:t>                                                 or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This ring has discriminant           or            , called the CM discriminant. </a:t>
            </a:r>
            <a:r>
              <a:rPr lang="en-US" dirty="0"/>
              <a:t>T</a:t>
            </a:r>
            <a:r>
              <a:rPr lang="en-US" dirty="0" smtClean="0"/>
              <a:t>his ring can be treated as a lattice on its own.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791" y="3990731"/>
            <a:ext cx="3427968" cy="762556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81" y="4203308"/>
            <a:ext cx="2763825" cy="402396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69" y="2808537"/>
            <a:ext cx="3976235" cy="33952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46" y="5099919"/>
            <a:ext cx="601305" cy="364954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98" y="5109159"/>
            <a:ext cx="802896" cy="355714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16" y="2200596"/>
            <a:ext cx="1160069" cy="33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83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5660" y="1752601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Finite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736013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Every elliptic curve has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Over finite fields,                                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Reason: The </a:t>
            </a:r>
            <a:r>
              <a:rPr lang="en-US" dirty="0" err="1" smtClean="0"/>
              <a:t>Frobenius</a:t>
            </a:r>
            <a:r>
              <a:rPr lang="en-US" dirty="0" smtClean="0"/>
              <a:t> Endomorphism</a:t>
            </a:r>
          </a:p>
          <a:p>
            <a:pPr marL="114300" indent="0">
              <a:buNone/>
            </a:pPr>
            <a:r>
              <a:rPr lang="en-US" dirty="0" smtClean="0"/>
              <a:t>After a change of basis, all 	will satisfy the quadratic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All curves over        have complex multiplication </a:t>
            </a:r>
          </a:p>
          <a:p>
            <a:pPr marL="114300" indent="0">
              <a:buNone/>
            </a:pPr>
            <a:r>
              <a:rPr lang="en-US" dirty="0" smtClean="0"/>
              <a:t>From this, we get the CM equation, or essentially the “discriminant”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                                                         or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006" y="1791580"/>
            <a:ext cx="2232837" cy="421372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02" y="2640715"/>
            <a:ext cx="2375346" cy="448266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096" y="3379910"/>
            <a:ext cx="2386829" cy="349204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78" y="5802934"/>
            <a:ext cx="2439344" cy="43119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078" y="5806226"/>
            <a:ext cx="2623237" cy="418602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280" y="4590946"/>
            <a:ext cx="404122" cy="395703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549" y="3797599"/>
            <a:ext cx="218019" cy="351253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509" y="3760555"/>
            <a:ext cx="2195723" cy="35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5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660" y="1752601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91206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All curves with CM discriminant D have a j-invariant satisfying: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             </a:t>
            </a:r>
            <a:r>
              <a:rPr lang="en-US" dirty="0"/>
              <a:t> </a:t>
            </a:r>
            <a:r>
              <a:rPr lang="en-US" dirty="0" smtClean="0"/>
              <a:t>is the Hilbert Class polynomial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The idea:	Compute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Compute                  and find a root</a:t>
            </a:r>
          </a:p>
          <a:p>
            <a:pPr marL="114300" indent="0">
              <a:buNone/>
            </a:pPr>
            <a:r>
              <a:rPr lang="en-US" dirty="0" smtClean="0"/>
              <a:t>		Find the curve equation of 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Bottleneck: computing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799" y="2389218"/>
            <a:ext cx="1864837" cy="440119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82" y="3105985"/>
            <a:ext cx="1115400" cy="452694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18" y="3961071"/>
            <a:ext cx="2354710" cy="415537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006" y="4474426"/>
            <a:ext cx="965941" cy="392035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986" y="4488175"/>
            <a:ext cx="132232" cy="27768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945" y="5745986"/>
            <a:ext cx="965941" cy="39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9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Cocks Pinch Method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974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Problem: We want to construct an Elliptic Curve with a subgroup of size r with embedding degree k</a:t>
            </a:r>
          </a:p>
          <a:p>
            <a:pPr marL="0" indent="0">
              <a:buNone/>
            </a:pPr>
            <a:r>
              <a:rPr lang="en-US" dirty="0" smtClean="0"/>
              <a:t>Input: </a:t>
            </a:r>
            <a:r>
              <a:rPr lang="en-US" dirty="0" err="1" smtClean="0"/>
              <a:t>k,r,D</a:t>
            </a:r>
            <a:r>
              <a:rPr lang="en-US" dirty="0" smtClean="0"/>
              <a:t>, where D is a square mod r</a:t>
            </a:r>
          </a:p>
          <a:p>
            <a:pPr marL="0" indent="0">
              <a:buNone/>
            </a:pPr>
            <a:r>
              <a:rPr lang="en-US" dirty="0" smtClean="0"/>
              <a:t>Output: </a:t>
            </a:r>
            <a:r>
              <a:rPr lang="en-US" dirty="0" err="1" smtClean="0"/>
              <a:t>p,t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Conditions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(1) Is the CM equation. If (2) is satisfied, then the curve will have a subgroup of size r. (3) requires that the embedding degree is 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07" y="3915208"/>
            <a:ext cx="6667500" cy="15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33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Cocks Pinch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8994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Pick g, a primitive </a:t>
            </a:r>
            <a:r>
              <a:rPr lang="en-US" dirty="0" err="1" smtClean="0"/>
              <a:t>kth</a:t>
            </a:r>
            <a:r>
              <a:rPr lang="en-US" dirty="0" smtClean="0"/>
              <a:t> root of unity mod r</a:t>
            </a:r>
          </a:p>
          <a:p>
            <a:pPr marL="114300" indent="0">
              <a:buNone/>
            </a:pPr>
            <a:r>
              <a:rPr lang="en-US" dirty="0" smtClean="0"/>
              <a:t>Pick an integer t satisfying</a:t>
            </a:r>
          </a:p>
          <a:p>
            <a:pPr marL="114300" indent="0">
              <a:buNone/>
            </a:pPr>
            <a:r>
              <a:rPr lang="en-US" dirty="0" smtClean="0"/>
              <a:t>Set</a:t>
            </a:r>
          </a:p>
          <a:p>
            <a:pPr marL="114300" indent="0">
              <a:buNone/>
            </a:pPr>
            <a:r>
              <a:rPr lang="en-US" dirty="0" smtClean="0"/>
              <a:t>Find a prime of the form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Then: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So </a:t>
            </a:r>
          </a:p>
          <a:p>
            <a:pPr marL="114300" indent="0">
              <a:buNone/>
            </a:pPr>
            <a:r>
              <a:rPr lang="en-US" dirty="0" smtClean="0"/>
              <a:t>Also,</a:t>
            </a:r>
          </a:p>
          <a:p>
            <a:pPr marL="114300" indent="0">
              <a:buNone/>
            </a:pPr>
            <a:r>
              <a:rPr lang="en-US" dirty="0" smtClean="0"/>
              <a:t>So the 3 conditions are satisfied. We can then construct E using the CM method. 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373" y="2284235"/>
            <a:ext cx="2873791" cy="343906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2" y="2679042"/>
            <a:ext cx="2222723" cy="364067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041" y="3090840"/>
            <a:ext cx="3926383" cy="41753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766" y="4023948"/>
            <a:ext cx="7649293" cy="817364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58" y="4916760"/>
            <a:ext cx="2099413" cy="31437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184" y="5296045"/>
            <a:ext cx="3482098" cy="42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2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our purposes, an elliptic curve over a field is an equation of the form: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atisfying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Reason: We need the tangent line at each point on the curve to be defined, so               and               cannot simultaneously be 0. Applying </a:t>
            </a:r>
            <a:r>
              <a:rPr lang="en-US" dirty="0" err="1" smtClean="0"/>
              <a:t>Vieta’s</a:t>
            </a:r>
            <a:r>
              <a:rPr lang="en-US" dirty="0" smtClean="0"/>
              <a:t> formulas, this is equivalent to E having nonzero discriminant.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15" y="2697157"/>
            <a:ext cx="3607361" cy="424395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425" y="3596653"/>
            <a:ext cx="3315802" cy="39984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53" y="4859599"/>
            <a:ext cx="929322" cy="32079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460" y="4859816"/>
            <a:ext cx="939243" cy="3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72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Law</a:t>
            </a:r>
            <a:endParaRPr lang="en-US" dirty="0"/>
          </a:p>
        </p:txBody>
      </p:sp>
      <p:pic>
        <p:nvPicPr>
          <p:cNvPr id="4" name="Picture 3" descr="groupla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821" y="1721418"/>
            <a:ext cx="6475575" cy="4823642"/>
          </a:xfrm>
          <a:prstGeom prst="rect">
            <a:avLst/>
          </a:prstGeom>
        </p:spPr>
      </p:pic>
      <p:sp>
        <p:nvSpPr>
          <p:cNvPr id="6" name="Content Placeholder 10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points on an elliptic curve form an</a:t>
            </a:r>
          </a:p>
          <a:p>
            <a:pPr marL="0" indent="0">
              <a:buNone/>
            </a:pPr>
            <a:r>
              <a:rPr lang="en-US" dirty="0" err="1" smtClean="0"/>
              <a:t>abelian</a:t>
            </a:r>
            <a:r>
              <a:rPr lang="en-US" dirty="0" smtClean="0"/>
              <a:t> group:</a:t>
            </a:r>
          </a:p>
          <a:p>
            <a:pPr marL="0" indent="0">
              <a:buNone/>
            </a:pPr>
            <a:r>
              <a:rPr lang="en-US" dirty="0" smtClean="0"/>
              <a:t>To compute P+Q:</a:t>
            </a:r>
          </a:p>
          <a:p>
            <a:pPr marL="0" indent="0">
              <a:buNone/>
            </a:pPr>
            <a:r>
              <a:rPr lang="en-US" dirty="0" smtClean="0"/>
              <a:t>Find the line through P and Q.</a:t>
            </a:r>
          </a:p>
          <a:p>
            <a:pPr marL="0" indent="0">
              <a:buNone/>
            </a:pPr>
            <a:r>
              <a:rPr lang="en-US" dirty="0" smtClean="0"/>
              <a:t>This line will intersect the curve</a:t>
            </a:r>
          </a:p>
          <a:p>
            <a:pPr marL="0" indent="0">
              <a:buNone/>
            </a:pPr>
            <a:r>
              <a:rPr lang="en-US" dirty="0" smtClean="0"/>
              <a:t>at a third point R. Reflect R</a:t>
            </a:r>
          </a:p>
          <a:p>
            <a:pPr marL="0" indent="0">
              <a:buNone/>
            </a:pPr>
            <a:r>
              <a:rPr lang="en-US" dirty="0" smtClean="0"/>
              <a:t>about the y-axis to obtain P+Q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3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j-Invariant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Definition: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Fact: two elliptic curves (over an algebraically closed field) are isomorphic </a:t>
            </a:r>
            <a:r>
              <a:rPr lang="en-US" dirty="0" err="1" smtClean="0"/>
              <a:t>iff</a:t>
            </a:r>
            <a:r>
              <a:rPr lang="en-US" dirty="0"/>
              <a:t> </a:t>
            </a:r>
            <a:r>
              <a:rPr lang="en-US" dirty="0" smtClean="0"/>
              <a:t>they have the same j-invariant.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is a canonical curve E for each j: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98" y="4921505"/>
            <a:ext cx="6488151" cy="1562929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76" y="2062320"/>
            <a:ext cx="4018943" cy="85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5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10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564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map							satisfying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elliptic curves, there are two pairings: </a:t>
            </a:r>
          </a:p>
          <a:p>
            <a:pPr marL="0" indent="0">
              <a:buNone/>
            </a:pPr>
            <a:r>
              <a:rPr lang="en-US" dirty="0" smtClean="0"/>
              <a:t>The Weil Pairing				, where</a:t>
            </a:r>
          </a:p>
          <a:p>
            <a:pPr marL="0" indent="0">
              <a:buNone/>
            </a:pPr>
            <a:r>
              <a:rPr lang="en-US" dirty="0" smtClean="0"/>
              <a:t>and	   </a:t>
            </a:r>
            <a:r>
              <a:rPr lang="en-US" dirty="0"/>
              <a:t> </a:t>
            </a:r>
            <a:r>
              <a:rPr lang="en-US" dirty="0" smtClean="0"/>
              <a:t>is the set of </a:t>
            </a:r>
            <a:r>
              <a:rPr lang="en-US" dirty="0" err="1" smtClean="0"/>
              <a:t>rth</a:t>
            </a:r>
            <a:r>
              <a:rPr lang="en-US" dirty="0" smtClean="0"/>
              <a:t> roots of unity in</a:t>
            </a:r>
          </a:p>
          <a:p>
            <a:pPr marL="0" indent="0">
              <a:buNone/>
            </a:pPr>
            <a:r>
              <a:rPr lang="en-US" dirty="0" smtClean="0"/>
              <a:t>The Tate Pairing</a:t>
            </a:r>
          </a:p>
          <a:p>
            <a:pPr marL="0" indent="0">
              <a:buNone/>
            </a:pPr>
            <a:r>
              <a:rPr lang="en-US" dirty="0" smtClean="0"/>
              <a:t>where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Pairings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610" y="2327863"/>
            <a:ext cx="4811101" cy="1558359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42" y="1793367"/>
            <a:ext cx="5854738" cy="402143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631" y="4918372"/>
            <a:ext cx="2942301" cy="327673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72" y="4917470"/>
            <a:ext cx="3704595" cy="33512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99" y="5403173"/>
            <a:ext cx="376983" cy="268077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31" y="5319154"/>
            <a:ext cx="339399" cy="35898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056" y="5803871"/>
            <a:ext cx="8545559" cy="304872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776" y="6201962"/>
            <a:ext cx="2592131" cy="35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83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Weil/Tate pairings are useful when DLP is hard in both                    and</a:t>
            </a:r>
          </a:p>
          <a:p>
            <a:pPr marL="0" indent="0">
              <a:buNone/>
            </a:pPr>
            <a:r>
              <a:rPr lang="en-US" dirty="0" smtClean="0"/>
              <a:t>Computing the pairings requires computation in an extension field containing       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embedding degree is                                  , so we are doing computations 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Efficient when k is small. But we don’t want k to be too small (otherwise DLP becomes too easy). We also need r to be sufficiently </a:t>
            </a:r>
            <a:r>
              <a:rPr lang="en-US" dirty="0" smtClean="0"/>
              <a:t>large.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i="1" dirty="0" smtClean="0"/>
              <a:t>pairing-friendly</a:t>
            </a:r>
            <a:r>
              <a:rPr lang="en-US" dirty="0" smtClean="0"/>
              <a:t> curve has efficiently computable pairings.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Pairing-Friendly Curves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501" y="1886225"/>
            <a:ext cx="417983" cy="297232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90" y="1796475"/>
            <a:ext cx="1429586" cy="422954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830" y="3520956"/>
            <a:ext cx="2567287" cy="364671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17" y="3898202"/>
            <a:ext cx="475177" cy="364671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09" y="2705092"/>
            <a:ext cx="417983" cy="29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8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912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Alternative definition of embedding degree: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k is the smallest positive integer such that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Reason: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Problem: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	   , then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 we need to find a way to generate these curves on our own.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Pairing-Friendly Curves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65" y="2200543"/>
            <a:ext cx="2306120" cy="389871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24" y="3058551"/>
            <a:ext cx="5716141" cy="500127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75" y="4551083"/>
            <a:ext cx="792095" cy="238713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01" y="4241795"/>
            <a:ext cx="7448645" cy="8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6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trace of </a:t>
            </a:r>
            <a:r>
              <a:rPr lang="en-US" dirty="0" err="1" smtClean="0"/>
              <a:t>Frobenius</a:t>
            </a:r>
            <a:r>
              <a:rPr lang="en-US" dirty="0"/>
              <a:t> </a:t>
            </a:r>
            <a:r>
              <a:rPr lang="en-US" dirty="0" smtClean="0"/>
              <a:t>is the integer t satisfying: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Hasse</a:t>
            </a:r>
            <a:r>
              <a:rPr lang="en-US" dirty="0" smtClean="0"/>
              <a:t> Bound: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CM Method:</a:t>
            </a:r>
          </a:p>
          <a:p>
            <a:pPr marL="0" indent="0">
              <a:buNone/>
            </a:pPr>
            <a:r>
              <a:rPr lang="en-US" dirty="0" smtClean="0"/>
              <a:t>	Input: </a:t>
            </a:r>
            <a:r>
              <a:rPr lang="en-US" dirty="0" err="1" smtClean="0"/>
              <a:t>p,t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Output: An elliptic curve E over       with trace 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</a:p>
          <a:p>
            <a:pPr marL="0" indent="0">
              <a:buNone/>
            </a:pPr>
            <a:r>
              <a:rPr lang="en-US" dirty="0" smtClean="0"/>
              <a:t>Efficient when                            , with </a:t>
            </a:r>
            <a:r>
              <a:rPr lang="en-US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small.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79" y="2364074"/>
            <a:ext cx="4468780" cy="546975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44" y="3411661"/>
            <a:ext cx="1985485" cy="522496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920" y="5068289"/>
            <a:ext cx="352752" cy="345403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75" y="5397979"/>
            <a:ext cx="2152652" cy="3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6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5660" y="1752601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Elliptic Curves over Complex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Every elliptic curve over C is isomorphic to C/L for some lattice L by the function: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The curve E(C) is isomorphic to C/L as: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So given two parameters 	</a:t>
            </a:r>
            <a:r>
              <a:rPr lang="en-US" dirty="0"/>
              <a:t> </a:t>
            </a:r>
            <a:r>
              <a:rPr lang="en-US" dirty="0" smtClean="0"/>
              <a:t>    , we can construct any curve.</a:t>
            </a:r>
          </a:p>
        </p:txBody>
      </p:sp>
      <p:pic>
        <p:nvPicPr>
          <p:cNvPr id="4" name="Picture 2" descr="https://upload.wikimedia.org/wikipedia/commons/d/db/Fundamental_parallelogr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011" y="2402865"/>
            <a:ext cx="3145291" cy="228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81" y="3424503"/>
            <a:ext cx="4287710" cy="770123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53" y="2802097"/>
            <a:ext cx="4449345" cy="404486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76" y="4967060"/>
            <a:ext cx="8465053" cy="3594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790" y="4061504"/>
            <a:ext cx="1665732" cy="2118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95" y="5785757"/>
            <a:ext cx="918079" cy="23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28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5"/>
  <p:tag name="ORIGINALWIDTH" val="819.75"/>
  <p:tag name="OUTPUTDPI" val="1200"/>
  <p:tag name="LATEXADDIN" val="\documentclass{article}&#10;\usepackage{amsmath}&#10;\usepackage{amsfonts}&#10;\pagestyle{empty}&#10;\begin{document}&#10;&#10;&#10;$L = \mathbb{Z}\omega_{1} + \mathbb{Z}\omega_{2} $&#10;&#10;\end{document}"/>
  <p:tag name="IGUANATEXSIZE" val="20"/>
  <p:tag name="IGUANATEXCURSOR" val="65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.75"/>
  <p:tag name="ORIGINALWIDTH" val="309.75"/>
  <p:tag name="OUTPUTDPI" val="1200"/>
  <p:tag name="LATEXADDIN" val="\documentclass{article}&#10;\usepackage{amsmath}&#10;\pagestyle{empty}&#10;\begin{document}&#10;&#10;$\omega_{1}, \omega_{2}$ &#10;&#10;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c:\temp\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439</TotalTime>
  <Words>513</Words>
  <Application>Microsoft Macintosh PowerPoint</Application>
  <PresentationFormat>Custom</PresentationFormat>
  <Paragraphs>132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Apothecary</vt:lpstr>
      <vt:lpstr>Constructing Pairing-Friendly Elliptic Curves</vt:lpstr>
      <vt:lpstr>Definition:</vt:lpstr>
      <vt:lpstr>The Group Law</vt:lpstr>
      <vt:lpstr>j-Invariant</vt:lpstr>
      <vt:lpstr>Pairings</vt:lpstr>
      <vt:lpstr>Pairing-Friendly Curves</vt:lpstr>
      <vt:lpstr>Pairing-Friendly Curves</vt:lpstr>
      <vt:lpstr>Complex Multiplication</vt:lpstr>
      <vt:lpstr>Elliptic Curves over Complex Numbers</vt:lpstr>
      <vt:lpstr>Endomorphism rings</vt:lpstr>
      <vt:lpstr>Back to Finite Fields</vt:lpstr>
      <vt:lpstr>Generating Curves</vt:lpstr>
      <vt:lpstr>Cocks Pinch Method</vt:lpstr>
      <vt:lpstr>Cocks Pinch Method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 Generation </dc:title>
  <dc:creator>Microsoft account</dc:creator>
  <cp:lastModifiedBy>Peter Manohar</cp:lastModifiedBy>
  <cp:revision>61</cp:revision>
  <dcterms:created xsi:type="dcterms:W3CDTF">2015-11-26T04:51:42Z</dcterms:created>
  <dcterms:modified xsi:type="dcterms:W3CDTF">2015-12-03T18:06:55Z</dcterms:modified>
</cp:coreProperties>
</file>