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75" r:id="rId8"/>
    <p:sldId id="264" r:id="rId9"/>
    <p:sldId id="271" r:id="rId10"/>
    <p:sldId id="272" r:id="rId11"/>
    <p:sldId id="273" r:id="rId12"/>
    <p:sldId id="27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6F6F6"/>
    <a:srgbClr val="586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9850" autoAdjust="0"/>
  </p:normalViewPr>
  <p:slideViewPr>
    <p:cSldViewPr snapToGrid="0">
      <p:cViewPr varScale="1">
        <p:scale>
          <a:sx n="64" d="100"/>
          <a:sy n="64" d="100"/>
        </p:scale>
        <p:origin x="86" y="59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12/2/2015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7.emf"/><Relationship Id="rId11" Type="http://schemas.openxmlformats.org/officeDocument/2006/relationships/image" Target="../media/image42.png"/><Relationship Id="rId5" Type="http://schemas.openxmlformats.org/officeDocument/2006/relationships/image" Target="../media/image36.emf"/><Relationship Id="rId10" Type="http://schemas.openxmlformats.org/officeDocument/2006/relationships/image" Target="../media/image41.png"/><Relationship Id="rId4" Type="http://schemas.openxmlformats.org/officeDocument/2006/relationships/image" Target="../media/image35.emf"/><Relationship Id="rId9" Type="http://schemas.openxmlformats.org/officeDocument/2006/relationships/image" Target="../media/image4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3124" y="2555874"/>
            <a:ext cx="50482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Peter Manohar</a:t>
            </a:r>
          </a:p>
          <a:p>
            <a:r>
              <a:rPr lang="en-US" sz="3200" dirty="0" err="1" smtClean="0"/>
              <a:t>Xingyou</a:t>
            </a:r>
            <a:r>
              <a:rPr lang="en-US" sz="3200" dirty="0" smtClean="0"/>
              <a:t> Song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Endomorphism 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Key result</a:t>
            </a:r>
            <a:r>
              <a:rPr lang="en-US" dirty="0" smtClean="0"/>
              <a:t>: All </a:t>
            </a:r>
            <a:r>
              <a:rPr lang="en-US" dirty="0" err="1" smtClean="0"/>
              <a:t>endomorphisms</a:t>
            </a:r>
            <a:r>
              <a:rPr lang="en-US" dirty="0" smtClean="0"/>
              <a:t> of elliptic curves are just multiplying points by a constant, i.e. 		Our lattice still remains the same, so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As it turns out, End(E) is isomorphic to an order in a quadratic imaginary field:</a:t>
            </a:r>
          </a:p>
          <a:p>
            <a:pPr marL="114300" indent="0">
              <a:buNone/>
            </a:pPr>
            <a:r>
              <a:rPr lang="en-US" dirty="0" smtClean="0"/>
              <a:t>                                                 or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This ring has discriminant           or              , called the CM </a:t>
            </a:r>
            <a:r>
              <a:rPr lang="en-US" dirty="0" smtClean="0"/>
              <a:t>discriminant; this ring can be treated as a lattice on its own.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97" y="4028456"/>
            <a:ext cx="3427968" cy="762556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23" y="4316483"/>
            <a:ext cx="2763825" cy="40239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69" y="2808537"/>
            <a:ext cx="3976235" cy="339520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46" y="5150219"/>
            <a:ext cx="601305" cy="364954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697" y="5125069"/>
            <a:ext cx="937287" cy="415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52" y="2199987"/>
            <a:ext cx="1053947" cy="30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Finite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73601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Every elliptic curve has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Over finite fields,                               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Reason: The </a:t>
            </a:r>
            <a:r>
              <a:rPr lang="en-US" dirty="0" err="1" smtClean="0"/>
              <a:t>Frobenius</a:t>
            </a:r>
            <a:r>
              <a:rPr lang="en-US" dirty="0" smtClean="0"/>
              <a:t> Endomorphism</a:t>
            </a:r>
          </a:p>
          <a:p>
            <a:pPr marL="114300" indent="0">
              <a:buNone/>
            </a:pPr>
            <a:r>
              <a:rPr lang="en-US" dirty="0" smtClean="0"/>
              <a:t>After a change of basis, all 	will satisfy the quadratic 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All curves over        have complex </a:t>
            </a:r>
            <a:r>
              <a:rPr lang="en-US" dirty="0" smtClean="0"/>
              <a:t>multiplication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From this, we get the CM </a:t>
            </a:r>
            <a:r>
              <a:rPr lang="en-US" dirty="0" smtClean="0"/>
              <a:t>equation, or essentially the “discriminant”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                                                         or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06" y="1791580"/>
            <a:ext cx="2232837" cy="421372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02" y="2640715"/>
            <a:ext cx="2375346" cy="448266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096" y="3379910"/>
            <a:ext cx="2386829" cy="349204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78" y="5702334"/>
            <a:ext cx="2439344" cy="43119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78" y="5705626"/>
            <a:ext cx="2623237" cy="418602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280" y="4590946"/>
            <a:ext cx="404122" cy="395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188" y="3801603"/>
            <a:ext cx="179137" cy="2901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925" y="3831123"/>
            <a:ext cx="1688592" cy="26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5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1206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All curves with CM discriminant D have a j-invariant satisfying: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       </a:t>
            </a:r>
            <a:r>
              <a:rPr lang="en-US" dirty="0"/>
              <a:t> </a:t>
            </a:r>
            <a:r>
              <a:rPr lang="en-US" dirty="0" smtClean="0"/>
              <a:t>is the Hilbert Class polynomial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idea:	Compute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Compute                  and find a root</a:t>
            </a:r>
          </a:p>
          <a:p>
            <a:pPr marL="114300" indent="0">
              <a:buNone/>
            </a:pPr>
            <a:r>
              <a:rPr lang="en-US" dirty="0" smtClean="0"/>
              <a:t>		Find the curve equation of 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Bottleneck: computing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99" y="2389218"/>
            <a:ext cx="1864837" cy="44011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82" y="3105985"/>
            <a:ext cx="1115400" cy="452694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118" y="3961071"/>
            <a:ext cx="2354710" cy="41553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006" y="4474426"/>
            <a:ext cx="965941" cy="392035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986" y="4488175"/>
            <a:ext cx="132232" cy="277687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945" y="5745986"/>
            <a:ext cx="965941" cy="3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974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Problem: We want to construct an Elliptic Curve with a subgroup of size r with embedding degree k</a:t>
            </a:r>
          </a:p>
          <a:p>
            <a:pPr marL="0" indent="0">
              <a:buNone/>
            </a:pPr>
            <a:r>
              <a:rPr lang="en-US" dirty="0" smtClean="0"/>
              <a:t>Input: </a:t>
            </a:r>
            <a:r>
              <a:rPr lang="en-US" dirty="0" err="1" smtClean="0"/>
              <a:t>k,r,D</a:t>
            </a:r>
            <a:r>
              <a:rPr lang="en-US" dirty="0" smtClean="0"/>
              <a:t>, where D is a square mod r</a:t>
            </a:r>
          </a:p>
          <a:p>
            <a:pPr marL="0" indent="0">
              <a:buNone/>
            </a:pPr>
            <a:r>
              <a:rPr lang="en-US" dirty="0" smtClean="0"/>
              <a:t>Output: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Conditions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(1) Is the CM equation. If (2) is satisfied, then the curve will have a subgroup of size r. (3) requires that the embedding degree is 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507" y="3915208"/>
            <a:ext cx="6667500" cy="15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Cocks Pinch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8994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Pick g, a primitive </a:t>
            </a:r>
            <a:r>
              <a:rPr lang="en-US" dirty="0" err="1" smtClean="0"/>
              <a:t>kth</a:t>
            </a:r>
            <a:r>
              <a:rPr lang="en-US" dirty="0" smtClean="0"/>
              <a:t> root of unity mod r</a:t>
            </a:r>
          </a:p>
          <a:p>
            <a:pPr marL="114300" indent="0">
              <a:buNone/>
            </a:pPr>
            <a:r>
              <a:rPr lang="en-US" dirty="0" smtClean="0"/>
              <a:t>Pick an integer t satisfying</a:t>
            </a:r>
          </a:p>
          <a:p>
            <a:pPr marL="114300" indent="0">
              <a:buNone/>
            </a:pPr>
            <a:r>
              <a:rPr lang="en-US" dirty="0" smtClean="0"/>
              <a:t>Set</a:t>
            </a:r>
          </a:p>
          <a:p>
            <a:pPr marL="114300" indent="0">
              <a:buNone/>
            </a:pPr>
            <a:r>
              <a:rPr lang="en-US" dirty="0" smtClean="0"/>
              <a:t>Find a prime of the form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Then: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So </a:t>
            </a:r>
          </a:p>
          <a:p>
            <a:pPr marL="114300" indent="0">
              <a:buNone/>
            </a:pPr>
            <a:r>
              <a:rPr lang="en-US" dirty="0" smtClean="0"/>
              <a:t>Also,</a:t>
            </a:r>
          </a:p>
          <a:p>
            <a:pPr marL="114300" indent="0">
              <a:buNone/>
            </a:pPr>
            <a:r>
              <a:rPr lang="en-US" dirty="0" smtClean="0"/>
              <a:t>Then we construct E using the CM method.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373" y="2284235"/>
            <a:ext cx="2873791" cy="34390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132" y="2679042"/>
            <a:ext cx="2222723" cy="364067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41" y="3090840"/>
            <a:ext cx="3926383" cy="417538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766" y="4023948"/>
            <a:ext cx="7649293" cy="81736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058" y="4916760"/>
            <a:ext cx="2099413" cy="314370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85" y="5277891"/>
            <a:ext cx="3733577" cy="45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2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Reason: We need the tangent line at each point on the curve to be defined, so                and              cannot simultaneously be 0. Applying </a:t>
            </a:r>
            <a:r>
              <a:rPr lang="en-US" dirty="0" err="1" smtClean="0"/>
              <a:t>Vieta’s</a:t>
            </a:r>
            <a:r>
              <a:rPr lang="en-US" dirty="0" smtClean="0"/>
              <a:t> formulas, this is equivalent to E having nonzero discriminant.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3607361" cy="424395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25" y="3596653"/>
            <a:ext cx="3315802" cy="399847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61" y="4832367"/>
            <a:ext cx="1018488" cy="356654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955" y="4841310"/>
            <a:ext cx="955557" cy="33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821" y="1721418"/>
            <a:ext cx="6475575" cy="4823642"/>
          </a:xfrm>
          <a:prstGeom prst="rect">
            <a:avLst/>
          </a:prstGeom>
        </p:spPr>
      </p:pic>
      <p:sp>
        <p:nvSpPr>
          <p:cNvPr id="6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points on an elliptic curve form an</a:t>
            </a:r>
          </a:p>
          <a:p>
            <a:pPr marL="0" indent="0">
              <a:buNone/>
            </a:pPr>
            <a:r>
              <a:rPr lang="en-US" dirty="0" err="1" smtClean="0"/>
              <a:t>abelian</a:t>
            </a:r>
            <a:r>
              <a:rPr lang="en-US" dirty="0" smtClean="0"/>
              <a:t> group:</a:t>
            </a:r>
          </a:p>
          <a:p>
            <a:pPr marL="0" indent="0">
              <a:buNone/>
            </a:pPr>
            <a:r>
              <a:rPr lang="en-US" dirty="0" smtClean="0"/>
              <a:t>To compute P+Q:</a:t>
            </a:r>
          </a:p>
          <a:p>
            <a:pPr marL="0" indent="0">
              <a:buNone/>
            </a:pPr>
            <a:r>
              <a:rPr lang="en-US" dirty="0" smtClean="0"/>
              <a:t>Find the line through P and Q.</a:t>
            </a:r>
          </a:p>
          <a:p>
            <a:pPr marL="0" indent="0">
              <a:buNone/>
            </a:pPr>
            <a:r>
              <a:rPr lang="en-US" dirty="0" smtClean="0"/>
              <a:t>This line will intersect the curve</a:t>
            </a:r>
          </a:p>
          <a:p>
            <a:pPr marL="0" indent="0">
              <a:buNone/>
            </a:pPr>
            <a:r>
              <a:rPr lang="en-US" dirty="0" smtClean="0"/>
              <a:t>at a third point R. Reflect R</a:t>
            </a:r>
          </a:p>
          <a:p>
            <a:pPr marL="0" indent="0">
              <a:buNone/>
            </a:pPr>
            <a:r>
              <a:rPr lang="en-US" dirty="0" smtClean="0"/>
              <a:t>about the y-axis to obtain P+Q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There is a canonical curve E for each j: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98" y="4921505"/>
            <a:ext cx="6488151" cy="1562929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76" y="2062320"/>
            <a:ext cx="4018943" cy="8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Screen Shot 2015-11-26 at 3.06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3" y="4801797"/>
            <a:ext cx="10870746" cy="1485621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map							satisfying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elliptic curves, there are two pairings: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610" y="2327863"/>
            <a:ext cx="4811101" cy="1558359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42" y="1793367"/>
            <a:ext cx="5854738" cy="40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Weil/Tate pairings are useful when DLP is hard in both                    and</a:t>
            </a:r>
          </a:p>
          <a:p>
            <a:pPr marL="0" indent="0">
              <a:buNone/>
            </a:pPr>
            <a:r>
              <a:rPr lang="en-US" dirty="0" smtClean="0"/>
              <a:t>Computing the pairings requires computation in an extension field containing       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embedding degree is                                  , so we are doing computations 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Efficient when k is small. But we don’t want k to be too small (otherwise DLP becomes too easy). We also need r to be sufficiently large.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501" y="1886225"/>
            <a:ext cx="417983" cy="297232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690" y="1796475"/>
            <a:ext cx="1429586" cy="422954"/>
          </a:xfrm>
          <a:prstGeom prst="rect">
            <a:avLst/>
          </a:prstGeom>
        </p:spPr>
      </p:pic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830" y="3520956"/>
            <a:ext cx="2567287" cy="364671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117" y="3898202"/>
            <a:ext cx="475177" cy="364671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39" y="2705092"/>
            <a:ext cx="417983" cy="2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10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Alternative definition of embedding degree: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 is the smallest positive integer such that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Reason: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so we need to find a way to generate these curves on our own.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68" y="4263321"/>
            <a:ext cx="7665981" cy="817291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265" y="2200543"/>
            <a:ext cx="2306120" cy="389871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24" y="3058551"/>
            <a:ext cx="5716141" cy="50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6375" y="1666875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trace of </a:t>
            </a:r>
            <a:r>
              <a:rPr lang="en-US" dirty="0" err="1" smtClean="0"/>
              <a:t>Frobenius</a:t>
            </a:r>
            <a:r>
              <a:rPr lang="en-US" dirty="0"/>
              <a:t> </a:t>
            </a:r>
            <a:r>
              <a:rPr lang="en-US" dirty="0" smtClean="0"/>
              <a:t>is the integer t satisfying: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Hasse</a:t>
            </a:r>
            <a:r>
              <a:rPr lang="en-US" dirty="0" smtClean="0"/>
              <a:t> Bound: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CM Method:</a:t>
            </a:r>
          </a:p>
          <a:p>
            <a:pPr marL="0" indent="0">
              <a:buNone/>
            </a:pPr>
            <a:r>
              <a:rPr lang="en-US" dirty="0" smtClean="0"/>
              <a:t>	Input: </a:t>
            </a:r>
            <a:r>
              <a:rPr lang="en-US" dirty="0" err="1" smtClean="0"/>
              <a:t>p,t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Output: An elliptic curve E over       with trace </a:t>
            </a:r>
            <a:r>
              <a:rPr lang="en-US" sz="26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</a:p>
          <a:p>
            <a:pPr marL="0" indent="0">
              <a:buNone/>
            </a:pPr>
            <a:r>
              <a:rPr lang="en-US" dirty="0" smtClean="0"/>
              <a:t>Efficient when                            , with </a:t>
            </a:r>
            <a:r>
              <a:rPr lang="en-US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small.</a:t>
            </a:r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79" y="2364074"/>
            <a:ext cx="4468780" cy="546975"/>
          </a:xfrm>
          <a:prstGeom prst="rect">
            <a:avLst/>
          </a:prstGeom>
        </p:spPr>
      </p:pic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144" y="3411661"/>
            <a:ext cx="1985485" cy="522496"/>
          </a:xfrm>
          <a:prstGeom prst="rect">
            <a:avLst/>
          </a:prstGeom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20" y="5068289"/>
            <a:ext cx="352752" cy="345403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75" y="5397979"/>
            <a:ext cx="2152652" cy="38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660" y="1752601"/>
            <a:ext cx="11779249" cy="5016500"/>
          </a:xfrm>
          <a:prstGeom prst="rect">
            <a:avLst/>
          </a:prstGeom>
          <a:solidFill>
            <a:schemeClr val="bg1"/>
          </a:solidFill>
          <a:ln>
            <a:solidFill>
              <a:srgbClr val="F7F7F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Elliptic Curves over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Every elliptic curve over C is isomorphic to C/L for some lattice L by the function: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The curve E(C) is isomorphic to C/L as: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So given two parameters 		, we can construct any curve.</a:t>
            </a:r>
            <a:endParaRPr lang="en-US" dirty="0" smtClean="0"/>
          </a:p>
        </p:txBody>
      </p:sp>
      <p:pic>
        <p:nvPicPr>
          <p:cNvPr id="4" name="Picture 2" descr="https://upload.wikimedia.org/wikipedia/commons/d/db/Fundamental_parallelogr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011" y="2402865"/>
            <a:ext cx="3145291" cy="22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81" y="3424503"/>
            <a:ext cx="4287710" cy="770123"/>
          </a:xfrm>
          <a:prstGeom prst="rect">
            <a:avLst/>
          </a:prstGeom>
        </p:spPr>
      </p:pic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53" y="2802097"/>
            <a:ext cx="4449345" cy="404486"/>
          </a:xfrm>
          <a:prstGeom prst="rect">
            <a:avLst/>
          </a:prstGeom>
        </p:spPr>
      </p:pic>
      <p:pic>
        <p:nvPicPr>
          <p:cNvPr id="11" name="Picture 10" descr="latex-image-1.pdf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376" y="4967060"/>
            <a:ext cx="8465053" cy="3594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90" y="4061504"/>
            <a:ext cx="1665732" cy="211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73" y="5710307"/>
            <a:ext cx="1228939" cy="3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5"/>
  <p:tag name="ORIGINALWIDTH" val="819.75"/>
  <p:tag name="OUTPUTDPI" val="1200"/>
  <p:tag name="LATEXADDIN" val="\documentclass{article}&#10;\usepackage{amsmath}&#10;\usepackage{amsfonts}&#10;\pagestyle{empty}&#10;\begin{document}&#10;&#10;&#10;$L = \mathbb{Z}\omega_{1} + \mathbb{Z}\omega_{2} $&#10;&#10;\end{document}"/>
  <p:tag name="IGUANATEXSIZE" val="20"/>
  <p:tag name="IGUANATEXCURSOR" val="65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8.75"/>
  <p:tag name="ORIGINALWIDTH" val="309.75"/>
  <p:tag name="OUTPUTDPI" val="1200"/>
  <p:tag name="LATEXADDIN" val="\documentclass{article}&#10;\usepackage{amsmath}&#10;\pagestyle{empty}&#10;\begin{document}&#10;&#10;$\omega_{1}, \omega_{2}$ &#10;&#10;&#10;&#10;\end{document}"/>
  <p:tag name="IGUANATEXSIZE" val="20"/>
  <p:tag name="IGUANATEXCURSOR" val="106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5"/>
  <p:tag name="ORIGINALWIDTH" val="387.75"/>
  <p:tag name="OUTPUTDPI" val="1200"/>
  <p:tag name="LATEXADDIN" val="\documentclass{article}&#10;\usepackage{amsmath}&#10;\pagestyle{empty}&#10;\begin{document}&#10;&#10;&#10;$z \rightarrow \beta z$&#10;&#10;\end{document}"/>
  <p:tag name="IGUANATEXSIZE" val="20"/>
  <p:tag name="IGUANATEXCURSOR" val="105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.75"/>
  <p:tag name="ORIGINALWIDTH" val="69"/>
  <p:tag name="OUTPUTDPI" val="1200"/>
  <p:tag name="LATEXADDIN" val="\documentclass{article}&#10;\usepackage{amsmath}&#10;\pagestyle{empty}&#10;\begin{document}&#10;&#10;&#10;$\beta$ &#10;&#10;\end{document}"/>
  <p:tag name="IGUANATEXSIZE" val="20"/>
  <p:tag name="IGUANATEXCURSOR" val="90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25"/>
  <p:tag name="ORIGINALWIDTH" val="831"/>
  <p:tag name="OUTPUTDPI" val="1200"/>
  <p:tag name="LATEXADDIN" val="\documentclass{article}&#10;\usepackage{amsmath}&#10;\pagestyle{empty}&#10;\begin{document}&#10;&#10;&#10;$x^{2} - tx + p = 0$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409</TotalTime>
  <Words>457</Words>
  <Application>Microsoft Office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Century Gothic</vt:lpstr>
      <vt:lpstr>Times New Roman</vt:lpstr>
      <vt:lpstr>Apothecary</vt:lpstr>
      <vt:lpstr>Constructing Pairing-Friendly Elliptic Curves</vt:lpstr>
      <vt:lpstr>Definition:</vt:lpstr>
      <vt:lpstr>The Group Law</vt:lpstr>
      <vt:lpstr>j-Invariant</vt:lpstr>
      <vt:lpstr>Pairings</vt:lpstr>
      <vt:lpstr>Pairing-Friendly Curves</vt:lpstr>
      <vt:lpstr>Pairing-Friendly Curves</vt:lpstr>
      <vt:lpstr>Complex Multiplication</vt:lpstr>
      <vt:lpstr>Elliptic Curves over Complex Numbers</vt:lpstr>
      <vt:lpstr>Endomorphism rings</vt:lpstr>
      <vt:lpstr>Back to Finite Fields</vt:lpstr>
      <vt:lpstr>Generating Curves</vt:lpstr>
      <vt:lpstr>Cocks Pinch Method</vt:lpstr>
      <vt:lpstr>Cocks Pinch 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Microsoft account</cp:lastModifiedBy>
  <cp:revision>52</cp:revision>
  <dcterms:created xsi:type="dcterms:W3CDTF">2015-11-26T04:51:42Z</dcterms:created>
  <dcterms:modified xsi:type="dcterms:W3CDTF">2015-12-03T06:34:29Z</dcterms:modified>
</cp:coreProperties>
</file>