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64" r:id="rId9"/>
    <p:sldId id="271" r:id="rId10"/>
    <p:sldId id="272" r:id="rId11"/>
    <p:sldId id="273" r:id="rId12"/>
    <p:sldId id="27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586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850" autoAdjust="0"/>
  </p:normalViewPr>
  <p:slideViewPr>
    <p:cSldViewPr snapToGrid="0">
      <p:cViewPr varScale="1">
        <p:scale>
          <a:sx n="101" d="100"/>
          <a:sy n="101" d="100"/>
        </p:scale>
        <p:origin x="-12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124" y="2555874"/>
            <a:ext cx="504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Peter Manohar</a:t>
            </a:r>
          </a:p>
          <a:p>
            <a:r>
              <a:rPr lang="en-US" sz="3200" dirty="0" err="1" smtClean="0"/>
              <a:t>Xingyou</a:t>
            </a:r>
            <a:r>
              <a:rPr lang="en-US" sz="3200" dirty="0" smtClean="0"/>
              <a:t> Song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Endomorphism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Key result: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As it turns out, End(E) is isomorphic to an order in a quadratic imaginary field:</a:t>
            </a:r>
          </a:p>
          <a:p>
            <a:pPr marL="114300" indent="0">
              <a:buNone/>
            </a:pPr>
            <a:r>
              <a:rPr lang="en-US" dirty="0" smtClean="0"/>
              <a:t>                                                 or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ring has discriminant           or              , called the CM discriminant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53" y="3697468"/>
            <a:ext cx="3427968" cy="7625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75" y="3923346"/>
            <a:ext cx="2763825" cy="40239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89" y="2477243"/>
            <a:ext cx="3976235" cy="33952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24" y="4816161"/>
            <a:ext cx="601305" cy="36495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7" y="4791012"/>
            <a:ext cx="937287" cy="4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Finite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73601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Every elliptic curve has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Over finite fields,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Reason: The </a:t>
            </a:r>
            <a:r>
              <a:rPr lang="en-US" dirty="0" err="1" smtClean="0"/>
              <a:t>Frobenius</a:t>
            </a:r>
            <a:r>
              <a:rPr lang="en-US" dirty="0" smtClean="0"/>
              <a:t> Endomorphism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All curves over        have complex multiplication </a:t>
            </a:r>
          </a:p>
          <a:p>
            <a:pPr marL="114300" indent="0">
              <a:buNone/>
            </a:pPr>
            <a:r>
              <a:rPr lang="en-US" dirty="0" smtClean="0"/>
              <a:t>From this, we get the CM equation: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                                         or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1791580"/>
            <a:ext cx="2232837" cy="42137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2" y="2640715"/>
            <a:ext cx="2375346" cy="44826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10" y="3561350"/>
            <a:ext cx="2386829" cy="34920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8" y="5702334"/>
            <a:ext cx="2439344" cy="43119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78" y="5705626"/>
            <a:ext cx="2623237" cy="41860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9" y="4451491"/>
            <a:ext cx="404122" cy="3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1206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All curves with CM discriminant D have a j-invariant satisfying: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 </a:t>
            </a:r>
            <a:r>
              <a:rPr lang="en-US" dirty="0" smtClean="0"/>
              <a:t>is the Hilbert Class polynomial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idea:	Compute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Compute                  and find a root</a:t>
            </a:r>
          </a:p>
          <a:p>
            <a:pPr marL="114300" indent="0">
              <a:buNone/>
            </a:pPr>
            <a:r>
              <a:rPr lang="en-US" dirty="0" smtClean="0"/>
              <a:t>		Find the curve equation of 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Bottleneck: computing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9" y="2389218"/>
            <a:ext cx="1864837" cy="44011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2" y="3105985"/>
            <a:ext cx="1115400" cy="45269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18" y="3961071"/>
            <a:ext cx="2354710" cy="41553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4474426"/>
            <a:ext cx="965941" cy="39203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86" y="4488175"/>
            <a:ext cx="132232" cy="2776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45" y="5745986"/>
            <a:ext cx="965941" cy="3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7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 We want to construct an Elliptic Curve with a subgroup of size r with embedding degree k</a:t>
            </a:r>
          </a:p>
          <a:p>
            <a:pPr marL="0" indent="0">
              <a:buNone/>
            </a:pPr>
            <a:r>
              <a:rPr lang="en-US" dirty="0" smtClean="0"/>
              <a:t>Input</a:t>
            </a:r>
            <a:r>
              <a:rPr lang="en-US" dirty="0" smtClean="0"/>
              <a:t>: </a:t>
            </a:r>
            <a:r>
              <a:rPr lang="en-US" dirty="0" err="1" smtClean="0"/>
              <a:t>k,r,D</a:t>
            </a:r>
            <a:r>
              <a:rPr lang="en-US" dirty="0" smtClean="0"/>
              <a:t>, where D is a square mod r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p,</a:t>
            </a:r>
            <a:r>
              <a:rPr lang="en-US" dirty="0" err="1" smtClean="0"/>
              <a:t>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Conditions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(1) Is the CM equation. If (2) is satisfied, then the curve will have a subgroup of size r. (3) requires that the embedding degree is 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07" y="3915208"/>
            <a:ext cx="6667500" cy="15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94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Pick g, a primitive </a:t>
            </a:r>
            <a:r>
              <a:rPr lang="en-US" dirty="0" err="1" smtClean="0"/>
              <a:t>kth</a:t>
            </a:r>
            <a:r>
              <a:rPr lang="en-US" dirty="0" smtClean="0"/>
              <a:t> root of unity mod r</a:t>
            </a:r>
          </a:p>
          <a:p>
            <a:pPr marL="114300" indent="0">
              <a:buNone/>
            </a:pPr>
            <a:r>
              <a:rPr lang="en-US" dirty="0" smtClean="0"/>
              <a:t>Pick an integer t satisfying</a:t>
            </a:r>
          </a:p>
          <a:p>
            <a:pPr marL="114300" indent="0">
              <a:buNone/>
            </a:pPr>
            <a:r>
              <a:rPr lang="en-US" dirty="0" smtClean="0"/>
              <a:t>Set</a:t>
            </a:r>
          </a:p>
          <a:p>
            <a:pPr marL="114300" indent="0">
              <a:buNone/>
            </a:pPr>
            <a:r>
              <a:rPr lang="en-US" dirty="0" smtClean="0"/>
              <a:t>Find a prime of the form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So </a:t>
            </a:r>
          </a:p>
          <a:p>
            <a:pPr marL="114300" indent="0">
              <a:buNone/>
            </a:pPr>
            <a:r>
              <a:rPr lang="en-US" dirty="0" smtClean="0"/>
              <a:t>Also,</a:t>
            </a:r>
          </a:p>
          <a:p>
            <a:pPr marL="114300" indent="0">
              <a:buNone/>
            </a:pPr>
            <a:r>
              <a:rPr lang="en-US" dirty="0" smtClean="0"/>
              <a:t>Then we construct E using the CM method.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73" y="2284235"/>
            <a:ext cx="2873791" cy="3439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2" y="2679042"/>
            <a:ext cx="2222723" cy="36406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41" y="3090840"/>
            <a:ext cx="3926383" cy="41753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66" y="4023948"/>
            <a:ext cx="7649293" cy="81736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58" y="4916760"/>
            <a:ext cx="2099413" cy="31437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85" y="5277891"/>
            <a:ext cx="3733577" cy="4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We need the tangent line at each point on the curve to be defined, so                and              cannot simultaneously be 0. Applying </a:t>
            </a:r>
            <a:r>
              <a:rPr lang="en-US" dirty="0" err="1" smtClean="0"/>
              <a:t>Vieta’s</a:t>
            </a:r>
            <a:r>
              <a:rPr lang="en-US" dirty="0" smtClean="0"/>
              <a:t> formulas, this is equivalent to E having nonzero discriminant.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3607361" cy="42439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3596653"/>
            <a:ext cx="3315802" cy="399847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61" y="4832367"/>
            <a:ext cx="1018488" cy="35665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55" y="4841310"/>
            <a:ext cx="955557" cy="3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21" y="1721418"/>
            <a:ext cx="6475575" cy="4823642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points on an elliptic curve form an</a:t>
            </a:r>
          </a:p>
          <a:p>
            <a:pPr marL="0" indent="0">
              <a:buNone/>
            </a:pPr>
            <a:r>
              <a:rPr lang="en-US" dirty="0" err="1" smtClean="0"/>
              <a:t>abelian</a:t>
            </a:r>
            <a:r>
              <a:rPr lang="en-US" dirty="0" smtClean="0"/>
              <a:t> group:</a:t>
            </a:r>
          </a:p>
          <a:p>
            <a:pPr marL="0" indent="0">
              <a:buNone/>
            </a:pPr>
            <a:r>
              <a:rPr lang="en-US" dirty="0" smtClean="0"/>
              <a:t>To compute P+Q:</a:t>
            </a:r>
          </a:p>
          <a:p>
            <a:pPr marL="0" indent="0">
              <a:buNone/>
            </a:pPr>
            <a:r>
              <a:rPr lang="en-US" dirty="0" smtClean="0"/>
              <a:t>Find the line through P and Q.</a:t>
            </a:r>
          </a:p>
          <a:p>
            <a:pPr marL="0" indent="0">
              <a:buNone/>
            </a:pPr>
            <a:r>
              <a:rPr lang="en-US" dirty="0" smtClean="0"/>
              <a:t>This line will intersect the curve</a:t>
            </a:r>
          </a:p>
          <a:p>
            <a:pPr marL="0" indent="0">
              <a:buNone/>
            </a:pPr>
            <a:r>
              <a:rPr lang="en-US" dirty="0" smtClean="0"/>
              <a:t>at a third point R. Reflect R</a:t>
            </a:r>
          </a:p>
          <a:p>
            <a:pPr marL="0" indent="0">
              <a:buNone/>
            </a:pPr>
            <a:r>
              <a:rPr lang="en-US" dirty="0" smtClean="0"/>
              <a:t>about the y-axis to obtain P+Q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</a:t>
            </a:r>
            <a:r>
              <a:rPr lang="en-US" dirty="0" smtClean="0"/>
              <a:t>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a canonical </a:t>
            </a:r>
            <a:r>
              <a:rPr lang="en-US" dirty="0" smtClean="0"/>
              <a:t>curve E </a:t>
            </a:r>
            <a:r>
              <a:rPr lang="en-US" dirty="0" smtClean="0"/>
              <a:t>for each j: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98" y="4921505"/>
            <a:ext cx="6488151" cy="156292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6" y="2062320"/>
            <a:ext cx="4018943" cy="8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3" y="4801797"/>
            <a:ext cx="10870746" cy="1485621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map							satisfying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elliptic curves, there are two pairings: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10" y="2327863"/>
            <a:ext cx="4811101" cy="155835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2" y="1793367"/>
            <a:ext cx="5854738" cy="4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Weil/Tate pairings are useful when DLP is hard in both                    and</a:t>
            </a:r>
          </a:p>
          <a:p>
            <a:pPr marL="0" indent="0">
              <a:buNone/>
            </a:pPr>
            <a:r>
              <a:rPr lang="en-US" dirty="0" smtClean="0"/>
              <a:t>Computing the pairings requires computation in an extension field containing      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embedding degree is                                  , so we are doing computations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Efficient when k is small. But we don’t want k to be too small (otherwise DLP becomes too easy). We also need r to be sufficiently large.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01" y="1886225"/>
            <a:ext cx="417983" cy="297232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0" y="1796475"/>
            <a:ext cx="1429586" cy="42295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30" y="3520956"/>
            <a:ext cx="2567287" cy="36467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17" y="3898202"/>
            <a:ext cx="475177" cy="364671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39" y="2705092"/>
            <a:ext cx="417983" cy="2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definition of embedding degree: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is the smallest positive integer such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we need to find a way to generate these curves on our own.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68" y="4263321"/>
            <a:ext cx="7665981" cy="81729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65" y="2200543"/>
            <a:ext cx="2306120" cy="38987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4" y="3058551"/>
            <a:ext cx="5716141" cy="5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, with </a:t>
            </a:r>
            <a:r>
              <a:rPr 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74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411661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0" y="5068289"/>
            <a:ext cx="352752" cy="34540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5397979"/>
            <a:ext cx="2152652" cy="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over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Every elliptic curve over C is isomorphic to C/L for some lattice L by the function: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curve E(C) is isomorphic to C/L as: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2" descr="https://upload.wikimedia.org/wikipedia/commons/d/db/Fundamental_parallel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11" y="2402865"/>
            <a:ext cx="3145291" cy="22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81" y="3424503"/>
            <a:ext cx="4287710" cy="77012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3" y="2802097"/>
            <a:ext cx="4449345" cy="40448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6" y="4967060"/>
            <a:ext cx="8465053" cy="3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384</TotalTime>
  <Words>513</Words>
  <Application>Microsoft Macintosh PowerPoint</Application>
  <PresentationFormat>Custom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Pairing-Friendly Curves</vt:lpstr>
      <vt:lpstr>Complex Multiplication</vt:lpstr>
      <vt:lpstr>Elliptic Curves over Complex Numbers</vt:lpstr>
      <vt:lpstr>Endomorphism rings</vt:lpstr>
      <vt:lpstr>Back to Finite Fields</vt:lpstr>
      <vt:lpstr>Generating Curves</vt:lpstr>
      <vt:lpstr>Cocks Pinch Method</vt:lpstr>
      <vt:lpstr>Cocks Pinch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Peter Manohar</cp:lastModifiedBy>
  <cp:revision>49</cp:revision>
  <dcterms:created xsi:type="dcterms:W3CDTF">2015-11-26T04:51:42Z</dcterms:created>
  <dcterms:modified xsi:type="dcterms:W3CDTF">2015-12-03T06:04:32Z</dcterms:modified>
</cp:coreProperties>
</file>