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5" r:id="rId7"/>
    <p:sldId id="266" r:id="rId8"/>
    <p:sldId id="263" r:id="rId9"/>
    <p:sldId id="259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6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5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6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0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9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9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1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C9084-70B7-4828-AD77-7D77F1A8B45B}" type="datetimeFigureOut">
              <a:rPr lang="en-US" smtClean="0"/>
              <a:t>11/29/2015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EE11-1095-4C61-9A70-B02A23691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9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Pairing-Friendly Elliptic Curves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550" y="1690688"/>
            <a:ext cx="7551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Peter Manohar, </a:t>
            </a:r>
            <a:r>
              <a:rPr lang="en-US" sz="2800" dirty="0" err="1" smtClean="0"/>
              <a:t>Xingyou</a:t>
            </a:r>
            <a:r>
              <a:rPr lang="en-US" sz="2800" smtClean="0"/>
              <a:t> Song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9661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Pairing-Friendly Curves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9879" y="2665865"/>
            <a:ext cx="2841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Problem:</a:t>
            </a:r>
          </a:p>
        </p:txBody>
      </p:sp>
      <p:pic>
        <p:nvPicPr>
          <p:cNvPr id="8" name="Picture 7" descr="Screen Shot 2015-11-26 at 3.20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12" y="3462468"/>
            <a:ext cx="9258300" cy="850900"/>
          </a:xfrm>
          <a:prstGeom prst="rect">
            <a:avLst/>
          </a:prstGeom>
        </p:spPr>
      </p:pic>
      <p:pic>
        <p:nvPicPr>
          <p:cNvPr id="9" name="Picture 8" descr="Screen Shot 2015-11-26 at 3.21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61" y="1500169"/>
            <a:ext cx="9537700" cy="99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2750" y="4313169"/>
            <a:ext cx="837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 we need to find a way to generate these curves on our own.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01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6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For our purposes, an elliptic curve over a field is an equation of the form: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atisfying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5" y="2697157"/>
            <a:ext cx="4318000" cy="5080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12" y="4065393"/>
            <a:ext cx="43180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7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Group Law</a:t>
            </a:r>
            <a:endParaRPr lang="en-US" dirty="0"/>
          </a:p>
        </p:txBody>
      </p:sp>
      <p:pic>
        <p:nvPicPr>
          <p:cNvPr id="4" name="Picture 3" descr="grouplaw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50" y="1384117"/>
            <a:ext cx="6475575" cy="48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Isogenies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Isogeny is a </a:t>
            </a:r>
            <a:r>
              <a:rPr lang="en-US" dirty="0" err="1" smtClean="0"/>
              <a:t>surjective</a:t>
            </a:r>
            <a:r>
              <a:rPr lang="en-US" dirty="0" smtClean="0"/>
              <a:t> </a:t>
            </a:r>
            <a:r>
              <a:rPr lang="en-US" dirty="0" err="1" smtClean="0"/>
              <a:t>morphism</a:t>
            </a:r>
            <a:r>
              <a:rPr lang="en-US" dirty="0" smtClean="0"/>
              <a:t> between two elliptic curves that is also group homomorphism.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Two elliptic curves are isomorphic if there is an isogeny from E1 to E2 and an isogeny from E2 to E1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Examples: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42" y="5363534"/>
            <a:ext cx="2349044" cy="45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j-Invariant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Definition: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Fact: two elliptic curves (over an algebraically closed field) are isomorphic </a:t>
            </a:r>
            <a:r>
              <a:rPr lang="en-US" dirty="0" err="1" smtClean="0"/>
              <a:t>iff</a:t>
            </a:r>
            <a:r>
              <a:rPr lang="en-US" dirty="0"/>
              <a:t> </a:t>
            </a:r>
            <a:r>
              <a:rPr lang="en-US" dirty="0" smtClean="0"/>
              <a:t>they have the same j-invariant.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32" y="2037260"/>
            <a:ext cx="3341394" cy="105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Twists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1999" y="1879249"/>
            <a:ext cx="8724132" cy="2170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99" y="4393293"/>
            <a:ext cx="8714232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5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Lattices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2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Endomorphisms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An endomorphism is an isogeny from E to itself. The </a:t>
            </a:r>
            <a:r>
              <a:rPr lang="en-US" dirty="0" err="1" smtClean="0"/>
              <a:t>endomorphisms</a:t>
            </a:r>
            <a:r>
              <a:rPr lang="en-US" dirty="0" smtClean="0"/>
              <a:t> of an elliptic curve form a ring, which always contains a subring isomorphic to the integers.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7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Pairings</a:t>
            </a:r>
            <a:endParaRPr lang="en-US" dirty="0"/>
          </a:p>
        </p:txBody>
      </p:sp>
      <p:pic>
        <p:nvPicPr>
          <p:cNvPr id="12" name="Picture 11" descr="Screen Shot 2015-11-26 at 2.50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00" y="1659878"/>
            <a:ext cx="11687644" cy="27236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2454" y="3998798"/>
            <a:ext cx="289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+mj-lt"/>
              </a:rPr>
              <a:t>Examples:</a:t>
            </a:r>
          </a:p>
        </p:txBody>
      </p:sp>
      <p:pic>
        <p:nvPicPr>
          <p:cNvPr id="15" name="Picture 14" descr="Screen Shot 2015-11-26 at 3.06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82" y="4805723"/>
            <a:ext cx="96647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27.5"/>
  <p:tag name="ORIGINALWIDTH" val="4288.5"/>
  <p:tag name="OUTPUTDPI" val="1200"/>
  <p:tag name="LATEXADDIN" val="\documentclass{article}&#10;\usepackage{amsmath}&#10;\usepackage{amsfonts}&#10;\pagestyle{empty}&#10;\begin{document}&#10;&#10;In particular, we are interested in quadratic twists. If $E: y^2 = x^3 + Ax+ B$ is an elliptic curve defined over $\mathbb F$, and $d \in \mathbb F$ is a nonsquare, then we define the {\it quadratic twist of E} as $\tilde E: y^2 = x^3 + d^2Ax + d^3B$.&#10;&#10;&#10;\end{document}"/>
  <p:tag name="IGUANATEXSIZE" val="20"/>
  <p:tag name="IGUANATEXCURSOR" val="66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155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Constructing Pairing-Friendly Elliptic Curves</vt:lpstr>
      <vt:lpstr>Definition:</vt:lpstr>
      <vt:lpstr>The Group Law</vt:lpstr>
      <vt:lpstr>Isogenies</vt:lpstr>
      <vt:lpstr>j-Invariant</vt:lpstr>
      <vt:lpstr>Quadratic Twists</vt:lpstr>
      <vt:lpstr>Complex Lattices </vt:lpstr>
      <vt:lpstr>Endomorphisms</vt:lpstr>
      <vt:lpstr>Pairings</vt:lpstr>
      <vt:lpstr>Pairing-Friendly Curves</vt:lpstr>
      <vt:lpstr>Complex Multiplication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Elliptic Curve Generation </dc:title>
  <dc:creator>Microsoft account</dc:creator>
  <cp:lastModifiedBy>Microsoft account</cp:lastModifiedBy>
  <cp:revision>15</cp:revision>
  <dcterms:created xsi:type="dcterms:W3CDTF">2015-11-26T04:51:42Z</dcterms:created>
  <dcterms:modified xsi:type="dcterms:W3CDTF">2015-11-29T19:40:20Z</dcterms:modified>
</cp:coreProperties>
</file>