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7"/>
  </p:notesMasterIdLst>
  <p:sldIdLst>
    <p:sldId id="256" r:id="rId2"/>
    <p:sldId id="257" r:id="rId3"/>
    <p:sldId id="258" r:id="rId4"/>
    <p:sldId id="270" r:id="rId5"/>
    <p:sldId id="259" r:id="rId6"/>
    <p:sldId id="261" r:id="rId7"/>
    <p:sldId id="273" r:id="rId8"/>
    <p:sldId id="272" r:id="rId9"/>
    <p:sldId id="271" r:id="rId10"/>
    <p:sldId id="274" r:id="rId11"/>
    <p:sldId id="284" r:id="rId12"/>
    <p:sldId id="262" r:id="rId13"/>
    <p:sldId id="264" r:id="rId14"/>
    <p:sldId id="269" r:id="rId15"/>
    <p:sldId id="265" r:id="rId16"/>
    <p:sldId id="266" r:id="rId17"/>
    <p:sldId id="267" r:id="rId18"/>
    <p:sldId id="268" r:id="rId19"/>
    <p:sldId id="275" r:id="rId20"/>
    <p:sldId id="276" r:id="rId21"/>
    <p:sldId id="278" r:id="rId22"/>
    <p:sldId id="277" r:id="rId23"/>
    <p:sldId id="279" r:id="rId24"/>
    <p:sldId id="281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42" r:id="rId73"/>
    <p:sldId id="343" r:id="rId74"/>
    <p:sldId id="344" r:id="rId75"/>
    <p:sldId id="345" r:id="rId76"/>
    <p:sldId id="346" r:id="rId77"/>
    <p:sldId id="347" r:id="rId78"/>
    <p:sldId id="359" r:id="rId79"/>
    <p:sldId id="360" r:id="rId80"/>
    <p:sldId id="361" r:id="rId81"/>
    <p:sldId id="362" r:id="rId82"/>
    <p:sldId id="348" r:id="rId83"/>
    <p:sldId id="349" r:id="rId84"/>
    <p:sldId id="350" r:id="rId85"/>
    <p:sldId id="351" r:id="rId86"/>
    <p:sldId id="352" r:id="rId87"/>
    <p:sldId id="353" r:id="rId88"/>
    <p:sldId id="354" r:id="rId89"/>
    <p:sldId id="355" r:id="rId90"/>
    <p:sldId id="356" r:id="rId91"/>
    <p:sldId id="357" r:id="rId92"/>
    <p:sldId id="358" r:id="rId93"/>
    <p:sldId id="340" r:id="rId94"/>
    <p:sldId id="363" r:id="rId95"/>
    <p:sldId id="341" r:id="rId96"/>
    <p:sldId id="364" r:id="rId97"/>
    <p:sldId id="332" r:id="rId98"/>
    <p:sldId id="333" r:id="rId99"/>
    <p:sldId id="334" r:id="rId100"/>
    <p:sldId id="335" r:id="rId101"/>
    <p:sldId id="336" r:id="rId102"/>
    <p:sldId id="337" r:id="rId103"/>
    <p:sldId id="338" r:id="rId104"/>
    <p:sldId id="339" r:id="rId105"/>
    <p:sldId id="280" r:id="rId10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B4F14-5A2F-4A0A-9B2C-CC74CF86AFA5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B76E8-AE53-4363-A5AD-DFDFC35FA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B76E8-AE53-4363-A5AD-DFDFC35FAF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D12F668-28A2-4CA2-B561-D27C076F58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DDA906E-2089-482A-8E84-25CAA8EFCA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IT 334</a:t>
            </a:r>
            <a:br>
              <a:rPr lang="en-GB" dirty="0" smtClean="0"/>
            </a:br>
            <a:r>
              <a:rPr lang="en-GB" dirty="0" smtClean="0"/>
              <a:t>Computer Networks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Network Simulator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Maximum 6 members per group</a:t>
            </a:r>
          </a:p>
          <a:p>
            <a:endParaRPr lang="en-GB" dirty="0" smtClean="0"/>
          </a:p>
          <a:p>
            <a:r>
              <a:rPr lang="en-GB" dirty="0" smtClean="0"/>
              <a:t>Problem statement submission  --  28/2/2019</a:t>
            </a:r>
          </a:p>
          <a:p>
            <a:endParaRPr lang="en-GB" dirty="0" smtClean="0"/>
          </a:p>
          <a:p>
            <a:r>
              <a:rPr lang="en-GB" dirty="0" smtClean="0"/>
              <a:t>Network Design – 28/3/2019</a:t>
            </a:r>
          </a:p>
          <a:p>
            <a:endParaRPr lang="en-GB" dirty="0" smtClean="0"/>
          </a:p>
          <a:p>
            <a:r>
              <a:rPr lang="en-GB" dirty="0" smtClean="0"/>
              <a:t>Project Submission --  12/4/2019</a:t>
            </a:r>
          </a:p>
          <a:p>
            <a:endParaRPr lang="en-GB" dirty="0" smtClean="0"/>
          </a:p>
          <a:p>
            <a:r>
              <a:rPr lang="en-GB" dirty="0" smtClean="0"/>
              <a:t>Report Submission -  16/4/2019</a:t>
            </a:r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Routing Using RIP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organization is  granted 192.168.20.0. They need  14 subnets. Design the subnet and implement dynamic routing between the fourth and seventh subnet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Network IP: 192.168.20.0</a:t>
            </a:r>
          </a:p>
          <a:p>
            <a:r>
              <a:rPr lang="en-US" dirty="0" smtClean="0"/>
              <a:t>Default Mask : 255.255.255.0</a:t>
            </a:r>
          </a:p>
          <a:p>
            <a:r>
              <a:rPr lang="en-US" dirty="0" smtClean="0"/>
              <a:t>Subnet Mask: 255.255.255.240</a:t>
            </a:r>
          </a:p>
          <a:p>
            <a:r>
              <a:rPr lang="en-US" dirty="0" smtClean="0"/>
              <a:t>Subnet Range</a:t>
            </a:r>
          </a:p>
          <a:p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192.168.20.0 – 192.168.20.15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192.168.20.16– 192.168.20.31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192.168.20.32 –192.168.20.47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192.168.20.48 –192.168.20.63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192.168.20.64 – 192.168.20.79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192.168.20.80 –192.168.20.95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192.168.20.96 -- 192.168.20.111</a:t>
            </a: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R1 &gt; enable</a:t>
            </a:r>
          </a:p>
          <a:p>
            <a:r>
              <a:rPr lang="en-US" dirty="0" smtClean="0"/>
              <a:t>R1 #  </a:t>
            </a:r>
            <a:r>
              <a:rPr lang="en-US" dirty="0" err="1" smtClean="0"/>
              <a:t>config</a:t>
            </a:r>
            <a:r>
              <a:rPr lang="en-US" dirty="0" smtClean="0"/>
              <a:t> t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)  # </a:t>
            </a:r>
            <a:r>
              <a:rPr lang="en-US" dirty="0" err="1" smtClean="0"/>
              <a:t>int</a:t>
            </a:r>
            <a:r>
              <a:rPr lang="en-US" dirty="0" smtClean="0"/>
              <a:t> g0/1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-if)  # </a:t>
            </a:r>
            <a:r>
              <a:rPr lang="en-US" dirty="0" err="1" smtClean="0"/>
              <a:t>ip</a:t>
            </a:r>
            <a:r>
              <a:rPr lang="en-US" dirty="0" smtClean="0"/>
              <a:t> address 192.168.20.49 255.255.255.240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-if)  # no shut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-if)  # ^z</a:t>
            </a:r>
          </a:p>
          <a:p>
            <a:r>
              <a:rPr lang="en-US" dirty="0" smtClean="0"/>
              <a:t>R1 # </a:t>
            </a:r>
            <a:r>
              <a:rPr lang="en-US" dirty="0" err="1" smtClean="0"/>
              <a:t>config</a:t>
            </a:r>
            <a:r>
              <a:rPr lang="en-US" dirty="0" smtClean="0"/>
              <a:t> t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)  #</a:t>
            </a:r>
            <a:r>
              <a:rPr lang="en-US" dirty="0" err="1" smtClean="0"/>
              <a:t>int</a:t>
            </a:r>
            <a:r>
              <a:rPr lang="en-US" dirty="0" smtClean="0"/>
              <a:t> s0/0/1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-if) # </a:t>
            </a:r>
            <a:r>
              <a:rPr lang="en-US" dirty="0" err="1" smtClean="0"/>
              <a:t>ip</a:t>
            </a:r>
            <a:r>
              <a:rPr lang="en-US" dirty="0" smtClean="0"/>
              <a:t> address 192.168.20.1 255.255.255.240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-if) # clock rate 64000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-if) # no shut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-if) #^z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) # router rip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- router) # network 192.168.20.48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-router ) # network 192.168.20.0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R1 &gt; enable</a:t>
            </a:r>
          </a:p>
          <a:p>
            <a:r>
              <a:rPr lang="en-US" dirty="0" smtClean="0"/>
              <a:t>R1 #  </a:t>
            </a:r>
            <a:r>
              <a:rPr lang="en-US" dirty="0" err="1" smtClean="0"/>
              <a:t>config</a:t>
            </a:r>
            <a:r>
              <a:rPr lang="en-US" dirty="0" smtClean="0"/>
              <a:t> t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)  # </a:t>
            </a:r>
            <a:r>
              <a:rPr lang="en-US" dirty="0" err="1" smtClean="0"/>
              <a:t>int</a:t>
            </a:r>
            <a:r>
              <a:rPr lang="en-US" dirty="0" smtClean="0"/>
              <a:t> g0/1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-if)  # </a:t>
            </a:r>
            <a:r>
              <a:rPr lang="en-US" dirty="0" err="1" smtClean="0"/>
              <a:t>ip</a:t>
            </a:r>
            <a:r>
              <a:rPr lang="en-US" dirty="0" smtClean="0"/>
              <a:t> address 192.168.20.49 255.255.255.240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-if)  # no shut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-if)  # ^z</a:t>
            </a:r>
          </a:p>
          <a:p>
            <a:r>
              <a:rPr lang="en-US" dirty="0" smtClean="0"/>
              <a:t>R1 # </a:t>
            </a:r>
            <a:r>
              <a:rPr lang="en-US" dirty="0" err="1" smtClean="0"/>
              <a:t>config</a:t>
            </a:r>
            <a:r>
              <a:rPr lang="en-US" dirty="0" smtClean="0"/>
              <a:t> t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)  #</a:t>
            </a:r>
            <a:r>
              <a:rPr lang="en-US" dirty="0" err="1" smtClean="0"/>
              <a:t>int</a:t>
            </a:r>
            <a:r>
              <a:rPr lang="en-US" dirty="0" smtClean="0"/>
              <a:t> s0/0/1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-if) # </a:t>
            </a:r>
            <a:r>
              <a:rPr lang="en-US" dirty="0" err="1" smtClean="0"/>
              <a:t>ip</a:t>
            </a:r>
            <a:r>
              <a:rPr lang="en-US" dirty="0" smtClean="0"/>
              <a:t> address 192.168.20.1 255.255.255.240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-if) # clock rate 64000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-if) # no shut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-if) #^z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) # router </a:t>
            </a:r>
            <a:r>
              <a:rPr lang="en-US" dirty="0" err="1" smtClean="0"/>
              <a:t>eigrp</a:t>
            </a:r>
            <a:r>
              <a:rPr lang="en-US" dirty="0" smtClean="0"/>
              <a:t> 10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- router) # network 192.168.20.48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-router ) # network 192.168.20.0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R1 &gt; enable</a:t>
            </a:r>
          </a:p>
          <a:p>
            <a:r>
              <a:rPr lang="en-US" dirty="0" smtClean="0"/>
              <a:t>R1 #  </a:t>
            </a:r>
            <a:r>
              <a:rPr lang="en-US" dirty="0" err="1" smtClean="0"/>
              <a:t>config</a:t>
            </a:r>
            <a:r>
              <a:rPr lang="en-US" dirty="0" smtClean="0"/>
              <a:t> t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)  # </a:t>
            </a:r>
            <a:r>
              <a:rPr lang="en-US" dirty="0" err="1" smtClean="0"/>
              <a:t>int</a:t>
            </a:r>
            <a:r>
              <a:rPr lang="en-US" dirty="0" smtClean="0"/>
              <a:t> g0/1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-if)  # </a:t>
            </a:r>
            <a:r>
              <a:rPr lang="en-US" dirty="0" err="1" smtClean="0"/>
              <a:t>ip</a:t>
            </a:r>
            <a:r>
              <a:rPr lang="en-US" dirty="0" smtClean="0"/>
              <a:t> address 192.168.20.49 255.255.255.240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-if)  # no shut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-if)  # ^z</a:t>
            </a:r>
          </a:p>
          <a:p>
            <a:r>
              <a:rPr lang="en-US" dirty="0" smtClean="0"/>
              <a:t>R1 # </a:t>
            </a:r>
            <a:r>
              <a:rPr lang="en-US" dirty="0" err="1" smtClean="0"/>
              <a:t>config</a:t>
            </a:r>
            <a:r>
              <a:rPr lang="en-US" dirty="0" smtClean="0"/>
              <a:t> t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)  #</a:t>
            </a:r>
            <a:r>
              <a:rPr lang="en-US" dirty="0" err="1" smtClean="0"/>
              <a:t>int</a:t>
            </a:r>
            <a:r>
              <a:rPr lang="en-US" dirty="0" smtClean="0"/>
              <a:t> s0/0/1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-if) # </a:t>
            </a:r>
            <a:r>
              <a:rPr lang="en-US" dirty="0" err="1" smtClean="0"/>
              <a:t>ip</a:t>
            </a:r>
            <a:r>
              <a:rPr lang="en-US" dirty="0" smtClean="0"/>
              <a:t> address 192.168.20.1 255.255.255.240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-if) # clock rate 64000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-if) # no shut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-if) #^z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) # router </a:t>
            </a:r>
            <a:r>
              <a:rPr lang="en-US" dirty="0" err="1" smtClean="0"/>
              <a:t>ospf</a:t>
            </a:r>
            <a:r>
              <a:rPr lang="en-US" dirty="0" smtClean="0"/>
              <a:t> 10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- router) # network 192.168.20.48 0.0.0.15 area 0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-router ) # network 192.168.20.00.0.0.15 area 0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 length </a:t>
            </a:r>
            <a:r>
              <a:rPr lang="en-GB" dirty="0" err="1" smtClean="0"/>
              <a:t>subnetting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GB" dirty="0" smtClean="0"/>
              <a:t>Exams  (100)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r>
              <a:rPr lang="en-GB" dirty="0" smtClean="0"/>
              <a:t>Two lab exams</a:t>
            </a:r>
          </a:p>
          <a:p>
            <a:pPr lvl="1"/>
            <a:r>
              <a:rPr lang="en-GB" dirty="0" smtClean="0"/>
              <a:t>Group   (25)</a:t>
            </a:r>
          </a:p>
          <a:p>
            <a:pPr lvl="1"/>
            <a:r>
              <a:rPr lang="en-GB" dirty="0" smtClean="0"/>
              <a:t>Individual  (25)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Continuous Evaluation   (25)</a:t>
            </a:r>
          </a:p>
          <a:p>
            <a:endParaRPr lang="en-GB" dirty="0" smtClean="0"/>
          </a:p>
          <a:p>
            <a:r>
              <a:rPr lang="en-GB" dirty="0" smtClean="0"/>
              <a:t>Project</a:t>
            </a:r>
          </a:p>
          <a:p>
            <a:pPr lvl="1"/>
            <a:r>
              <a:rPr lang="en-GB" dirty="0" smtClean="0"/>
              <a:t>Class project               (15)</a:t>
            </a:r>
          </a:p>
          <a:p>
            <a:pPr lvl="1"/>
            <a:r>
              <a:rPr lang="en-GB" dirty="0" smtClean="0"/>
              <a:t>Network Simulator     (10)</a:t>
            </a:r>
          </a:p>
          <a:p>
            <a:pPr lvl="1"/>
            <a:endParaRPr lang="en-GB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10600" cy="64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686799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t6-wiring-diagram-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28600"/>
            <a:ext cx="8610600" cy="66294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9154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304800"/>
            <a:ext cx="89916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9154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1" y="228600"/>
            <a:ext cx="88392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GB" dirty="0" smtClean="0"/>
              <a:t>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GB" dirty="0" smtClean="0"/>
              <a:t>Physical Layer device</a:t>
            </a:r>
          </a:p>
          <a:p>
            <a:r>
              <a:rPr lang="en-GB" dirty="0" err="1" smtClean="0"/>
              <a:t>Muti</a:t>
            </a:r>
            <a:r>
              <a:rPr lang="en-GB" dirty="0" smtClean="0"/>
              <a:t>-port repeater</a:t>
            </a:r>
          </a:p>
          <a:p>
            <a:r>
              <a:rPr lang="en-GB" dirty="0" smtClean="0"/>
              <a:t>Repeater receives digital signal, </a:t>
            </a:r>
            <a:r>
              <a:rPr lang="en-GB" dirty="0" err="1" smtClean="0"/>
              <a:t>reamplifies</a:t>
            </a:r>
            <a:r>
              <a:rPr lang="en-GB" dirty="0" smtClean="0"/>
              <a:t> or regenerates that signal, then forwards the signal out the other port without looking at any data</a:t>
            </a:r>
          </a:p>
          <a:p>
            <a:r>
              <a:rPr lang="en-GB" dirty="0" smtClean="0"/>
              <a:t>Host connected to each hub are in the same collision domain</a:t>
            </a:r>
          </a:p>
          <a:p>
            <a:r>
              <a:rPr lang="en-GB" dirty="0" smtClean="0"/>
              <a:t>Hub has same broadcast domain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Exercises / Experiments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91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INTERNETWORKING BASICS </a:t>
            </a:r>
          </a:p>
          <a:p>
            <a:pPr>
              <a:buNone/>
            </a:pPr>
            <a:r>
              <a:rPr lang="en-US" dirty="0" smtClean="0"/>
              <a:t>1. Familiarization of Internetworking - Network Cables- </a:t>
            </a:r>
            <a:r>
              <a:rPr lang="en-US" dirty="0" err="1" smtClean="0"/>
              <a:t>Colour</a:t>
            </a:r>
            <a:r>
              <a:rPr lang="en-US" dirty="0" smtClean="0"/>
              <a:t> coding - Crimping. Internetworking Operating Systems- Configurations.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IP ROUTING </a:t>
            </a:r>
          </a:p>
          <a:p>
            <a:pPr>
              <a:buNone/>
            </a:pPr>
            <a:r>
              <a:rPr lang="en-US" dirty="0" smtClean="0"/>
              <a:t>2. Implementing static routing. </a:t>
            </a:r>
          </a:p>
          <a:p>
            <a:pPr>
              <a:buNone/>
            </a:pPr>
            <a:r>
              <a:rPr lang="en-US" dirty="0" smtClean="0"/>
              <a:t>3. Implementing dynamic routing using RIP. </a:t>
            </a:r>
          </a:p>
          <a:p>
            <a:pPr>
              <a:buNone/>
            </a:pPr>
            <a:r>
              <a:rPr lang="en-US" dirty="0" smtClean="0"/>
              <a:t>4. Implementing dynamic routing using OSPF. </a:t>
            </a:r>
          </a:p>
          <a:p>
            <a:pPr>
              <a:buNone/>
            </a:pPr>
            <a:r>
              <a:rPr lang="en-US" dirty="0" smtClean="0"/>
              <a:t>5. Implementing dynamic routing using EIGRP.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Collision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/>
          <a:lstStyle/>
          <a:p>
            <a:r>
              <a:rPr lang="en-GB" dirty="0" smtClean="0"/>
              <a:t>One device sends a frame out on a physical network segment forcing every other device on the same segment to pay attention to it. </a:t>
            </a:r>
          </a:p>
          <a:p>
            <a:endParaRPr lang="en-GB" dirty="0" smtClean="0"/>
          </a:p>
          <a:p>
            <a:r>
              <a:rPr lang="en-GB" dirty="0" smtClean="0"/>
              <a:t>If two devices on a single physical segment transmit simultaneously , it will cause a collision and requires these devices to retransmit.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link layer device</a:t>
            </a:r>
          </a:p>
          <a:p>
            <a:r>
              <a:rPr lang="en-GB" dirty="0" smtClean="0"/>
              <a:t>Each port of a switch is a single collision domain</a:t>
            </a:r>
          </a:p>
          <a:p>
            <a:r>
              <a:rPr lang="en-GB" dirty="0" smtClean="0"/>
              <a:t>More bandwidth</a:t>
            </a:r>
          </a:p>
          <a:p>
            <a:r>
              <a:rPr lang="en-GB" dirty="0" smtClean="0"/>
              <a:t>One broadcast domain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Broadcast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Group of devices on a specific network segment that hear all the broadcasts sent out on that specific network segment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Ethernet Cabling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Straight through cable</a:t>
            </a:r>
          </a:p>
          <a:p>
            <a:pPr lvl="1"/>
            <a:r>
              <a:rPr lang="en-GB" dirty="0" smtClean="0"/>
              <a:t>Host to switch or hub</a:t>
            </a:r>
          </a:p>
          <a:p>
            <a:pPr lvl="1"/>
            <a:r>
              <a:rPr lang="en-GB" dirty="0" smtClean="0"/>
              <a:t>Router to switch or hub</a:t>
            </a:r>
          </a:p>
          <a:p>
            <a:pPr lvl="1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Cross over cable</a:t>
            </a:r>
          </a:p>
          <a:p>
            <a:pPr lvl="1"/>
            <a:r>
              <a:rPr lang="en-GB" dirty="0" smtClean="0"/>
              <a:t>Switch to switch/ hub to hub/ host to host</a:t>
            </a:r>
          </a:p>
          <a:p>
            <a:pPr lvl="1"/>
            <a:r>
              <a:rPr lang="en-GB" dirty="0" smtClean="0"/>
              <a:t>router to router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Rolled cable</a:t>
            </a:r>
          </a:p>
          <a:p>
            <a:pPr lvl="1"/>
            <a:r>
              <a:rPr lang="en-GB" dirty="0" smtClean="0"/>
              <a:t>Console serial communication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SUBNETTING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D217B3-36FC-4984-BF19-97E7BB4FD481}" type="slidenum">
              <a:rPr lang="en-AU"/>
              <a:pPr/>
              <a:t>25</a:t>
            </a:fld>
            <a:endParaRPr lang="en-AU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Octets</a:t>
            </a:r>
            <a:endParaRPr lang="en-AU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32-bit IP address is broken up into 4 octets, which are arranged into a dotted-decimal notation scheme.</a:t>
            </a:r>
          </a:p>
          <a:p>
            <a:pPr eaLnBrk="1" hangingPunct="1"/>
            <a:r>
              <a:rPr lang="en-US" dirty="0" smtClean="0"/>
              <a:t>An octet is a set of 8 bits</a:t>
            </a:r>
          </a:p>
          <a:p>
            <a:pPr eaLnBrk="1" hangingPunct="1"/>
            <a:r>
              <a:rPr lang="en-US" dirty="0" smtClean="0"/>
              <a:t>Example of an IP version 4: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993300"/>
                </a:solidFill>
              </a:rPr>
              <a:t>172.64.126.52</a:t>
            </a:r>
            <a:endParaRPr lang="en-AU" dirty="0" smtClean="0">
              <a:solidFill>
                <a:srgbClr val="99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6530A5-260A-4274-9D1E-61583E0016D1}" type="slidenum">
              <a:rPr lang="en-AU"/>
              <a:pPr/>
              <a:t>26</a:t>
            </a:fld>
            <a:endParaRPr lang="en-AU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IP Address Classes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133600"/>
            <a:ext cx="7086600" cy="1066800"/>
          </a:xfrm>
        </p:spPr>
        <p:txBody>
          <a:bodyPr/>
          <a:lstStyle/>
          <a:p>
            <a:pPr eaLnBrk="1" hangingPunct="1"/>
            <a:r>
              <a:rPr lang="en-US" smtClean="0"/>
              <a:t>The 5 IP classes are split up based on the value in the 1</a:t>
            </a:r>
            <a:r>
              <a:rPr lang="en-US" baseline="30000" smtClean="0"/>
              <a:t>st</a:t>
            </a:r>
            <a:r>
              <a:rPr lang="en-US" smtClean="0"/>
              <a:t> octet:</a:t>
            </a:r>
            <a:endParaRPr lang="en-AU" smtClean="0"/>
          </a:p>
        </p:txBody>
      </p:sp>
      <p:pic>
        <p:nvPicPr>
          <p:cNvPr id="15366" name="Picture 116" descr="C:\My Documents\TCP_IP\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352800"/>
            <a:ext cx="6248400" cy="280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08C6D0-73CB-4674-8F05-86EEA3D93A7C}" type="slidenum">
              <a:rPr lang="en-AU"/>
              <a:pPr/>
              <a:t>27</a:t>
            </a:fld>
            <a:endParaRPr lang="en-AU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133600"/>
            <a:ext cx="7086600" cy="1447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The 32 bits of the IP address are divided into Network &amp; Host portions, with the octets assigned as a part of one or the other.</a:t>
            </a:r>
            <a:endParaRPr lang="en-AU" sz="2800" dirty="0" smtClean="0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1371600" y="3581400"/>
            <a:ext cx="6561138" cy="2671763"/>
            <a:chOff x="-3" y="-3"/>
            <a:chExt cx="4133" cy="2214"/>
          </a:xfrm>
        </p:grpSpPr>
        <p:grpSp>
          <p:nvGrpSpPr>
            <p:cNvPr id="3" name="Group 67"/>
            <p:cNvGrpSpPr>
              <a:grpSpLocks/>
            </p:cNvGrpSpPr>
            <p:nvPr/>
          </p:nvGrpSpPr>
          <p:grpSpPr bwMode="auto">
            <a:xfrm>
              <a:off x="0" y="0"/>
              <a:ext cx="4127" cy="2208"/>
              <a:chOff x="0" y="0"/>
              <a:chExt cx="4127" cy="2208"/>
            </a:xfrm>
          </p:grpSpPr>
          <p:grpSp>
            <p:nvGrpSpPr>
              <p:cNvPr id="4" name="Group 26"/>
              <p:cNvGrpSpPr>
                <a:grpSpLocks/>
              </p:cNvGrpSpPr>
              <p:nvPr/>
            </p:nvGrpSpPr>
            <p:grpSpPr bwMode="auto">
              <a:xfrm>
                <a:off x="0" y="0"/>
                <a:ext cx="4127" cy="556"/>
                <a:chOff x="0" y="0"/>
                <a:chExt cx="4127" cy="556"/>
              </a:xfrm>
            </p:grpSpPr>
            <p:sp>
              <p:nvSpPr>
                <p:cNvPr id="17478" name="Rectangle 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041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/>
                  <a:r>
                    <a:rPr lang="en-AU" sz="1800" b="1">
                      <a:solidFill>
                        <a:srgbClr val="993366"/>
                      </a:solidFill>
                      <a:cs typeface="Times New Roman" pitchFamily="18" charset="0"/>
                    </a:rPr>
                    <a:t>Network &amp; Host Representation</a:t>
                  </a:r>
                  <a:endParaRPr lang="en-AU" sz="1800">
                    <a:cs typeface="Times New Roman" pitchFamily="18" charset="0"/>
                  </a:endParaRPr>
                </a:p>
                <a:p>
                  <a:pPr algn="ctr" eaLnBrk="0" hangingPunct="0"/>
                  <a:r>
                    <a:rPr lang="en-AU" sz="1800" b="1">
                      <a:solidFill>
                        <a:srgbClr val="993366"/>
                      </a:solidFill>
                      <a:cs typeface="Times New Roman" pitchFamily="18" charset="0"/>
                    </a:rPr>
                    <a:t>By IP Address Class </a:t>
                  </a:r>
                  <a:endParaRPr lang="en-AU" sz="1800">
                    <a:cs typeface="Times New Roman" pitchFamily="18" charset="0"/>
                  </a:endParaRPr>
                </a:p>
                <a:p>
                  <a:pPr algn="ctr" eaLnBrk="0" hangingPunct="0"/>
                  <a:endParaRPr lang="en-AU" sz="1800"/>
                </a:p>
              </p:txBody>
            </p:sp>
            <p:sp>
              <p:nvSpPr>
                <p:cNvPr id="17479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127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28"/>
              <p:cNvGrpSpPr>
                <a:grpSpLocks/>
              </p:cNvGrpSpPr>
              <p:nvPr/>
            </p:nvGrpSpPr>
            <p:grpSpPr bwMode="auto">
              <a:xfrm>
                <a:off x="0" y="556"/>
                <a:ext cx="825" cy="413"/>
                <a:chOff x="0" y="556"/>
                <a:chExt cx="825" cy="413"/>
              </a:xfrm>
            </p:grpSpPr>
            <p:sp>
              <p:nvSpPr>
                <p:cNvPr id="17476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556"/>
                  <a:ext cx="739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/>
                  <a:r>
                    <a:rPr lang="en-AU" sz="1600" b="1" i="1">
                      <a:solidFill>
                        <a:srgbClr val="993366"/>
                      </a:solidFill>
                      <a:cs typeface="Times New Roman" pitchFamily="18" charset="0"/>
                    </a:rPr>
                    <a:t>Class</a:t>
                  </a:r>
                  <a:endParaRPr lang="en-AU" sz="1600">
                    <a:cs typeface="Times New Roman" pitchFamily="18" charset="0"/>
                  </a:endParaRPr>
                </a:p>
                <a:p>
                  <a:pPr algn="ctr" eaLnBrk="0" hangingPunct="0"/>
                  <a:endParaRPr lang="en-AU" sz="1600"/>
                </a:p>
              </p:txBody>
            </p:sp>
            <p:sp>
              <p:nvSpPr>
                <p:cNvPr id="17477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556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30"/>
              <p:cNvGrpSpPr>
                <a:grpSpLocks/>
              </p:cNvGrpSpPr>
              <p:nvPr/>
            </p:nvGrpSpPr>
            <p:grpSpPr bwMode="auto">
              <a:xfrm>
                <a:off x="825" y="556"/>
                <a:ext cx="825" cy="413"/>
                <a:chOff x="825" y="556"/>
                <a:chExt cx="825" cy="413"/>
              </a:xfrm>
            </p:grpSpPr>
            <p:sp>
              <p:nvSpPr>
                <p:cNvPr id="17474" name="Rectangle 6"/>
                <p:cNvSpPr>
                  <a:spLocks noChangeArrowheads="1"/>
                </p:cNvSpPr>
                <p:nvPr/>
              </p:nvSpPr>
              <p:spPr bwMode="auto">
                <a:xfrm>
                  <a:off x="868" y="556"/>
                  <a:ext cx="739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/>
                  <a:r>
                    <a:rPr lang="en-AU" sz="1600" b="1" i="1">
                      <a:solidFill>
                        <a:srgbClr val="993366"/>
                      </a:solidFill>
                      <a:cs typeface="Times New Roman" pitchFamily="18" charset="0"/>
                    </a:rPr>
                    <a:t>Octet1</a:t>
                  </a:r>
                  <a:endParaRPr lang="en-AU" sz="1600">
                    <a:cs typeface="Times New Roman" pitchFamily="18" charset="0"/>
                  </a:endParaRPr>
                </a:p>
                <a:p>
                  <a:pPr algn="ctr" eaLnBrk="0" hangingPunct="0"/>
                  <a:endParaRPr lang="en-AU"/>
                </a:p>
              </p:txBody>
            </p:sp>
            <p:sp>
              <p:nvSpPr>
                <p:cNvPr id="17475" name="Rectangle 29"/>
                <p:cNvSpPr>
                  <a:spLocks noChangeArrowheads="1"/>
                </p:cNvSpPr>
                <p:nvPr/>
              </p:nvSpPr>
              <p:spPr bwMode="auto">
                <a:xfrm>
                  <a:off x="825" y="556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32"/>
              <p:cNvGrpSpPr>
                <a:grpSpLocks/>
              </p:cNvGrpSpPr>
              <p:nvPr/>
            </p:nvGrpSpPr>
            <p:grpSpPr bwMode="auto">
              <a:xfrm>
                <a:off x="1650" y="556"/>
                <a:ext cx="825" cy="413"/>
                <a:chOff x="1650" y="556"/>
                <a:chExt cx="825" cy="413"/>
              </a:xfrm>
            </p:grpSpPr>
            <p:sp>
              <p:nvSpPr>
                <p:cNvPr id="17472" name="Rectangle 7"/>
                <p:cNvSpPr>
                  <a:spLocks noChangeArrowheads="1"/>
                </p:cNvSpPr>
                <p:nvPr/>
              </p:nvSpPr>
              <p:spPr bwMode="auto">
                <a:xfrm>
                  <a:off x="1693" y="556"/>
                  <a:ext cx="739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/>
                  <a:r>
                    <a:rPr lang="en-AU" sz="1600" b="1" i="1">
                      <a:solidFill>
                        <a:srgbClr val="993366"/>
                      </a:solidFill>
                      <a:cs typeface="Times New Roman" pitchFamily="18" charset="0"/>
                    </a:rPr>
                    <a:t>Octet2</a:t>
                  </a:r>
                  <a:endParaRPr lang="en-AU" sz="1600">
                    <a:cs typeface="Times New Roman" pitchFamily="18" charset="0"/>
                  </a:endParaRPr>
                </a:p>
                <a:p>
                  <a:pPr algn="ctr" eaLnBrk="0" hangingPunct="0"/>
                  <a:endParaRPr lang="en-AU" sz="1600"/>
                </a:p>
              </p:txBody>
            </p:sp>
            <p:sp>
              <p:nvSpPr>
                <p:cNvPr id="17473" name="Rectangle 31"/>
                <p:cNvSpPr>
                  <a:spLocks noChangeArrowheads="1"/>
                </p:cNvSpPr>
                <p:nvPr/>
              </p:nvSpPr>
              <p:spPr bwMode="auto">
                <a:xfrm>
                  <a:off x="1650" y="556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34"/>
              <p:cNvGrpSpPr>
                <a:grpSpLocks/>
              </p:cNvGrpSpPr>
              <p:nvPr/>
            </p:nvGrpSpPr>
            <p:grpSpPr bwMode="auto">
              <a:xfrm>
                <a:off x="2475" y="556"/>
                <a:ext cx="826" cy="413"/>
                <a:chOff x="2475" y="556"/>
                <a:chExt cx="826" cy="413"/>
              </a:xfrm>
            </p:grpSpPr>
            <p:sp>
              <p:nvSpPr>
                <p:cNvPr id="17470" name="Rectangle 8"/>
                <p:cNvSpPr>
                  <a:spLocks noChangeArrowheads="1"/>
                </p:cNvSpPr>
                <p:nvPr/>
              </p:nvSpPr>
              <p:spPr bwMode="auto">
                <a:xfrm>
                  <a:off x="2518" y="556"/>
                  <a:ext cx="740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/>
                  <a:r>
                    <a:rPr lang="en-AU" sz="1600" b="1" i="1">
                      <a:solidFill>
                        <a:srgbClr val="993366"/>
                      </a:solidFill>
                      <a:cs typeface="Times New Roman" pitchFamily="18" charset="0"/>
                    </a:rPr>
                    <a:t>Octet3</a:t>
                  </a:r>
                  <a:endParaRPr lang="en-AU" sz="1600">
                    <a:cs typeface="Times New Roman" pitchFamily="18" charset="0"/>
                  </a:endParaRPr>
                </a:p>
                <a:p>
                  <a:pPr algn="ctr" eaLnBrk="0" hangingPunct="0"/>
                  <a:endParaRPr lang="en-AU" sz="1600"/>
                </a:p>
              </p:txBody>
            </p:sp>
            <p:sp>
              <p:nvSpPr>
                <p:cNvPr id="17471" name="Rectangle 33"/>
                <p:cNvSpPr>
                  <a:spLocks noChangeArrowheads="1"/>
                </p:cNvSpPr>
                <p:nvPr/>
              </p:nvSpPr>
              <p:spPr bwMode="auto">
                <a:xfrm>
                  <a:off x="2475" y="556"/>
                  <a:ext cx="826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36"/>
              <p:cNvGrpSpPr>
                <a:grpSpLocks/>
              </p:cNvGrpSpPr>
              <p:nvPr/>
            </p:nvGrpSpPr>
            <p:grpSpPr bwMode="auto">
              <a:xfrm>
                <a:off x="3301" y="556"/>
                <a:ext cx="826" cy="413"/>
                <a:chOff x="3301" y="556"/>
                <a:chExt cx="826" cy="413"/>
              </a:xfrm>
            </p:grpSpPr>
            <p:sp>
              <p:nvSpPr>
                <p:cNvPr id="17468" name="Rectangle 9"/>
                <p:cNvSpPr>
                  <a:spLocks noChangeArrowheads="1"/>
                </p:cNvSpPr>
                <p:nvPr/>
              </p:nvSpPr>
              <p:spPr bwMode="auto">
                <a:xfrm>
                  <a:off x="3344" y="556"/>
                  <a:ext cx="740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/>
                  <a:r>
                    <a:rPr lang="en-AU" sz="1600" b="1" i="1">
                      <a:solidFill>
                        <a:srgbClr val="993366"/>
                      </a:solidFill>
                      <a:cs typeface="Times New Roman" pitchFamily="18" charset="0"/>
                    </a:rPr>
                    <a:t>Octet4</a:t>
                  </a:r>
                  <a:endParaRPr lang="en-AU" sz="1600">
                    <a:cs typeface="Times New Roman" pitchFamily="18" charset="0"/>
                  </a:endParaRPr>
                </a:p>
                <a:p>
                  <a:pPr algn="ctr" eaLnBrk="0" hangingPunct="0"/>
                  <a:endParaRPr lang="en-AU" sz="1600"/>
                </a:p>
              </p:txBody>
            </p:sp>
            <p:sp>
              <p:nvSpPr>
                <p:cNvPr id="17469" name="Rectangle 35"/>
                <p:cNvSpPr>
                  <a:spLocks noChangeArrowheads="1"/>
                </p:cNvSpPr>
                <p:nvPr/>
              </p:nvSpPr>
              <p:spPr bwMode="auto">
                <a:xfrm>
                  <a:off x="3301" y="556"/>
                  <a:ext cx="826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38"/>
              <p:cNvGrpSpPr>
                <a:grpSpLocks/>
              </p:cNvGrpSpPr>
              <p:nvPr/>
            </p:nvGrpSpPr>
            <p:grpSpPr bwMode="auto">
              <a:xfrm>
                <a:off x="0" y="969"/>
                <a:ext cx="825" cy="413"/>
                <a:chOff x="0" y="969"/>
                <a:chExt cx="825" cy="413"/>
              </a:xfrm>
            </p:grpSpPr>
            <p:sp>
              <p:nvSpPr>
                <p:cNvPr id="17466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969"/>
                  <a:ext cx="739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/>
                  <a:r>
                    <a:rPr lang="en-AU" sz="1300" b="1">
                      <a:solidFill>
                        <a:srgbClr val="993366"/>
                      </a:solidFill>
                      <a:cs typeface="Times New Roman" pitchFamily="18" charset="0"/>
                    </a:rPr>
                    <a:t>Class A</a:t>
                  </a:r>
                  <a:endParaRPr lang="en-AU" sz="1300" b="1">
                    <a:cs typeface="Times New Roman" pitchFamily="18" charset="0"/>
                  </a:endParaRPr>
                </a:p>
                <a:p>
                  <a:pPr eaLnBrk="0" hangingPunct="0"/>
                  <a:endParaRPr lang="en-AU" b="1"/>
                </a:p>
              </p:txBody>
            </p:sp>
            <p:sp>
              <p:nvSpPr>
                <p:cNvPr id="17467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969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40"/>
              <p:cNvGrpSpPr>
                <a:grpSpLocks/>
              </p:cNvGrpSpPr>
              <p:nvPr/>
            </p:nvGrpSpPr>
            <p:grpSpPr bwMode="auto">
              <a:xfrm>
                <a:off x="825" y="969"/>
                <a:ext cx="825" cy="413"/>
                <a:chOff x="825" y="969"/>
                <a:chExt cx="825" cy="413"/>
              </a:xfrm>
            </p:grpSpPr>
            <p:sp>
              <p:nvSpPr>
                <p:cNvPr id="17464" name="Rectangle 11"/>
                <p:cNvSpPr>
                  <a:spLocks noChangeArrowheads="1"/>
                </p:cNvSpPr>
                <p:nvPr/>
              </p:nvSpPr>
              <p:spPr bwMode="auto">
                <a:xfrm>
                  <a:off x="868" y="969"/>
                  <a:ext cx="739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/>
                  <a:r>
                    <a:rPr lang="en-AU" sz="1300" b="1">
                      <a:solidFill>
                        <a:srgbClr val="993366"/>
                      </a:solidFill>
                      <a:cs typeface="Times New Roman" pitchFamily="18" charset="0"/>
                    </a:rPr>
                    <a:t>Network</a:t>
                  </a:r>
                  <a:endParaRPr lang="en-AU" sz="1300" b="1">
                    <a:cs typeface="Times New Roman" pitchFamily="18" charset="0"/>
                  </a:endParaRPr>
                </a:p>
                <a:p>
                  <a:pPr eaLnBrk="0" hangingPunct="0"/>
                  <a:endParaRPr lang="en-AU" b="1"/>
                </a:p>
              </p:txBody>
            </p:sp>
            <p:sp>
              <p:nvSpPr>
                <p:cNvPr id="17465" name="Rectangle 39"/>
                <p:cNvSpPr>
                  <a:spLocks noChangeArrowheads="1"/>
                </p:cNvSpPr>
                <p:nvPr/>
              </p:nvSpPr>
              <p:spPr bwMode="auto">
                <a:xfrm>
                  <a:off x="825" y="969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42"/>
              <p:cNvGrpSpPr>
                <a:grpSpLocks/>
              </p:cNvGrpSpPr>
              <p:nvPr/>
            </p:nvGrpSpPr>
            <p:grpSpPr bwMode="auto">
              <a:xfrm>
                <a:off x="1650" y="969"/>
                <a:ext cx="825" cy="413"/>
                <a:chOff x="1650" y="969"/>
                <a:chExt cx="825" cy="413"/>
              </a:xfrm>
            </p:grpSpPr>
            <p:sp>
              <p:nvSpPr>
                <p:cNvPr id="17462" name="Rectangle 12"/>
                <p:cNvSpPr>
                  <a:spLocks noChangeArrowheads="1"/>
                </p:cNvSpPr>
                <p:nvPr/>
              </p:nvSpPr>
              <p:spPr bwMode="auto">
                <a:xfrm>
                  <a:off x="1693" y="969"/>
                  <a:ext cx="739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/>
                  <a:r>
                    <a:rPr lang="en-AU" sz="1300" b="1">
                      <a:solidFill>
                        <a:srgbClr val="993366"/>
                      </a:solidFill>
                      <a:cs typeface="Times New Roman" pitchFamily="18" charset="0"/>
                    </a:rPr>
                    <a:t>Host</a:t>
                  </a:r>
                  <a:endParaRPr lang="en-AU" sz="1300" b="1">
                    <a:cs typeface="Times New Roman" pitchFamily="18" charset="0"/>
                  </a:endParaRPr>
                </a:p>
                <a:p>
                  <a:pPr eaLnBrk="0" hangingPunct="0"/>
                  <a:endParaRPr lang="en-AU" b="1"/>
                </a:p>
              </p:txBody>
            </p:sp>
            <p:sp>
              <p:nvSpPr>
                <p:cNvPr id="17463" name="Rectangle 41"/>
                <p:cNvSpPr>
                  <a:spLocks noChangeArrowheads="1"/>
                </p:cNvSpPr>
                <p:nvPr/>
              </p:nvSpPr>
              <p:spPr bwMode="auto">
                <a:xfrm>
                  <a:off x="1650" y="969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44"/>
              <p:cNvGrpSpPr>
                <a:grpSpLocks/>
              </p:cNvGrpSpPr>
              <p:nvPr/>
            </p:nvGrpSpPr>
            <p:grpSpPr bwMode="auto">
              <a:xfrm>
                <a:off x="2475" y="969"/>
                <a:ext cx="826" cy="413"/>
                <a:chOff x="2475" y="969"/>
                <a:chExt cx="826" cy="413"/>
              </a:xfrm>
            </p:grpSpPr>
            <p:sp>
              <p:nvSpPr>
                <p:cNvPr id="17460" name="Rectangle 13"/>
                <p:cNvSpPr>
                  <a:spLocks noChangeArrowheads="1"/>
                </p:cNvSpPr>
                <p:nvPr/>
              </p:nvSpPr>
              <p:spPr bwMode="auto">
                <a:xfrm>
                  <a:off x="2518" y="969"/>
                  <a:ext cx="740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/>
                  <a:r>
                    <a:rPr lang="en-AU" sz="1300" b="1">
                      <a:solidFill>
                        <a:srgbClr val="993366"/>
                      </a:solidFill>
                      <a:cs typeface="Times New Roman" pitchFamily="18" charset="0"/>
                    </a:rPr>
                    <a:t>Host</a:t>
                  </a:r>
                  <a:endParaRPr lang="en-AU" sz="1300" b="1">
                    <a:cs typeface="Times New Roman" pitchFamily="18" charset="0"/>
                  </a:endParaRPr>
                </a:p>
                <a:p>
                  <a:pPr eaLnBrk="0" hangingPunct="0"/>
                  <a:endParaRPr lang="en-AU" b="1"/>
                </a:p>
              </p:txBody>
            </p:sp>
            <p:sp>
              <p:nvSpPr>
                <p:cNvPr id="17461" name="Rectangle 43"/>
                <p:cNvSpPr>
                  <a:spLocks noChangeArrowheads="1"/>
                </p:cNvSpPr>
                <p:nvPr/>
              </p:nvSpPr>
              <p:spPr bwMode="auto">
                <a:xfrm>
                  <a:off x="2475" y="969"/>
                  <a:ext cx="826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46"/>
              <p:cNvGrpSpPr>
                <a:grpSpLocks/>
              </p:cNvGrpSpPr>
              <p:nvPr/>
            </p:nvGrpSpPr>
            <p:grpSpPr bwMode="auto">
              <a:xfrm>
                <a:off x="3301" y="969"/>
                <a:ext cx="826" cy="413"/>
                <a:chOff x="3301" y="969"/>
                <a:chExt cx="826" cy="413"/>
              </a:xfrm>
            </p:grpSpPr>
            <p:sp>
              <p:nvSpPr>
                <p:cNvPr id="17458" name="Rectangle 14"/>
                <p:cNvSpPr>
                  <a:spLocks noChangeArrowheads="1"/>
                </p:cNvSpPr>
                <p:nvPr/>
              </p:nvSpPr>
              <p:spPr bwMode="auto">
                <a:xfrm>
                  <a:off x="3344" y="969"/>
                  <a:ext cx="740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/>
                  <a:r>
                    <a:rPr lang="en-AU" sz="1300" b="1">
                      <a:solidFill>
                        <a:srgbClr val="993366"/>
                      </a:solidFill>
                      <a:cs typeface="Times New Roman" pitchFamily="18" charset="0"/>
                    </a:rPr>
                    <a:t>Host</a:t>
                  </a:r>
                  <a:endParaRPr lang="en-AU" sz="1300" b="1">
                    <a:cs typeface="Times New Roman" pitchFamily="18" charset="0"/>
                  </a:endParaRPr>
                </a:p>
                <a:p>
                  <a:pPr eaLnBrk="0" hangingPunct="0"/>
                  <a:endParaRPr lang="en-AU" b="1"/>
                </a:p>
              </p:txBody>
            </p:sp>
            <p:sp>
              <p:nvSpPr>
                <p:cNvPr id="17459" name="Rectangle 45"/>
                <p:cNvSpPr>
                  <a:spLocks noChangeArrowheads="1"/>
                </p:cNvSpPr>
                <p:nvPr/>
              </p:nvSpPr>
              <p:spPr bwMode="auto">
                <a:xfrm>
                  <a:off x="3301" y="969"/>
                  <a:ext cx="826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48"/>
              <p:cNvGrpSpPr>
                <a:grpSpLocks/>
              </p:cNvGrpSpPr>
              <p:nvPr/>
            </p:nvGrpSpPr>
            <p:grpSpPr bwMode="auto">
              <a:xfrm>
                <a:off x="0" y="1382"/>
                <a:ext cx="825" cy="413"/>
                <a:chOff x="0" y="1382"/>
                <a:chExt cx="825" cy="413"/>
              </a:xfrm>
            </p:grpSpPr>
            <p:sp>
              <p:nvSpPr>
                <p:cNvPr id="17456" name="Rectangle 15"/>
                <p:cNvSpPr>
                  <a:spLocks noChangeArrowheads="1"/>
                </p:cNvSpPr>
                <p:nvPr/>
              </p:nvSpPr>
              <p:spPr bwMode="auto">
                <a:xfrm>
                  <a:off x="43" y="1382"/>
                  <a:ext cx="739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/>
                  <a:r>
                    <a:rPr lang="en-AU" sz="1300" b="1">
                      <a:solidFill>
                        <a:srgbClr val="993366"/>
                      </a:solidFill>
                      <a:cs typeface="Times New Roman" pitchFamily="18" charset="0"/>
                    </a:rPr>
                    <a:t>Class B</a:t>
                  </a:r>
                  <a:endParaRPr lang="en-AU" sz="1300" b="1">
                    <a:cs typeface="Times New Roman" pitchFamily="18" charset="0"/>
                  </a:endParaRPr>
                </a:p>
                <a:p>
                  <a:pPr eaLnBrk="0" hangingPunct="0"/>
                  <a:endParaRPr lang="en-AU"/>
                </a:p>
              </p:txBody>
            </p:sp>
            <p:sp>
              <p:nvSpPr>
                <p:cNvPr id="17457" name="Rectangle 47"/>
                <p:cNvSpPr>
                  <a:spLocks noChangeArrowheads="1"/>
                </p:cNvSpPr>
                <p:nvPr/>
              </p:nvSpPr>
              <p:spPr bwMode="auto">
                <a:xfrm>
                  <a:off x="0" y="1382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50"/>
              <p:cNvGrpSpPr>
                <a:grpSpLocks/>
              </p:cNvGrpSpPr>
              <p:nvPr/>
            </p:nvGrpSpPr>
            <p:grpSpPr bwMode="auto">
              <a:xfrm>
                <a:off x="825" y="1382"/>
                <a:ext cx="825" cy="413"/>
                <a:chOff x="825" y="1382"/>
                <a:chExt cx="825" cy="413"/>
              </a:xfrm>
            </p:grpSpPr>
            <p:sp>
              <p:nvSpPr>
                <p:cNvPr id="17454" name="Rectangle 16"/>
                <p:cNvSpPr>
                  <a:spLocks noChangeArrowheads="1"/>
                </p:cNvSpPr>
                <p:nvPr/>
              </p:nvSpPr>
              <p:spPr bwMode="auto">
                <a:xfrm>
                  <a:off x="868" y="1382"/>
                  <a:ext cx="739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/>
                  <a:r>
                    <a:rPr lang="en-AU" sz="1300" b="1">
                      <a:solidFill>
                        <a:srgbClr val="993366"/>
                      </a:solidFill>
                      <a:cs typeface="Times New Roman" pitchFamily="18" charset="0"/>
                    </a:rPr>
                    <a:t>Network</a:t>
                  </a:r>
                  <a:endParaRPr lang="en-AU" sz="1300" b="1">
                    <a:cs typeface="Times New Roman" pitchFamily="18" charset="0"/>
                  </a:endParaRPr>
                </a:p>
                <a:p>
                  <a:pPr eaLnBrk="0" hangingPunct="0"/>
                  <a:endParaRPr lang="en-AU" b="1"/>
                </a:p>
              </p:txBody>
            </p:sp>
            <p:sp>
              <p:nvSpPr>
                <p:cNvPr id="17455" name="Rectangle 49"/>
                <p:cNvSpPr>
                  <a:spLocks noChangeArrowheads="1"/>
                </p:cNvSpPr>
                <p:nvPr/>
              </p:nvSpPr>
              <p:spPr bwMode="auto">
                <a:xfrm>
                  <a:off x="825" y="1382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52"/>
              <p:cNvGrpSpPr>
                <a:grpSpLocks/>
              </p:cNvGrpSpPr>
              <p:nvPr/>
            </p:nvGrpSpPr>
            <p:grpSpPr bwMode="auto">
              <a:xfrm>
                <a:off x="1650" y="1382"/>
                <a:ext cx="825" cy="413"/>
                <a:chOff x="1650" y="1382"/>
                <a:chExt cx="825" cy="413"/>
              </a:xfrm>
            </p:grpSpPr>
            <p:sp>
              <p:nvSpPr>
                <p:cNvPr id="17452" name="Rectangle 17"/>
                <p:cNvSpPr>
                  <a:spLocks noChangeArrowheads="1"/>
                </p:cNvSpPr>
                <p:nvPr/>
              </p:nvSpPr>
              <p:spPr bwMode="auto">
                <a:xfrm>
                  <a:off x="1693" y="1382"/>
                  <a:ext cx="739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/>
                  <a:r>
                    <a:rPr lang="en-AU" sz="1300" b="1">
                      <a:solidFill>
                        <a:srgbClr val="993366"/>
                      </a:solidFill>
                      <a:cs typeface="Times New Roman" pitchFamily="18" charset="0"/>
                    </a:rPr>
                    <a:t>Network</a:t>
                  </a:r>
                  <a:endParaRPr lang="en-AU" sz="1300" b="1">
                    <a:cs typeface="Times New Roman" pitchFamily="18" charset="0"/>
                  </a:endParaRPr>
                </a:p>
                <a:p>
                  <a:pPr eaLnBrk="0" hangingPunct="0"/>
                  <a:endParaRPr lang="en-AU"/>
                </a:p>
              </p:txBody>
            </p:sp>
            <p:sp>
              <p:nvSpPr>
                <p:cNvPr id="17453" name="Rectangle 51"/>
                <p:cNvSpPr>
                  <a:spLocks noChangeArrowheads="1"/>
                </p:cNvSpPr>
                <p:nvPr/>
              </p:nvSpPr>
              <p:spPr bwMode="auto">
                <a:xfrm>
                  <a:off x="1650" y="1382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54"/>
              <p:cNvGrpSpPr>
                <a:grpSpLocks/>
              </p:cNvGrpSpPr>
              <p:nvPr/>
            </p:nvGrpSpPr>
            <p:grpSpPr bwMode="auto">
              <a:xfrm>
                <a:off x="2475" y="1382"/>
                <a:ext cx="826" cy="413"/>
                <a:chOff x="2475" y="1382"/>
                <a:chExt cx="826" cy="413"/>
              </a:xfrm>
            </p:grpSpPr>
            <p:sp>
              <p:nvSpPr>
                <p:cNvPr id="17450" name="Rectangle 18"/>
                <p:cNvSpPr>
                  <a:spLocks noChangeArrowheads="1"/>
                </p:cNvSpPr>
                <p:nvPr/>
              </p:nvSpPr>
              <p:spPr bwMode="auto">
                <a:xfrm>
                  <a:off x="2518" y="1382"/>
                  <a:ext cx="740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/>
                  <a:r>
                    <a:rPr lang="en-AU" sz="1300" b="1">
                      <a:solidFill>
                        <a:srgbClr val="993366"/>
                      </a:solidFill>
                      <a:cs typeface="Times New Roman" pitchFamily="18" charset="0"/>
                    </a:rPr>
                    <a:t>Host</a:t>
                  </a:r>
                  <a:endParaRPr lang="en-AU" sz="1300" b="1">
                    <a:cs typeface="Times New Roman" pitchFamily="18" charset="0"/>
                  </a:endParaRPr>
                </a:p>
                <a:p>
                  <a:pPr eaLnBrk="0" hangingPunct="0"/>
                  <a:endParaRPr lang="en-AU" b="1"/>
                </a:p>
              </p:txBody>
            </p:sp>
            <p:sp>
              <p:nvSpPr>
                <p:cNvPr id="17451" name="Rectangle 53"/>
                <p:cNvSpPr>
                  <a:spLocks noChangeArrowheads="1"/>
                </p:cNvSpPr>
                <p:nvPr/>
              </p:nvSpPr>
              <p:spPr bwMode="auto">
                <a:xfrm>
                  <a:off x="2475" y="1382"/>
                  <a:ext cx="826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56"/>
              <p:cNvGrpSpPr>
                <a:grpSpLocks/>
              </p:cNvGrpSpPr>
              <p:nvPr/>
            </p:nvGrpSpPr>
            <p:grpSpPr bwMode="auto">
              <a:xfrm>
                <a:off x="3301" y="1382"/>
                <a:ext cx="826" cy="413"/>
                <a:chOff x="3301" y="1382"/>
                <a:chExt cx="826" cy="413"/>
              </a:xfrm>
            </p:grpSpPr>
            <p:sp>
              <p:nvSpPr>
                <p:cNvPr id="17448" name="Rectangle 19"/>
                <p:cNvSpPr>
                  <a:spLocks noChangeArrowheads="1"/>
                </p:cNvSpPr>
                <p:nvPr/>
              </p:nvSpPr>
              <p:spPr bwMode="auto">
                <a:xfrm>
                  <a:off x="3344" y="1382"/>
                  <a:ext cx="740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/>
                  <a:r>
                    <a:rPr lang="en-AU" sz="1300" b="1">
                      <a:solidFill>
                        <a:srgbClr val="993366"/>
                      </a:solidFill>
                      <a:cs typeface="Times New Roman" pitchFamily="18" charset="0"/>
                    </a:rPr>
                    <a:t>Host</a:t>
                  </a:r>
                  <a:endParaRPr lang="en-AU" sz="1300" b="1">
                    <a:cs typeface="Times New Roman" pitchFamily="18" charset="0"/>
                  </a:endParaRPr>
                </a:p>
                <a:p>
                  <a:pPr eaLnBrk="0" hangingPunct="0"/>
                  <a:endParaRPr lang="en-AU" b="1"/>
                </a:p>
              </p:txBody>
            </p:sp>
            <p:sp>
              <p:nvSpPr>
                <p:cNvPr id="17449" name="Rectangle 55"/>
                <p:cNvSpPr>
                  <a:spLocks noChangeArrowheads="1"/>
                </p:cNvSpPr>
                <p:nvPr/>
              </p:nvSpPr>
              <p:spPr bwMode="auto">
                <a:xfrm>
                  <a:off x="3301" y="1382"/>
                  <a:ext cx="826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58"/>
              <p:cNvGrpSpPr>
                <a:grpSpLocks/>
              </p:cNvGrpSpPr>
              <p:nvPr/>
            </p:nvGrpSpPr>
            <p:grpSpPr bwMode="auto">
              <a:xfrm>
                <a:off x="0" y="1795"/>
                <a:ext cx="825" cy="413"/>
                <a:chOff x="0" y="1795"/>
                <a:chExt cx="825" cy="413"/>
              </a:xfrm>
            </p:grpSpPr>
            <p:sp>
              <p:nvSpPr>
                <p:cNvPr id="17446" name="Rectangle 20"/>
                <p:cNvSpPr>
                  <a:spLocks noChangeArrowheads="1"/>
                </p:cNvSpPr>
                <p:nvPr/>
              </p:nvSpPr>
              <p:spPr bwMode="auto">
                <a:xfrm>
                  <a:off x="43" y="1795"/>
                  <a:ext cx="739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/>
                  <a:r>
                    <a:rPr lang="en-AU" sz="1300" b="1">
                      <a:solidFill>
                        <a:srgbClr val="993366"/>
                      </a:solidFill>
                      <a:cs typeface="Times New Roman" pitchFamily="18" charset="0"/>
                    </a:rPr>
                    <a:t>Class C</a:t>
                  </a:r>
                  <a:endParaRPr lang="en-AU" sz="1300" b="1">
                    <a:cs typeface="Times New Roman" pitchFamily="18" charset="0"/>
                  </a:endParaRPr>
                </a:p>
                <a:p>
                  <a:pPr eaLnBrk="0" hangingPunct="0"/>
                  <a:endParaRPr lang="en-AU" b="1"/>
                </a:p>
              </p:txBody>
            </p:sp>
            <p:sp>
              <p:nvSpPr>
                <p:cNvPr id="17447" name="Rectangle 57"/>
                <p:cNvSpPr>
                  <a:spLocks noChangeArrowheads="1"/>
                </p:cNvSpPr>
                <p:nvPr/>
              </p:nvSpPr>
              <p:spPr bwMode="auto">
                <a:xfrm>
                  <a:off x="0" y="1795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60"/>
              <p:cNvGrpSpPr>
                <a:grpSpLocks/>
              </p:cNvGrpSpPr>
              <p:nvPr/>
            </p:nvGrpSpPr>
            <p:grpSpPr bwMode="auto">
              <a:xfrm>
                <a:off x="825" y="1795"/>
                <a:ext cx="825" cy="413"/>
                <a:chOff x="825" y="1795"/>
                <a:chExt cx="825" cy="413"/>
              </a:xfrm>
            </p:grpSpPr>
            <p:sp>
              <p:nvSpPr>
                <p:cNvPr id="17444" name="Rectangle 21"/>
                <p:cNvSpPr>
                  <a:spLocks noChangeArrowheads="1"/>
                </p:cNvSpPr>
                <p:nvPr/>
              </p:nvSpPr>
              <p:spPr bwMode="auto">
                <a:xfrm>
                  <a:off x="868" y="1795"/>
                  <a:ext cx="739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/>
                  <a:r>
                    <a:rPr lang="en-AU" sz="1300" b="1">
                      <a:solidFill>
                        <a:srgbClr val="993366"/>
                      </a:solidFill>
                      <a:cs typeface="Times New Roman" pitchFamily="18" charset="0"/>
                    </a:rPr>
                    <a:t>Network</a:t>
                  </a:r>
                  <a:endParaRPr lang="en-AU" sz="1300" b="1">
                    <a:cs typeface="Times New Roman" pitchFamily="18" charset="0"/>
                  </a:endParaRPr>
                </a:p>
                <a:p>
                  <a:pPr eaLnBrk="0" hangingPunct="0"/>
                  <a:endParaRPr lang="en-AU" b="1"/>
                </a:p>
              </p:txBody>
            </p:sp>
            <p:sp>
              <p:nvSpPr>
                <p:cNvPr id="17445" name="Rectangle 59"/>
                <p:cNvSpPr>
                  <a:spLocks noChangeArrowheads="1"/>
                </p:cNvSpPr>
                <p:nvPr/>
              </p:nvSpPr>
              <p:spPr bwMode="auto">
                <a:xfrm>
                  <a:off x="825" y="1795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62"/>
              <p:cNvGrpSpPr>
                <a:grpSpLocks/>
              </p:cNvGrpSpPr>
              <p:nvPr/>
            </p:nvGrpSpPr>
            <p:grpSpPr bwMode="auto">
              <a:xfrm>
                <a:off x="1650" y="1795"/>
                <a:ext cx="825" cy="413"/>
                <a:chOff x="1650" y="1795"/>
                <a:chExt cx="825" cy="413"/>
              </a:xfrm>
            </p:grpSpPr>
            <p:sp>
              <p:nvSpPr>
                <p:cNvPr id="17442" name="Rectangle 22"/>
                <p:cNvSpPr>
                  <a:spLocks noChangeArrowheads="1"/>
                </p:cNvSpPr>
                <p:nvPr/>
              </p:nvSpPr>
              <p:spPr bwMode="auto">
                <a:xfrm>
                  <a:off x="1693" y="1795"/>
                  <a:ext cx="739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/>
                  <a:r>
                    <a:rPr lang="en-AU" sz="1300" b="1">
                      <a:solidFill>
                        <a:srgbClr val="993366"/>
                      </a:solidFill>
                      <a:cs typeface="Times New Roman" pitchFamily="18" charset="0"/>
                    </a:rPr>
                    <a:t>Network</a:t>
                  </a:r>
                  <a:endParaRPr lang="en-AU" sz="1300" b="1">
                    <a:cs typeface="Times New Roman" pitchFamily="18" charset="0"/>
                  </a:endParaRPr>
                </a:p>
                <a:p>
                  <a:pPr eaLnBrk="0" hangingPunct="0"/>
                  <a:endParaRPr lang="en-AU" b="1"/>
                </a:p>
              </p:txBody>
            </p:sp>
            <p:sp>
              <p:nvSpPr>
                <p:cNvPr id="17443" name="Rectangle 61"/>
                <p:cNvSpPr>
                  <a:spLocks noChangeArrowheads="1"/>
                </p:cNvSpPr>
                <p:nvPr/>
              </p:nvSpPr>
              <p:spPr bwMode="auto">
                <a:xfrm>
                  <a:off x="1650" y="1795"/>
                  <a:ext cx="825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64"/>
              <p:cNvGrpSpPr>
                <a:grpSpLocks/>
              </p:cNvGrpSpPr>
              <p:nvPr/>
            </p:nvGrpSpPr>
            <p:grpSpPr bwMode="auto">
              <a:xfrm>
                <a:off x="2475" y="1795"/>
                <a:ext cx="826" cy="413"/>
                <a:chOff x="2475" y="1795"/>
                <a:chExt cx="826" cy="413"/>
              </a:xfrm>
            </p:grpSpPr>
            <p:sp>
              <p:nvSpPr>
                <p:cNvPr id="17440" name="Rectangle 23"/>
                <p:cNvSpPr>
                  <a:spLocks noChangeArrowheads="1"/>
                </p:cNvSpPr>
                <p:nvPr/>
              </p:nvSpPr>
              <p:spPr bwMode="auto">
                <a:xfrm>
                  <a:off x="2518" y="1795"/>
                  <a:ext cx="740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/>
                  <a:r>
                    <a:rPr lang="en-AU" sz="1300" b="1">
                      <a:solidFill>
                        <a:srgbClr val="993366"/>
                      </a:solidFill>
                      <a:cs typeface="Times New Roman" pitchFamily="18" charset="0"/>
                    </a:rPr>
                    <a:t>Network</a:t>
                  </a:r>
                  <a:endParaRPr lang="en-AU" sz="1300" b="1">
                    <a:cs typeface="Times New Roman" pitchFamily="18" charset="0"/>
                  </a:endParaRPr>
                </a:p>
                <a:p>
                  <a:pPr eaLnBrk="0" hangingPunct="0"/>
                  <a:endParaRPr lang="en-AU" b="1"/>
                </a:p>
              </p:txBody>
            </p:sp>
            <p:sp>
              <p:nvSpPr>
                <p:cNvPr id="17441" name="Rectangle 63"/>
                <p:cNvSpPr>
                  <a:spLocks noChangeArrowheads="1"/>
                </p:cNvSpPr>
                <p:nvPr/>
              </p:nvSpPr>
              <p:spPr bwMode="auto">
                <a:xfrm>
                  <a:off x="2475" y="1795"/>
                  <a:ext cx="826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66"/>
              <p:cNvGrpSpPr>
                <a:grpSpLocks/>
              </p:cNvGrpSpPr>
              <p:nvPr/>
            </p:nvGrpSpPr>
            <p:grpSpPr bwMode="auto">
              <a:xfrm>
                <a:off x="3301" y="1795"/>
                <a:ext cx="826" cy="413"/>
                <a:chOff x="3301" y="1795"/>
                <a:chExt cx="826" cy="413"/>
              </a:xfrm>
            </p:grpSpPr>
            <p:sp>
              <p:nvSpPr>
                <p:cNvPr id="17438" name="Rectangle 24"/>
                <p:cNvSpPr>
                  <a:spLocks noChangeArrowheads="1"/>
                </p:cNvSpPr>
                <p:nvPr/>
              </p:nvSpPr>
              <p:spPr bwMode="auto">
                <a:xfrm>
                  <a:off x="3344" y="1795"/>
                  <a:ext cx="740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/>
                  <a:r>
                    <a:rPr lang="en-AU" sz="1300" b="1">
                      <a:solidFill>
                        <a:srgbClr val="993366"/>
                      </a:solidFill>
                      <a:cs typeface="Times New Roman" pitchFamily="18" charset="0"/>
                    </a:rPr>
                    <a:t>Host</a:t>
                  </a:r>
                  <a:endParaRPr lang="en-AU" sz="1300" b="1">
                    <a:cs typeface="Times New Roman" pitchFamily="18" charset="0"/>
                  </a:endParaRPr>
                </a:p>
                <a:p>
                  <a:pPr eaLnBrk="0" hangingPunct="0"/>
                  <a:endParaRPr lang="en-AU"/>
                </a:p>
              </p:txBody>
            </p:sp>
            <p:sp>
              <p:nvSpPr>
                <p:cNvPr id="17439" name="Rectangle 65"/>
                <p:cNvSpPr>
                  <a:spLocks noChangeArrowheads="1"/>
                </p:cNvSpPr>
                <p:nvPr/>
              </p:nvSpPr>
              <p:spPr bwMode="auto">
                <a:xfrm>
                  <a:off x="3301" y="1795"/>
                  <a:ext cx="826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7416" name="Rectangle 68"/>
            <p:cNvSpPr>
              <a:spLocks noChangeArrowheads="1"/>
            </p:cNvSpPr>
            <p:nvPr/>
          </p:nvSpPr>
          <p:spPr bwMode="auto">
            <a:xfrm>
              <a:off x="-3" y="-3"/>
              <a:ext cx="4133" cy="221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" name="Title 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72EB99-97F9-44BD-98E9-A2C936DB026F}" type="slidenum">
              <a:rPr lang="en-AU"/>
              <a:pPr/>
              <a:t>28</a:t>
            </a:fld>
            <a:endParaRPr lang="en-AU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Each Network is assigned a network address &amp; every device or interface (such as a router port) on the network is assigned a host address.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752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all-1s and all-0s </a:t>
            </a:r>
            <a:r>
              <a:rPr lang="en-US" b="1" dirty="0"/>
              <a:t>host </a:t>
            </a:r>
            <a:r>
              <a:rPr lang="en-US" dirty="0"/>
              <a:t>addresses are invalid (Always)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0" y="3352800"/>
            <a:ext cx="514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Ex.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143000" y="3733800"/>
            <a:ext cx="6934200" cy="3503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/>
              <a:t>IP Address:	 	192.168.1.</a:t>
            </a:r>
            <a:r>
              <a:rPr lang="en-US" sz="3200" b="1">
                <a:solidFill>
                  <a:srgbClr val="800000"/>
                </a:solidFill>
              </a:rPr>
              <a:t>0</a:t>
            </a:r>
          </a:p>
          <a:p>
            <a:r>
              <a:rPr lang="en-US" sz="3200"/>
              <a:t>Subnet Mask:		255.255.255.0</a:t>
            </a:r>
          </a:p>
          <a:p>
            <a:pPr algn="ctr"/>
            <a:r>
              <a:rPr lang="en-US" sz="3200"/>
              <a:t>OR</a:t>
            </a:r>
          </a:p>
          <a:p>
            <a:r>
              <a:rPr lang="en-US" sz="3200"/>
              <a:t>IP Address:	 	192.168.1.</a:t>
            </a:r>
            <a:r>
              <a:rPr lang="en-US" sz="3200" b="1">
                <a:solidFill>
                  <a:srgbClr val="800000"/>
                </a:solidFill>
              </a:rPr>
              <a:t>255</a:t>
            </a:r>
          </a:p>
          <a:p>
            <a:r>
              <a:rPr lang="en-US" sz="3200"/>
              <a:t>Subnet Mask:		255.255.255.0</a:t>
            </a:r>
          </a:p>
          <a:p>
            <a:endParaRPr lang="en-US" sz="3200"/>
          </a:p>
          <a:p>
            <a:endParaRPr lang="en-US" sz="3200"/>
          </a:p>
        </p:txBody>
      </p:sp>
      <p:sp>
        <p:nvSpPr>
          <p:cNvPr id="21512" name="AutoShape 8"/>
          <p:cNvSpPr>
            <a:spLocks noChangeArrowheads="1"/>
          </p:cNvSpPr>
          <p:nvPr/>
        </p:nvSpPr>
        <p:spPr bwMode="auto">
          <a:xfrm>
            <a:off x="3733800" y="4343400"/>
            <a:ext cx="3505200" cy="1524000"/>
          </a:xfrm>
          <a:prstGeom prst="wedgeEllipseCallout">
            <a:avLst>
              <a:gd name="adj1" fmla="val -43750"/>
              <a:gd name="adj2" fmla="val 70000"/>
            </a:avLst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List of Exercises /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562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SWITCHING SERVICES --VIRTUAL LANS </a:t>
            </a:r>
          </a:p>
          <a:p>
            <a:pPr>
              <a:buNone/>
            </a:pPr>
            <a:r>
              <a:rPr lang="en-US" dirty="0" smtClean="0"/>
              <a:t>6. Layer 2 Switching configuration -VLAN configuration. </a:t>
            </a:r>
          </a:p>
          <a:p>
            <a:pPr>
              <a:buNone/>
            </a:pPr>
            <a:r>
              <a:rPr lang="en-US" dirty="0" smtClean="0"/>
              <a:t>7. VTP Configuration, VTP pruning. </a:t>
            </a:r>
          </a:p>
          <a:p>
            <a:pPr>
              <a:buNone/>
            </a:pPr>
            <a:r>
              <a:rPr lang="en-US" dirty="0" smtClean="0"/>
              <a:t>8. Implement inter-VLAN routing.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SECURITY </a:t>
            </a:r>
          </a:p>
          <a:p>
            <a:pPr>
              <a:buNone/>
            </a:pPr>
            <a:r>
              <a:rPr lang="en-US" dirty="0" smtClean="0"/>
              <a:t>9. Access Control List  </a:t>
            </a:r>
          </a:p>
          <a:p>
            <a:pPr>
              <a:buNone/>
            </a:pPr>
            <a:r>
              <a:rPr lang="en-US" dirty="0" smtClean="0"/>
              <a:t>		a. Standard Access Lists. b. Extended Access Lists.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MANAGING A INTERNETWORK </a:t>
            </a:r>
          </a:p>
          <a:p>
            <a:pPr>
              <a:buNone/>
            </a:pPr>
            <a:r>
              <a:rPr lang="en-US" dirty="0" smtClean="0"/>
              <a:t>10. Backup and restoring IOS. </a:t>
            </a:r>
          </a:p>
          <a:p>
            <a:pPr>
              <a:buNone/>
            </a:pPr>
            <a:r>
              <a:rPr lang="en-US" dirty="0" smtClean="0"/>
              <a:t>11. Familiarization of network simulators.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 Behind the Rule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all zeros host address is the same as the network ID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Ex.		IP:	192.168.1.0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Subnet:	255.255.255.0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Network ID:	192.168.1.0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The all ones host address is reserved for the broadcast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A7AEC-0C0C-46F8-88DD-CC9BCC9A89A5}" type="slidenum">
              <a:rPr lang="en-AU"/>
              <a:pPr/>
              <a:t>31</a:t>
            </a:fld>
            <a:endParaRPr lang="en-AU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Class A Addresses</a:t>
            </a:r>
            <a:endParaRPr lang="en-AU" smtClean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Class A IP addresses use the 1</a:t>
            </a:r>
            <a:r>
              <a:rPr lang="en-US" baseline="30000" smtClean="0"/>
              <a:t>st</a:t>
            </a:r>
            <a:r>
              <a:rPr lang="en-US" smtClean="0"/>
              <a:t> 8 bits (1</a:t>
            </a:r>
            <a:r>
              <a:rPr lang="en-US" baseline="30000" smtClean="0"/>
              <a:t>st</a:t>
            </a:r>
            <a:r>
              <a:rPr lang="en-US" smtClean="0"/>
              <a:t> Octet) to designate the Network address.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1</a:t>
            </a:r>
            <a:r>
              <a:rPr lang="en-US" baseline="30000" smtClean="0"/>
              <a:t>st</a:t>
            </a:r>
            <a:r>
              <a:rPr lang="en-US" smtClean="0"/>
              <a:t> bit which is always a 0, is used to indicate the address as a Class A address &amp; the remaining 7 bits are used to designate the Network.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other 3 octets contain the Host address. </a:t>
            </a: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3F7EB7-3C25-4525-B010-F1CAE131A801}" type="slidenum">
              <a:rPr lang="en-AU"/>
              <a:pPr/>
              <a:t>32</a:t>
            </a:fld>
            <a:endParaRPr lang="en-AU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Class A Addresses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There are 128 Class A Network Addresses, but because addresses with all zeros aren’t used &amp; address 127 is a special purpose address, 126 Class A Networks are available.</a:t>
            </a: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A2338B-2F32-4841-A441-81DC148604D5}" type="slidenum">
              <a:rPr lang="en-AU"/>
              <a:pPr/>
              <a:t>33</a:t>
            </a:fld>
            <a:endParaRPr lang="en-AU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Class A Addresses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There are </a:t>
            </a:r>
            <a:r>
              <a:rPr lang="en-US" sz="2800" smtClean="0">
                <a:solidFill>
                  <a:srgbClr val="993300"/>
                </a:solidFill>
              </a:rPr>
              <a:t>16,777,214 Host addresses</a:t>
            </a:r>
            <a:r>
              <a:rPr lang="en-US" sz="2800" smtClean="0"/>
              <a:t> available in a Class A address.</a:t>
            </a:r>
          </a:p>
          <a:p>
            <a:pPr eaLnBrk="1" hangingPunct="1"/>
            <a:r>
              <a:rPr lang="en-US" sz="2800" smtClean="0"/>
              <a:t>Rather than remembering this number exactly, you can use the following formula to compute the number of hosts available in any of the class addresses, where </a:t>
            </a:r>
            <a:r>
              <a:rPr lang="en-US" smtClean="0"/>
              <a:t>“</a:t>
            </a:r>
            <a:r>
              <a:rPr lang="en-US" b="1" baseline="30000" smtClean="0">
                <a:solidFill>
                  <a:srgbClr val="993300"/>
                </a:solidFill>
              </a:rPr>
              <a:t>n</a:t>
            </a:r>
            <a:r>
              <a:rPr lang="en-US" smtClean="0"/>
              <a:t>”</a:t>
            </a:r>
            <a:r>
              <a:rPr lang="en-US" sz="2800" smtClean="0"/>
              <a:t> represents the number of bits in the host portion: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2800" b="1" smtClean="0">
                <a:solidFill>
                  <a:srgbClr val="993300"/>
                </a:solidFill>
              </a:rPr>
              <a:t>(2</a:t>
            </a:r>
            <a:r>
              <a:rPr lang="en-US" sz="2800" b="1" baseline="30000" smtClean="0">
                <a:solidFill>
                  <a:srgbClr val="993300"/>
                </a:solidFill>
              </a:rPr>
              <a:t>n</a:t>
            </a:r>
            <a:r>
              <a:rPr lang="en-US" sz="2800" b="1" smtClean="0">
                <a:solidFill>
                  <a:srgbClr val="993300"/>
                </a:solidFill>
              </a:rPr>
              <a:t> – 2) = Number of available hosts</a:t>
            </a:r>
            <a:endParaRPr lang="en-AU" sz="2800" b="1" smtClean="0">
              <a:solidFill>
                <a:srgbClr val="99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F07525-6D0B-423E-9619-014B47C50917}" type="slidenum">
              <a:rPr lang="en-AU"/>
              <a:pPr/>
              <a:t>34</a:t>
            </a:fld>
            <a:endParaRPr lang="en-AU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Class A Addresses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900" smtClean="0"/>
              <a:t>For a Class A network, there are: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900" smtClean="0">
                <a:solidFill>
                  <a:srgbClr val="993300"/>
                </a:solidFill>
              </a:rPr>
              <a:t>2</a:t>
            </a:r>
            <a:r>
              <a:rPr lang="en-US" sz="2900" baseline="30000" smtClean="0">
                <a:solidFill>
                  <a:srgbClr val="993300"/>
                </a:solidFill>
              </a:rPr>
              <a:t>24</a:t>
            </a:r>
            <a:r>
              <a:rPr lang="en-US" sz="2900" smtClean="0">
                <a:solidFill>
                  <a:srgbClr val="993300"/>
                </a:solidFill>
              </a:rPr>
              <a:t> – 2 or 16,777,214 hosts</a:t>
            </a:r>
            <a:r>
              <a:rPr lang="en-US" sz="29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900" smtClean="0"/>
              <a:t> Half of all IP addresses are Class A addresses.</a:t>
            </a:r>
          </a:p>
          <a:p>
            <a:pPr eaLnBrk="1" hangingPunct="1">
              <a:lnSpc>
                <a:spcPct val="90000"/>
              </a:lnSpc>
            </a:pPr>
            <a:r>
              <a:rPr lang="en-US" sz="2900" smtClean="0"/>
              <a:t>You can use the same formula to determine the number of Networks in an address class.</a:t>
            </a:r>
          </a:p>
          <a:p>
            <a:pPr eaLnBrk="1" hangingPunct="1">
              <a:lnSpc>
                <a:spcPct val="90000"/>
              </a:lnSpc>
            </a:pPr>
            <a:r>
              <a:rPr lang="en-US" sz="2900" smtClean="0"/>
              <a:t>Eg., a Class A address uses 7 bits to designate the network, so </a:t>
            </a:r>
            <a:r>
              <a:rPr lang="en-US" sz="2900" smtClean="0">
                <a:solidFill>
                  <a:srgbClr val="993300"/>
                </a:solidFill>
              </a:rPr>
              <a:t>(2</a:t>
            </a:r>
            <a:r>
              <a:rPr lang="en-US" sz="2900" baseline="30000" smtClean="0">
                <a:solidFill>
                  <a:srgbClr val="993300"/>
                </a:solidFill>
              </a:rPr>
              <a:t>7</a:t>
            </a:r>
            <a:r>
              <a:rPr lang="en-US" sz="2900" smtClean="0">
                <a:solidFill>
                  <a:srgbClr val="993300"/>
                </a:solidFill>
              </a:rPr>
              <a:t> – 2) = 126</a:t>
            </a:r>
            <a:r>
              <a:rPr lang="en-US" sz="2900" smtClean="0"/>
              <a:t> or there can be </a:t>
            </a:r>
            <a:r>
              <a:rPr lang="en-US" sz="2900" smtClean="0">
                <a:solidFill>
                  <a:srgbClr val="993300"/>
                </a:solidFill>
              </a:rPr>
              <a:t>126</a:t>
            </a:r>
            <a:r>
              <a:rPr lang="en-US" sz="2900" smtClean="0"/>
              <a:t> Class A Networks. </a:t>
            </a:r>
            <a:endParaRPr lang="en-AU" sz="29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92FD88-36E9-4C2C-BB63-54AF5B61BFD3}" type="slidenum">
              <a:rPr lang="en-AU"/>
              <a:pPr/>
              <a:t>35</a:t>
            </a:fld>
            <a:endParaRPr lang="en-AU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Class B IP Addresses </a:t>
            </a:r>
            <a:endParaRPr lang="en-AU" smtClean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Class B addresses use the 1</a:t>
            </a:r>
            <a:r>
              <a:rPr lang="en-US" baseline="30000" smtClean="0"/>
              <a:t>st</a:t>
            </a:r>
            <a:r>
              <a:rPr lang="en-US" smtClean="0"/>
              <a:t> 16 bits (two octets) for the Network address.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last 2 octets are used for the Host address.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1</a:t>
            </a:r>
            <a:r>
              <a:rPr lang="en-US" baseline="30000" smtClean="0"/>
              <a:t>st</a:t>
            </a:r>
            <a:r>
              <a:rPr lang="en-US" smtClean="0"/>
              <a:t> 2 bit, which are always 10, designate the address as a Class B address &amp; 14 bits are used to designate the Network.  This leaves 16 bits (two octets)  to designate the Hosts. </a:t>
            </a: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6147F6-BFDB-426F-8938-019257844C9A}" type="slidenum">
              <a:rPr lang="en-AU"/>
              <a:pPr/>
              <a:t>36</a:t>
            </a:fld>
            <a:endParaRPr lang="en-AU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Class B IP Addresses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 how many Class B Networks can there be?</a:t>
            </a:r>
          </a:p>
          <a:p>
            <a:pPr eaLnBrk="1" hangingPunct="1"/>
            <a:r>
              <a:rPr lang="en-US" smtClean="0"/>
              <a:t>Using our formula, </a:t>
            </a:r>
            <a:r>
              <a:rPr lang="en-US" smtClean="0">
                <a:solidFill>
                  <a:srgbClr val="993300"/>
                </a:solidFill>
              </a:rPr>
              <a:t>(2</a:t>
            </a:r>
            <a:r>
              <a:rPr lang="en-US" baseline="30000" smtClean="0">
                <a:solidFill>
                  <a:srgbClr val="993300"/>
                </a:solidFill>
              </a:rPr>
              <a:t>14</a:t>
            </a:r>
            <a:r>
              <a:rPr lang="en-US" smtClean="0">
                <a:solidFill>
                  <a:srgbClr val="993300"/>
                </a:solidFill>
              </a:rPr>
              <a:t> – 2)</a:t>
            </a:r>
            <a:r>
              <a:rPr lang="en-US" smtClean="0">
                <a:solidFill>
                  <a:schemeClr val="tx1"/>
                </a:solidFill>
              </a:rPr>
              <a:t>,</a:t>
            </a:r>
            <a:r>
              <a:rPr lang="en-US" smtClean="0"/>
              <a:t> there can be </a:t>
            </a:r>
            <a:r>
              <a:rPr lang="en-US" smtClean="0">
                <a:solidFill>
                  <a:srgbClr val="993300"/>
                </a:solidFill>
              </a:rPr>
              <a:t>16,382</a:t>
            </a:r>
            <a:r>
              <a:rPr lang="en-US" smtClean="0"/>
              <a:t> Class B Networks &amp; each Network can have </a:t>
            </a:r>
            <a:r>
              <a:rPr lang="en-US" smtClean="0">
                <a:solidFill>
                  <a:srgbClr val="993300"/>
                </a:solidFill>
              </a:rPr>
              <a:t>(2</a:t>
            </a:r>
            <a:r>
              <a:rPr lang="en-US" baseline="30000" smtClean="0">
                <a:solidFill>
                  <a:srgbClr val="993300"/>
                </a:solidFill>
              </a:rPr>
              <a:t>16</a:t>
            </a:r>
            <a:r>
              <a:rPr lang="en-US" smtClean="0">
                <a:solidFill>
                  <a:srgbClr val="993300"/>
                </a:solidFill>
              </a:rPr>
              <a:t> – 2)</a:t>
            </a:r>
            <a:r>
              <a:rPr lang="en-US" smtClean="0"/>
              <a:t> Hosts, or </a:t>
            </a:r>
            <a:r>
              <a:rPr lang="en-US" smtClean="0">
                <a:solidFill>
                  <a:srgbClr val="993300"/>
                </a:solidFill>
              </a:rPr>
              <a:t>65,534</a:t>
            </a:r>
            <a:r>
              <a:rPr lang="en-US" smtClean="0"/>
              <a:t> Hosts.</a:t>
            </a: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558D9-FB14-4DBB-995B-1D91F58F3662}" type="slidenum">
              <a:rPr lang="en-AU"/>
              <a:pPr/>
              <a:t>37</a:t>
            </a:fld>
            <a:endParaRPr lang="en-AU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Class C IP Addresses</a:t>
            </a:r>
            <a:endParaRPr lang="en-AU" sz="2800" i="1" smtClean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Class C addresses use the 1</a:t>
            </a:r>
            <a:r>
              <a:rPr lang="en-US" baseline="30000" smtClean="0"/>
              <a:t>st</a:t>
            </a:r>
            <a:r>
              <a:rPr lang="en-US" smtClean="0"/>
              <a:t> 24 bits (three octets) for the Network address &amp; only the last octet for Host addresses.the 1</a:t>
            </a:r>
            <a:r>
              <a:rPr lang="en-US" baseline="30000" smtClean="0"/>
              <a:t>st</a:t>
            </a:r>
            <a:r>
              <a:rPr lang="en-US" smtClean="0"/>
              <a:t> 3 bits of all class C addresses are set to 110, leaving 21 bits for the Network address, which means there can be </a:t>
            </a:r>
            <a:r>
              <a:rPr lang="en-US" smtClean="0">
                <a:solidFill>
                  <a:srgbClr val="993300"/>
                </a:solidFill>
              </a:rPr>
              <a:t>2,097,150</a:t>
            </a:r>
            <a:r>
              <a:rPr lang="en-US" smtClean="0"/>
              <a:t> </a:t>
            </a:r>
            <a:r>
              <a:rPr lang="en-US" smtClean="0">
                <a:solidFill>
                  <a:srgbClr val="993300"/>
                </a:solidFill>
              </a:rPr>
              <a:t>(2</a:t>
            </a:r>
            <a:r>
              <a:rPr lang="en-US" baseline="30000" smtClean="0">
                <a:solidFill>
                  <a:srgbClr val="993300"/>
                </a:solidFill>
              </a:rPr>
              <a:t>21</a:t>
            </a:r>
            <a:r>
              <a:rPr lang="en-US" smtClean="0">
                <a:solidFill>
                  <a:srgbClr val="993300"/>
                </a:solidFill>
              </a:rPr>
              <a:t> – 2)</a:t>
            </a:r>
            <a:r>
              <a:rPr lang="en-US" smtClean="0"/>
              <a:t> Class C Networks, but only </a:t>
            </a:r>
            <a:r>
              <a:rPr lang="en-US" smtClean="0">
                <a:solidFill>
                  <a:srgbClr val="993300"/>
                </a:solidFill>
              </a:rPr>
              <a:t>254 (2</a:t>
            </a:r>
            <a:r>
              <a:rPr lang="en-US" baseline="30000" smtClean="0">
                <a:solidFill>
                  <a:srgbClr val="993300"/>
                </a:solidFill>
              </a:rPr>
              <a:t>8</a:t>
            </a:r>
            <a:r>
              <a:rPr lang="en-US" smtClean="0">
                <a:solidFill>
                  <a:srgbClr val="993300"/>
                </a:solidFill>
              </a:rPr>
              <a:t> – 2)</a:t>
            </a:r>
            <a:r>
              <a:rPr lang="en-US" smtClean="0"/>
              <a:t> Hosts per Network.</a:t>
            </a: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C58FC0-8E6D-498B-B8DC-36E373A836D0}" type="slidenum">
              <a:rPr lang="en-AU"/>
              <a:pPr/>
              <a:t>38</a:t>
            </a:fld>
            <a:endParaRPr lang="en-AU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Class C IP Addresses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pic>
        <p:nvPicPr>
          <p:cNvPr id="27653" name="Picture 275" descr="C:\My Documents\TCP_IP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0"/>
            <a:ext cx="7086600" cy="288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19982E-16EC-4119-AD62-C7A0D3F4436A}" type="slidenum">
              <a:rPr lang="en-AU"/>
              <a:pPr/>
              <a:t>39</a:t>
            </a:fld>
            <a:endParaRPr lang="en-AU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133600"/>
            <a:ext cx="70866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 list of these addresses for each IP address class:</a:t>
            </a:r>
            <a:endParaRPr lang="en-AU" dirty="0" smtClean="0"/>
          </a:p>
        </p:txBody>
      </p:sp>
      <p:pic>
        <p:nvPicPr>
          <p:cNvPr id="31750" name="Picture 4" descr="C:\My Documents\TCP_IP\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276600"/>
            <a:ext cx="6477000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Lab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>
            <a:normAutofit/>
          </a:bodyPr>
          <a:lstStyle/>
          <a:p>
            <a:r>
              <a:rPr lang="en-GB" dirty="0" smtClean="0"/>
              <a:t>Group-wise			 (5 members per group)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Hardware lab                       (Network Security Lab)</a:t>
            </a:r>
          </a:p>
          <a:p>
            <a:pPr lvl="2"/>
            <a:r>
              <a:rPr lang="en-GB" dirty="0" smtClean="0"/>
              <a:t>Group wise evaluation</a:t>
            </a:r>
          </a:p>
          <a:p>
            <a:pPr lvl="2"/>
            <a:r>
              <a:rPr lang="en-GB" dirty="0" smtClean="0"/>
              <a:t>Design  - random group member    (10)</a:t>
            </a:r>
          </a:p>
          <a:p>
            <a:pPr lvl="2"/>
            <a:r>
              <a:rPr lang="en-GB" dirty="0" smtClean="0"/>
              <a:t>Viva – random group member  (10)</a:t>
            </a:r>
          </a:p>
          <a:p>
            <a:pPr lvl="2"/>
            <a:r>
              <a:rPr lang="en-GB" dirty="0" smtClean="0"/>
              <a:t>Continuous evaluation  (5 + 5)</a:t>
            </a:r>
          </a:p>
          <a:p>
            <a:pPr lvl="2"/>
            <a:endParaRPr lang="en-US" dirty="0" smtClean="0"/>
          </a:p>
          <a:p>
            <a:pPr lvl="1"/>
            <a:r>
              <a:rPr lang="en-GB" dirty="0" smtClean="0"/>
              <a:t>Simulation                                 (Software Testing Lab)                            </a:t>
            </a:r>
          </a:p>
          <a:p>
            <a:pPr lvl="2"/>
            <a:r>
              <a:rPr lang="en-GB" dirty="0" smtClean="0"/>
              <a:t>Design      (10)</a:t>
            </a:r>
          </a:p>
          <a:p>
            <a:pPr lvl="2"/>
            <a:r>
              <a:rPr lang="en-GB" dirty="0" smtClean="0"/>
              <a:t>Viva   (10)</a:t>
            </a:r>
          </a:p>
          <a:p>
            <a:pPr lvl="2"/>
            <a:r>
              <a:rPr lang="en-GB" dirty="0" smtClean="0"/>
              <a:t>Continuous evaluation  (5 + 5)</a:t>
            </a:r>
          </a:p>
          <a:p>
            <a:pPr lvl="2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4F27F1-9F3F-452E-8F41-FF1B02BFE4C3}" type="slidenum">
              <a:rPr lang="en-AU"/>
              <a:pPr/>
              <a:t>40</a:t>
            </a:fld>
            <a:endParaRPr lang="en-AU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Subnet Mask</a:t>
            </a:r>
            <a:endParaRPr lang="en-AU" sz="2800" i="1" smtClean="0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An IP address has 2 parts:</a:t>
            </a:r>
          </a:p>
          <a:p>
            <a:pPr lvl="1" eaLnBrk="1" hangingPunct="1">
              <a:buClr>
                <a:schemeClr val="accent2"/>
              </a:buClr>
            </a:pPr>
            <a:r>
              <a:rPr lang="en-US" sz="2400" smtClean="0"/>
              <a:t>The Network identification.</a:t>
            </a:r>
          </a:p>
          <a:p>
            <a:pPr lvl="1" eaLnBrk="1" hangingPunct="1">
              <a:buClr>
                <a:schemeClr val="accent2"/>
              </a:buClr>
            </a:pPr>
            <a:r>
              <a:rPr lang="en-US" sz="2400" smtClean="0"/>
              <a:t>The Host identification.</a:t>
            </a:r>
          </a:p>
          <a:p>
            <a:pPr eaLnBrk="1" hangingPunct="1"/>
            <a:r>
              <a:rPr lang="en-US" sz="2800" smtClean="0"/>
              <a:t>Frequently, the Network &amp; Host portions of the address need to be separately extracted.</a:t>
            </a:r>
          </a:p>
          <a:p>
            <a:pPr eaLnBrk="1" hangingPunct="1"/>
            <a:r>
              <a:rPr lang="en-US" sz="2800" smtClean="0"/>
              <a:t>In most cases, if you know the address class, it’s easy to separate the 2 portions.</a:t>
            </a:r>
            <a:endParaRPr lang="en-AU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294772-A035-4BAA-9240-53C51A38804A}" type="slidenum">
              <a:rPr lang="en-AU"/>
              <a:pPr/>
              <a:t>41</a:t>
            </a:fld>
            <a:endParaRPr lang="en-AU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Subnet Mask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The subnet masking process was developed to identify &amp; extract the Network part of the address.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A subnet mask, which contains a binary bit pattern of ones &amp; zeros, is applied to an address to determine whether the address is on the local Network.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If it is not, the process of routing it to an outside network begins.</a:t>
            </a:r>
          </a:p>
          <a:p>
            <a:pPr eaLnBrk="1" hangingPunct="1">
              <a:lnSpc>
                <a:spcPct val="90000"/>
              </a:lnSpc>
            </a:pPr>
            <a:endParaRPr lang="en-AU" sz="3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1D6819-46F2-46CE-838C-D4BAFA7592CC}" type="slidenum">
              <a:rPr lang="en-AU"/>
              <a:pPr/>
              <a:t>42</a:t>
            </a:fld>
            <a:endParaRPr lang="en-AU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Subnet Mask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The function of a subnet mask is to determine whether an IP address exists on the local network or whether it must be routed outside the local network.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It is applied to a message’s destination address to extract the network address.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If the extracted network address matches the local network ID, the destination is located on the local network.</a:t>
            </a:r>
            <a:endParaRPr lang="en-AU" sz="3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BE6A90-1108-4725-B803-78B9F174917B}" type="slidenum">
              <a:rPr lang="en-AU"/>
              <a:pPr/>
              <a:t>43</a:t>
            </a:fld>
            <a:endParaRPr lang="en-AU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Subnet Mask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However, if they don’t match, the message must be routed outside the local network.</a:t>
            </a:r>
          </a:p>
          <a:p>
            <a:pPr eaLnBrk="1" hangingPunct="1"/>
            <a:r>
              <a:rPr lang="en-US" smtClean="0"/>
              <a:t>The process used to apply the subnet mask involves </a:t>
            </a:r>
            <a:r>
              <a:rPr lang="en-US" smtClean="0">
                <a:solidFill>
                  <a:srgbClr val="993300"/>
                </a:solidFill>
              </a:rPr>
              <a:t>Boolean Algebra</a:t>
            </a:r>
            <a:r>
              <a:rPr lang="en-US" smtClean="0"/>
              <a:t> to filter out non-matching bits to identify the network address.</a:t>
            </a: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745185-CF54-41C6-AD94-9BDE3A0DC685}" type="slidenum">
              <a:rPr lang="en-AU"/>
              <a:pPr/>
              <a:t>44</a:t>
            </a:fld>
            <a:endParaRPr lang="en-AU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Default Standard Subnet Masks</a:t>
            </a:r>
            <a:endParaRPr lang="en-AU" smtClean="0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133600"/>
            <a:ext cx="7086600" cy="1066800"/>
          </a:xfrm>
        </p:spPr>
        <p:txBody>
          <a:bodyPr/>
          <a:lstStyle/>
          <a:p>
            <a:pPr eaLnBrk="1" hangingPunct="1"/>
            <a:r>
              <a:rPr lang="en-US" smtClean="0"/>
              <a:t>There are default standard subnet masks for Class A, B and C addresses:</a:t>
            </a:r>
            <a:endParaRPr lang="en-AU" smtClean="0"/>
          </a:p>
        </p:txBody>
      </p:sp>
      <p:pic>
        <p:nvPicPr>
          <p:cNvPr id="39942" name="Picture 4" descr="C:\My Documents\TCP_IP\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352800"/>
            <a:ext cx="6705600" cy="230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464164-F819-4288-87E5-3D78180CC2B9}" type="slidenum">
              <a:rPr lang="en-AU"/>
              <a:pPr/>
              <a:t>45</a:t>
            </a:fld>
            <a:endParaRPr lang="en-AU"/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mtClean="0"/>
              <a:t>The subnet mask goes like this: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/>
              <a:t>If a destination IP address is </a:t>
            </a:r>
            <a:r>
              <a:rPr lang="en-US" smtClean="0">
                <a:solidFill>
                  <a:srgbClr val="993300"/>
                </a:solidFill>
              </a:rPr>
              <a:t>206.175.162.21</a:t>
            </a:r>
            <a:r>
              <a:rPr lang="en-US" smtClean="0"/>
              <a:t>, we know that it is a Class C address &amp; that its binary equivalent is: </a:t>
            </a:r>
            <a:r>
              <a:rPr lang="en-US" sz="2800" b="1" smtClean="0">
                <a:solidFill>
                  <a:srgbClr val="993300"/>
                </a:solidFill>
              </a:rPr>
              <a:t>11001110.</a:t>
            </a:r>
            <a:r>
              <a:rPr lang="en-US" sz="2800" b="1" smtClean="0">
                <a:solidFill>
                  <a:schemeClr val="hlink"/>
                </a:solidFill>
              </a:rPr>
              <a:t>10101111</a:t>
            </a:r>
            <a:r>
              <a:rPr lang="en-US" sz="2800" b="1" smtClean="0">
                <a:solidFill>
                  <a:srgbClr val="993300"/>
                </a:solidFill>
              </a:rPr>
              <a:t>.</a:t>
            </a:r>
            <a:r>
              <a:rPr lang="en-US" sz="2800" b="1" smtClean="0">
                <a:solidFill>
                  <a:schemeClr val="accent1"/>
                </a:solidFill>
              </a:rPr>
              <a:t>10100010</a:t>
            </a:r>
            <a:r>
              <a:rPr lang="en-US" sz="2800" b="1" smtClean="0">
                <a:solidFill>
                  <a:srgbClr val="993300"/>
                </a:solidFill>
              </a:rPr>
              <a:t>.</a:t>
            </a:r>
            <a:r>
              <a:rPr lang="en-US" sz="2800" b="1" smtClean="0">
                <a:solidFill>
                  <a:srgbClr val="CC6600"/>
                </a:solidFill>
              </a:rPr>
              <a:t>00010101</a:t>
            </a:r>
            <a:endParaRPr lang="en-AU" sz="2800" b="1" smtClean="0">
              <a:solidFill>
                <a:srgbClr val="CC66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71537D-E49E-476A-ADEC-07438EF1F9F0}" type="slidenum">
              <a:rPr lang="en-AU"/>
              <a:pPr/>
              <a:t>46</a:t>
            </a:fld>
            <a:endParaRPr lang="en-AU"/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 startAt="2"/>
            </a:pPr>
            <a:r>
              <a:rPr lang="en-US" smtClean="0"/>
              <a:t>We also know that the default standard Class C subnet mask is: </a:t>
            </a:r>
            <a:r>
              <a:rPr lang="en-US" smtClean="0">
                <a:solidFill>
                  <a:srgbClr val="993300"/>
                </a:solidFill>
              </a:rPr>
              <a:t>255.255.255.0</a:t>
            </a:r>
            <a:r>
              <a:rPr lang="en-US" smtClean="0"/>
              <a:t> and that its binary equivalent is:</a:t>
            </a:r>
          </a:p>
          <a:p>
            <a:pPr marL="609600" indent="-609600" algn="ctr" eaLnBrk="1" hangingPunct="1">
              <a:buFont typeface="Wingdings" pitchFamily="2" charset="2"/>
              <a:buNone/>
            </a:pPr>
            <a:r>
              <a:rPr lang="en-US" sz="2800" b="1" smtClean="0">
                <a:solidFill>
                  <a:srgbClr val="993300"/>
                </a:solidFill>
              </a:rPr>
              <a:t>11111111.</a:t>
            </a:r>
            <a:r>
              <a:rPr lang="en-US" sz="2800" b="1" smtClean="0">
                <a:solidFill>
                  <a:schemeClr val="hlink"/>
                </a:solidFill>
              </a:rPr>
              <a:t>11111111</a:t>
            </a:r>
            <a:r>
              <a:rPr lang="en-US" sz="2800" b="1" smtClean="0">
                <a:solidFill>
                  <a:srgbClr val="993300"/>
                </a:solidFill>
              </a:rPr>
              <a:t>.</a:t>
            </a:r>
            <a:r>
              <a:rPr lang="en-US" sz="2800" b="1" smtClean="0">
                <a:solidFill>
                  <a:schemeClr val="accent1"/>
                </a:solidFill>
              </a:rPr>
              <a:t>11111111</a:t>
            </a:r>
            <a:r>
              <a:rPr lang="en-US" sz="2800" b="1" smtClean="0">
                <a:solidFill>
                  <a:srgbClr val="993300"/>
                </a:solidFill>
              </a:rPr>
              <a:t>.</a:t>
            </a:r>
            <a:r>
              <a:rPr lang="en-US" sz="2800" b="1" smtClean="0">
                <a:solidFill>
                  <a:srgbClr val="CC6600"/>
                </a:solidFill>
              </a:rPr>
              <a:t>00000000</a:t>
            </a:r>
            <a:endParaRPr lang="en-AU" sz="2800" b="1" smtClean="0">
              <a:solidFill>
                <a:srgbClr val="CC66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CC3894-5756-4E7D-BAF4-B1FCEA6D6674}" type="slidenum">
              <a:rPr lang="en-AU"/>
              <a:pPr/>
              <a:t>47</a:t>
            </a:fld>
            <a:endParaRPr lang="en-AU"/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133600"/>
            <a:ext cx="7239000" cy="1981200"/>
          </a:xfrm>
        </p:spPr>
        <p:txBody>
          <a:bodyPr>
            <a:normAutofit fontScale="92500"/>
          </a:bodyPr>
          <a:lstStyle/>
          <a:p>
            <a:pPr marL="609600" indent="-609600" eaLnBrk="1" hangingPunct="1">
              <a:buFont typeface="Wingdings" pitchFamily="2" charset="2"/>
              <a:buAutoNum type="arabicPeriod" startAt="3"/>
            </a:pPr>
            <a:r>
              <a:rPr lang="en-US" sz="3000" smtClean="0"/>
              <a:t>When these two binary numbers (the IP address &amp; the subnet mask) are combined using Boolean Algebra, the Network ID of the destination network is the result: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AU" sz="3000" b="1" smtClean="0">
              <a:solidFill>
                <a:srgbClr val="CC6600"/>
              </a:solidFill>
            </a:endParaRPr>
          </a:p>
        </p:txBody>
      </p:sp>
      <p:pic>
        <p:nvPicPr>
          <p:cNvPr id="44038" name="Picture 6" descr="C:\My Documents\TCP_IP\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114800"/>
            <a:ext cx="6781800" cy="208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CACDE-A0A1-41C2-A81C-BF9C040A6996}" type="slidenum">
              <a:rPr lang="en-AU"/>
              <a:pPr/>
              <a:t>48</a:t>
            </a:fld>
            <a:endParaRPr lang="en-AU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Configuring an IP Address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IP Address command is entered from the </a:t>
            </a:r>
            <a:r>
              <a:rPr lang="en-US" smtClean="0">
                <a:solidFill>
                  <a:srgbClr val="993300"/>
                </a:solidFill>
              </a:rPr>
              <a:t>config-if</a:t>
            </a:r>
            <a:r>
              <a:rPr lang="en-US" smtClean="0"/>
              <a:t> mode because the action affects only that interface.</a:t>
            </a:r>
          </a:p>
          <a:p>
            <a:pPr eaLnBrk="1" hangingPunct="1"/>
            <a:r>
              <a:rPr lang="en-US" smtClean="0"/>
              <a:t>Both the IP address &amp; the subnet mask are defined in the command.</a:t>
            </a: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CBC394-46D0-4797-99E8-2EE661FD75FB}" type="slidenum">
              <a:rPr lang="en-AU"/>
              <a:pPr/>
              <a:t>49</a:t>
            </a:fld>
            <a:endParaRPr lang="en-AU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Verifying an IP Address</a:t>
            </a:r>
            <a:endParaRPr lang="en-AU" smtClean="0"/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IP addresses are verified using PING, &amp; Telnet.</a:t>
            </a:r>
          </a:p>
          <a:p>
            <a:pPr eaLnBrk="1" hangingPunct="1"/>
            <a:r>
              <a:rPr lang="en-US" dirty="0" smtClean="0"/>
              <a:t>It is important that you know that PING is used to verify IP address connections to the </a:t>
            </a:r>
            <a:r>
              <a:rPr lang="en-US" dirty="0" smtClean="0">
                <a:solidFill>
                  <a:srgbClr val="993300"/>
                </a:solidFill>
              </a:rPr>
              <a:t>Network Layer</a:t>
            </a:r>
            <a:r>
              <a:rPr lang="en-US" dirty="0" smtClean="0"/>
              <a:t> &amp; that Telnet is used to verify network IP address connections to the </a:t>
            </a:r>
            <a:r>
              <a:rPr lang="en-US" dirty="0" smtClean="0">
                <a:solidFill>
                  <a:srgbClr val="993300"/>
                </a:solidFill>
              </a:rPr>
              <a:t>Application Layer</a:t>
            </a:r>
            <a:r>
              <a:rPr lang="en-US" dirty="0" smtClean="0"/>
              <a:t>.</a:t>
            </a:r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Exercises /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Class Project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. Implementation of an organizations network with security using any routing protocols.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ii. Implementation of network using VLAN and configure inter-</a:t>
            </a:r>
            <a:r>
              <a:rPr lang="en-US" dirty="0" err="1" smtClean="0"/>
              <a:t>vlan</a:t>
            </a:r>
            <a:r>
              <a:rPr lang="en-US" dirty="0" smtClean="0"/>
              <a:t> communication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F1F8CB-EB60-4444-865E-F73953C2CA5B}" type="slidenum">
              <a:rPr lang="en-AU"/>
              <a:pPr/>
              <a:t>50</a:t>
            </a:fld>
            <a:endParaRPr lang="en-AU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Verifying with Telnet</a:t>
            </a:r>
            <a:endParaRPr lang="en-AU" smtClean="0"/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reason you need to verify IP addresses is to ensure that the various parts of a network can properly communicate with the other parts.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Eg., if you can Telnet (</a:t>
            </a:r>
            <a:r>
              <a:rPr lang="en-US" smtClean="0">
                <a:solidFill>
                  <a:srgbClr val="993300"/>
                </a:solidFill>
              </a:rPr>
              <a:t>Terminal Emulation Protocol</a:t>
            </a:r>
            <a:r>
              <a:rPr lang="en-US" smtClean="0"/>
              <a:t>) into a router from a remote location on the same network, you can verify that the interface &amp; route are up and available.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B326C7-CDFC-48C7-ABC0-3B228D82E489}" type="slidenum">
              <a:rPr lang="en-AU"/>
              <a:pPr/>
              <a:t>51</a:t>
            </a:fld>
            <a:endParaRPr lang="en-AU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Verifying with Telnet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Because Telnet operates on the OSI Model’s Application Layer, when it’s functioning, it’s safe to assume that all lower layers are also functioning. </a:t>
            </a:r>
            <a:endParaRPr lang="en-AU" smtClean="0"/>
          </a:p>
          <a:p>
            <a:pPr eaLnBrk="1" hangingPunct="1"/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B031F8-14F2-4A39-8113-CC0F8ECA67F1}" type="slidenum">
              <a:rPr lang="en-AU"/>
              <a:pPr/>
              <a:t>52</a:t>
            </a:fld>
            <a:endParaRPr lang="en-AU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Verifying with PING</a:t>
            </a:r>
            <a:endParaRPr lang="en-AU" smtClean="0"/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PING (</a:t>
            </a:r>
            <a:r>
              <a:rPr lang="en-US" smtClean="0">
                <a:solidFill>
                  <a:srgbClr val="993300"/>
                </a:solidFill>
              </a:rPr>
              <a:t>Packet Internet Groper</a:t>
            </a:r>
            <a:r>
              <a:rPr lang="en-US" smtClean="0"/>
              <a:t>) command verifies OSI Layer 3 (Network Layer) connectivity.</a:t>
            </a:r>
          </a:p>
          <a:p>
            <a:pPr eaLnBrk="1" hangingPunct="1"/>
            <a:r>
              <a:rPr lang="en-US" smtClean="0"/>
              <a:t>It sends out ICMP (Internet Control Message Protocol) messages to verify both the logical addresses &amp; the Physical connection.</a:t>
            </a: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EF0AE2-4FEA-4337-B518-DB12D7E9A64F}" type="slidenum">
              <a:rPr lang="en-AU"/>
              <a:pPr/>
              <a:t>53</a:t>
            </a:fld>
            <a:endParaRPr lang="en-AU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Verifying with PING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133600"/>
            <a:ext cx="7086600" cy="1066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500" b="1" smtClean="0"/>
              <a:t>The PING command issued from a Cisco router responds with a number of single character responses.</a:t>
            </a:r>
            <a:endParaRPr lang="en-AU" sz="2500" b="1" smtClean="0"/>
          </a:p>
        </p:txBody>
      </p:sp>
      <p:pic>
        <p:nvPicPr>
          <p:cNvPr id="54278" name="Picture 5" descr="C:\My Documents\TCP_IP\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276600"/>
            <a:ext cx="5334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EF2A71-4E0A-4E95-B37D-417E9D46D442}" type="slidenum">
              <a:rPr lang="en-AU"/>
              <a:pPr/>
              <a:t>54</a:t>
            </a:fld>
            <a:endParaRPr lang="en-AU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Verifying with Traceroute</a:t>
            </a:r>
            <a:endParaRPr lang="en-AU" sz="2800" i="1" smtClean="0"/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Traceroute or Trace command is used to show the complete route from a source to a destination.</a:t>
            </a:r>
          </a:p>
          <a:p>
            <a:pPr eaLnBrk="1" hangingPunct="1"/>
            <a:r>
              <a:rPr lang="en-US" smtClean="0"/>
              <a:t>Trace sends out probe packets one at a time to each router or switch in the path between the source &amp; the destination IP address entered.</a:t>
            </a:r>
            <a:endParaRPr lang="en-AU" smtClean="0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5D76E0-E65A-42A6-8611-CFF92C63D0C5}" type="slidenum">
              <a:rPr lang="en-AU"/>
              <a:pPr/>
              <a:t>55</a:t>
            </a:fld>
            <a:endParaRPr lang="en-AU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Verifying with Traceroute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Traceroute displays the round-trip time for each packet sent to each upstream router.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Traceroute has really only 2 results: 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smtClean="0">
                <a:solidFill>
                  <a:srgbClr val="993300"/>
                </a:solidFill>
              </a:rPr>
              <a:t>Time exceeded</a:t>
            </a:r>
            <a:r>
              <a:rPr lang="en-US" smtClean="0"/>
              <a:t> or 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smtClean="0">
                <a:solidFill>
                  <a:srgbClr val="993300"/>
                </a:solidFill>
              </a:rPr>
              <a:t>Destination unreachable</a:t>
            </a:r>
            <a:r>
              <a:rPr lang="en-US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Trace is used to determine where a breakdown in a route may be occurring.</a:t>
            </a:r>
            <a:endParaRPr lang="en-AU" smtClean="0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74AE5-CF69-4544-848A-3F32CF5E647D}" type="slidenum">
              <a:rPr lang="en-AU"/>
              <a:pPr/>
              <a:t>56</a:t>
            </a:fld>
            <a:endParaRPr lang="en-AU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Verifying with Traceroute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Example on how Trace is used: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smtClean="0"/>
              <a:t>A network has 4 routers (</a:t>
            </a:r>
            <a:r>
              <a:rPr lang="en-US" b="1" smtClean="0">
                <a:solidFill>
                  <a:srgbClr val="993300"/>
                </a:solidFill>
              </a:rPr>
              <a:t>A</a:t>
            </a:r>
            <a:r>
              <a:rPr lang="en-US" smtClean="0"/>
              <a:t>, </a:t>
            </a:r>
            <a:r>
              <a:rPr lang="en-US" b="1" smtClean="0">
                <a:solidFill>
                  <a:srgbClr val="3366CC"/>
                </a:solidFill>
              </a:rPr>
              <a:t>B</a:t>
            </a:r>
            <a:r>
              <a:rPr lang="en-US" smtClean="0"/>
              <a:t>, </a:t>
            </a:r>
            <a:r>
              <a:rPr lang="en-US" b="1" smtClean="0">
                <a:solidFill>
                  <a:srgbClr val="CC6600"/>
                </a:solidFill>
              </a:rPr>
              <a:t>C</a:t>
            </a:r>
            <a:r>
              <a:rPr lang="en-US" b="1" smtClean="0"/>
              <a:t> </a:t>
            </a:r>
            <a:r>
              <a:rPr lang="en-US" smtClean="0"/>
              <a:t>&amp; </a:t>
            </a:r>
            <a:r>
              <a:rPr lang="en-US" b="1" smtClean="0">
                <a:solidFill>
                  <a:schemeClr val="accent2"/>
                </a:solidFill>
              </a:rPr>
              <a:t>D</a:t>
            </a:r>
            <a:r>
              <a:rPr lang="en-US" smtClean="0"/>
              <a:t>).  A Trace command is issued on router </a:t>
            </a:r>
            <a:r>
              <a:rPr lang="en-US" b="1" smtClean="0">
                <a:solidFill>
                  <a:srgbClr val="993300"/>
                </a:solidFill>
              </a:rPr>
              <a:t>A</a:t>
            </a:r>
            <a:r>
              <a:rPr lang="en-US" smtClean="0"/>
              <a:t> to trace the route from itself to router </a:t>
            </a:r>
            <a:r>
              <a:rPr lang="en-US" b="1" smtClean="0">
                <a:solidFill>
                  <a:schemeClr val="accent2"/>
                </a:solidFill>
              </a:rPr>
              <a:t>D</a:t>
            </a:r>
            <a:r>
              <a:rPr lang="en-US" smtClean="0"/>
              <a:t>.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smtClean="0"/>
              <a:t>A timing response comes back from router </a:t>
            </a:r>
            <a:r>
              <a:rPr lang="en-US" b="1" smtClean="0">
                <a:solidFill>
                  <a:srgbClr val="3366CC"/>
                </a:solidFill>
              </a:rPr>
              <a:t>B</a:t>
            </a:r>
            <a:r>
              <a:rPr lang="en-US" smtClean="0"/>
              <a:t>, but the next message indicates that router </a:t>
            </a:r>
            <a:r>
              <a:rPr lang="en-US" b="1" smtClean="0">
                <a:solidFill>
                  <a:srgbClr val="CC6600"/>
                </a:solidFill>
              </a:rPr>
              <a:t>C</a:t>
            </a:r>
            <a:r>
              <a:rPr lang="en-US" smtClean="0"/>
              <a:t> is unreachable.  You can be fairly certain that the problem lies somewhere on the route between router </a:t>
            </a:r>
            <a:r>
              <a:rPr lang="en-US" b="1" smtClean="0">
                <a:solidFill>
                  <a:srgbClr val="3366CC"/>
                </a:solidFill>
              </a:rPr>
              <a:t>B</a:t>
            </a:r>
            <a:r>
              <a:rPr lang="en-US" smtClean="0"/>
              <a:t> &amp; router </a:t>
            </a:r>
            <a:r>
              <a:rPr lang="en-US" b="1" smtClean="0">
                <a:solidFill>
                  <a:srgbClr val="CC6600"/>
                </a:solidFill>
              </a:rPr>
              <a:t>C</a:t>
            </a:r>
            <a:r>
              <a:rPr lang="en-US" smtClean="0"/>
              <a:t>.</a:t>
            </a:r>
            <a:endParaRPr lang="en-AU" smtClean="0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96594-92C9-4AB0-B1C2-B245D7461CC0}" type="slidenum">
              <a:rPr lang="en-AU"/>
              <a:pPr/>
              <a:t>57</a:t>
            </a:fld>
            <a:endParaRPr lang="en-AU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Verifying with Traceroute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133600"/>
            <a:ext cx="7086600" cy="1066800"/>
          </a:xfrm>
        </p:spPr>
        <p:txBody>
          <a:bodyPr/>
          <a:lstStyle/>
          <a:p>
            <a:pPr eaLnBrk="1" hangingPunct="1"/>
            <a:r>
              <a:rPr lang="en-US" smtClean="0"/>
              <a:t>Like PING, Trace has its own set of response codes:</a:t>
            </a:r>
            <a:endParaRPr lang="en-AU" smtClean="0"/>
          </a:p>
        </p:txBody>
      </p:sp>
      <p:pic>
        <p:nvPicPr>
          <p:cNvPr id="58374" name="Picture 5" descr="C:\My Documents\TCP_IP\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276600"/>
            <a:ext cx="6705600" cy="277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Leaders  (Roll Numbers)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lain" startAt="3"/>
            </a:pPr>
            <a:r>
              <a:rPr lang="en-GB" dirty="0" smtClean="0"/>
              <a:t>           14            	26 		45     		17</a:t>
            </a:r>
          </a:p>
          <a:p>
            <a:pPr marL="514350" indent="-514350">
              <a:buAutoNum type="arabicPlain" startAt="3"/>
            </a:pPr>
            <a:endParaRPr lang="en-GB" dirty="0" smtClean="0"/>
          </a:p>
          <a:p>
            <a:pPr marL="514350" indent="-514350">
              <a:buNone/>
            </a:pPr>
            <a:r>
              <a:rPr lang="en-GB" dirty="0" smtClean="0"/>
              <a:t>19             49		62                12                    9</a:t>
            </a:r>
          </a:p>
          <a:p>
            <a:pPr marL="514350" indent="-514350">
              <a:buAutoNum type="arabicPlain" startAt="20"/>
            </a:pPr>
            <a:endParaRPr lang="en-GB" dirty="0" smtClean="0"/>
          </a:p>
          <a:p>
            <a:pPr marL="514350" indent="-514350">
              <a:buAutoNum type="arabicPlain" startAt="38"/>
            </a:pPr>
            <a:r>
              <a:rPr lang="en-GB" dirty="0" smtClean="0"/>
              <a:t>    		29		15		20 		44</a:t>
            </a:r>
          </a:p>
          <a:p>
            <a:pPr marL="514350" indent="-514350">
              <a:buNone/>
            </a:pPr>
            <a:endParaRPr lang="en-GB" dirty="0" smtClean="0"/>
          </a:p>
          <a:p>
            <a:pPr marL="514350" indent="-514350">
              <a:buAutoNum type="arabicPlain" startAt="55"/>
            </a:pPr>
            <a:r>
              <a:rPr lang="en-GB" dirty="0" smtClean="0"/>
              <a:t>   		36 		27 		6		5</a:t>
            </a:r>
          </a:p>
          <a:p>
            <a:pPr marL="514350" indent="-514350">
              <a:buAutoNum type="arabicPlain" startAt="55"/>
            </a:pPr>
            <a:endParaRPr lang="en-GB" dirty="0" smtClean="0"/>
          </a:p>
          <a:p>
            <a:pPr marL="514350" indent="-514350">
              <a:buNone/>
            </a:pPr>
            <a:r>
              <a:rPr lang="en-GB" dirty="0" smtClean="0"/>
              <a:t>18</a:t>
            </a:r>
          </a:p>
          <a:p>
            <a:pPr marL="514350" indent="-514350">
              <a:buAutoNum type="arabicPlain" startAt="38"/>
            </a:pPr>
            <a:endParaRPr lang="en-GB" dirty="0" smtClean="0"/>
          </a:p>
          <a:p>
            <a:pPr marL="514350" indent="-514350">
              <a:buAutoNum type="arabicPlain" startAt="38"/>
            </a:pPr>
            <a:endParaRPr lang="en-GB" dirty="0" smtClean="0"/>
          </a:p>
          <a:p>
            <a:pPr marL="514350" indent="-514350">
              <a:buAutoNum type="arabicPlain" startAt="38"/>
            </a:pPr>
            <a:endParaRPr lang="en-GB" dirty="0" smtClean="0"/>
          </a:p>
          <a:p>
            <a:pPr marL="514350" indent="-514350">
              <a:buAutoNum type="arabicPlain" startAt="38"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Using Subnetting to Segment a Network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Suppose we lease 219.123.113 /24 </a:t>
            </a:r>
          </a:p>
          <a:p>
            <a:pPr lvl="1"/>
            <a:r>
              <a:rPr lang="en-US"/>
              <a:t>(1 network, 254 hosts using 8 host bits)</a:t>
            </a:r>
          </a:p>
          <a:p>
            <a:r>
              <a:rPr lang="en-US"/>
              <a:t>We need to borrow some of our host bits and use them for network bits.</a:t>
            </a:r>
          </a:p>
          <a:p>
            <a:pPr lvl="1">
              <a:buFontTx/>
              <a:buNone/>
            </a:pPr>
            <a:r>
              <a:rPr lang="en-US"/>
              <a:t>IP		219.123.113.0000 0000</a:t>
            </a:r>
          </a:p>
          <a:p>
            <a:pPr lvl="1">
              <a:buFontTx/>
              <a:buNone/>
            </a:pPr>
            <a:r>
              <a:rPr lang="en-US"/>
              <a:t>Mask	255.255.255.</a:t>
            </a:r>
            <a:r>
              <a:rPr lang="en-US" b="1">
                <a:solidFill>
                  <a:srgbClr val="800000"/>
                </a:solidFill>
              </a:rPr>
              <a:t>000</a:t>
            </a:r>
            <a:r>
              <a:rPr lang="en-US"/>
              <a:t>0 0000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Ex. Use the /27 Mask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/>
              <a:t>IP		219.123.113.0    	   (0000 0000)</a:t>
            </a:r>
          </a:p>
          <a:p>
            <a:pPr lvl="1">
              <a:buFontTx/>
              <a:buNone/>
            </a:pPr>
            <a:r>
              <a:rPr lang="en-US"/>
              <a:t>Mask	255.255.255.224	   (</a:t>
            </a:r>
            <a:r>
              <a:rPr lang="en-US" b="1">
                <a:solidFill>
                  <a:srgbClr val="800000"/>
                </a:solidFill>
              </a:rPr>
              <a:t>111</a:t>
            </a:r>
            <a:r>
              <a:rPr lang="en-US"/>
              <a:t>0 0000)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365125" y="2779713"/>
            <a:ext cx="27749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What’s the block size? </a:t>
            </a:r>
            <a:r>
              <a:rPr lang="en-US" b="1"/>
              <a:t>32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220663" y="4568825"/>
            <a:ext cx="8923337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900"/>
              <a:t>0…31 </a:t>
            </a:r>
            <a:r>
              <a:rPr lang="en-US" sz="1900" b="1"/>
              <a:t>|</a:t>
            </a:r>
            <a:r>
              <a:rPr lang="en-US" sz="1900"/>
              <a:t> 32…63 </a:t>
            </a:r>
            <a:r>
              <a:rPr lang="en-US" sz="1900" b="1"/>
              <a:t>|</a:t>
            </a:r>
            <a:r>
              <a:rPr lang="en-US" sz="1900"/>
              <a:t> 64…95 </a:t>
            </a:r>
            <a:r>
              <a:rPr lang="en-US" sz="1900" b="1"/>
              <a:t>|</a:t>
            </a:r>
            <a:r>
              <a:rPr lang="en-US" sz="1900"/>
              <a:t> 96…127 </a:t>
            </a:r>
            <a:r>
              <a:rPr lang="en-US" sz="1900" b="1"/>
              <a:t>|</a:t>
            </a:r>
            <a:r>
              <a:rPr lang="en-US" sz="1900"/>
              <a:t> 128…159 </a:t>
            </a:r>
            <a:r>
              <a:rPr lang="en-US" sz="1900" b="1"/>
              <a:t>|</a:t>
            </a:r>
            <a:r>
              <a:rPr lang="en-US" sz="1900"/>
              <a:t> 160…191 </a:t>
            </a:r>
            <a:r>
              <a:rPr lang="en-US" sz="1900" b="1"/>
              <a:t>|</a:t>
            </a:r>
            <a:r>
              <a:rPr lang="en-US" sz="1900"/>
              <a:t> 192…223 </a:t>
            </a:r>
            <a:r>
              <a:rPr lang="en-US" sz="1900" b="1"/>
              <a:t>|</a:t>
            </a:r>
            <a:r>
              <a:rPr lang="en-US" sz="1900"/>
              <a:t> 224…255</a:t>
            </a:r>
          </a:p>
        </p:txBody>
      </p:sp>
      <p:sp>
        <p:nvSpPr>
          <p:cNvPr id="48138" name="AutoShape 10"/>
          <p:cNvSpPr>
            <a:spLocks noChangeArrowheads="1"/>
          </p:cNvSpPr>
          <p:nvPr/>
        </p:nvSpPr>
        <p:spPr bwMode="auto">
          <a:xfrm>
            <a:off x="0" y="6245225"/>
            <a:ext cx="1984375" cy="612775"/>
          </a:xfrm>
          <a:prstGeom prst="wedgeRoundRectCallout">
            <a:avLst>
              <a:gd name="adj1" fmla="val -29602"/>
              <a:gd name="adj2" fmla="val -27694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Network ID for the 0 subnet</a:t>
            </a:r>
          </a:p>
        </p:txBody>
      </p:sp>
      <p:sp>
        <p:nvSpPr>
          <p:cNvPr id="48140" name="AutoShape 12"/>
          <p:cNvSpPr>
            <a:spLocks noChangeArrowheads="1"/>
          </p:cNvSpPr>
          <p:nvPr/>
        </p:nvSpPr>
        <p:spPr bwMode="auto">
          <a:xfrm>
            <a:off x="2590800" y="3352800"/>
            <a:ext cx="2133600" cy="838200"/>
          </a:xfrm>
          <a:prstGeom prst="wedgeRoundRectCallout">
            <a:avLst>
              <a:gd name="adj1" fmla="val -108931"/>
              <a:gd name="adj2" fmla="val 10151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Block Size/ People Number</a:t>
            </a:r>
          </a:p>
        </p:txBody>
      </p:sp>
      <p:sp>
        <p:nvSpPr>
          <p:cNvPr id="48141" name="AutoShape 13"/>
          <p:cNvSpPr>
            <a:spLocks noChangeArrowheads="1"/>
          </p:cNvSpPr>
          <p:nvPr/>
        </p:nvSpPr>
        <p:spPr bwMode="auto">
          <a:xfrm>
            <a:off x="0" y="3352800"/>
            <a:ext cx="2057400" cy="609600"/>
          </a:xfrm>
          <a:prstGeom prst="wedgeRoundRectCallout">
            <a:avLst>
              <a:gd name="adj1" fmla="val -11653"/>
              <a:gd name="adj2" fmla="val 14323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Computer Number</a:t>
            </a:r>
          </a:p>
        </p:txBody>
      </p:sp>
      <p:sp>
        <p:nvSpPr>
          <p:cNvPr id="48142" name="AutoShape 14"/>
          <p:cNvSpPr>
            <a:spLocks noChangeArrowheads="1"/>
          </p:cNvSpPr>
          <p:nvPr/>
        </p:nvSpPr>
        <p:spPr bwMode="auto">
          <a:xfrm>
            <a:off x="2057400" y="6245225"/>
            <a:ext cx="1984375" cy="612775"/>
          </a:xfrm>
          <a:prstGeom prst="wedgeRoundRectCallout">
            <a:avLst>
              <a:gd name="adj1" fmla="val -85361"/>
              <a:gd name="adj2" fmla="val -27124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Network ID for the 1 subnet</a:t>
            </a:r>
          </a:p>
        </p:txBody>
      </p:sp>
      <p:sp>
        <p:nvSpPr>
          <p:cNvPr id="48143" name="AutoShape 15"/>
          <p:cNvSpPr>
            <a:spLocks noChangeArrowheads="1"/>
          </p:cNvSpPr>
          <p:nvPr/>
        </p:nvSpPr>
        <p:spPr bwMode="auto">
          <a:xfrm>
            <a:off x="7010400" y="2743200"/>
            <a:ext cx="2133600" cy="533400"/>
          </a:xfrm>
          <a:prstGeom prst="wedgeRoundRectCallout">
            <a:avLst>
              <a:gd name="adj1" fmla="val 40028"/>
              <a:gd name="adj2" fmla="val 29285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Last Address</a:t>
            </a:r>
          </a:p>
        </p:txBody>
      </p:sp>
      <p:sp>
        <p:nvSpPr>
          <p:cNvPr id="48144" name="AutoShape 16"/>
          <p:cNvSpPr>
            <a:spLocks noChangeArrowheads="1"/>
          </p:cNvSpPr>
          <p:nvPr/>
        </p:nvSpPr>
        <p:spPr bwMode="auto">
          <a:xfrm>
            <a:off x="6019800" y="3352800"/>
            <a:ext cx="2133600" cy="685800"/>
          </a:xfrm>
          <a:prstGeom prst="wedgeRoundRectCallout">
            <a:avLst>
              <a:gd name="adj1" fmla="val 25597"/>
              <a:gd name="adj2" fmla="val 13726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Last Address minus Block Size</a:t>
            </a:r>
          </a:p>
        </p:txBody>
      </p:sp>
      <p:sp>
        <p:nvSpPr>
          <p:cNvPr id="48145" name="AutoShape 17"/>
          <p:cNvSpPr>
            <a:spLocks noChangeArrowheads="1"/>
          </p:cNvSpPr>
          <p:nvPr/>
        </p:nvSpPr>
        <p:spPr bwMode="auto">
          <a:xfrm>
            <a:off x="7159625" y="6245225"/>
            <a:ext cx="1984375" cy="612775"/>
          </a:xfrm>
          <a:prstGeom prst="wedgeRoundRectCallout">
            <a:avLst>
              <a:gd name="adj1" fmla="val -1278"/>
              <a:gd name="adj2" fmla="val -27694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Network ID for the 7 subnet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Why is it called the 0 subnet?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838200"/>
            <a:ext cx="9144000" cy="2286000"/>
          </a:xfrm>
        </p:spPr>
        <p:txBody>
          <a:bodyPr>
            <a:normAutofit lnSpcReduction="10000"/>
          </a:bodyPr>
          <a:lstStyle/>
          <a:p>
            <a:r>
              <a:rPr lang="en-US" sz="2800"/>
              <a:t>Ex.  The /27 mask borrows 3 host bits and makes them network bits</a:t>
            </a:r>
          </a:p>
          <a:p>
            <a:pPr lvl="1">
              <a:buFontTx/>
              <a:buNone/>
            </a:pPr>
            <a:r>
              <a:rPr lang="en-US" sz="2400"/>
              <a:t>.0 		= 0000 0000</a:t>
            </a:r>
          </a:p>
          <a:p>
            <a:pPr lvl="1">
              <a:buFontTx/>
              <a:buNone/>
            </a:pPr>
            <a:r>
              <a:rPr lang="en-US" sz="2400"/>
              <a:t>.224	= </a:t>
            </a:r>
            <a:r>
              <a:rPr lang="en-US" sz="2400" b="1"/>
              <a:t>111</a:t>
            </a:r>
            <a:r>
              <a:rPr lang="en-US" sz="2400"/>
              <a:t>0 0000</a:t>
            </a:r>
          </a:p>
          <a:p>
            <a:r>
              <a:rPr lang="en-US" sz="2800"/>
              <a:t>Looking at the 3 borrowed bits:		</a:t>
            </a:r>
          </a:p>
          <a:p>
            <a:pPr lvl="1">
              <a:buFontTx/>
              <a:buNone/>
            </a:pPr>
            <a:endParaRPr lang="en-US" sz="2400"/>
          </a:p>
        </p:txBody>
      </p:sp>
      <p:graphicFrame>
        <p:nvGraphicFramePr>
          <p:cNvPr id="49497" name="Group 345"/>
          <p:cNvGraphicFramePr>
            <a:graphicFrameLocks noGrp="1"/>
          </p:cNvGraphicFramePr>
          <p:nvPr>
            <p:ph sz="half" idx="2"/>
          </p:nvPr>
        </p:nvGraphicFramePr>
        <p:xfrm>
          <a:off x="990600" y="2995613"/>
          <a:ext cx="7162800" cy="3703320"/>
        </p:xfrm>
        <a:graphic>
          <a:graphicData uri="http://schemas.openxmlformats.org/drawingml/2006/table">
            <a:tbl>
              <a:tblPr/>
              <a:tblGrid>
                <a:gridCol w="1905000"/>
                <a:gridCol w="3516313"/>
                <a:gridCol w="1741487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Borrowed Bits Value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 Bits Value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010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Subnetting Exercise: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You’ve been hired to troubleshoot a problem network.  The customer says that they are having problems with computers being able to connect to each other.</a:t>
            </a:r>
          </a:p>
          <a:p>
            <a:r>
              <a:rPr lang="en-US" sz="2400"/>
              <a:t>The network has computers with the following IPs:</a:t>
            </a:r>
          </a:p>
          <a:p>
            <a:pPr lvl="1"/>
            <a:r>
              <a:rPr lang="en-US" sz="2000"/>
              <a:t>201.54.13.1</a:t>
            </a:r>
          </a:p>
          <a:p>
            <a:pPr lvl="1"/>
            <a:r>
              <a:rPr lang="en-US" sz="2000"/>
              <a:t>201.54.13.6</a:t>
            </a:r>
          </a:p>
          <a:p>
            <a:pPr lvl="1"/>
            <a:r>
              <a:rPr lang="en-US" sz="2000"/>
              <a:t>201.54.13.21</a:t>
            </a:r>
          </a:p>
          <a:p>
            <a:pPr lvl="1"/>
            <a:r>
              <a:rPr lang="en-US" sz="2000"/>
              <a:t>201.54.13.31</a:t>
            </a:r>
          </a:p>
          <a:p>
            <a:pPr lvl="1"/>
            <a:r>
              <a:rPr lang="en-US" sz="2000"/>
              <a:t>201.54.13.32</a:t>
            </a:r>
          </a:p>
          <a:p>
            <a:pPr lvl="1"/>
            <a:r>
              <a:rPr lang="en-US" sz="2000"/>
              <a:t>201.54.13.63</a:t>
            </a:r>
          </a:p>
          <a:p>
            <a:pPr lvl="1"/>
            <a:r>
              <a:rPr lang="en-US" sz="2000"/>
              <a:t>201.54.13.65</a:t>
            </a:r>
          </a:p>
          <a:p>
            <a:r>
              <a:rPr lang="en-US" sz="2400"/>
              <a:t>All the computers are using the 255.255.255.224 mask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r>
              <a:rPr lang="en-US" sz="2400" b="1"/>
              <a:t>Which computers are able to communicate?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/>
              <a:t>Sample Problem: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229600" cy="61722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Select the correct base network ID for 203.121.45.27 /29</a:t>
            </a:r>
          </a:p>
          <a:p>
            <a:r>
              <a:rPr lang="en-US" sz="2400"/>
              <a:t>We could enumerate the /29 segments but that would take a while.</a:t>
            </a:r>
          </a:p>
          <a:p>
            <a:r>
              <a:rPr lang="en-US" sz="2400"/>
              <a:t>Instead, convert the IP to binary, but only the relevant octets.</a:t>
            </a:r>
          </a:p>
          <a:p>
            <a:pPr lvl="1"/>
            <a:r>
              <a:rPr lang="en-US" sz="2000"/>
              <a:t>27d -&gt; binary = 0001 1011 </a:t>
            </a:r>
          </a:p>
          <a:p>
            <a:r>
              <a:rPr lang="en-US" sz="2400"/>
              <a:t>Look at the cheatsheet to get the subnet mask for /29</a:t>
            </a:r>
          </a:p>
          <a:p>
            <a:pPr lvl="1"/>
            <a:r>
              <a:rPr lang="en-US" sz="2000"/>
              <a:t>255.255.255.248 -&gt; 1111 1000</a:t>
            </a:r>
          </a:p>
          <a:p>
            <a:r>
              <a:rPr lang="en-US" sz="2400"/>
              <a:t>AND the IP and the mask</a:t>
            </a:r>
          </a:p>
          <a:p>
            <a:pPr lvl="1">
              <a:buFontTx/>
              <a:buNone/>
            </a:pPr>
            <a:r>
              <a:rPr lang="en-US" sz="2000"/>
              <a:t>			0001 1011 </a:t>
            </a:r>
          </a:p>
          <a:p>
            <a:pPr lvl="1">
              <a:buFontTx/>
              <a:buNone/>
            </a:pPr>
            <a:r>
              <a:rPr lang="en-US" sz="2000"/>
              <a:t>		AND 	1111 1000 </a:t>
            </a:r>
          </a:p>
          <a:p>
            <a:pPr lvl="1">
              <a:buFontTx/>
              <a:buNone/>
            </a:pPr>
            <a:r>
              <a:rPr lang="en-US" sz="2000"/>
              <a:t>---------------------------------</a:t>
            </a:r>
          </a:p>
          <a:p>
            <a:pPr lvl="1">
              <a:buFontTx/>
              <a:buNone/>
            </a:pPr>
            <a:r>
              <a:rPr lang="en-US" sz="2000"/>
              <a:t>			0001 1000b-&gt; 24d </a:t>
            </a:r>
          </a:p>
          <a:p>
            <a:r>
              <a:rPr lang="en-US" sz="2400"/>
              <a:t>So, the base network ID is </a:t>
            </a:r>
            <a:r>
              <a:rPr lang="en-US" sz="2400" b="1"/>
              <a:t>203.121.45.24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 the correct base network ID for 203.121.45.31 </a:t>
            </a:r>
            <a:r>
              <a:rPr lang="en-US" b="1"/>
              <a:t>/30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127125" y="3265488"/>
            <a:ext cx="6678613" cy="2928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IP 		203.121. 45 . 0001 1111</a:t>
            </a:r>
          </a:p>
          <a:p>
            <a:r>
              <a:rPr lang="en-US" sz="2800"/>
              <a:t>Mask		255.255.255. 1111 1100</a:t>
            </a:r>
          </a:p>
          <a:p>
            <a:r>
              <a:rPr lang="en-US" sz="2800"/>
              <a:t>-------------------------------------------------</a:t>
            </a:r>
          </a:p>
          <a:p>
            <a:r>
              <a:rPr lang="en-US" sz="2800"/>
              <a:t>AND		203.121. 45 . 0001 1100 = 28</a:t>
            </a:r>
          </a:p>
          <a:p>
            <a:endParaRPr lang="en-US" sz="2800"/>
          </a:p>
          <a:p>
            <a:r>
              <a:rPr lang="en-US" sz="2800" b="1"/>
              <a:t>203.121.45.28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Subnetting Exercise 2: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562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Write out the subnets for the 202.54.13.0 network, subnetted with the 255.255.255.240 mask.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What’s the network address of the 0 subnet?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What’s the first host address in the 0 subnet?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What’s the last host address in the 2 subnet?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What’s the broadcast address for the 3 subnet?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/>
              <a:t>Let’s Look at the Cheat Sheet</a:t>
            </a:r>
          </a:p>
        </p:txBody>
      </p:sp>
      <p:graphicFrame>
        <p:nvGraphicFramePr>
          <p:cNvPr id="44146" name="Group 114"/>
          <p:cNvGraphicFramePr>
            <a:graphicFrameLocks noGrp="1"/>
          </p:cNvGraphicFramePr>
          <p:nvPr>
            <p:ph idx="1"/>
          </p:nvPr>
        </p:nvGraphicFramePr>
        <p:xfrm>
          <a:off x="457200" y="609600"/>
          <a:ext cx="8229600" cy="5181600"/>
        </p:xfrm>
        <a:graphic>
          <a:graphicData uri="http://schemas.openxmlformats.org/drawingml/2006/table">
            <a:tbl>
              <a:tblPr/>
              <a:tblGrid>
                <a:gridCol w="1990725"/>
                <a:gridCol w="1558925"/>
                <a:gridCol w="1560513"/>
                <a:gridCol w="1558925"/>
                <a:gridCol w="1560512"/>
              </a:tblGrid>
              <a:tr h="4524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Bits</a:t>
                      </a:r>
                      <a:endParaRPr kumimoji="0" lang="en-US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Mask</a:t>
                      </a:r>
                      <a:endParaRPr kumimoji="0" lang="en-US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Blocks</a:t>
                      </a:r>
                      <a:endParaRPr kumimoji="0" lang="en-US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Nets</a:t>
                      </a:r>
                      <a:endParaRPr kumimoji="0" lang="en-US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Hosts</a:t>
                      </a:r>
                      <a:endParaRPr kumimoji="0" lang="en-US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0000 0000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256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254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1000 0000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128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128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126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1100 0000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192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64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2*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62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1110 0000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224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32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1111 0000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240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1111 1000</a:t>
                      </a:r>
                      <a:endParaRPr kumimoji="0" lang="en-US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248</a:t>
                      </a:r>
                      <a:endParaRPr kumimoji="0" lang="en-US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en-US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</a:t>
                      </a:r>
                      <a:endParaRPr kumimoji="0" lang="en-US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1111 1100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252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62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1111 1110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254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126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1111 1111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255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254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147" name="Text Box 115"/>
          <p:cNvSpPr txBox="1">
            <a:spLocks noChangeArrowheads="1"/>
          </p:cNvSpPr>
          <p:nvPr/>
        </p:nvSpPr>
        <p:spPr bwMode="auto">
          <a:xfrm>
            <a:off x="0" y="5943600"/>
            <a:ext cx="9144000" cy="442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300"/>
              <a:t>So we could use a  network with a subnet mask of 255.255.255.248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CIDR Notation</a:t>
            </a:r>
            <a:br>
              <a:rPr lang="en-US" sz="4000"/>
            </a:br>
            <a:endParaRPr lang="en-US" sz="4000"/>
          </a:p>
        </p:txBody>
      </p:sp>
      <p:graphicFrame>
        <p:nvGraphicFramePr>
          <p:cNvPr id="46268" name="Group 188"/>
          <p:cNvGraphicFramePr>
            <a:graphicFrameLocks noGrp="1"/>
          </p:cNvGraphicFramePr>
          <p:nvPr>
            <p:ph type="tbl" idx="1"/>
          </p:nvPr>
        </p:nvGraphicFramePr>
        <p:xfrm>
          <a:off x="0" y="990600"/>
          <a:ext cx="9144000" cy="5016500"/>
        </p:xfrm>
        <a:graphic>
          <a:graphicData uri="http://schemas.openxmlformats.org/drawingml/2006/table">
            <a:tbl>
              <a:tblPr/>
              <a:tblGrid>
                <a:gridCol w="1457325"/>
                <a:gridCol w="1858963"/>
                <a:gridCol w="1457325"/>
                <a:gridCol w="1455737"/>
                <a:gridCol w="1457325"/>
                <a:gridCol w="1457325"/>
              </a:tblGrid>
              <a:tr h="9017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CIDR Notation</a:t>
                      </a:r>
                      <a:endParaRPr kumimoji="0" 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Bits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Mask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Blocks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Nets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Hosts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/24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0000 0000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256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254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/25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1000 0000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128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128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126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/26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1100 0000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192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64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2*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62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/27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1110 0000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224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32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/28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1111 0000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240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/29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1111 1000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248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/30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1111 1100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252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62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/31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1111 1110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254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126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/32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1111 1111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255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254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269" name="Text Box 189"/>
          <p:cNvSpPr txBox="1">
            <a:spLocks noChangeArrowheads="1"/>
          </p:cNvSpPr>
          <p:nvPr/>
        </p:nvSpPr>
        <p:spPr bwMode="auto">
          <a:xfrm>
            <a:off x="1143000" y="6248400"/>
            <a:ext cx="6457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 network with a 255.255.255.248 subnet mask is called a </a:t>
            </a:r>
            <a:r>
              <a:rPr lang="en-US" b="1"/>
              <a:t>/29</a:t>
            </a:r>
          </a:p>
        </p:txBody>
      </p:sp>
      <p:sp>
        <p:nvSpPr>
          <p:cNvPr id="46270" name="AutoShape 190"/>
          <p:cNvSpPr>
            <a:spLocks noChangeArrowheads="1"/>
          </p:cNvSpPr>
          <p:nvPr/>
        </p:nvSpPr>
        <p:spPr bwMode="auto">
          <a:xfrm>
            <a:off x="533400" y="0"/>
            <a:ext cx="1600200" cy="914400"/>
          </a:xfrm>
          <a:prstGeom prst="wedgeEllipseCallout">
            <a:avLst>
              <a:gd name="adj1" fmla="val -47519"/>
              <a:gd name="adj2" fmla="val 163023"/>
            </a:avLst>
          </a:prstGeom>
          <a:solidFill>
            <a:schemeClr val="accent1">
              <a:alpha val="71001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# of 1s in the mask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Maximum 3 members per group</a:t>
            </a:r>
          </a:p>
          <a:p>
            <a:endParaRPr lang="en-GB" dirty="0" smtClean="0"/>
          </a:p>
          <a:p>
            <a:r>
              <a:rPr lang="en-GB" dirty="0" smtClean="0"/>
              <a:t>Problem statement submission  --  14/2/2019</a:t>
            </a:r>
          </a:p>
          <a:p>
            <a:endParaRPr lang="en-GB" dirty="0" smtClean="0"/>
          </a:p>
          <a:p>
            <a:r>
              <a:rPr lang="en-GB" dirty="0" smtClean="0"/>
              <a:t>Network Design – 14/3/2019</a:t>
            </a:r>
          </a:p>
          <a:p>
            <a:endParaRPr lang="en-GB" dirty="0" smtClean="0"/>
          </a:p>
          <a:p>
            <a:r>
              <a:rPr lang="en-GB" dirty="0" smtClean="0"/>
              <a:t>Project Submission --  12/4/2019</a:t>
            </a:r>
          </a:p>
          <a:p>
            <a:endParaRPr lang="en-GB" dirty="0" smtClean="0"/>
          </a:p>
          <a:p>
            <a:r>
              <a:rPr lang="en-GB" dirty="0" smtClean="0"/>
              <a:t>Report Submission -  16/4/2019</a:t>
            </a:r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991600" cy="914400"/>
          </a:xfrm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Tx/>
              <a:buNone/>
            </a:pPr>
            <a:endParaRPr lang="en-US" altLang="en-US" dirty="0" smtClean="0"/>
          </a:p>
          <a:p>
            <a:pPr marL="457200" indent="-457200">
              <a:buFontTx/>
              <a:buAutoNum type="arabicPeriod"/>
            </a:pPr>
            <a:r>
              <a:rPr lang="en-US" altLang="en-US" dirty="0" smtClean="0">
                <a:solidFill>
                  <a:srgbClr val="0000FF"/>
                </a:solidFill>
              </a:rPr>
              <a:t>Network Address </a:t>
            </a:r>
            <a:r>
              <a:rPr lang="en-US" altLang="en-US" dirty="0" smtClean="0"/>
              <a:t>- One address is reserved to that of the network. </a:t>
            </a:r>
          </a:p>
          <a:p>
            <a:pPr marL="457200" indent="-457200">
              <a:buFontTx/>
              <a:buAutoNum type="arabicPeriod"/>
            </a:pPr>
            <a:r>
              <a:rPr lang="en-US" altLang="en-US" dirty="0" smtClean="0">
                <a:solidFill>
                  <a:srgbClr val="0000FF"/>
                </a:solidFill>
              </a:rPr>
              <a:t>Broadcast Address </a:t>
            </a:r>
            <a:r>
              <a:rPr lang="en-US" altLang="en-US" dirty="0" smtClean="0"/>
              <a:t>– One address is reserved to address all hosts in that network or subnet.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Subnet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95600" y="3397250"/>
            <a:ext cx="5791200" cy="466725"/>
            <a:chOff x="1584" y="1824"/>
            <a:chExt cx="3648" cy="294"/>
          </a:xfrm>
        </p:grpSpPr>
        <p:sp>
          <p:nvSpPr>
            <p:cNvPr id="8218" name="Text Box 4"/>
            <p:cNvSpPr txBox="1">
              <a:spLocks noChangeArrowheads="1"/>
            </p:cNvSpPr>
            <p:nvPr/>
          </p:nvSpPr>
          <p:spPr bwMode="auto">
            <a:xfrm>
              <a:off x="1584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Network</a:t>
              </a:r>
            </a:p>
          </p:txBody>
        </p:sp>
        <p:sp>
          <p:nvSpPr>
            <p:cNvPr id="8219" name="Text Box 5"/>
            <p:cNvSpPr txBox="1">
              <a:spLocks noChangeArrowheads="1"/>
            </p:cNvSpPr>
            <p:nvPr/>
          </p:nvSpPr>
          <p:spPr bwMode="auto">
            <a:xfrm>
              <a:off x="2496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Network</a:t>
              </a:r>
            </a:p>
          </p:txBody>
        </p:sp>
        <p:sp>
          <p:nvSpPr>
            <p:cNvPr id="8220" name="Text Box 6"/>
            <p:cNvSpPr txBox="1">
              <a:spLocks noChangeArrowheads="1"/>
            </p:cNvSpPr>
            <p:nvPr/>
          </p:nvSpPr>
          <p:spPr bwMode="auto">
            <a:xfrm>
              <a:off x="3408" y="1824"/>
              <a:ext cx="912" cy="29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Subnet</a:t>
              </a:r>
            </a:p>
          </p:txBody>
        </p:sp>
        <p:sp>
          <p:nvSpPr>
            <p:cNvPr id="8221" name="Text Box 7"/>
            <p:cNvSpPr txBox="1">
              <a:spLocks noChangeArrowheads="1"/>
            </p:cNvSpPr>
            <p:nvPr/>
          </p:nvSpPr>
          <p:spPr bwMode="auto">
            <a:xfrm>
              <a:off x="4320" y="1824"/>
              <a:ext cx="912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Host</a:t>
              </a:r>
            </a:p>
          </p:txBody>
        </p:sp>
      </p:grpSp>
      <p:sp>
        <p:nvSpPr>
          <p:cNvPr id="8196" name="Rectangle 8"/>
          <p:cNvSpPr>
            <a:spLocks noChangeArrowheads="1"/>
          </p:cNvSpPr>
          <p:nvPr/>
        </p:nvSpPr>
        <p:spPr bwMode="auto">
          <a:xfrm>
            <a:off x="152400" y="137160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en-US">
                <a:latin typeface="Arial" charset="0"/>
              </a:rPr>
              <a:t>Network address </a:t>
            </a:r>
            <a:r>
              <a:rPr kumimoji="1" lang="en-US" altLang="en-US" b="1">
                <a:solidFill>
                  <a:schemeClr val="accent2"/>
                </a:solidFill>
                <a:latin typeface="Arial" charset="0"/>
              </a:rPr>
              <a:t>172.19</a:t>
            </a:r>
            <a:r>
              <a:rPr kumimoji="1" lang="en-US" altLang="en-US">
                <a:latin typeface="Arial" charset="0"/>
              </a:rPr>
              <a:t>.</a:t>
            </a:r>
            <a:r>
              <a:rPr kumimoji="1" lang="en-US" altLang="en-US" b="1">
                <a:latin typeface="Arial" charset="0"/>
              </a:rPr>
              <a:t>0.0 with /16 network mask</a:t>
            </a:r>
          </a:p>
        </p:txBody>
      </p:sp>
      <p:sp>
        <p:nvSpPr>
          <p:cNvPr id="8197" name="Text Box 9"/>
          <p:cNvSpPr txBox="1">
            <a:spLocks noChangeArrowheads="1"/>
          </p:cNvSpPr>
          <p:nvPr/>
        </p:nvSpPr>
        <p:spPr bwMode="auto">
          <a:xfrm>
            <a:off x="685800" y="286385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ahoma" pitchFamily="34" charset="0"/>
              </a:rPr>
              <a:t>Using Subnets: subnet mask </a:t>
            </a:r>
            <a:r>
              <a:rPr lang="en-US" altLang="en-US" b="1">
                <a:latin typeface="Tahoma" pitchFamily="34" charset="0"/>
              </a:rPr>
              <a:t>255.255.255.0</a:t>
            </a:r>
            <a:r>
              <a:rPr lang="en-US" altLang="en-US">
                <a:latin typeface="Tahoma" pitchFamily="34" charset="0"/>
              </a:rPr>
              <a:t> or /24</a:t>
            </a:r>
          </a:p>
        </p:txBody>
      </p:sp>
      <p:sp>
        <p:nvSpPr>
          <p:cNvPr id="39" name="Rectangle 10"/>
          <p:cNvSpPr txBox="1">
            <a:spLocks noChangeArrowheads="1"/>
          </p:cNvSpPr>
          <p:nvPr/>
        </p:nvSpPr>
        <p:spPr bwMode="auto">
          <a:xfrm>
            <a:off x="304800" y="5540375"/>
            <a:ext cx="8534400" cy="154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/>
          <a:lstStyle/>
          <a:p>
            <a:pPr marL="342900" indent="-342900">
              <a:spcBef>
                <a:spcPct val="20000"/>
              </a:spcBef>
              <a:buFontTx/>
              <a:buChar char="•"/>
              <a:tabLst>
                <a:tab pos="5661025" algn="l"/>
              </a:tabLst>
              <a:defRPr/>
            </a:pPr>
            <a:r>
              <a:rPr lang="en-US" kern="0">
                <a:latin typeface="+mn-lt"/>
              </a:rPr>
              <a:t>Applying a mask which is larger than the default subnet mask, will divide your network into subnets.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tabLst>
                <a:tab pos="5661025" algn="l"/>
              </a:tabLst>
              <a:defRPr/>
            </a:pPr>
            <a:r>
              <a:rPr lang="en-US" kern="0">
                <a:latin typeface="+mn-lt"/>
              </a:rPr>
              <a:t>Subnet mask used here is 255.255.</a:t>
            </a:r>
            <a:r>
              <a:rPr lang="en-US" u="sng" kern="0">
                <a:latin typeface="+mn-lt"/>
              </a:rPr>
              <a:t>255</a:t>
            </a:r>
            <a:r>
              <a:rPr lang="en-US" kern="0">
                <a:latin typeface="+mn-lt"/>
              </a:rPr>
              <a:t>.0 or /24</a:t>
            </a:r>
          </a:p>
        </p:txBody>
      </p:sp>
      <p:sp>
        <p:nvSpPr>
          <p:cNvPr id="8199" name="Text Box 11"/>
          <p:cNvSpPr txBox="1">
            <a:spLocks noChangeArrowheads="1"/>
          </p:cNvSpPr>
          <p:nvPr/>
        </p:nvSpPr>
        <p:spPr bwMode="auto">
          <a:xfrm>
            <a:off x="228600" y="4083050"/>
            <a:ext cx="259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>
                <a:latin typeface="Arial" charset="0"/>
              </a:rPr>
              <a:t>Network Mask: 255.255.0.0 or /16</a:t>
            </a:r>
          </a:p>
        </p:txBody>
      </p:sp>
      <p:sp>
        <p:nvSpPr>
          <p:cNvPr id="8200" name="Text Box 12"/>
          <p:cNvSpPr txBox="1">
            <a:spLocks noChangeArrowheads="1"/>
          </p:cNvSpPr>
          <p:nvPr/>
        </p:nvSpPr>
        <p:spPr bwMode="auto">
          <a:xfrm>
            <a:off x="228600" y="4845050"/>
            <a:ext cx="259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>
                <a:latin typeface="Arial" charset="0"/>
              </a:rPr>
              <a:t>Subnet Mask: 255.255.255.0 or /24</a:t>
            </a:r>
          </a:p>
        </p:txBody>
      </p:sp>
      <p:sp>
        <p:nvSpPr>
          <p:cNvPr id="8201" name="Text Box 13"/>
          <p:cNvSpPr txBox="1">
            <a:spLocks noChangeArrowheads="1"/>
          </p:cNvSpPr>
          <p:nvPr/>
        </p:nvSpPr>
        <p:spPr bwMode="auto">
          <a:xfrm>
            <a:off x="2895600" y="4235450"/>
            <a:ext cx="1447800" cy="406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latin typeface="Arial" charset="0"/>
              </a:rPr>
              <a:t>11111111</a:t>
            </a:r>
          </a:p>
        </p:txBody>
      </p:sp>
      <p:sp>
        <p:nvSpPr>
          <p:cNvPr id="8202" name="Text Box 14"/>
          <p:cNvSpPr txBox="1">
            <a:spLocks noChangeArrowheads="1"/>
          </p:cNvSpPr>
          <p:nvPr/>
        </p:nvSpPr>
        <p:spPr bwMode="auto">
          <a:xfrm>
            <a:off x="4343400" y="4235450"/>
            <a:ext cx="1447800" cy="406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latin typeface="Arial" charset="0"/>
              </a:rPr>
              <a:t>11111111</a:t>
            </a:r>
          </a:p>
        </p:txBody>
      </p:sp>
      <p:sp>
        <p:nvSpPr>
          <p:cNvPr id="8203" name="Text Box 15"/>
          <p:cNvSpPr txBox="1">
            <a:spLocks noChangeArrowheads="1"/>
          </p:cNvSpPr>
          <p:nvPr/>
        </p:nvSpPr>
        <p:spPr bwMode="auto">
          <a:xfrm>
            <a:off x="5791200" y="4235450"/>
            <a:ext cx="1447800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latin typeface="Arial" charset="0"/>
              </a:rPr>
              <a:t>00000000</a:t>
            </a:r>
            <a:endParaRPr lang="en-US" altLang="en-US" b="1">
              <a:latin typeface="Arial" charset="0"/>
            </a:endParaRPr>
          </a:p>
        </p:txBody>
      </p:sp>
      <p:sp>
        <p:nvSpPr>
          <p:cNvPr id="8204" name="Text Box 16"/>
          <p:cNvSpPr txBox="1">
            <a:spLocks noChangeArrowheads="1"/>
          </p:cNvSpPr>
          <p:nvPr/>
        </p:nvSpPr>
        <p:spPr bwMode="auto">
          <a:xfrm>
            <a:off x="7239000" y="4235450"/>
            <a:ext cx="1447800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latin typeface="Arial" charset="0"/>
              </a:rPr>
              <a:t>00000000</a:t>
            </a:r>
            <a:endParaRPr lang="en-US" altLang="en-US" b="1">
              <a:latin typeface="Arial" charset="0"/>
            </a:endParaRPr>
          </a:p>
        </p:txBody>
      </p:sp>
      <p:sp>
        <p:nvSpPr>
          <p:cNvPr id="8205" name="Text Box 17"/>
          <p:cNvSpPr txBox="1">
            <a:spLocks noChangeArrowheads="1"/>
          </p:cNvSpPr>
          <p:nvPr/>
        </p:nvSpPr>
        <p:spPr bwMode="auto">
          <a:xfrm>
            <a:off x="2895600" y="4972050"/>
            <a:ext cx="1447800" cy="406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latin typeface="Arial" charset="0"/>
              </a:rPr>
              <a:t>11111111</a:t>
            </a:r>
          </a:p>
        </p:txBody>
      </p:sp>
      <p:sp>
        <p:nvSpPr>
          <p:cNvPr id="8206" name="Text Box 18"/>
          <p:cNvSpPr txBox="1">
            <a:spLocks noChangeArrowheads="1"/>
          </p:cNvSpPr>
          <p:nvPr/>
        </p:nvSpPr>
        <p:spPr bwMode="auto">
          <a:xfrm>
            <a:off x="4343400" y="4972050"/>
            <a:ext cx="1447800" cy="406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latin typeface="Arial" charset="0"/>
              </a:rPr>
              <a:t>11111111</a:t>
            </a:r>
          </a:p>
        </p:txBody>
      </p:sp>
      <p:sp>
        <p:nvSpPr>
          <p:cNvPr id="8207" name="Text Box 19"/>
          <p:cNvSpPr txBox="1">
            <a:spLocks noChangeArrowheads="1"/>
          </p:cNvSpPr>
          <p:nvPr/>
        </p:nvSpPr>
        <p:spPr bwMode="auto">
          <a:xfrm>
            <a:off x="5791200" y="4972050"/>
            <a:ext cx="1447800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latin typeface="Arial" charset="0"/>
              </a:rPr>
              <a:t>11111111</a:t>
            </a:r>
          </a:p>
        </p:txBody>
      </p:sp>
      <p:sp>
        <p:nvSpPr>
          <p:cNvPr id="8208" name="Text Box 20"/>
          <p:cNvSpPr txBox="1">
            <a:spLocks noChangeArrowheads="1"/>
          </p:cNvSpPr>
          <p:nvPr/>
        </p:nvSpPr>
        <p:spPr bwMode="auto">
          <a:xfrm>
            <a:off x="7239000" y="4972050"/>
            <a:ext cx="1447800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latin typeface="Arial" charset="0"/>
              </a:rPr>
              <a:t>00000000</a:t>
            </a:r>
            <a:endParaRPr lang="en-US" altLang="en-US" b="1">
              <a:latin typeface="Arial" charset="0"/>
            </a:endParaRPr>
          </a:p>
        </p:txBody>
      </p:sp>
      <p:sp>
        <p:nvSpPr>
          <p:cNvPr id="8209" name="Text Box 21"/>
          <p:cNvSpPr txBox="1">
            <a:spLocks noChangeArrowheads="1"/>
          </p:cNvSpPr>
          <p:nvPr/>
        </p:nvSpPr>
        <p:spPr bwMode="auto">
          <a:xfrm>
            <a:off x="990600" y="1752600"/>
            <a:ext cx="1447800" cy="4667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charset="0"/>
              </a:rPr>
              <a:t>Network</a:t>
            </a:r>
          </a:p>
        </p:txBody>
      </p:sp>
      <p:sp>
        <p:nvSpPr>
          <p:cNvPr id="8210" name="Text Box 22"/>
          <p:cNvSpPr txBox="1">
            <a:spLocks noChangeArrowheads="1"/>
          </p:cNvSpPr>
          <p:nvPr/>
        </p:nvSpPr>
        <p:spPr bwMode="auto">
          <a:xfrm>
            <a:off x="2438400" y="1752600"/>
            <a:ext cx="1447800" cy="4667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charset="0"/>
              </a:rPr>
              <a:t>Network</a:t>
            </a:r>
          </a:p>
        </p:txBody>
      </p:sp>
      <p:sp>
        <p:nvSpPr>
          <p:cNvPr id="8211" name="Text Box 23"/>
          <p:cNvSpPr txBox="1">
            <a:spLocks noChangeArrowheads="1"/>
          </p:cNvSpPr>
          <p:nvPr/>
        </p:nvSpPr>
        <p:spPr bwMode="auto">
          <a:xfrm>
            <a:off x="3886200" y="1752600"/>
            <a:ext cx="1447800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latin typeface="Arial" charset="0"/>
              </a:rPr>
              <a:t>Host</a:t>
            </a:r>
          </a:p>
        </p:txBody>
      </p:sp>
      <p:sp>
        <p:nvSpPr>
          <p:cNvPr id="8212" name="Text Box 24"/>
          <p:cNvSpPr txBox="1">
            <a:spLocks noChangeArrowheads="1"/>
          </p:cNvSpPr>
          <p:nvPr/>
        </p:nvSpPr>
        <p:spPr bwMode="auto">
          <a:xfrm>
            <a:off x="5334000" y="1752600"/>
            <a:ext cx="1447800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latin typeface="Arial" charset="0"/>
              </a:rPr>
              <a:t>Host</a:t>
            </a:r>
          </a:p>
        </p:txBody>
      </p:sp>
      <p:sp>
        <p:nvSpPr>
          <p:cNvPr id="8213" name="Text Box 25"/>
          <p:cNvSpPr txBox="1">
            <a:spLocks noChangeArrowheads="1"/>
          </p:cNvSpPr>
          <p:nvPr/>
        </p:nvSpPr>
        <p:spPr bwMode="auto">
          <a:xfrm>
            <a:off x="1020763" y="2362200"/>
            <a:ext cx="1447800" cy="4667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latin typeface="Arial" charset="0"/>
              </a:rPr>
              <a:t>172</a:t>
            </a:r>
          </a:p>
        </p:txBody>
      </p:sp>
      <p:sp>
        <p:nvSpPr>
          <p:cNvPr id="8214" name="Text Box 26"/>
          <p:cNvSpPr txBox="1">
            <a:spLocks noChangeArrowheads="1"/>
          </p:cNvSpPr>
          <p:nvPr/>
        </p:nvSpPr>
        <p:spPr bwMode="auto">
          <a:xfrm>
            <a:off x="2468563" y="2362200"/>
            <a:ext cx="1447800" cy="4667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latin typeface="Arial" charset="0"/>
              </a:rPr>
              <a:t>19</a:t>
            </a:r>
          </a:p>
        </p:txBody>
      </p:sp>
      <p:sp>
        <p:nvSpPr>
          <p:cNvPr id="8215" name="Text Box 27"/>
          <p:cNvSpPr txBox="1">
            <a:spLocks noChangeArrowheads="1"/>
          </p:cNvSpPr>
          <p:nvPr/>
        </p:nvSpPr>
        <p:spPr bwMode="auto">
          <a:xfrm>
            <a:off x="3916363" y="2362200"/>
            <a:ext cx="1447800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latin typeface="Arial" charset="0"/>
              </a:rPr>
              <a:t>0</a:t>
            </a:r>
          </a:p>
        </p:txBody>
      </p:sp>
      <p:sp>
        <p:nvSpPr>
          <p:cNvPr id="8216" name="Text Box 28"/>
          <p:cNvSpPr txBox="1">
            <a:spLocks noChangeArrowheads="1"/>
          </p:cNvSpPr>
          <p:nvPr/>
        </p:nvSpPr>
        <p:spPr bwMode="auto">
          <a:xfrm>
            <a:off x="5364163" y="2362200"/>
            <a:ext cx="1447800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latin typeface="Arial" charset="0"/>
              </a:rPr>
              <a:t>0</a:t>
            </a:r>
          </a:p>
        </p:txBody>
      </p:sp>
      <p:sp>
        <p:nvSpPr>
          <p:cNvPr id="8217" name="Line 29"/>
          <p:cNvSpPr>
            <a:spLocks noChangeShapeType="1"/>
          </p:cNvSpPr>
          <p:nvPr/>
        </p:nvSpPr>
        <p:spPr bwMode="auto">
          <a:xfrm>
            <a:off x="6477000" y="4648200"/>
            <a:ext cx="0" cy="304800"/>
          </a:xfrm>
          <a:prstGeom prst="line">
            <a:avLst/>
          </a:prstGeom>
          <a:noFill/>
          <a:ln w="25400">
            <a:solidFill>
              <a:srgbClr val="FF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Subnet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9600" y="2286000"/>
            <a:ext cx="5791200" cy="466725"/>
            <a:chOff x="1584" y="1824"/>
            <a:chExt cx="3648" cy="294"/>
          </a:xfrm>
        </p:grpSpPr>
        <p:sp>
          <p:nvSpPr>
            <p:cNvPr id="9261" name="Text Box 4"/>
            <p:cNvSpPr txBox="1">
              <a:spLocks noChangeArrowheads="1"/>
            </p:cNvSpPr>
            <p:nvPr/>
          </p:nvSpPr>
          <p:spPr bwMode="auto">
            <a:xfrm>
              <a:off x="1584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Network</a:t>
              </a:r>
            </a:p>
          </p:txBody>
        </p:sp>
        <p:sp>
          <p:nvSpPr>
            <p:cNvPr id="9262" name="Text Box 5"/>
            <p:cNvSpPr txBox="1">
              <a:spLocks noChangeArrowheads="1"/>
            </p:cNvSpPr>
            <p:nvPr/>
          </p:nvSpPr>
          <p:spPr bwMode="auto">
            <a:xfrm>
              <a:off x="2496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Network</a:t>
              </a:r>
            </a:p>
          </p:txBody>
        </p:sp>
        <p:sp>
          <p:nvSpPr>
            <p:cNvPr id="9263" name="Text Box 6"/>
            <p:cNvSpPr txBox="1">
              <a:spLocks noChangeArrowheads="1"/>
            </p:cNvSpPr>
            <p:nvPr/>
          </p:nvSpPr>
          <p:spPr bwMode="auto">
            <a:xfrm>
              <a:off x="3408" y="1824"/>
              <a:ext cx="912" cy="29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Subnet</a:t>
              </a:r>
            </a:p>
          </p:txBody>
        </p:sp>
        <p:sp>
          <p:nvSpPr>
            <p:cNvPr id="9264" name="Text Box 7"/>
            <p:cNvSpPr txBox="1">
              <a:spLocks noChangeArrowheads="1"/>
            </p:cNvSpPr>
            <p:nvPr/>
          </p:nvSpPr>
          <p:spPr bwMode="auto">
            <a:xfrm>
              <a:off x="4320" y="1824"/>
              <a:ext cx="912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Host</a:t>
              </a:r>
            </a:p>
          </p:txBody>
        </p:sp>
      </p:grp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152400" y="1219200"/>
            <a:ext cx="853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en-US">
                <a:latin typeface="Arial" charset="0"/>
              </a:rPr>
              <a:t>Network address </a:t>
            </a:r>
            <a:r>
              <a:rPr kumimoji="1" lang="en-US" altLang="en-US" b="1">
                <a:solidFill>
                  <a:schemeClr val="accent2"/>
                </a:solidFill>
                <a:latin typeface="Arial" charset="0"/>
              </a:rPr>
              <a:t>172.19</a:t>
            </a:r>
            <a:r>
              <a:rPr kumimoji="1" lang="en-US" altLang="en-US">
                <a:latin typeface="Arial" charset="0"/>
              </a:rPr>
              <a:t>.</a:t>
            </a:r>
            <a:r>
              <a:rPr kumimoji="1" lang="en-US" altLang="en-US" b="1">
                <a:latin typeface="Arial" charset="0"/>
              </a:rPr>
              <a:t>0.0 with /16 network mask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endParaRPr kumimoji="1" lang="en-US" altLang="en-US" b="1">
              <a:latin typeface="Arial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09600" y="2971800"/>
            <a:ext cx="5791200" cy="466725"/>
            <a:chOff x="1584" y="1824"/>
            <a:chExt cx="3648" cy="294"/>
          </a:xfrm>
        </p:grpSpPr>
        <p:sp>
          <p:nvSpPr>
            <p:cNvPr id="9257" name="Text Box 10"/>
            <p:cNvSpPr txBox="1">
              <a:spLocks noChangeArrowheads="1"/>
            </p:cNvSpPr>
            <p:nvPr/>
          </p:nvSpPr>
          <p:spPr bwMode="auto">
            <a:xfrm>
              <a:off x="1584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172</a:t>
              </a:r>
            </a:p>
          </p:txBody>
        </p:sp>
        <p:sp>
          <p:nvSpPr>
            <p:cNvPr id="9258" name="Text Box 11"/>
            <p:cNvSpPr txBox="1">
              <a:spLocks noChangeArrowheads="1"/>
            </p:cNvSpPr>
            <p:nvPr/>
          </p:nvSpPr>
          <p:spPr bwMode="auto">
            <a:xfrm>
              <a:off x="2496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19</a:t>
              </a:r>
            </a:p>
          </p:txBody>
        </p:sp>
        <p:sp>
          <p:nvSpPr>
            <p:cNvPr id="9259" name="Text Box 12"/>
            <p:cNvSpPr txBox="1">
              <a:spLocks noChangeArrowheads="1"/>
            </p:cNvSpPr>
            <p:nvPr/>
          </p:nvSpPr>
          <p:spPr bwMode="auto">
            <a:xfrm>
              <a:off x="3408" y="1824"/>
              <a:ext cx="912" cy="29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0</a:t>
              </a:r>
            </a:p>
          </p:txBody>
        </p:sp>
        <p:sp>
          <p:nvSpPr>
            <p:cNvPr id="9260" name="Text Box 13"/>
            <p:cNvSpPr txBox="1">
              <a:spLocks noChangeArrowheads="1"/>
            </p:cNvSpPr>
            <p:nvPr/>
          </p:nvSpPr>
          <p:spPr bwMode="auto">
            <a:xfrm>
              <a:off x="4320" y="1824"/>
              <a:ext cx="912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Host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09600" y="3429000"/>
            <a:ext cx="5791200" cy="466725"/>
            <a:chOff x="1584" y="1824"/>
            <a:chExt cx="3648" cy="294"/>
          </a:xfrm>
        </p:grpSpPr>
        <p:sp>
          <p:nvSpPr>
            <p:cNvPr id="9253" name="Text Box 15"/>
            <p:cNvSpPr txBox="1">
              <a:spLocks noChangeArrowheads="1"/>
            </p:cNvSpPr>
            <p:nvPr/>
          </p:nvSpPr>
          <p:spPr bwMode="auto">
            <a:xfrm>
              <a:off x="1584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172</a:t>
              </a:r>
            </a:p>
          </p:txBody>
        </p:sp>
        <p:sp>
          <p:nvSpPr>
            <p:cNvPr id="9254" name="Text Box 16"/>
            <p:cNvSpPr txBox="1">
              <a:spLocks noChangeArrowheads="1"/>
            </p:cNvSpPr>
            <p:nvPr/>
          </p:nvSpPr>
          <p:spPr bwMode="auto">
            <a:xfrm>
              <a:off x="2496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19</a:t>
              </a:r>
            </a:p>
          </p:txBody>
        </p:sp>
        <p:sp>
          <p:nvSpPr>
            <p:cNvPr id="9255" name="Text Box 17"/>
            <p:cNvSpPr txBox="1">
              <a:spLocks noChangeArrowheads="1"/>
            </p:cNvSpPr>
            <p:nvPr/>
          </p:nvSpPr>
          <p:spPr bwMode="auto">
            <a:xfrm>
              <a:off x="3408" y="1824"/>
              <a:ext cx="912" cy="29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</a:t>
              </a:r>
            </a:p>
          </p:txBody>
        </p:sp>
        <p:sp>
          <p:nvSpPr>
            <p:cNvPr id="9256" name="Text Box 18"/>
            <p:cNvSpPr txBox="1">
              <a:spLocks noChangeArrowheads="1"/>
            </p:cNvSpPr>
            <p:nvPr/>
          </p:nvSpPr>
          <p:spPr bwMode="auto">
            <a:xfrm>
              <a:off x="4320" y="1824"/>
              <a:ext cx="912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Host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609600" y="3886200"/>
            <a:ext cx="5791200" cy="466725"/>
            <a:chOff x="1584" y="1824"/>
            <a:chExt cx="3648" cy="294"/>
          </a:xfrm>
        </p:grpSpPr>
        <p:sp>
          <p:nvSpPr>
            <p:cNvPr id="9249" name="Text Box 20"/>
            <p:cNvSpPr txBox="1">
              <a:spLocks noChangeArrowheads="1"/>
            </p:cNvSpPr>
            <p:nvPr/>
          </p:nvSpPr>
          <p:spPr bwMode="auto">
            <a:xfrm>
              <a:off x="1584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172</a:t>
              </a:r>
            </a:p>
          </p:txBody>
        </p:sp>
        <p:sp>
          <p:nvSpPr>
            <p:cNvPr id="9250" name="Text Box 21"/>
            <p:cNvSpPr txBox="1">
              <a:spLocks noChangeArrowheads="1"/>
            </p:cNvSpPr>
            <p:nvPr/>
          </p:nvSpPr>
          <p:spPr bwMode="auto">
            <a:xfrm>
              <a:off x="2496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19</a:t>
              </a:r>
            </a:p>
          </p:txBody>
        </p:sp>
        <p:sp>
          <p:nvSpPr>
            <p:cNvPr id="9251" name="Text Box 22"/>
            <p:cNvSpPr txBox="1">
              <a:spLocks noChangeArrowheads="1"/>
            </p:cNvSpPr>
            <p:nvPr/>
          </p:nvSpPr>
          <p:spPr bwMode="auto">
            <a:xfrm>
              <a:off x="3408" y="1824"/>
              <a:ext cx="912" cy="29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2</a:t>
              </a:r>
            </a:p>
          </p:txBody>
        </p:sp>
        <p:sp>
          <p:nvSpPr>
            <p:cNvPr id="9252" name="Text Box 23"/>
            <p:cNvSpPr txBox="1">
              <a:spLocks noChangeArrowheads="1"/>
            </p:cNvSpPr>
            <p:nvPr/>
          </p:nvSpPr>
          <p:spPr bwMode="auto">
            <a:xfrm>
              <a:off x="4320" y="1824"/>
              <a:ext cx="912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Host</a:t>
              </a:r>
            </a:p>
          </p:txBody>
        </p:sp>
      </p:grpSp>
      <p:sp>
        <p:nvSpPr>
          <p:cNvPr id="9224" name="Text Box 25"/>
          <p:cNvSpPr txBox="1">
            <a:spLocks noChangeArrowheads="1"/>
          </p:cNvSpPr>
          <p:nvPr/>
        </p:nvSpPr>
        <p:spPr bwMode="auto">
          <a:xfrm>
            <a:off x="152400" y="16002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ahoma" pitchFamily="34" charset="0"/>
              </a:rPr>
              <a:t>Using Subnets: </a:t>
            </a:r>
            <a:r>
              <a:rPr lang="en-US" altLang="en-US" b="1">
                <a:latin typeface="Tahoma" pitchFamily="34" charset="0"/>
              </a:rPr>
              <a:t>subnet mask</a:t>
            </a:r>
            <a:r>
              <a:rPr lang="en-US" altLang="en-US">
                <a:latin typeface="Tahoma" pitchFamily="34" charset="0"/>
              </a:rPr>
              <a:t> 255.255.255.0 or /24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09600" y="4343400"/>
            <a:ext cx="5791200" cy="466725"/>
            <a:chOff x="1584" y="1824"/>
            <a:chExt cx="3648" cy="294"/>
          </a:xfrm>
        </p:grpSpPr>
        <p:sp>
          <p:nvSpPr>
            <p:cNvPr id="9245" name="Text Box 27"/>
            <p:cNvSpPr txBox="1">
              <a:spLocks noChangeArrowheads="1"/>
            </p:cNvSpPr>
            <p:nvPr/>
          </p:nvSpPr>
          <p:spPr bwMode="auto">
            <a:xfrm>
              <a:off x="1584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172</a:t>
              </a:r>
            </a:p>
          </p:txBody>
        </p:sp>
        <p:sp>
          <p:nvSpPr>
            <p:cNvPr id="9246" name="Text Box 28"/>
            <p:cNvSpPr txBox="1">
              <a:spLocks noChangeArrowheads="1"/>
            </p:cNvSpPr>
            <p:nvPr/>
          </p:nvSpPr>
          <p:spPr bwMode="auto">
            <a:xfrm>
              <a:off x="2496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19</a:t>
              </a:r>
            </a:p>
          </p:txBody>
        </p:sp>
        <p:sp>
          <p:nvSpPr>
            <p:cNvPr id="9247" name="Text Box 29"/>
            <p:cNvSpPr txBox="1">
              <a:spLocks noChangeArrowheads="1"/>
            </p:cNvSpPr>
            <p:nvPr/>
          </p:nvSpPr>
          <p:spPr bwMode="auto">
            <a:xfrm>
              <a:off x="3408" y="1824"/>
              <a:ext cx="912" cy="29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3</a:t>
              </a:r>
            </a:p>
          </p:txBody>
        </p:sp>
        <p:sp>
          <p:nvSpPr>
            <p:cNvPr id="9248" name="Text Box 30"/>
            <p:cNvSpPr txBox="1">
              <a:spLocks noChangeArrowheads="1"/>
            </p:cNvSpPr>
            <p:nvPr/>
          </p:nvSpPr>
          <p:spPr bwMode="auto">
            <a:xfrm>
              <a:off x="4320" y="1824"/>
              <a:ext cx="912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Host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609600" y="4791075"/>
            <a:ext cx="5791200" cy="466725"/>
            <a:chOff x="1584" y="1824"/>
            <a:chExt cx="3648" cy="294"/>
          </a:xfrm>
        </p:grpSpPr>
        <p:sp>
          <p:nvSpPr>
            <p:cNvPr id="9241" name="Text Box 32"/>
            <p:cNvSpPr txBox="1">
              <a:spLocks noChangeArrowheads="1"/>
            </p:cNvSpPr>
            <p:nvPr/>
          </p:nvSpPr>
          <p:spPr bwMode="auto">
            <a:xfrm>
              <a:off x="1584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172</a:t>
              </a:r>
            </a:p>
          </p:txBody>
        </p:sp>
        <p:sp>
          <p:nvSpPr>
            <p:cNvPr id="9242" name="Text Box 33"/>
            <p:cNvSpPr txBox="1">
              <a:spLocks noChangeArrowheads="1"/>
            </p:cNvSpPr>
            <p:nvPr/>
          </p:nvSpPr>
          <p:spPr bwMode="auto">
            <a:xfrm>
              <a:off x="2496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19</a:t>
              </a:r>
            </a:p>
          </p:txBody>
        </p:sp>
        <p:sp>
          <p:nvSpPr>
            <p:cNvPr id="9243" name="Text Box 34"/>
            <p:cNvSpPr txBox="1">
              <a:spLocks noChangeArrowheads="1"/>
            </p:cNvSpPr>
            <p:nvPr/>
          </p:nvSpPr>
          <p:spPr bwMode="auto">
            <a:xfrm>
              <a:off x="3408" y="1824"/>
              <a:ext cx="912" cy="29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etc.</a:t>
              </a:r>
            </a:p>
          </p:txBody>
        </p:sp>
        <p:sp>
          <p:nvSpPr>
            <p:cNvPr id="9244" name="Text Box 35"/>
            <p:cNvSpPr txBox="1">
              <a:spLocks noChangeArrowheads="1"/>
            </p:cNvSpPr>
            <p:nvPr/>
          </p:nvSpPr>
          <p:spPr bwMode="auto">
            <a:xfrm>
              <a:off x="4320" y="1824"/>
              <a:ext cx="912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Host</a:t>
              </a: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609600" y="5248275"/>
            <a:ext cx="5791200" cy="466725"/>
            <a:chOff x="1584" y="1824"/>
            <a:chExt cx="3648" cy="294"/>
          </a:xfrm>
        </p:grpSpPr>
        <p:sp>
          <p:nvSpPr>
            <p:cNvPr id="9237" name="Text Box 37"/>
            <p:cNvSpPr txBox="1">
              <a:spLocks noChangeArrowheads="1"/>
            </p:cNvSpPr>
            <p:nvPr/>
          </p:nvSpPr>
          <p:spPr bwMode="auto">
            <a:xfrm>
              <a:off x="1584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172</a:t>
              </a:r>
            </a:p>
          </p:txBody>
        </p:sp>
        <p:sp>
          <p:nvSpPr>
            <p:cNvPr id="9238" name="Text Box 38"/>
            <p:cNvSpPr txBox="1">
              <a:spLocks noChangeArrowheads="1"/>
            </p:cNvSpPr>
            <p:nvPr/>
          </p:nvSpPr>
          <p:spPr bwMode="auto">
            <a:xfrm>
              <a:off x="2496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19</a:t>
              </a:r>
            </a:p>
          </p:txBody>
        </p:sp>
        <p:sp>
          <p:nvSpPr>
            <p:cNvPr id="9239" name="Text Box 39"/>
            <p:cNvSpPr txBox="1">
              <a:spLocks noChangeArrowheads="1"/>
            </p:cNvSpPr>
            <p:nvPr/>
          </p:nvSpPr>
          <p:spPr bwMode="auto">
            <a:xfrm>
              <a:off x="3408" y="1824"/>
              <a:ext cx="912" cy="29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254</a:t>
              </a:r>
            </a:p>
          </p:txBody>
        </p:sp>
        <p:sp>
          <p:nvSpPr>
            <p:cNvPr id="9240" name="Text Box 40"/>
            <p:cNvSpPr txBox="1">
              <a:spLocks noChangeArrowheads="1"/>
            </p:cNvSpPr>
            <p:nvPr/>
          </p:nvSpPr>
          <p:spPr bwMode="auto">
            <a:xfrm>
              <a:off x="4320" y="1824"/>
              <a:ext cx="912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Host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609600" y="5934075"/>
            <a:ext cx="5791200" cy="466725"/>
            <a:chOff x="1584" y="1824"/>
            <a:chExt cx="3648" cy="294"/>
          </a:xfrm>
        </p:grpSpPr>
        <p:sp>
          <p:nvSpPr>
            <p:cNvPr id="9233" name="Text Box 42"/>
            <p:cNvSpPr txBox="1">
              <a:spLocks noChangeArrowheads="1"/>
            </p:cNvSpPr>
            <p:nvPr/>
          </p:nvSpPr>
          <p:spPr bwMode="auto">
            <a:xfrm>
              <a:off x="1584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172</a:t>
              </a:r>
            </a:p>
          </p:txBody>
        </p:sp>
        <p:sp>
          <p:nvSpPr>
            <p:cNvPr id="9234" name="Text Box 43"/>
            <p:cNvSpPr txBox="1">
              <a:spLocks noChangeArrowheads="1"/>
            </p:cNvSpPr>
            <p:nvPr/>
          </p:nvSpPr>
          <p:spPr bwMode="auto">
            <a:xfrm>
              <a:off x="2496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19</a:t>
              </a:r>
            </a:p>
          </p:txBody>
        </p:sp>
        <p:sp>
          <p:nvSpPr>
            <p:cNvPr id="9235" name="Text Box 44"/>
            <p:cNvSpPr txBox="1">
              <a:spLocks noChangeArrowheads="1"/>
            </p:cNvSpPr>
            <p:nvPr/>
          </p:nvSpPr>
          <p:spPr bwMode="auto">
            <a:xfrm>
              <a:off x="3408" y="1824"/>
              <a:ext cx="912" cy="29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255</a:t>
              </a:r>
            </a:p>
          </p:txBody>
        </p:sp>
        <p:sp>
          <p:nvSpPr>
            <p:cNvPr id="9236" name="Text Box 45"/>
            <p:cNvSpPr txBox="1">
              <a:spLocks noChangeArrowheads="1"/>
            </p:cNvSpPr>
            <p:nvPr/>
          </p:nvSpPr>
          <p:spPr bwMode="auto">
            <a:xfrm>
              <a:off x="4320" y="1824"/>
              <a:ext cx="912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Host</a:t>
              </a:r>
            </a:p>
          </p:txBody>
        </p:sp>
      </p:grpSp>
      <p:sp>
        <p:nvSpPr>
          <p:cNvPr id="9229" name="Text Box 46"/>
          <p:cNvSpPr txBox="1">
            <a:spLocks noChangeArrowheads="1"/>
          </p:cNvSpPr>
          <p:nvPr/>
        </p:nvSpPr>
        <p:spPr bwMode="auto">
          <a:xfrm>
            <a:off x="7086600" y="4114800"/>
            <a:ext cx="14478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Tahoma" pitchFamily="34" charset="0"/>
              </a:rPr>
              <a:t>255 Subnets</a:t>
            </a:r>
          </a:p>
          <a:p>
            <a:pPr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Tahoma" pitchFamily="34" charset="0"/>
              </a:rPr>
              <a:t>2</a:t>
            </a:r>
            <a:r>
              <a:rPr lang="en-US" altLang="en-US" sz="1800" b="1" baseline="30000">
                <a:solidFill>
                  <a:schemeClr val="tx2"/>
                </a:solidFill>
                <a:latin typeface="Tahoma" pitchFamily="34" charset="0"/>
              </a:rPr>
              <a:t>8</a:t>
            </a:r>
            <a:r>
              <a:rPr lang="en-US" altLang="en-US" sz="1800" b="1">
                <a:solidFill>
                  <a:schemeClr val="tx2"/>
                </a:solidFill>
                <a:latin typeface="Tahoma" pitchFamily="34" charset="0"/>
              </a:rPr>
              <a:t> - 1</a:t>
            </a:r>
          </a:p>
        </p:txBody>
      </p:sp>
      <p:sp>
        <p:nvSpPr>
          <p:cNvPr id="9230" name="AutoShape 47"/>
          <p:cNvSpPr>
            <a:spLocks/>
          </p:cNvSpPr>
          <p:nvPr/>
        </p:nvSpPr>
        <p:spPr bwMode="auto">
          <a:xfrm>
            <a:off x="6553200" y="2971800"/>
            <a:ext cx="304800" cy="2743200"/>
          </a:xfrm>
          <a:prstGeom prst="righ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231" name="Text Box 48"/>
          <p:cNvSpPr txBox="1">
            <a:spLocks noChangeArrowheads="1"/>
          </p:cNvSpPr>
          <p:nvPr/>
        </p:nvSpPr>
        <p:spPr bwMode="auto">
          <a:xfrm>
            <a:off x="6477000" y="5667375"/>
            <a:ext cx="2438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Tahoma" pitchFamily="34" charset="0"/>
              </a:rPr>
              <a:t>Cannot use last subnet as it contains broadcast address</a:t>
            </a:r>
          </a:p>
        </p:txBody>
      </p:sp>
      <p:sp>
        <p:nvSpPr>
          <p:cNvPr id="9232" name="Text Box 50"/>
          <p:cNvSpPr txBox="1">
            <a:spLocks noChangeArrowheads="1"/>
          </p:cNvSpPr>
          <p:nvPr/>
        </p:nvSpPr>
        <p:spPr bwMode="auto">
          <a:xfrm>
            <a:off x="70104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chemeClr val="tx2"/>
                </a:solidFill>
                <a:latin typeface="Tahoma" pitchFamily="34" charset="0"/>
              </a:rPr>
              <a:t>Subnets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220663"/>
            <a:ext cx="7029450" cy="473075"/>
          </a:xfrm>
        </p:spPr>
        <p:txBody>
          <a:bodyPr>
            <a:normAutofit fontScale="90000"/>
          </a:bodyPr>
          <a:lstStyle/>
          <a:p>
            <a:r>
              <a:rPr lang="en-US" altLang="en-US" b="0" smtClean="0"/>
              <a:t>Subnet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9600" y="2286000"/>
            <a:ext cx="5791200" cy="466725"/>
            <a:chOff x="1584" y="1824"/>
            <a:chExt cx="3648" cy="294"/>
          </a:xfrm>
        </p:grpSpPr>
        <p:sp>
          <p:nvSpPr>
            <p:cNvPr id="10285" name="Text Box 4"/>
            <p:cNvSpPr txBox="1">
              <a:spLocks noChangeArrowheads="1"/>
            </p:cNvSpPr>
            <p:nvPr/>
          </p:nvSpPr>
          <p:spPr bwMode="auto">
            <a:xfrm>
              <a:off x="1584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Network</a:t>
              </a:r>
            </a:p>
          </p:txBody>
        </p:sp>
        <p:sp>
          <p:nvSpPr>
            <p:cNvPr id="10286" name="Text Box 5"/>
            <p:cNvSpPr txBox="1">
              <a:spLocks noChangeArrowheads="1"/>
            </p:cNvSpPr>
            <p:nvPr/>
          </p:nvSpPr>
          <p:spPr bwMode="auto">
            <a:xfrm>
              <a:off x="2496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Network</a:t>
              </a:r>
            </a:p>
          </p:txBody>
        </p:sp>
        <p:sp>
          <p:nvSpPr>
            <p:cNvPr id="10287" name="Text Box 6"/>
            <p:cNvSpPr txBox="1">
              <a:spLocks noChangeArrowheads="1"/>
            </p:cNvSpPr>
            <p:nvPr/>
          </p:nvSpPr>
          <p:spPr bwMode="auto">
            <a:xfrm>
              <a:off x="3408" y="1824"/>
              <a:ext cx="912" cy="29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Subnet</a:t>
              </a:r>
            </a:p>
          </p:txBody>
        </p:sp>
        <p:sp>
          <p:nvSpPr>
            <p:cNvPr id="10288" name="Text Box 7"/>
            <p:cNvSpPr txBox="1">
              <a:spLocks noChangeArrowheads="1"/>
            </p:cNvSpPr>
            <p:nvPr/>
          </p:nvSpPr>
          <p:spPr bwMode="auto">
            <a:xfrm>
              <a:off x="4320" y="1824"/>
              <a:ext cx="912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Host</a:t>
              </a:r>
            </a:p>
          </p:txBody>
        </p:sp>
      </p:grpSp>
      <p:sp>
        <p:nvSpPr>
          <p:cNvPr id="10244" name="Rectangle 8"/>
          <p:cNvSpPr>
            <a:spLocks noChangeArrowheads="1"/>
          </p:cNvSpPr>
          <p:nvPr/>
        </p:nvSpPr>
        <p:spPr bwMode="auto">
          <a:xfrm>
            <a:off x="152400" y="1219200"/>
            <a:ext cx="853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en-US">
                <a:latin typeface="Arial" charset="0"/>
              </a:rPr>
              <a:t>Network address </a:t>
            </a:r>
            <a:r>
              <a:rPr kumimoji="1" lang="en-US" altLang="en-US" b="1">
                <a:solidFill>
                  <a:schemeClr val="accent2"/>
                </a:solidFill>
                <a:latin typeface="Arial" charset="0"/>
              </a:rPr>
              <a:t>172.19</a:t>
            </a:r>
            <a:r>
              <a:rPr kumimoji="1" lang="en-US" altLang="en-US">
                <a:latin typeface="Arial" charset="0"/>
              </a:rPr>
              <a:t>.</a:t>
            </a:r>
            <a:r>
              <a:rPr kumimoji="1" lang="en-US" altLang="en-US" b="1">
                <a:latin typeface="Arial" charset="0"/>
              </a:rPr>
              <a:t>0.0 with /16 network mask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endParaRPr kumimoji="1" lang="en-US" altLang="en-US" b="1">
              <a:latin typeface="Arial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09600" y="2971800"/>
            <a:ext cx="5791200" cy="466725"/>
            <a:chOff x="1584" y="1824"/>
            <a:chExt cx="3648" cy="294"/>
          </a:xfrm>
        </p:grpSpPr>
        <p:sp>
          <p:nvSpPr>
            <p:cNvPr id="10281" name="Text Box 10"/>
            <p:cNvSpPr txBox="1">
              <a:spLocks noChangeArrowheads="1"/>
            </p:cNvSpPr>
            <p:nvPr/>
          </p:nvSpPr>
          <p:spPr bwMode="auto">
            <a:xfrm>
              <a:off x="1584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172</a:t>
              </a:r>
            </a:p>
          </p:txBody>
        </p:sp>
        <p:sp>
          <p:nvSpPr>
            <p:cNvPr id="10282" name="Text Box 11"/>
            <p:cNvSpPr txBox="1">
              <a:spLocks noChangeArrowheads="1"/>
            </p:cNvSpPr>
            <p:nvPr/>
          </p:nvSpPr>
          <p:spPr bwMode="auto">
            <a:xfrm>
              <a:off x="2496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19</a:t>
              </a:r>
            </a:p>
          </p:txBody>
        </p:sp>
        <p:sp>
          <p:nvSpPr>
            <p:cNvPr id="10283" name="Text Box 12"/>
            <p:cNvSpPr txBox="1">
              <a:spLocks noChangeArrowheads="1"/>
            </p:cNvSpPr>
            <p:nvPr/>
          </p:nvSpPr>
          <p:spPr bwMode="auto">
            <a:xfrm>
              <a:off x="3408" y="1824"/>
              <a:ext cx="912" cy="29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0</a:t>
              </a:r>
            </a:p>
          </p:txBody>
        </p:sp>
        <p:sp>
          <p:nvSpPr>
            <p:cNvPr id="10284" name="Text Box 13"/>
            <p:cNvSpPr txBox="1">
              <a:spLocks noChangeArrowheads="1"/>
            </p:cNvSpPr>
            <p:nvPr/>
          </p:nvSpPr>
          <p:spPr bwMode="auto">
            <a:xfrm>
              <a:off x="4320" y="1824"/>
              <a:ext cx="912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0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09600" y="3429000"/>
            <a:ext cx="5791200" cy="466725"/>
            <a:chOff x="1584" y="1824"/>
            <a:chExt cx="3648" cy="294"/>
          </a:xfrm>
        </p:grpSpPr>
        <p:sp>
          <p:nvSpPr>
            <p:cNvPr id="10277" name="Text Box 15"/>
            <p:cNvSpPr txBox="1">
              <a:spLocks noChangeArrowheads="1"/>
            </p:cNvSpPr>
            <p:nvPr/>
          </p:nvSpPr>
          <p:spPr bwMode="auto">
            <a:xfrm>
              <a:off x="1584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172</a:t>
              </a:r>
            </a:p>
          </p:txBody>
        </p:sp>
        <p:sp>
          <p:nvSpPr>
            <p:cNvPr id="10278" name="Text Box 16"/>
            <p:cNvSpPr txBox="1">
              <a:spLocks noChangeArrowheads="1"/>
            </p:cNvSpPr>
            <p:nvPr/>
          </p:nvSpPr>
          <p:spPr bwMode="auto">
            <a:xfrm>
              <a:off x="2496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19</a:t>
              </a:r>
            </a:p>
          </p:txBody>
        </p:sp>
        <p:sp>
          <p:nvSpPr>
            <p:cNvPr id="10279" name="Text Box 17"/>
            <p:cNvSpPr txBox="1">
              <a:spLocks noChangeArrowheads="1"/>
            </p:cNvSpPr>
            <p:nvPr/>
          </p:nvSpPr>
          <p:spPr bwMode="auto">
            <a:xfrm>
              <a:off x="3408" y="1824"/>
              <a:ext cx="912" cy="29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</a:t>
              </a:r>
            </a:p>
          </p:txBody>
        </p:sp>
        <p:sp>
          <p:nvSpPr>
            <p:cNvPr id="10280" name="Text Box 18"/>
            <p:cNvSpPr txBox="1">
              <a:spLocks noChangeArrowheads="1"/>
            </p:cNvSpPr>
            <p:nvPr/>
          </p:nvSpPr>
          <p:spPr bwMode="auto">
            <a:xfrm>
              <a:off x="4320" y="1824"/>
              <a:ext cx="912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0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609600" y="3886200"/>
            <a:ext cx="5791200" cy="466725"/>
            <a:chOff x="1584" y="1824"/>
            <a:chExt cx="3648" cy="294"/>
          </a:xfrm>
        </p:grpSpPr>
        <p:sp>
          <p:nvSpPr>
            <p:cNvPr id="10273" name="Text Box 20"/>
            <p:cNvSpPr txBox="1">
              <a:spLocks noChangeArrowheads="1"/>
            </p:cNvSpPr>
            <p:nvPr/>
          </p:nvSpPr>
          <p:spPr bwMode="auto">
            <a:xfrm>
              <a:off x="1584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172</a:t>
              </a:r>
            </a:p>
          </p:txBody>
        </p:sp>
        <p:sp>
          <p:nvSpPr>
            <p:cNvPr id="10274" name="Text Box 21"/>
            <p:cNvSpPr txBox="1">
              <a:spLocks noChangeArrowheads="1"/>
            </p:cNvSpPr>
            <p:nvPr/>
          </p:nvSpPr>
          <p:spPr bwMode="auto">
            <a:xfrm>
              <a:off x="2496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19</a:t>
              </a:r>
            </a:p>
          </p:txBody>
        </p:sp>
        <p:sp>
          <p:nvSpPr>
            <p:cNvPr id="10275" name="Text Box 22"/>
            <p:cNvSpPr txBox="1">
              <a:spLocks noChangeArrowheads="1"/>
            </p:cNvSpPr>
            <p:nvPr/>
          </p:nvSpPr>
          <p:spPr bwMode="auto">
            <a:xfrm>
              <a:off x="3408" y="1824"/>
              <a:ext cx="912" cy="29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2</a:t>
              </a:r>
            </a:p>
          </p:txBody>
        </p:sp>
        <p:sp>
          <p:nvSpPr>
            <p:cNvPr id="10276" name="Text Box 23"/>
            <p:cNvSpPr txBox="1">
              <a:spLocks noChangeArrowheads="1"/>
            </p:cNvSpPr>
            <p:nvPr/>
          </p:nvSpPr>
          <p:spPr bwMode="auto">
            <a:xfrm>
              <a:off x="4320" y="1824"/>
              <a:ext cx="912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0</a:t>
              </a:r>
            </a:p>
          </p:txBody>
        </p:sp>
      </p:grpSp>
      <p:sp>
        <p:nvSpPr>
          <p:cNvPr id="10248" name="Text Box 24"/>
          <p:cNvSpPr txBox="1">
            <a:spLocks noChangeArrowheads="1"/>
          </p:cNvSpPr>
          <p:nvPr/>
        </p:nvSpPr>
        <p:spPr bwMode="auto">
          <a:xfrm>
            <a:off x="152400" y="16002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ahoma" pitchFamily="34" charset="0"/>
              </a:rPr>
              <a:t>Using Subnets: </a:t>
            </a:r>
            <a:r>
              <a:rPr lang="en-US" altLang="en-US" b="1">
                <a:latin typeface="Tahoma" pitchFamily="34" charset="0"/>
              </a:rPr>
              <a:t>subnet mask</a:t>
            </a:r>
            <a:r>
              <a:rPr lang="en-US" altLang="en-US">
                <a:latin typeface="Tahoma" pitchFamily="34" charset="0"/>
              </a:rPr>
              <a:t> 255.255.255.0 or /24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609600" y="4343400"/>
            <a:ext cx="5791200" cy="466725"/>
            <a:chOff x="1584" y="1824"/>
            <a:chExt cx="3648" cy="294"/>
          </a:xfrm>
        </p:grpSpPr>
        <p:sp>
          <p:nvSpPr>
            <p:cNvPr id="10269" name="Text Box 26"/>
            <p:cNvSpPr txBox="1">
              <a:spLocks noChangeArrowheads="1"/>
            </p:cNvSpPr>
            <p:nvPr/>
          </p:nvSpPr>
          <p:spPr bwMode="auto">
            <a:xfrm>
              <a:off x="1584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172</a:t>
              </a:r>
            </a:p>
          </p:txBody>
        </p:sp>
        <p:sp>
          <p:nvSpPr>
            <p:cNvPr id="10270" name="Text Box 27"/>
            <p:cNvSpPr txBox="1">
              <a:spLocks noChangeArrowheads="1"/>
            </p:cNvSpPr>
            <p:nvPr/>
          </p:nvSpPr>
          <p:spPr bwMode="auto">
            <a:xfrm>
              <a:off x="2496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19</a:t>
              </a:r>
            </a:p>
          </p:txBody>
        </p:sp>
        <p:sp>
          <p:nvSpPr>
            <p:cNvPr id="10271" name="Text Box 28"/>
            <p:cNvSpPr txBox="1">
              <a:spLocks noChangeArrowheads="1"/>
            </p:cNvSpPr>
            <p:nvPr/>
          </p:nvSpPr>
          <p:spPr bwMode="auto">
            <a:xfrm>
              <a:off x="3408" y="1824"/>
              <a:ext cx="912" cy="29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3</a:t>
              </a:r>
            </a:p>
          </p:txBody>
        </p:sp>
        <p:sp>
          <p:nvSpPr>
            <p:cNvPr id="10272" name="Text Box 29"/>
            <p:cNvSpPr txBox="1">
              <a:spLocks noChangeArrowheads="1"/>
            </p:cNvSpPr>
            <p:nvPr/>
          </p:nvSpPr>
          <p:spPr bwMode="auto">
            <a:xfrm>
              <a:off x="4320" y="1824"/>
              <a:ext cx="912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0</a:t>
              </a:r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609600" y="4791075"/>
            <a:ext cx="5791200" cy="466725"/>
            <a:chOff x="1584" y="1824"/>
            <a:chExt cx="3648" cy="294"/>
          </a:xfrm>
        </p:grpSpPr>
        <p:sp>
          <p:nvSpPr>
            <p:cNvPr id="10265" name="Text Box 31"/>
            <p:cNvSpPr txBox="1">
              <a:spLocks noChangeArrowheads="1"/>
            </p:cNvSpPr>
            <p:nvPr/>
          </p:nvSpPr>
          <p:spPr bwMode="auto">
            <a:xfrm>
              <a:off x="1584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172</a:t>
              </a:r>
            </a:p>
          </p:txBody>
        </p:sp>
        <p:sp>
          <p:nvSpPr>
            <p:cNvPr id="10266" name="Text Box 32"/>
            <p:cNvSpPr txBox="1">
              <a:spLocks noChangeArrowheads="1"/>
            </p:cNvSpPr>
            <p:nvPr/>
          </p:nvSpPr>
          <p:spPr bwMode="auto">
            <a:xfrm>
              <a:off x="2496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19</a:t>
              </a:r>
            </a:p>
          </p:txBody>
        </p:sp>
        <p:sp>
          <p:nvSpPr>
            <p:cNvPr id="10267" name="Text Box 33"/>
            <p:cNvSpPr txBox="1">
              <a:spLocks noChangeArrowheads="1"/>
            </p:cNvSpPr>
            <p:nvPr/>
          </p:nvSpPr>
          <p:spPr bwMode="auto">
            <a:xfrm>
              <a:off x="3408" y="1824"/>
              <a:ext cx="912" cy="29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etc.</a:t>
              </a:r>
            </a:p>
          </p:txBody>
        </p:sp>
        <p:sp>
          <p:nvSpPr>
            <p:cNvPr id="10268" name="Text Box 34"/>
            <p:cNvSpPr txBox="1">
              <a:spLocks noChangeArrowheads="1"/>
            </p:cNvSpPr>
            <p:nvPr/>
          </p:nvSpPr>
          <p:spPr bwMode="auto">
            <a:xfrm>
              <a:off x="4320" y="1824"/>
              <a:ext cx="912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0</a:t>
              </a:r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609600" y="5248275"/>
            <a:ext cx="5791200" cy="466725"/>
            <a:chOff x="1584" y="1824"/>
            <a:chExt cx="3648" cy="294"/>
          </a:xfrm>
        </p:grpSpPr>
        <p:sp>
          <p:nvSpPr>
            <p:cNvPr id="10261" name="Text Box 36"/>
            <p:cNvSpPr txBox="1">
              <a:spLocks noChangeArrowheads="1"/>
            </p:cNvSpPr>
            <p:nvPr/>
          </p:nvSpPr>
          <p:spPr bwMode="auto">
            <a:xfrm>
              <a:off x="1584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172</a:t>
              </a:r>
            </a:p>
          </p:txBody>
        </p:sp>
        <p:sp>
          <p:nvSpPr>
            <p:cNvPr id="10262" name="Text Box 37"/>
            <p:cNvSpPr txBox="1">
              <a:spLocks noChangeArrowheads="1"/>
            </p:cNvSpPr>
            <p:nvPr/>
          </p:nvSpPr>
          <p:spPr bwMode="auto">
            <a:xfrm>
              <a:off x="2496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19</a:t>
              </a:r>
            </a:p>
          </p:txBody>
        </p:sp>
        <p:sp>
          <p:nvSpPr>
            <p:cNvPr id="10263" name="Text Box 38"/>
            <p:cNvSpPr txBox="1">
              <a:spLocks noChangeArrowheads="1"/>
            </p:cNvSpPr>
            <p:nvPr/>
          </p:nvSpPr>
          <p:spPr bwMode="auto">
            <a:xfrm>
              <a:off x="3408" y="1824"/>
              <a:ext cx="912" cy="29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254</a:t>
              </a:r>
            </a:p>
          </p:txBody>
        </p:sp>
        <p:sp>
          <p:nvSpPr>
            <p:cNvPr id="10264" name="Text Box 39"/>
            <p:cNvSpPr txBox="1">
              <a:spLocks noChangeArrowheads="1"/>
            </p:cNvSpPr>
            <p:nvPr/>
          </p:nvSpPr>
          <p:spPr bwMode="auto">
            <a:xfrm>
              <a:off x="4320" y="1824"/>
              <a:ext cx="912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0</a:t>
              </a:r>
            </a:p>
          </p:txBody>
        </p:sp>
      </p:grp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609600" y="5934075"/>
            <a:ext cx="5791200" cy="466725"/>
            <a:chOff x="1584" y="1824"/>
            <a:chExt cx="3648" cy="294"/>
          </a:xfrm>
        </p:grpSpPr>
        <p:sp>
          <p:nvSpPr>
            <p:cNvPr id="10257" name="Text Box 41"/>
            <p:cNvSpPr txBox="1">
              <a:spLocks noChangeArrowheads="1"/>
            </p:cNvSpPr>
            <p:nvPr/>
          </p:nvSpPr>
          <p:spPr bwMode="auto">
            <a:xfrm>
              <a:off x="1584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172</a:t>
              </a:r>
            </a:p>
          </p:txBody>
        </p:sp>
        <p:sp>
          <p:nvSpPr>
            <p:cNvPr id="10258" name="Text Box 42"/>
            <p:cNvSpPr txBox="1">
              <a:spLocks noChangeArrowheads="1"/>
            </p:cNvSpPr>
            <p:nvPr/>
          </p:nvSpPr>
          <p:spPr bwMode="auto">
            <a:xfrm>
              <a:off x="2496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19</a:t>
              </a:r>
            </a:p>
          </p:txBody>
        </p:sp>
        <p:sp>
          <p:nvSpPr>
            <p:cNvPr id="10259" name="Text Box 43"/>
            <p:cNvSpPr txBox="1">
              <a:spLocks noChangeArrowheads="1"/>
            </p:cNvSpPr>
            <p:nvPr/>
          </p:nvSpPr>
          <p:spPr bwMode="auto">
            <a:xfrm>
              <a:off x="3408" y="1824"/>
              <a:ext cx="912" cy="29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255</a:t>
              </a:r>
            </a:p>
          </p:txBody>
        </p:sp>
        <p:sp>
          <p:nvSpPr>
            <p:cNvPr id="10260" name="Text Box 44"/>
            <p:cNvSpPr txBox="1">
              <a:spLocks noChangeArrowheads="1"/>
            </p:cNvSpPr>
            <p:nvPr/>
          </p:nvSpPr>
          <p:spPr bwMode="auto">
            <a:xfrm>
              <a:off x="4320" y="1824"/>
              <a:ext cx="912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0</a:t>
              </a:r>
            </a:p>
          </p:txBody>
        </p:sp>
      </p:grpSp>
      <p:sp>
        <p:nvSpPr>
          <p:cNvPr id="10253" name="Text Box 45"/>
          <p:cNvSpPr txBox="1">
            <a:spLocks noChangeArrowheads="1"/>
          </p:cNvSpPr>
          <p:nvPr/>
        </p:nvSpPr>
        <p:spPr bwMode="auto">
          <a:xfrm>
            <a:off x="7086600" y="4114800"/>
            <a:ext cx="14478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Tahoma" pitchFamily="34" charset="0"/>
              </a:rPr>
              <a:t>255 Subnets</a:t>
            </a:r>
          </a:p>
          <a:p>
            <a:pPr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Tahoma" pitchFamily="34" charset="0"/>
              </a:rPr>
              <a:t>2</a:t>
            </a:r>
            <a:r>
              <a:rPr lang="en-US" altLang="en-US" sz="1800" b="1" baseline="30000">
                <a:solidFill>
                  <a:schemeClr val="tx2"/>
                </a:solidFill>
                <a:latin typeface="Tahoma" pitchFamily="34" charset="0"/>
              </a:rPr>
              <a:t>8</a:t>
            </a:r>
            <a:r>
              <a:rPr lang="en-US" altLang="en-US" sz="1800" b="1">
                <a:solidFill>
                  <a:schemeClr val="tx2"/>
                </a:solidFill>
                <a:latin typeface="Tahoma" pitchFamily="34" charset="0"/>
              </a:rPr>
              <a:t> - 1</a:t>
            </a:r>
          </a:p>
        </p:txBody>
      </p:sp>
      <p:sp>
        <p:nvSpPr>
          <p:cNvPr id="10254" name="AutoShape 46"/>
          <p:cNvSpPr>
            <a:spLocks/>
          </p:cNvSpPr>
          <p:nvPr/>
        </p:nvSpPr>
        <p:spPr bwMode="auto">
          <a:xfrm>
            <a:off x="6553200" y="2971800"/>
            <a:ext cx="304800" cy="2743200"/>
          </a:xfrm>
          <a:prstGeom prst="righ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255" name="Text Box 47"/>
          <p:cNvSpPr txBox="1">
            <a:spLocks noChangeArrowheads="1"/>
          </p:cNvSpPr>
          <p:nvPr/>
        </p:nvSpPr>
        <p:spPr bwMode="auto">
          <a:xfrm>
            <a:off x="6477000" y="5667375"/>
            <a:ext cx="2438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Tahoma" pitchFamily="34" charset="0"/>
              </a:rPr>
              <a:t>Cannot use last subnet as it contains broadcast address</a:t>
            </a:r>
          </a:p>
        </p:txBody>
      </p:sp>
      <p:sp>
        <p:nvSpPr>
          <p:cNvPr id="10256" name="Text Box 49"/>
          <p:cNvSpPr txBox="1">
            <a:spLocks noChangeArrowheads="1"/>
          </p:cNvSpPr>
          <p:nvPr/>
        </p:nvSpPr>
        <p:spPr bwMode="auto">
          <a:xfrm>
            <a:off x="7010400" y="2895600"/>
            <a:ext cx="1752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chemeClr val="tx2"/>
                </a:solidFill>
                <a:latin typeface="Tahoma" pitchFamily="34" charset="0"/>
              </a:rPr>
              <a:t>Subnets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220663"/>
            <a:ext cx="7029450" cy="473075"/>
          </a:xfrm>
        </p:spPr>
        <p:txBody>
          <a:bodyPr>
            <a:normAutofit fontScale="90000"/>
          </a:bodyPr>
          <a:lstStyle/>
          <a:p>
            <a:r>
              <a:rPr lang="en-US" altLang="en-US" b="0" smtClean="0"/>
              <a:t>Subnet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2286000"/>
            <a:ext cx="5791200" cy="466725"/>
            <a:chOff x="1584" y="1824"/>
            <a:chExt cx="3648" cy="294"/>
          </a:xfrm>
        </p:grpSpPr>
        <p:sp>
          <p:nvSpPr>
            <p:cNvPr id="11319" name="Text Box 4"/>
            <p:cNvSpPr txBox="1">
              <a:spLocks noChangeArrowheads="1"/>
            </p:cNvSpPr>
            <p:nvPr/>
          </p:nvSpPr>
          <p:spPr bwMode="auto">
            <a:xfrm>
              <a:off x="1584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Network</a:t>
              </a:r>
            </a:p>
          </p:txBody>
        </p:sp>
        <p:sp>
          <p:nvSpPr>
            <p:cNvPr id="11320" name="Text Box 5"/>
            <p:cNvSpPr txBox="1">
              <a:spLocks noChangeArrowheads="1"/>
            </p:cNvSpPr>
            <p:nvPr/>
          </p:nvSpPr>
          <p:spPr bwMode="auto">
            <a:xfrm>
              <a:off x="2496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Network</a:t>
              </a:r>
            </a:p>
          </p:txBody>
        </p:sp>
        <p:sp>
          <p:nvSpPr>
            <p:cNvPr id="11321" name="Text Box 6"/>
            <p:cNvSpPr txBox="1">
              <a:spLocks noChangeArrowheads="1"/>
            </p:cNvSpPr>
            <p:nvPr/>
          </p:nvSpPr>
          <p:spPr bwMode="auto">
            <a:xfrm>
              <a:off x="3408" y="1824"/>
              <a:ext cx="912" cy="29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Subnet</a:t>
              </a:r>
            </a:p>
          </p:txBody>
        </p:sp>
        <p:sp>
          <p:nvSpPr>
            <p:cNvPr id="11322" name="Text Box 7"/>
            <p:cNvSpPr txBox="1">
              <a:spLocks noChangeArrowheads="1"/>
            </p:cNvSpPr>
            <p:nvPr/>
          </p:nvSpPr>
          <p:spPr bwMode="auto">
            <a:xfrm>
              <a:off x="4320" y="1824"/>
              <a:ext cx="912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Hosts</a:t>
              </a:r>
            </a:p>
          </p:txBody>
        </p:sp>
      </p:grpSp>
      <p:sp>
        <p:nvSpPr>
          <p:cNvPr id="11268" name="Rectangle 8"/>
          <p:cNvSpPr>
            <a:spLocks noChangeArrowheads="1"/>
          </p:cNvSpPr>
          <p:nvPr/>
        </p:nvSpPr>
        <p:spPr bwMode="auto">
          <a:xfrm>
            <a:off x="152400" y="1219200"/>
            <a:ext cx="868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en-US">
                <a:latin typeface="Arial" charset="0"/>
              </a:rPr>
              <a:t>Class B address </a:t>
            </a:r>
            <a:r>
              <a:rPr kumimoji="1" lang="en-US" altLang="en-US" b="1">
                <a:solidFill>
                  <a:schemeClr val="accent2"/>
                </a:solidFill>
                <a:latin typeface="Arial" charset="0"/>
              </a:rPr>
              <a:t>172.19</a:t>
            </a:r>
            <a:r>
              <a:rPr kumimoji="1" lang="en-US" altLang="en-US">
                <a:latin typeface="Arial" charset="0"/>
              </a:rPr>
              <a:t>.</a:t>
            </a:r>
            <a:r>
              <a:rPr kumimoji="1" lang="en-US" altLang="en-US" b="1">
                <a:latin typeface="Arial" charset="0"/>
              </a:rPr>
              <a:t>0.0 with /16 network mask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2971800"/>
            <a:ext cx="5791200" cy="466725"/>
            <a:chOff x="1584" y="1824"/>
            <a:chExt cx="3648" cy="294"/>
          </a:xfrm>
        </p:grpSpPr>
        <p:sp>
          <p:nvSpPr>
            <p:cNvPr id="11315" name="Text Box 10"/>
            <p:cNvSpPr txBox="1">
              <a:spLocks noChangeArrowheads="1"/>
            </p:cNvSpPr>
            <p:nvPr/>
          </p:nvSpPr>
          <p:spPr bwMode="auto">
            <a:xfrm>
              <a:off x="1584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172</a:t>
              </a:r>
            </a:p>
          </p:txBody>
        </p:sp>
        <p:sp>
          <p:nvSpPr>
            <p:cNvPr id="11316" name="Text Box 11"/>
            <p:cNvSpPr txBox="1">
              <a:spLocks noChangeArrowheads="1"/>
            </p:cNvSpPr>
            <p:nvPr/>
          </p:nvSpPr>
          <p:spPr bwMode="auto">
            <a:xfrm>
              <a:off x="2496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19</a:t>
              </a:r>
            </a:p>
          </p:txBody>
        </p:sp>
        <p:sp>
          <p:nvSpPr>
            <p:cNvPr id="11317" name="Text Box 12"/>
            <p:cNvSpPr txBox="1">
              <a:spLocks noChangeArrowheads="1"/>
            </p:cNvSpPr>
            <p:nvPr/>
          </p:nvSpPr>
          <p:spPr bwMode="auto">
            <a:xfrm>
              <a:off x="3408" y="1824"/>
              <a:ext cx="912" cy="29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0</a:t>
              </a:r>
            </a:p>
          </p:txBody>
        </p:sp>
        <p:sp>
          <p:nvSpPr>
            <p:cNvPr id="11318" name="Text Box 13"/>
            <p:cNvSpPr txBox="1">
              <a:spLocks noChangeArrowheads="1"/>
            </p:cNvSpPr>
            <p:nvPr/>
          </p:nvSpPr>
          <p:spPr bwMode="auto">
            <a:xfrm>
              <a:off x="4320" y="1824"/>
              <a:ext cx="912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28600" y="3429000"/>
            <a:ext cx="5791200" cy="466725"/>
            <a:chOff x="1584" y="1824"/>
            <a:chExt cx="3648" cy="294"/>
          </a:xfrm>
        </p:grpSpPr>
        <p:sp>
          <p:nvSpPr>
            <p:cNvPr id="11311" name="Text Box 15"/>
            <p:cNvSpPr txBox="1">
              <a:spLocks noChangeArrowheads="1"/>
            </p:cNvSpPr>
            <p:nvPr/>
          </p:nvSpPr>
          <p:spPr bwMode="auto">
            <a:xfrm>
              <a:off x="1584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172</a:t>
              </a:r>
            </a:p>
          </p:txBody>
        </p:sp>
        <p:sp>
          <p:nvSpPr>
            <p:cNvPr id="11312" name="Text Box 16"/>
            <p:cNvSpPr txBox="1">
              <a:spLocks noChangeArrowheads="1"/>
            </p:cNvSpPr>
            <p:nvPr/>
          </p:nvSpPr>
          <p:spPr bwMode="auto">
            <a:xfrm>
              <a:off x="2496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19</a:t>
              </a:r>
            </a:p>
          </p:txBody>
        </p:sp>
        <p:sp>
          <p:nvSpPr>
            <p:cNvPr id="11313" name="Text Box 17"/>
            <p:cNvSpPr txBox="1">
              <a:spLocks noChangeArrowheads="1"/>
            </p:cNvSpPr>
            <p:nvPr/>
          </p:nvSpPr>
          <p:spPr bwMode="auto">
            <a:xfrm>
              <a:off x="3408" y="1824"/>
              <a:ext cx="912" cy="29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</a:t>
              </a:r>
            </a:p>
          </p:txBody>
        </p:sp>
        <p:sp>
          <p:nvSpPr>
            <p:cNvPr id="11314" name="Text Box 18"/>
            <p:cNvSpPr txBox="1">
              <a:spLocks noChangeArrowheads="1"/>
            </p:cNvSpPr>
            <p:nvPr/>
          </p:nvSpPr>
          <p:spPr bwMode="auto">
            <a:xfrm>
              <a:off x="4320" y="1824"/>
              <a:ext cx="912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28600" y="3886200"/>
            <a:ext cx="5791200" cy="466725"/>
            <a:chOff x="1584" y="1824"/>
            <a:chExt cx="3648" cy="294"/>
          </a:xfrm>
        </p:grpSpPr>
        <p:sp>
          <p:nvSpPr>
            <p:cNvPr id="11307" name="Text Box 20"/>
            <p:cNvSpPr txBox="1">
              <a:spLocks noChangeArrowheads="1"/>
            </p:cNvSpPr>
            <p:nvPr/>
          </p:nvSpPr>
          <p:spPr bwMode="auto">
            <a:xfrm>
              <a:off x="1584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172</a:t>
              </a:r>
            </a:p>
          </p:txBody>
        </p:sp>
        <p:sp>
          <p:nvSpPr>
            <p:cNvPr id="11308" name="Text Box 21"/>
            <p:cNvSpPr txBox="1">
              <a:spLocks noChangeArrowheads="1"/>
            </p:cNvSpPr>
            <p:nvPr/>
          </p:nvSpPr>
          <p:spPr bwMode="auto">
            <a:xfrm>
              <a:off x="2496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19</a:t>
              </a:r>
            </a:p>
          </p:txBody>
        </p:sp>
        <p:sp>
          <p:nvSpPr>
            <p:cNvPr id="11309" name="Text Box 22"/>
            <p:cNvSpPr txBox="1">
              <a:spLocks noChangeArrowheads="1"/>
            </p:cNvSpPr>
            <p:nvPr/>
          </p:nvSpPr>
          <p:spPr bwMode="auto">
            <a:xfrm>
              <a:off x="3408" y="1824"/>
              <a:ext cx="912" cy="29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2</a:t>
              </a:r>
            </a:p>
          </p:txBody>
        </p:sp>
        <p:sp>
          <p:nvSpPr>
            <p:cNvPr id="11310" name="Text Box 23"/>
            <p:cNvSpPr txBox="1">
              <a:spLocks noChangeArrowheads="1"/>
            </p:cNvSpPr>
            <p:nvPr/>
          </p:nvSpPr>
          <p:spPr bwMode="auto">
            <a:xfrm>
              <a:off x="4320" y="1824"/>
              <a:ext cx="912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</a:t>
              </a:r>
            </a:p>
          </p:txBody>
        </p:sp>
      </p:grpSp>
      <p:sp>
        <p:nvSpPr>
          <p:cNvPr id="11272" name="Text Box 25"/>
          <p:cNvSpPr txBox="1">
            <a:spLocks noChangeArrowheads="1"/>
          </p:cNvSpPr>
          <p:nvPr/>
        </p:nvSpPr>
        <p:spPr bwMode="auto">
          <a:xfrm>
            <a:off x="152400" y="16002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ahoma" pitchFamily="34" charset="0"/>
              </a:rPr>
              <a:t>Using Subnets: </a:t>
            </a:r>
            <a:r>
              <a:rPr lang="en-US" altLang="en-US" b="1">
                <a:latin typeface="Tahoma" pitchFamily="34" charset="0"/>
              </a:rPr>
              <a:t>subnet mask</a:t>
            </a:r>
            <a:r>
              <a:rPr lang="en-US" altLang="en-US">
                <a:latin typeface="Tahoma" pitchFamily="34" charset="0"/>
              </a:rPr>
              <a:t> 255.255.255.0 or /24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228600" y="4343400"/>
            <a:ext cx="5791200" cy="466725"/>
            <a:chOff x="1584" y="1824"/>
            <a:chExt cx="3648" cy="294"/>
          </a:xfrm>
        </p:grpSpPr>
        <p:sp>
          <p:nvSpPr>
            <p:cNvPr id="11303" name="Text Box 27"/>
            <p:cNvSpPr txBox="1">
              <a:spLocks noChangeArrowheads="1"/>
            </p:cNvSpPr>
            <p:nvPr/>
          </p:nvSpPr>
          <p:spPr bwMode="auto">
            <a:xfrm>
              <a:off x="1584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172</a:t>
              </a:r>
            </a:p>
          </p:txBody>
        </p:sp>
        <p:sp>
          <p:nvSpPr>
            <p:cNvPr id="11304" name="Text Box 28"/>
            <p:cNvSpPr txBox="1">
              <a:spLocks noChangeArrowheads="1"/>
            </p:cNvSpPr>
            <p:nvPr/>
          </p:nvSpPr>
          <p:spPr bwMode="auto">
            <a:xfrm>
              <a:off x="2496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19</a:t>
              </a:r>
            </a:p>
          </p:txBody>
        </p:sp>
        <p:sp>
          <p:nvSpPr>
            <p:cNvPr id="11305" name="Text Box 29"/>
            <p:cNvSpPr txBox="1">
              <a:spLocks noChangeArrowheads="1"/>
            </p:cNvSpPr>
            <p:nvPr/>
          </p:nvSpPr>
          <p:spPr bwMode="auto">
            <a:xfrm>
              <a:off x="3408" y="1824"/>
              <a:ext cx="912" cy="29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3</a:t>
              </a:r>
            </a:p>
          </p:txBody>
        </p:sp>
        <p:sp>
          <p:nvSpPr>
            <p:cNvPr id="11306" name="Text Box 30"/>
            <p:cNvSpPr txBox="1">
              <a:spLocks noChangeArrowheads="1"/>
            </p:cNvSpPr>
            <p:nvPr/>
          </p:nvSpPr>
          <p:spPr bwMode="auto">
            <a:xfrm>
              <a:off x="4320" y="1824"/>
              <a:ext cx="912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228600" y="4791075"/>
            <a:ext cx="5791200" cy="466725"/>
            <a:chOff x="1584" y="1824"/>
            <a:chExt cx="3648" cy="294"/>
          </a:xfrm>
        </p:grpSpPr>
        <p:sp>
          <p:nvSpPr>
            <p:cNvPr id="11299" name="Text Box 32"/>
            <p:cNvSpPr txBox="1">
              <a:spLocks noChangeArrowheads="1"/>
            </p:cNvSpPr>
            <p:nvPr/>
          </p:nvSpPr>
          <p:spPr bwMode="auto">
            <a:xfrm>
              <a:off x="1584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172</a:t>
              </a:r>
            </a:p>
          </p:txBody>
        </p:sp>
        <p:sp>
          <p:nvSpPr>
            <p:cNvPr id="11300" name="Text Box 33"/>
            <p:cNvSpPr txBox="1">
              <a:spLocks noChangeArrowheads="1"/>
            </p:cNvSpPr>
            <p:nvPr/>
          </p:nvSpPr>
          <p:spPr bwMode="auto">
            <a:xfrm>
              <a:off x="2496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19</a:t>
              </a:r>
            </a:p>
          </p:txBody>
        </p:sp>
        <p:sp>
          <p:nvSpPr>
            <p:cNvPr id="11301" name="Text Box 34"/>
            <p:cNvSpPr txBox="1">
              <a:spLocks noChangeArrowheads="1"/>
            </p:cNvSpPr>
            <p:nvPr/>
          </p:nvSpPr>
          <p:spPr bwMode="auto">
            <a:xfrm>
              <a:off x="3408" y="1824"/>
              <a:ext cx="912" cy="29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etc.</a:t>
              </a:r>
            </a:p>
          </p:txBody>
        </p:sp>
        <p:sp>
          <p:nvSpPr>
            <p:cNvPr id="11302" name="Text Box 35"/>
            <p:cNvSpPr txBox="1">
              <a:spLocks noChangeArrowheads="1"/>
            </p:cNvSpPr>
            <p:nvPr/>
          </p:nvSpPr>
          <p:spPr bwMode="auto">
            <a:xfrm>
              <a:off x="4320" y="1824"/>
              <a:ext cx="912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</a:t>
              </a: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228600" y="5248275"/>
            <a:ext cx="5791200" cy="466725"/>
            <a:chOff x="1584" y="1824"/>
            <a:chExt cx="3648" cy="294"/>
          </a:xfrm>
        </p:grpSpPr>
        <p:sp>
          <p:nvSpPr>
            <p:cNvPr id="11295" name="Text Box 37"/>
            <p:cNvSpPr txBox="1">
              <a:spLocks noChangeArrowheads="1"/>
            </p:cNvSpPr>
            <p:nvPr/>
          </p:nvSpPr>
          <p:spPr bwMode="auto">
            <a:xfrm>
              <a:off x="1584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172</a:t>
              </a:r>
            </a:p>
          </p:txBody>
        </p:sp>
        <p:sp>
          <p:nvSpPr>
            <p:cNvPr id="11296" name="Text Box 38"/>
            <p:cNvSpPr txBox="1">
              <a:spLocks noChangeArrowheads="1"/>
            </p:cNvSpPr>
            <p:nvPr/>
          </p:nvSpPr>
          <p:spPr bwMode="auto">
            <a:xfrm>
              <a:off x="2496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19</a:t>
              </a:r>
            </a:p>
          </p:txBody>
        </p:sp>
        <p:sp>
          <p:nvSpPr>
            <p:cNvPr id="11297" name="Text Box 39"/>
            <p:cNvSpPr txBox="1">
              <a:spLocks noChangeArrowheads="1"/>
            </p:cNvSpPr>
            <p:nvPr/>
          </p:nvSpPr>
          <p:spPr bwMode="auto">
            <a:xfrm>
              <a:off x="3408" y="1824"/>
              <a:ext cx="912" cy="29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254</a:t>
              </a:r>
            </a:p>
          </p:txBody>
        </p:sp>
        <p:sp>
          <p:nvSpPr>
            <p:cNvPr id="11298" name="Text Box 40"/>
            <p:cNvSpPr txBox="1">
              <a:spLocks noChangeArrowheads="1"/>
            </p:cNvSpPr>
            <p:nvPr/>
          </p:nvSpPr>
          <p:spPr bwMode="auto">
            <a:xfrm>
              <a:off x="4320" y="1824"/>
              <a:ext cx="912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228600" y="5934075"/>
            <a:ext cx="5791200" cy="466725"/>
            <a:chOff x="1584" y="1824"/>
            <a:chExt cx="3648" cy="294"/>
          </a:xfrm>
        </p:grpSpPr>
        <p:sp>
          <p:nvSpPr>
            <p:cNvPr id="11291" name="Text Box 42"/>
            <p:cNvSpPr txBox="1">
              <a:spLocks noChangeArrowheads="1"/>
            </p:cNvSpPr>
            <p:nvPr/>
          </p:nvSpPr>
          <p:spPr bwMode="auto">
            <a:xfrm>
              <a:off x="1584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172</a:t>
              </a:r>
            </a:p>
          </p:txBody>
        </p:sp>
        <p:sp>
          <p:nvSpPr>
            <p:cNvPr id="11292" name="Text Box 43"/>
            <p:cNvSpPr txBox="1">
              <a:spLocks noChangeArrowheads="1"/>
            </p:cNvSpPr>
            <p:nvPr/>
          </p:nvSpPr>
          <p:spPr bwMode="auto">
            <a:xfrm>
              <a:off x="2496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19</a:t>
              </a:r>
            </a:p>
          </p:txBody>
        </p:sp>
        <p:sp>
          <p:nvSpPr>
            <p:cNvPr id="11293" name="Text Box 44"/>
            <p:cNvSpPr txBox="1">
              <a:spLocks noChangeArrowheads="1"/>
            </p:cNvSpPr>
            <p:nvPr/>
          </p:nvSpPr>
          <p:spPr bwMode="auto">
            <a:xfrm>
              <a:off x="3408" y="1824"/>
              <a:ext cx="912" cy="29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255</a:t>
              </a:r>
            </a:p>
          </p:txBody>
        </p:sp>
        <p:sp>
          <p:nvSpPr>
            <p:cNvPr id="11294" name="Text Box 45"/>
            <p:cNvSpPr txBox="1">
              <a:spLocks noChangeArrowheads="1"/>
            </p:cNvSpPr>
            <p:nvPr/>
          </p:nvSpPr>
          <p:spPr bwMode="auto">
            <a:xfrm>
              <a:off x="4320" y="1824"/>
              <a:ext cx="912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Host</a:t>
              </a:r>
            </a:p>
          </p:txBody>
        </p:sp>
      </p:grpSp>
      <p:sp>
        <p:nvSpPr>
          <p:cNvPr id="11277" name="Text Box 46"/>
          <p:cNvSpPr txBox="1">
            <a:spLocks noChangeArrowheads="1"/>
          </p:cNvSpPr>
          <p:nvPr/>
        </p:nvSpPr>
        <p:spPr bwMode="auto">
          <a:xfrm>
            <a:off x="6477000" y="5791200"/>
            <a:ext cx="220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Tahoma" pitchFamily="34" charset="0"/>
              </a:rPr>
              <a:t>Each subnet has 254 hosts, 2</a:t>
            </a:r>
            <a:r>
              <a:rPr lang="en-US" altLang="en-US" sz="1800" b="1" baseline="30000">
                <a:solidFill>
                  <a:schemeClr val="tx2"/>
                </a:solidFill>
                <a:latin typeface="Tahoma" pitchFamily="34" charset="0"/>
              </a:rPr>
              <a:t>8</a:t>
            </a:r>
            <a:r>
              <a:rPr lang="en-US" altLang="en-US" sz="1800" b="1">
                <a:solidFill>
                  <a:schemeClr val="tx2"/>
                </a:solidFill>
                <a:latin typeface="Tahoma" pitchFamily="34" charset="0"/>
              </a:rPr>
              <a:t> – 2 </a:t>
            </a:r>
          </a:p>
        </p:txBody>
      </p:sp>
      <p:sp>
        <p:nvSpPr>
          <p:cNvPr id="11278" name="Text Box 47"/>
          <p:cNvSpPr txBox="1">
            <a:spLocks noChangeArrowheads="1"/>
          </p:cNvSpPr>
          <p:nvPr/>
        </p:nvSpPr>
        <p:spPr bwMode="auto">
          <a:xfrm>
            <a:off x="6781800" y="2971800"/>
            <a:ext cx="1447800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latin typeface="Arial" charset="0"/>
              </a:rPr>
              <a:t>254</a:t>
            </a:r>
          </a:p>
        </p:txBody>
      </p:sp>
      <p:sp>
        <p:nvSpPr>
          <p:cNvPr id="11279" name="Text Box 48"/>
          <p:cNvSpPr txBox="1">
            <a:spLocks noChangeArrowheads="1"/>
          </p:cNvSpPr>
          <p:nvPr/>
        </p:nvSpPr>
        <p:spPr bwMode="auto">
          <a:xfrm>
            <a:off x="6781800" y="3429000"/>
            <a:ext cx="1447800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latin typeface="Arial" charset="0"/>
              </a:rPr>
              <a:t>254</a:t>
            </a:r>
          </a:p>
        </p:txBody>
      </p:sp>
      <p:sp>
        <p:nvSpPr>
          <p:cNvPr id="11280" name="Text Box 49"/>
          <p:cNvSpPr txBox="1">
            <a:spLocks noChangeArrowheads="1"/>
          </p:cNvSpPr>
          <p:nvPr/>
        </p:nvSpPr>
        <p:spPr bwMode="auto">
          <a:xfrm>
            <a:off x="6781800" y="3886200"/>
            <a:ext cx="1447800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latin typeface="Arial" charset="0"/>
              </a:rPr>
              <a:t>254</a:t>
            </a:r>
          </a:p>
        </p:txBody>
      </p:sp>
      <p:sp>
        <p:nvSpPr>
          <p:cNvPr id="11281" name="Text Box 50"/>
          <p:cNvSpPr txBox="1">
            <a:spLocks noChangeArrowheads="1"/>
          </p:cNvSpPr>
          <p:nvPr/>
        </p:nvSpPr>
        <p:spPr bwMode="auto">
          <a:xfrm>
            <a:off x="6781800" y="4343400"/>
            <a:ext cx="1447800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latin typeface="Arial" charset="0"/>
              </a:rPr>
              <a:t>254</a:t>
            </a:r>
          </a:p>
        </p:txBody>
      </p:sp>
      <p:sp>
        <p:nvSpPr>
          <p:cNvPr id="11282" name="Text Box 51"/>
          <p:cNvSpPr txBox="1">
            <a:spLocks noChangeArrowheads="1"/>
          </p:cNvSpPr>
          <p:nvPr/>
        </p:nvSpPr>
        <p:spPr bwMode="auto">
          <a:xfrm>
            <a:off x="6781800" y="4800600"/>
            <a:ext cx="1447800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latin typeface="Arial" charset="0"/>
              </a:rPr>
              <a:t>254</a:t>
            </a:r>
          </a:p>
        </p:txBody>
      </p:sp>
      <p:sp>
        <p:nvSpPr>
          <p:cNvPr id="11283" name="Text Box 52"/>
          <p:cNvSpPr txBox="1">
            <a:spLocks noChangeArrowheads="1"/>
          </p:cNvSpPr>
          <p:nvPr/>
        </p:nvSpPr>
        <p:spPr bwMode="auto">
          <a:xfrm>
            <a:off x="6781800" y="5257800"/>
            <a:ext cx="1447800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latin typeface="Arial" charset="0"/>
              </a:rPr>
              <a:t>254</a:t>
            </a:r>
          </a:p>
        </p:txBody>
      </p:sp>
      <p:sp>
        <p:nvSpPr>
          <p:cNvPr id="11284" name="Line 53"/>
          <p:cNvSpPr>
            <a:spLocks noChangeShapeType="1"/>
          </p:cNvSpPr>
          <p:nvPr/>
        </p:nvSpPr>
        <p:spPr bwMode="auto">
          <a:xfrm>
            <a:off x="6172200" y="3200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1285" name="Line 54"/>
          <p:cNvSpPr>
            <a:spLocks noChangeShapeType="1"/>
          </p:cNvSpPr>
          <p:nvPr/>
        </p:nvSpPr>
        <p:spPr bwMode="auto">
          <a:xfrm>
            <a:off x="6172200" y="36576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1286" name="Line 55"/>
          <p:cNvSpPr>
            <a:spLocks noChangeShapeType="1"/>
          </p:cNvSpPr>
          <p:nvPr/>
        </p:nvSpPr>
        <p:spPr bwMode="auto">
          <a:xfrm>
            <a:off x="6172200" y="4114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1287" name="Line 56"/>
          <p:cNvSpPr>
            <a:spLocks noChangeShapeType="1"/>
          </p:cNvSpPr>
          <p:nvPr/>
        </p:nvSpPr>
        <p:spPr bwMode="auto">
          <a:xfrm>
            <a:off x="6172200" y="4572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1288" name="Line 57"/>
          <p:cNvSpPr>
            <a:spLocks noChangeShapeType="1"/>
          </p:cNvSpPr>
          <p:nvPr/>
        </p:nvSpPr>
        <p:spPr bwMode="auto">
          <a:xfrm>
            <a:off x="6172200" y="50292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1289" name="Line 58"/>
          <p:cNvSpPr>
            <a:spLocks noChangeShapeType="1"/>
          </p:cNvSpPr>
          <p:nvPr/>
        </p:nvSpPr>
        <p:spPr bwMode="auto">
          <a:xfrm>
            <a:off x="6172200" y="5486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1290" name="Text Box 59"/>
          <p:cNvSpPr txBox="1">
            <a:spLocks noChangeArrowheads="1"/>
          </p:cNvSpPr>
          <p:nvPr/>
        </p:nvSpPr>
        <p:spPr bwMode="auto">
          <a:xfrm>
            <a:off x="6324600" y="2133600"/>
            <a:ext cx="2209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chemeClr val="tx2"/>
                </a:solidFill>
                <a:latin typeface="Tahoma" pitchFamily="34" charset="0"/>
              </a:rPr>
              <a:t>Hosts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220663"/>
            <a:ext cx="7029450" cy="473075"/>
          </a:xfrm>
        </p:spPr>
        <p:txBody>
          <a:bodyPr>
            <a:normAutofit fontScale="90000"/>
          </a:bodyPr>
          <a:lstStyle/>
          <a:p>
            <a:r>
              <a:rPr lang="en-US" altLang="en-US" b="0" smtClean="0"/>
              <a:t>Subnet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9600" y="2286000"/>
            <a:ext cx="5791200" cy="466725"/>
            <a:chOff x="1584" y="1824"/>
            <a:chExt cx="3648" cy="294"/>
          </a:xfrm>
        </p:grpSpPr>
        <p:sp>
          <p:nvSpPr>
            <p:cNvPr id="12333" name="Text Box 4"/>
            <p:cNvSpPr txBox="1">
              <a:spLocks noChangeArrowheads="1"/>
            </p:cNvSpPr>
            <p:nvPr/>
          </p:nvSpPr>
          <p:spPr bwMode="auto">
            <a:xfrm>
              <a:off x="1584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Network</a:t>
              </a:r>
            </a:p>
          </p:txBody>
        </p:sp>
        <p:sp>
          <p:nvSpPr>
            <p:cNvPr id="12334" name="Text Box 5"/>
            <p:cNvSpPr txBox="1">
              <a:spLocks noChangeArrowheads="1"/>
            </p:cNvSpPr>
            <p:nvPr/>
          </p:nvSpPr>
          <p:spPr bwMode="auto">
            <a:xfrm>
              <a:off x="2496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Network</a:t>
              </a:r>
            </a:p>
          </p:txBody>
        </p:sp>
        <p:sp>
          <p:nvSpPr>
            <p:cNvPr id="12335" name="Text Box 6"/>
            <p:cNvSpPr txBox="1">
              <a:spLocks noChangeArrowheads="1"/>
            </p:cNvSpPr>
            <p:nvPr/>
          </p:nvSpPr>
          <p:spPr bwMode="auto">
            <a:xfrm>
              <a:off x="3408" y="1824"/>
              <a:ext cx="912" cy="29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Subnet</a:t>
              </a:r>
            </a:p>
          </p:txBody>
        </p:sp>
        <p:sp>
          <p:nvSpPr>
            <p:cNvPr id="12336" name="Text Box 7"/>
            <p:cNvSpPr txBox="1">
              <a:spLocks noChangeArrowheads="1"/>
            </p:cNvSpPr>
            <p:nvPr/>
          </p:nvSpPr>
          <p:spPr bwMode="auto">
            <a:xfrm>
              <a:off x="4320" y="1824"/>
              <a:ext cx="912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Host</a:t>
              </a:r>
            </a:p>
          </p:txBody>
        </p:sp>
      </p:grpSp>
      <p:sp>
        <p:nvSpPr>
          <p:cNvPr id="12292" name="Rectangle 8"/>
          <p:cNvSpPr>
            <a:spLocks noChangeArrowheads="1"/>
          </p:cNvSpPr>
          <p:nvPr/>
        </p:nvSpPr>
        <p:spPr bwMode="auto">
          <a:xfrm>
            <a:off x="152400" y="1219200"/>
            <a:ext cx="853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en-US">
                <a:latin typeface="Arial" charset="0"/>
              </a:rPr>
              <a:t>Network address </a:t>
            </a:r>
            <a:r>
              <a:rPr kumimoji="1" lang="en-US" altLang="en-US" b="1">
                <a:solidFill>
                  <a:schemeClr val="accent2"/>
                </a:solidFill>
                <a:latin typeface="Arial" charset="0"/>
              </a:rPr>
              <a:t>172.19</a:t>
            </a:r>
            <a:r>
              <a:rPr kumimoji="1" lang="en-US" altLang="en-US">
                <a:latin typeface="Arial" charset="0"/>
              </a:rPr>
              <a:t>.</a:t>
            </a:r>
            <a:r>
              <a:rPr kumimoji="1" lang="en-US" altLang="en-US" b="1">
                <a:latin typeface="Arial" charset="0"/>
              </a:rPr>
              <a:t>0.0 with /16 network mask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endParaRPr kumimoji="1" lang="en-US" altLang="en-US" b="1">
              <a:latin typeface="Arial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09600" y="2971800"/>
            <a:ext cx="5791200" cy="466725"/>
            <a:chOff x="1584" y="1824"/>
            <a:chExt cx="3648" cy="294"/>
          </a:xfrm>
        </p:grpSpPr>
        <p:sp>
          <p:nvSpPr>
            <p:cNvPr id="12329" name="Text Box 10"/>
            <p:cNvSpPr txBox="1">
              <a:spLocks noChangeArrowheads="1"/>
            </p:cNvSpPr>
            <p:nvPr/>
          </p:nvSpPr>
          <p:spPr bwMode="auto">
            <a:xfrm>
              <a:off x="1584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172</a:t>
              </a:r>
            </a:p>
          </p:txBody>
        </p:sp>
        <p:sp>
          <p:nvSpPr>
            <p:cNvPr id="12330" name="Text Box 11"/>
            <p:cNvSpPr txBox="1">
              <a:spLocks noChangeArrowheads="1"/>
            </p:cNvSpPr>
            <p:nvPr/>
          </p:nvSpPr>
          <p:spPr bwMode="auto">
            <a:xfrm>
              <a:off x="2496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19</a:t>
              </a:r>
            </a:p>
          </p:txBody>
        </p:sp>
        <p:sp>
          <p:nvSpPr>
            <p:cNvPr id="12331" name="Text Box 12"/>
            <p:cNvSpPr txBox="1">
              <a:spLocks noChangeArrowheads="1"/>
            </p:cNvSpPr>
            <p:nvPr/>
          </p:nvSpPr>
          <p:spPr bwMode="auto">
            <a:xfrm>
              <a:off x="3408" y="1824"/>
              <a:ext cx="912" cy="29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0</a:t>
              </a:r>
            </a:p>
          </p:txBody>
        </p:sp>
        <p:sp>
          <p:nvSpPr>
            <p:cNvPr id="12332" name="Text Box 13"/>
            <p:cNvSpPr txBox="1">
              <a:spLocks noChangeArrowheads="1"/>
            </p:cNvSpPr>
            <p:nvPr/>
          </p:nvSpPr>
          <p:spPr bwMode="auto">
            <a:xfrm>
              <a:off x="4320" y="1824"/>
              <a:ext cx="912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255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09600" y="3429000"/>
            <a:ext cx="5791200" cy="466725"/>
            <a:chOff x="1584" y="1824"/>
            <a:chExt cx="3648" cy="294"/>
          </a:xfrm>
        </p:grpSpPr>
        <p:sp>
          <p:nvSpPr>
            <p:cNvPr id="12325" name="Text Box 15"/>
            <p:cNvSpPr txBox="1">
              <a:spLocks noChangeArrowheads="1"/>
            </p:cNvSpPr>
            <p:nvPr/>
          </p:nvSpPr>
          <p:spPr bwMode="auto">
            <a:xfrm>
              <a:off x="1584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172</a:t>
              </a:r>
            </a:p>
          </p:txBody>
        </p:sp>
        <p:sp>
          <p:nvSpPr>
            <p:cNvPr id="12326" name="Text Box 16"/>
            <p:cNvSpPr txBox="1">
              <a:spLocks noChangeArrowheads="1"/>
            </p:cNvSpPr>
            <p:nvPr/>
          </p:nvSpPr>
          <p:spPr bwMode="auto">
            <a:xfrm>
              <a:off x="2496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19</a:t>
              </a:r>
            </a:p>
          </p:txBody>
        </p:sp>
        <p:sp>
          <p:nvSpPr>
            <p:cNvPr id="12327" name="Text Box 17"/>
            <p:cNvSpPr txBox="1">
              <a:spLocks noChangeArrowheads="1"/>
            </p:cNvSpPr>
            <p:nvPr/>
          </p:nvSpPr>
          <p:spPr bwMode="auto">
            <a:xfrm>
              <a:off x="3408" y="1824"/>
              <a:ext cx="912" cy="29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</a:t>
              </a:r>
            </a:p>
          </p:txBody>
        </p:sp>
        <p:sp>
          <p:nvSpPr>
            <p:cNvPr id="12328" name="Text Box 18"/>
            <p:cNvSpPr txBox="1">
              <a:spLocks noChangeArrowheads="1"/>
            </p:cNvSpPr>
            <p:nvPr/>
          </p:nvSpPr>
          <p:spPr bwMode="auto">
            <a:xfrm>
              <a:off x="4320" y="1824"/>
              <a:ext cx="912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255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609600" y="3886200"/>
            <a:ext cx="5791200" cy="466725"/>
            <a:chOff x="1584" y="1824"/>
            <a:chExt cx="3648" cy="294"/>
          </a:xfrm>
        </p:grpSpPr>
        <p:sp>
          <p:nvSpPr>
            <p:cNvPr id="12321" name="Text Box 20"/>
            <p:cNvSpPr txBox="1">
              <a:spLocks noChangeArrowheads="1"/>
            </p:cNvSpPr>
            <p:nvPr/>
          </p:nvSpPr>
          <p:spPr bwMode="auto">
            <a:xfrm>
              <a:off x="1584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172</a:t>
              </a:r>
            </a:p>
          </p:txBody>
        </p:sp>
        <p:sp>
          <p:nvSpPr>
            <p:cNvPr id="12322" name="Text Box 21"/>
            <p:cNvSpPr txBox="1">
              <a:spLocks noChangeArrowheads="1"/>
            </p:cNvSpPr>
            <p:nvPr/>
          </p:nvSpPr>
          <p:spPr bwMode="auto">
            <a:xfrm>
              <a:off x="2496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19</a:t>
              </a:r>
            </a:p>
          </p:txBody>
        </p:sp>
        <p:sp>
          <p:nvSpPr>
            <p:cNvPr id="12323" name="Text Box 22"/>
            <p:cNvSpPr txBox="1">
              <a:spLocks noChangeArrowheads="1"/>
            </p:cNvSpPr>
            <p:nvPr/>
          </p:nvSpPr>
          <p:spPr bwMode="auto">
            <a:xfrm>
              <a:off x="3408" y="1824"/>
              <a:ext cx="912" cy="29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2</a:t>
              </a:r>
            </a:p>
          </p:txBody>
        </p:sp>
        <p:sp>
          <p:nvSpPr>
            <p:cNvPr id="12324" name="Text Box 23"/>
            <p:cNvSpPr txBox="1">
              <a:spLocks noChangeArrowheads="1"/>
            </p:cNvSpPr>
            <p:nvPr/>
          </p:nvSpPr>
          <p:spPr bwMode="auto">
            <a:xfrm>
              <a:off x="4320" y="1824"/>
              <a:ext cx="912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255</a:t>
              </a:r>
            </a:p>
          </p:txBody>
        </p:sp>
      </p:grpSp>
      <p:sp>
        <p:nvSpPr>
          <p:cNvPr id="12296" name="Text Box 24"/>
          <p:cNvSpPr txBox="1">
            <a:spLocks noChangeArrowheads="1"/>
          </p:cNvSpPr>
          <p:nvPr/>
        </p:nvSpPr>
        <p:spPr bwMode="auto">
          <a:xfrm>
            <a:off x="152400" y="16002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ahoma" pitchFamily="34" charset="0"/>
              </a:rPr>
              <a:t>Using Subnets: </a:t>
            </a:r>
            <a:r>
              <a:rPr lang="en-US" altLang="en-US" b="1">
                <a:latin typeface="Tahoma" pitchFamily="34" charset="0"/>
              </a:rPr>
              <a:t>subnet mask</a:t>
            </a:r>
            <a:r>
              <a:rPr lang="en-US" altLang="en-US">
                <a:latin typeface="Tahoma" pitchFamily="34" charset="0"/>
              </a:rPr>
              <a:t> 255.255.255.0 or /24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609600" y="4343400"/>
            <a:ext cx="5791200" cy="466725"/>
            <a:chOff x="1584" y="1824"/>
            <a:chExt cx="3648" cy="294"/>
          </a:xfrm>
        </p:grpSpPr>
        <p:sp>
          <p:nvSpPr>
            <p:cNvPr id="12317" name="Text Box 26"/>
            <p:cNvSpPr txBox="1">
              <a:spLocks noChangeArrowheads="1"/>
            </p:cNvSpPr>
            <p:nvPr/>
          </p:nvSpPr>
          <p:spPr bwMode="auto">
            <a:xfrm>
              <a:off x="1584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172</a:t>
              </a:r>
            </a:p>
          </p:txBody>
        </p:sp>
        <p:sp>
          <p:nvSpPr>
            <p:cNvPr id="12318" name="Text Box 27"/>
            <p:cNvSpPr txBox="1">
              <a:spLocks noChangeArrowheads="1"/>
            </p:cNvSpPr>
            <p:nvPr/>
          </p:nvSpPr>
          <p:spPr bwMode="auto">
            <a:xfrm>
              <a:off x="2496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19</a:t>
              </a:r>
            </a:p>
          </p:txBody>
        </p:sp>
        <p:sp>
          <p:nvSpPr>
            <p:cNvPr id="12319" name="Text Box 28"/>
            <p:cNvSpPr txBox="1">
              <a:spLocks noChangeArrowheads="1"/>
            </p:cNvSpPr>
            <p:nvPr/>
          </p:nvSpPr>
          <p:spPr bwMode="auto">
            <a:xfrm>
              <a:off x="3408" y="1824"/>
              <a:ext cx="912" cy="29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3</a:t>
              </a:r>
            </a:p>
          </p:txBody>
        </p:sp>
        <p:sp>
          <p:nvSpPr>
            <p:cNvPr id="12320" name="Text Box 29"/>
            <p:cNvSpPr txBox="1">
              <a:spLocks noChangeArrowheads="1"/>
            </p:cNvSpPr>
            <p:nvPr/>
          </p:nvSpPr>
          <p:spPr bwMode="auto">
            <a:xfrm>
              <a:off x="4320" y="1824"/>
              <a:ext cx="912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255</a:t>
              </a:r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609600" y="4791075"/>
            <a:ext cx="5791200" cy="466725"/>
            <a:chOff x="1584" y="1824"/>
            <a:chExt cx="3648" cy="294"/>
          </a:xfrm>
        </p:grpSpPr>
        <p:sp>
          <p:nvSpPr>
            <p:cNvPr id="12313" name="Text Box 31"/>
            <p:cNvSpPr txBox="1">
              <a:spLocks noChangeArrowheads="1"/>
            </p:cNvSpPr>
            <p:nvPr/>
          </p:nvSpPr>
          <p:spPr bwMode="auto">
            <a:xfrm>
              <a:off x="1584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172</a:t>
              </a:r>
            </a:p>
          </p:txBody>
        </p:sp>
        <p:sp>
          <p:nvSpPr>
            <p:cNvPr id="12314" name="Text Box 32"/>
            <p:cNvSpPr txBox="1">
              <a:spLocks noChangeArrowheads="1"/>
            </p:cNvSpPr>
            <p:nvPr/>
          </p:nvSpPr>
          <p:spPr bwMode="auto">
            <a:xfrm>
              <a:off x="2496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19</a:t>
              </a:r>
            </a:p>
          </p:txBody>
        </p:sp>
        <p:sp>
          <p:nvSpPr>
            <p:cNvPr id="12315" name="Text Box 33"/>
            <p:cNvSpPr txBox="1">
              <a:spLocks noChangeArrowheads="1"/>
            </p:cNvSpPr>
            <p:nvPr/>
          </p:nvSpPr>
          <p:spPr bwMode="auto">
            <a:xfrm>
              <a:off x="3408" y="1824"/>
              <a:ext cx="912" cy="29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etc.</a:t>
              </a:r>
            </a:p>
          </p:txBody>
        </p:sp>
        <p:sp>
          <p:nvSpPr>
            <p:cNvPr id="12316" name="Text Box 34"/>
            <p:cNvSpPr txBox="1">
              <a:spLocks noChangeArrowheads="1"/>
            </p:cNvSpPr>
            <p:nvPr/>
          </p:nvSpPr>
          <p:spPr bwMode="auto">
            <a:xfrm>
              <a:off x="4320" y="1824"/>
              <a:ext cx="912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255</a:t>
              </a:r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609600" y="5248275"/>
            <a:ext cx="5791200" cy="466725"/>
            <a:chOff x="1584" y="1824"/>
            <a:chExt cx="3648" cy="294"/>
          </a:xfrm>
        </p:grpSpPr>
        <p:sp>
          <p:nvSpPr>
            <p:cNvPr id="12309" name="Text Box 36"/>
            <p:cNvSpPr txBox="1">
              <a:spLocks noChangeArrowheads="1"/>
            </p:cNvSpPr>
            <p:nvPr/>
          </p:nvSpPr>
          <p:spPr bwMode="auto">
            <a:xfrm>
              <a:off x="1584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172</a:t>
              </a:r>
            </a:p>
          </p:txBody>
        </p:sp>
        <p:sp>
          <p:nvSpPr>
            <p:cNvPr id="12310" name="Text Box 37"/>
            <p:cNvSpPr txBox="1">
              <a:spLocks noChangeArrowheads="1"/>
            </p:cNvSpPr>
            <p:nvPr/>
          </p:nvSpPr>
          <p:spPr bwMode="auto">
            <a:xfrm>
              <a:off x="2496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19</a:t>
              </a:r>
            </a:p>
          </p:txBody>
        </p:sp>
        <p:sp>
          <p:nvSpPr>
            <p:cNvPr id="12311" name="Text Box 38"/>
            <p:cNvSpPr txBox="1">
              <a:spLocks noChangeArrowheads="1"/>
            </p:cNvSpPr>
            <p:nvPr/>
          </p:nvSpPr>
          <p:spPr bwMode="auto">
            <a:xfrm>
              <a:off x="3408" y="1824"/>
              <a:ext cx="912" cy="29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254</a:t>
              </a:r>
            </a:p>
          </p:txBody>
        </p:sp>
        <p:sp>
          <p:nvSpPr>
            <p:cNvPr id="12312" name="Text Box 39"/>
            <p:cNvSpPr txBox="1">
              <a:spLocks noChangeArrowheads="1"/>
            </p:cNvSpPr>
            <p:nvPr/>
          </p:nvSpPr>
          <p:spPr bwMode="auto">
            <a:xfrm>
              <a:off x="4320" y="1824"/>
              <a:ext cx="912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255</a:t>
              </a:r>
            </a:p>
          </p:txBody>
        </p:sp>
      </p:grp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609600" y="5934075"/>
            <a:ext cx="5791200" cy="466725"/>
            <a:chOff x="1584" y="1824"/>
            <a:chExt cx="3648" cy="294"/>
          </a:xfrm>
        </p:grpSpPr>
        <p:sp>
          <p:nvSpPr>
            <p:cNvPr id="12305" name="Text Box 41"/>
            <p:cNvSpPr txBox="1">
              <a:spLocks noChangeArrowheads="1"/>
            </p:cNvSpPr>
            <p:nvPr/>
          </p:nvSpPr>
          <p:spPr bwMode="auto">
            <a:xfrm>
              <a:off x="1584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172</a:t>
              </a:r>
            </a:p>
          </p:txBody>
        </p:sp>
        <p:sp>
          <p:nvSpPr>
            <p:cNvPr id="12306" name="Text Box 42"/>
            <p:cNvSpPr txBox="1">
              <a:spLocks noChangeArrowheads="1"/>
            </p:cNvSpPr>
            <p:nvPr/>
          </p:nvSpPr>
          <p:spPr bwMode="auto">
            <a:xfrm>
              <a:off x="2496" y="1824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19</a:t>
              </a:r>
            </a:p>
          </p:txBody>
        </p:sp>
        <p:sp>
          <p:nvSpPr>
            <p:cNvPr id="12307" name="Text Box 43"/>
            <p:cNvSpPr txBox="1">
              <a:spLocks noChangeArrowheads="1"/>
            </p:cNvSpPr>
            <p:nvPr/>
          </p:nvSpPr>
          <p:spPr bwMode="auto">
            <a:xfrm>
              <a:off x="3408" y="1824"/>
              <a:ext cx="912" cy="29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255</a:t>
              </a:r>
            </a:p>
          </p:txBody>
        </p:sp>
        <p:sp>
          <p:nvSpPr>
            <p:cNvPr id="12308" name="Text Box 44"/>
            <p:cNvSpPr txBox="1">
              <a:spLocks noChangeArrowheads="1"/>
            </p:cNvSpPr>
            <p:nvPr/>
          </p:nvSpPr>
          <p:spPr bwMode="auto">
            <a:xfrm>
              <a:off x="4320" y="1824"/>
              <a:ext cx="912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Arial" charset="0"/>
                </a:rPr>
                <a:t>255</a:t>
              </a:r>
            </a:p>
          </p:txBody>
        </p:sp>
      </p:grpSp>
      <p:sp>
        <p:nvSpPr>
          <p:cNvPr id="12301" name="Text Box 45"/>
          <p:cNvSpPr txBox="1">
            <a:spLocks noChangeArrowheads="1"/>
          </p:cNvSpPr>
          <p:nvPr/>
        </p:nvSpPr>
        <p:spPr bwMode="auto">
          <a:xfrm>
            <a:off x="7086600" y="4114800"/>
            <a:ext cx="14478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Tahoma" pitchFamily="34" charset="0"/>
              </a:rPr>
              <a:t>255 Subnets</a:t>
            </a:r>
          </a:p>
          <a:p>
            <a:pPr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Tahoma" pitchFamily="34" charset="0"/>
              </a:rPr>
              <a:t>2</a:t>
            </a:r>
            <a:r>
              <a:rPr lang="en-US" altLang="en-US" sz="1800" b="1" baseline="30000">
                <a:solidFill>
                  <a:schemeClr val="tx2"/>
                </a:solidFill>
                <a:latin typeface="Tahoma" pitchFamily="34" charset="0"/>
              </a:rPr>
              <a:t>8</a:t>
            </a:r>
            <a:r>
              <a:rPr lang="en-US" altLang="en-US" sz="1800" b="1">
                <a:solidFill>
                  <a:schemeClr val="tx2"/>
                </a:solidFill>
                <a:latin typeface="Tahoma" pitchFamily="34" charset="0"/>
              </a:rPr>
              <a:t> - 1</a:t>
            </a:r>
          </a:p>
        </p:txBody>
      </p:sp>
      <p:sp>
        <p:nvSpPr>
          <p:cNvPr id="12302" name="AutoShape 46"/>
          <p:cNvSpPr>
            <a:spLocks/>
          </p:cNvSpPr>
          <p:nvPr/>
        </p:nvSpPr>
        <p:spPr bwMode="auto">
          <a:xfrm>
            <a:off x="6553200" y="2971800"/>
            <a:ext cx="304800" cy="2743200"/>
          </a:xfrm>
          <a:prstGeom prst="righ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303" name="Text Box 47"/>
          <p:cNvSpPr txBox="1">
            <a:spLocks noChangeArrowheads="1"/>
          </p:cNvSpPr>
          <p:nvPr/>
        </p:nvSpPr>
        <p:spPr bwMode="auto">
          <a:xfrm>
            <a:off x="6477000" y="5667375"/>
            <a:ext cx="2438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Tahoma" pitchFamily="34" charset="0"/>
              </a:rPr>
              <a:t>Cannot use last subnet as it contains broadcast address</a:t>
            </a:r>
          </a:p>
        </p:txBody>
      </p:sp>
      <p:sp>
        <p:nvSpPr>
          <p:cNvPr id="12304" name="Text Box 49"/>
          <p:cNvSpPr txBox="1">
            <a:spLocks noChangeArrowheads="1"/>
          </p:cNvSpPr>
          <p:nvPr/>
        </p:nvSpPr>
        <p:spPr bwMode="auto">
          <a:xfrm>
            <a:off x="7010400" y="2895600"/>
            <a:ext cx="1981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chemeClr val="tx2"/>
                </a:solidFill>
                <a:latin typeface="Tahoma" pitchFamily="34" charset="0"/>
              </a:rPr>
              <a:t>Broadcast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Rick Graziani  graziani@cabrillo.edu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43CB6B-2CC5-41D7-A164-0B7381C506DA}" type="slidenum">
              <a:rPr lang="en-US"/>
              <a:pPr/>
              <a:t>78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Analogy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2800" y="1066800"/>
            <a:ext cx="5562600" cy="5486400"/>
          </a:xfrm>
        </p:spPr>
        <p:txBody>
          <a:bodyPr/>
          <a:lstStyle/>
          <a:p>
            <a:pPr marL="457200" indent="-457200">
              <a:buFont typeface="Arial" charset="0"/>
              <a:buNone/>
            </a:pPr>
            <a:r>
              <a:rPr lang="en-US"/>
              <a:t>Dividing the barrel of apples into small barrels or baskets does not give us any more apples…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588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47938" y="1581150"/>
            <a:ext cx="4049712" cy="3697288"/>
            <a:chOff x="0" y="2329"/>
            <a:chExt cx="2551" cy="2329"/>
          </a:xfrm>
        </p:grpSpPr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0" y="2329"/>
              <a:ext cx="2551" cy="2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20487" name="Rectangle 7"/>
            <p:cNvSpPr>
              <a:spLocks noChangeArrowheads="1"/>
            </p:cNvSpPr>
            <p:nvPr/>
          </p:nvSpPr>
          <p:spPr bwMode="auto">
            <a:xfrm>
              <a:off x="0" y="2329"/>
              <a:ext cx="2551" cy="1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600">
                  <a:latin typeface="Verdana" pitchFamily="34" charset="0"/>
                </a:rPr>
                <a:t>  </a:t>
              </a:r>
              <a:r>
                <a:rPr lang="en-US" sz="11000">
                  <a:latin typeface="Verdana" pitchFamily="34" charset="0"/>
                </a:rPr>
                <a:t> </a:t>
              </a:r>
              <a:r>
                <a:rPr lang="en-US" sz="600">
                  <a:latin typeface="Verdana" pitchFamily="34" charset="0"/>
                </a:rPr>
                <a:t>                                                              </a:t>
              </a:r>
              <a:r>
                <a:rPr lang="en-US" sz="800">
                  <a:latin typeface="Tahoma" pitchFamily="34" charset="0"/>
                </a:rPr>
                <a:t> </a:t>
              </a:r>
              <a:endParaRPr lang="en-US" sz="600">
                <a:latin typeface="Verdana" pitchFamily="34" charset="0"/>
              </a:endParaRPr>
            </a:p>
            <a:p>
              <a:pPr eaLnBrk="0" hangingPunct="0"/>
              <a:endParaRPr lang="en-US" sz="600">
                <a:latin typeface="Verdana" pitchFamily="34" charset="0"/>
              </a:endParaRPr>
            </a:p>
          </p:txBody>
        </p:sp>
      </p:grp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1588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547938" y="1581150"/>
            <a:ext cx="4049712" cy="3697288"/>
            <a:chOff x="0" y="2329"/>
            <a:chExt cx="2551" cy="2329"/>
          </a:xfrm>
        </p:grpSpPr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0" y="2329"/>
              <a:ext cx="2551" cy="2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0" y="2329"/>
              <a:ext cx="2551" cy="1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600">
                  <a:latin typeface="Verdana" pitchFamily="34" charset="0"/>
                </a:rPr>
                <a:t>  </a:t>
              </a:r>
              <a:r>
                <a:rPr lang="en-US" sz="11000">
                  <a:latin typeface="Verdana" pitchFamily="34" charset="0"/>
                </a:rPr>
                <a:t> </a:t>
              </a:r>
              <a:r>
                <a:rPr lang="en-US" sz="600">
                  <a:latin typeface="Verdana" pitchFamily="34" charset="0"/>
                </a:rPr>
                <a:t>                                                              </a:t>
              </a:r>
              <a:r>
                <a:rPr lang="en-US" sz="800">
                  <a:latin typeface="Tahoma" pitchFamily="34" charset="0"/>
                </a:rPr>
                <a:t> </a:t>
              </a:r>
              <a:endParaRPr lang="en-US" sz="600">
                <a:latin typeface="Verdana" pitchFamily="34" charset="0"/>
              </a:endParaRPr>
            </a:p>
            <a:p>
              <a:pPr eaLnBrk="0" hangingPunct="0"/>
              <a:endParaRPr lang="en-US" sz="600">
                <a:latin typeface="Verdana" pitchFamily="34" charset="0"/>
              </a:endParaRPr>
            </a:p>
          </p:txBody>
        </p:sp>
      </p:grp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1588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1416050" y="2635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pic>
        <p:nvPicPr>
          <p:cNvPr id="20494" name="Picture 14" descr="appl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19200"/>
            <a:ext cx="1912938" cy="3429000"/>
          </a:xfrm>
          <a:prstGeom prst="rect">
            <a:avLst/>
          </a:prstGeom>
          <a:noFill/>
        </p:spPr>
      </p:pic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1066800" y="2209800"/>
            <a:ext cx="2133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Tahoma" pitchFamily="34" charset="0"/>
              </a:rPr>
              <a:t>100 Apples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Rick Graziani  graziani@cabrillo.edu</a:t>
            </a:r>
          </a:p>
        </p:txBody>
      </p:sp>
      <p:sp>
        <p:nvSpPr>
          <p:cNvPr id="4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0DF47A-1F6F-4CCC-9AAF-11FE69D4147B}" type="slidenum">
              <a:rPr lang="en-US"/>
              <a:pPr/>
              <a:t>79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Analogy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930775"/>
            <a:ext cx="6889750" cy="1774825"/>
          </a:xfrm>
        </p:spPr>
        <p:txBody>
          <a:bodyPr/>
          <a:lstStyle/>
          <a:p>
            <a:r>
              <a:rPr lang="en-US" sz="2800"/>
              <a:t>It is the same as taking a barrel of 100 apples and dividing it into 10 barrels of 10 apples each.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588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47938" y="1581150"/>
            <a:ext cx="4049712" cy="3697288"/>
            <a:chOff x="0" y="2329"/>
            <a:chExt cx="2551" cy="2329"/>
          </a:xfrm>
        </p:grpSpPr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0" y="2329"/>
              <a:ext cx="2551" cy="2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0" y="2329"/>
              <a:ext cx="2551" cy="1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600">
                  <a:latin typeface="Verdana" pitchFamily="34" charset="0"/>
                </a:rPr>
                <a:t>  </a:t>
              </a:r>
              <a:r>
                <a:rPr lang="en-US" sz="11000">
                  <a:latin typeface="Verdana" pitchFamily="34" charset="0"/>
                </a:rPr>
                <a:t> </a:t>
              </a:r>
              <a:r>
                <a:rPr lang="en-US" sz="600">
                  <a:latin typeface="Verdana" pitchFamily="34" charset="0"/>
                </a:rPr>
                <a:t>                                                              </a:t>
              </a:r>
              <a:r>
                <a:rPr lang="en-US" sz="800">
                  <a:latin typeface="Tahoma" pitchFamily="34" charset="0"/>
                </a:rPr>
                <a:t> </a:t>
              </a:r>
              <a:endParaRPr lang="en-US" sz="600">
                <a:latin typeface="Verdana" pitchFamily="34" charset="0"/>
              </a:endParaRPr>
            </a:p>
            <a:p>
              <a:pPr eaLnBrk="0" hangingPunct="0"/>
              <a:endParaRPr lang="en-US" sz="600">
                <a:latin typeface="Verdana" pitchFamily="34" charset="0"/>
              </a:endParaRPr>
            </a:p>
          </p:txBody>
        </p:sp>
      </p:grp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1588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547938" y="1581150"/>
            <a:ext cx="4049712" cy="3697288"/>
            <a:chOff x="0" y="2329"/>
            <a:chExt cx="2551" cy="2329"/>
          </a:xfrm>
        </p:grpSpPr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0" y="2329"/>
              <a:ext cx="2551" cy="2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0" y="2329"/>
              <a:ext cx="2551" cy="1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600">
                  <a:latin typeface="Verdana" pitchFamily="34" charset="0"/>
                </a:rPr>
                <a:t>  </a:t>
              </a:r>
              <a:r>
                <a:rPr lang="en-US" sz="11000">
                  <a:latin typeface="Verdana" pitchFamily="34" charset="0"/>
                </a:rPr>
                <a:t> </a:t>
              </a:r>
              <a:r>
                <a:rPr lang="en-US" sz="600">
                  <a:latin typeface="Verdana" pitchFamily="34" charset="0"/>
                </a:rPr>
                <a:t>                                                              </a:t>
              </a:r>
              <a:r>
                <a:rPr lang="en-US" sz="800">
                  <a:latin typeface="Tahoma" pitchFamily="34" charset="0"/>
                </a:rPr>
                <a:t> </a:t>
              </a:r>
              <a:endParaRPr lang="en-US" sz="600">
                <a:latin typeface="Verdana" pitchFamily="34" charset="0"/>
              </a:endParaRPr>
            </a:p>
            <a:p>
              <a:pPr eaLnBrk="0" hangingPunct="0"/>
              <a:endParaRPr lang="en-US" sz="600">
                <a:latin typeface="Verdana" pitchFamily="34" charset="0"/>
              </a:endParaRPr>
            </a:p>
          </p:txBody>
        </p:sp>
      </p:grpSp>
      <p:pic>
        <p:nvPicPr>
          <p:cNvPr id="21516" name="Picture 12" descr="History of Cider Barrel of Apples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143000"/>
            <a:ext cx="1127125" cy="1143000"/>
          </a:xfrm>
          <a:prstGeom prst="rect">
            <a:avLst/>
          </a:prstGeom>
          <a:noFill/>
        </p:spPr>
      </p:pic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1588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547938" y="1581150"/>
            <a:ext cx="4049712" cy="3697288"/>
            <a:chOff x="0" y="2329"/>
            <a:chExt cx="2551" cy="2329"/>
          </a:xfrm>
        </p:grpSpPr>
        <p:sp>
          <p:nvSpPr>
            <p:cNvPr id="21519" name="Rectangle 15"/>
            <p:cNvSpPr>
              <a:spLocks noChangeArrowheads="1"/>
            </p:cNvSpPr>
            <p:nvPr/>
          </p:nvSpPr>
          <p:spPr bwMode="auto">
            <a:xfrm>
              <a:off x="0" y="2329"/>
              <a:ext cx="2551" cy="2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21520" name="Rectangle 16"/>
            <p:cNvSpPr>
              <a:spLocks noChangeArrowheads="1"/>
            </p:cNvSpPr>
            <p:nvPr/>
          </p:nvSpPr>
          <p:spPr bwMode="auto">
            <a:xfrm>
              <a:off x="0" y="2329"/>
              <a:ext cx="2551" cy="1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600">
                  <a:latin typeface="Verdana" pitchFamily="34" charset="0"/>
                </a:rPr>
                <a:t>  </a:t>
              </a:r>
              <a:r>
                <a:rPr lang="en-US" sz="11000">
                  <a:latin typeface="Verdana" pitchFamily="34" charset="0"/>
                </a:rPr>
                <a:t> </a:t>
              </a:r>
              <a:r>
                <a:rPr lang="en-US" sz="600">
                  <a:latin typeface="Verdana" pitchFamily="34" charset="0"/>
                </a:rPr>
                <a:t>                                                              </a:t>
              </a:r>
              <a:r>
                <a:rPr lang="en-US" sz="800">
                  <a:latin typeface="Tahoma" pitchFamily="34" charset="0"/>
                </a:rPr>
                <a:t> </a:t>
              </a:r>
              <a:endParaRPr lang="en-US" sz="600">
                <a:latin typeface="Verdana" pitchFamily="34" charset="0"/>
              </a:endParaRPr>
            </a:p>
            <a:p>
              <a:pPr eaLnBrk="0" hangingPunct="0"/>
              <a:endParaRPr lang="en-US" sz="600">
                <a:latin typeface="Verdana" pitchFamily="34" charset="0"/>
              </a:endParaRPr>
            </a:p>
          </p:txBody>
        </p:sp>
      </p:grpSp>
      <p:pic>
        <p:nvPicPr>
          <p:cNvPr id="21521" name="Picture 17" descr="History of Cider Barrel of Apples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143000"/>
            <a:ext cx="1127125" cy="1143000"/>
          </a:xfrm>
          <a:prstGeom prst="rect">
            <a:avLst/>
          </a:prstGeom>
          <a:noFill/>
        </p:spPr>
      </p:pic>
      <p:pic>
        <p:nvPicPr>
          <p:cNvPr id="21522" name="Picture 18" descr="History of Cider Barrel of Apples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2362200"/>
            <a:ext cx="1127125" cy="1143000"/>
          </a:xfrm>
          <a:prstGeom prst="rect">
            <a:avLst/>
          </a:prstGeom>
          <a:noFill/>
        </p:spPr>
      </p:pic>
      <p:pic>
        <p:nvPicPr>
          <p:cNvPr id="21523" name="Picture 19" descr="History of Cider Barrel of Apples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2362200"/>
            <a:ext cx="1127125" cy="1143000"/>
          </a:xfrm>
          <a:prstGeom prst="rect">
            <a:avLst/>
          </a:prstGeom>
          <a:noFill/>
        </p:spPr>
      </p:pic>
      <p:pic>
        <p:nvPicPr>
          <p:cNvPr id="21524" name="Picture 20" descr="History of Cider Barrel of Apples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3581400"/>
            <a:ext cx="1127125" cy="1143000"/>
          </a:xfrm>
          <a:prstGeom prst="rect">
            <a:avLst/>
          </a:prstGeom>
          <a:noFill/>
        </p:spPr>
      </p:pic>
      <p:pic>
        <p:nvPicPr>
          <p:cNvPr id="21525" name="Picture 21" descr="History of Cider Barrel of Apples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3581400"/>
            <a:ext cx="1127125" cy="1143000"/>
          </a:xfrm>
          <a:prstGeom prst="rect">
            <a:avLst/>
          </a:prstGeom>
          <a:noFill/>
        </p:spPr>
      </p:pic>
      <p:sp>
        <p:nvSpPr>
          <p:cNvPr id="21526" name="Line 22"/>
          <p:cNvSpPr>
            <a:spLocks noChangeShapeType="1"/>
          </p:cNvSpPr>
          <p:nvPr/>
        </p:nvSpPr>
        <p:spPr bwMode="auto">
          <a:xfrm>
            <a:off x="3048000" y="3048000"/>
            <a:ext cx="685800" cy="0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pic>
        <p:nvPicPr>
          <p:cNvPr id="21527" name="Picture 23" descr="History of Cider Barrel of Apples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1143000"/>
            <a:ext cx="1127125" cy="1143000"/>
          </a:xfrm>
          <a:prstGeom prst="rect">
            <a:avLst/>
          </a:prstGeom>
          <a:noFill/>
        </p:spPr>
      </p:pic>
      <p:pic>
        <p:nvPicPr>
          <p:cNvPr id="21528" name="Picture 24" descr="History of Cider Barrel of Apples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2362200"/>
            <a:ext cx="1127125" cy="1143000"/>
          </a:xfrm>
          <a:prstGeom prst="rect">
            <a:avLst/>
          </a:prstGeom>
          <a:noFill/>
        </p:spPr>
      </p:pic>
      <p:pic>
        <p:nvPicPr>
          <p:cNvPr id="21529" name="Picture 25" descr="History of Cider Barrel of Apples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3581400"/>
            <a:ext cx="1127125" cy="1143000"/>
          </a:xfrm>
          <a:prstGeom prst="rect">
            <a:avLst/>
          </a:prstGeom>
          <a:noFill/>
        </p:spPr>
      </p:pic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1416050" y="2635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pic>
        <p:nvPicPr>
          <p:cNvPr id="21531" name="Picture 27" descr="appl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219200"/>
            <a:ext cx="1912938" cy="3429000"/>
          </a:xfrm>
          <a:prstGeom prst="rect">
            <a:avLst/>
          </a:prstGeom>
          <a:noFill/>
        </p:spPr>
      </p:pic>
      <p:pic>
        <p:nvPicPr>
          <p:cNvPr id="21532" name="Picture 28" descr="History of Cider Barrel of Apples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4800600"/>
            <a:ext cx="1127125" cy="1143000"/>
          </a:xfrm>
          <a:prstGeom prst="rect">
            <a:avLst/>
          </a:prstGeom>
          <a:noFill/>
        </p:spPr>
      </p:pic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8229600" y="5105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Tahoma" pitchFamily="34" charset="0"/>
              </a:rPr>
              <a:t>10</a:t>
            </a:r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8305800" y="3886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Tahoma" pitchFamily="34" charset="0"/>
              </a:rPr>
              <a:t>10</a:t>
            </a:r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8305800" y="2743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Tahoma" pitchFamily="34" charset="0"/>
              </a:rPr>
              <a:t>10</a:t>
            </a:r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8305800" y="1447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Tahoma" pitchFamily="34" charset="0"/>
              </a:rPr>
              <a:t>10</a:t>
            </a:r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3505200" y="1447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Tahoma" pitchFamily="34" charset="0"/>
              </a:rPr>
              <a:t>10</a:t>
            </a:r>
          </a:p>
        </p:txBody>
      </p:sp>
      <p:sp>
        <p:nvSpPr>
          <p:cNvPr id="21538" name="Text Box 34"/>
          <p:cNvSpPr txBox="1">
            <a:spLocks noChangeArrowheads="1"/>
          </p:cNvSpPr>
          <p:nvPr/>
        </p:nvSpPr>
        <p:spPr bwMode="auto">
          <a:xfrm>
            <a:off x="3505200" y="2590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Tahoma" pitchFamily="34" charset="0"/>
              </a:rPr>
              <a:t>10</a:t>
            </a:r>
          </a:p>
        </p:txBody>
      </p:sp>
      <p:sp>
        <p:nvSpPr>
          <p:cNvPr id="21539" name="Text Box 35"/>
          <p:cNvSpPr txBox="1">
            <a:spLocks noChangeArrowheads="1"/>
          </p:cNvSpPr>
          <p:nvPr/>
        </p:nvSpPr>
        <p:spPr bwMode="auto">
          <a:xfrm>
            <a:off x="3505200" y="3886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Tahoma" pitchFamily="34" charset="0"/>
              </a:rPr>
              <a:t>10</a:t>
            </a:r>
          </a:p>
        </p:txBody>
      </p:sp>
      <p:sp>
        <p:nvSpPr>
          <p:cNvPr id="21540" name="Text Box 36"/>
          <p:cNvSpPr txBox="1">
            <a:spLocks noChangeArrowheads="1"/>
          </p:cNvSpPr>
          <p:nvPr/>
        </p:nvSpPr>
        <p:spPr bwMode="auto">
          <a:xfrm>
            <a:off x="5181600" y="1447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Tahoma" pitchFamily="34" charset="0"/>
              </a:rPr>
              <a:t>10</a:t>
            </a:r>
          </a:p>
        </p:txBody>
      </p:sp>
      <p:sp>
        <p:nvSpPr>
          <p:cNvPr id="21541" name="Text Box 37"/>
          <p:cNvSpPr txBox="1">
            <a:spLocks noChangeArrowheads="1"/>
          </p:cNvSpPr>
          <p:nvPr/>
        </p:nvSpPr>
        <p:spPr bwMode="auto">
          <a:xfrm>
            <a:off x="5181600" y="2590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Tahoma" pitchFamily="34" charset="0"/>
              </a:rPr>
              <a:t>10</a:t>
            </a:r>
          </a:p>
        </p:txBody>
      </p:sp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5257800" y="38100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Tahoma" pitchFamily="34" charset="0"/>
              </a:rPr>
              <a:t>10</a:t>
            </a:r>
          </a:p>
        </p:txBody>
      </p:sp>
      <p:sp>
        <p:nvSpPr>
          <p:cNvPr id="21543" name="Text Box 39"/>
          <p:cNvSpPr txBox="1">
            <a:spLocks noChangeArrowheads="1"/>
          </p:cNvSpPr>
          <p:nvPr/>
        </p:nvSpPr>
        <p:spPr bwMode="auto">
          <a:xfrm>
            <a:off x="3352800" y="457200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Tahoma" pitchFamily="34" charset="0"/>
              </a:rPr>
              <a:t>10 barrels x 10 apples = 100 apples</a:t>
            </a:r>
          </a:p>
        </p:txBody>
      </p:sp>
      <p:sp>
        <p:nvSpPr>
          <p:cNvPr id="21544" name="Text Box 40"/>
          <p:cNvSpPr txBox="1">
            <a:spLocks noChangeArrowheads="1"/>
          </p:cNvSpPr>
          <p:nvPr/>
        </p:nvSpPr>
        <p:spPr bwMode="auto">
          <a:xfrm>
            <a:off x="1066800" y="2209800"/>
            <a:ext cx="1981200" cy="822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Tahoma" pitchFamily="34" charset="0"/>
              </a:rPr>
              <a:t>100 Apples (10 * 10)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		network simulator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Rick Graziani  graziani@cabrillo.edu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62C24-6DE9-49E2-B05A-151720AB43C1}" type="slidenum">
              <a:rPr lang="en-US"/>
              <a:pPr/>
              <a:t>80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2800" y="1066800"/>
            <a:ext cx="5562600" cy="54864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charset="0"/>
              <a:buNone/>
            </a:pPr>
            <a:r>
              <a:rPr lang="en-US" dirty="0"/>
              <a:t>Before </a:t>
            </a:r>
            <a:r>
              <a:rPr lang="en-US" dirty="0" err="1"/>
              <a:t>subnetting</a:t>
            </a:r>
            <a:r>
              <a:rPr lang="en-US" dirty="0"/>
              <a:t>:</a:t>
            </a:r>
          </a:p>
          <a:p>
            <a:pPr marL="457200" indent="-457200"/>
            <a:r>
              <a:rPr lang="en-US" dirty="0"/>
              <a:t>In any network (or subnet) we can not use all the IP addresses for host addresses.</a:t>
            </a:r>
          </a:p>
          <a:p>
            <a:pPr marL="457200" indent="-457200"/>
            <a:r>
              <a:rPr lang="en-US" dirty="0"/>
              <a:t>We lose two addresses for every network or subnet.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dirty="0"/>
              <a:t>Network Address - One address is reserved to that of the network. 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dirty="0"/>
              <a:t>Broadcast Address – One address is reserved to address all hosts in that network or subnet.  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588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47938" y="1581150"/>
            <a:ext cx="4049712" cy="3697288"/>
            <a:chOff x="0" y="2329"/>
            <a:chExt cx="2551" cy="2329"/>
          </a:xfrm>
        </p:grpSpPr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0" y="2329"/>
              <a:ext cx="2551" cy="2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0" y="2329"/>
              <a:ext cx="2551" cy="1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600">
                  <a:latin typeface="Verdana" pitchFamily="34" charset="0"/>
                </a:rPr>
                <a:t>  </a:t>
              </a:r>
              <a:r>
                <a:rPr lang="en-US" sz="11000">
                  <a:latin typeface="Verdana" pitchFamily="34" charset="0"/>
                </a:rPr>
                <a:t> </a:t>
              </a:r>
              <a:r>
                <a:rPr lang="en-US" sz="600">
                  <a:latin typeface="Verdana" pitchFamily="34" charset="0"/>
                </a:rPr>
                <a:t>                                                              </a:t>
              </a:r>
              <a:r>
                <a:rPr lang="en-US" sz="800">
                  <a:latin typeface="Tahoma" pitchFamily="34" charset="0"/>
                </a:rPr>
                <a:t> </a:t>
              </a:r>
              <a:endParaRPr lang="en-US" sz="600">
                <a:latin typeface="Verdana" pitchFamily="34" charset="0"/>
              </a:endParaRPr>
            </a:p>
            <a:p>
              <a:pPr eaLnBrk="0" hangingPunct="0"/>
              <a:endParaRPr lang="en-US" sz="600">
                <a:latin typeface="Verdana" pitchFamily="34" charset="0"/>
              </a:endParaRPr>
            </a:p>
          </p:txBody>
        </p:sp>
      </p:grp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588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547938" y="1581150"/>
            <a:ext cx="4049712" cy="3697288"/>
            <a:chOff x="0" y="2329"/>
            <a:chExt cx="2551" cy="2329"/>
          </a:xfrm>
        </p:grpSpPr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0" y="2329"/>
              <a:ext cx="2551" cy="2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0" y="2329"/>
              <a:ext cx="2551" cy="1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600">
                  <a:latin typeface="Verdana" pitchFamily="34" charset="0"/>
                </a:rPr>
                <a:t>  </a:t>
              </a:r>
              <a:r>
                <a:rPr lang="en-US" sz="11000">
                  <a:latin typeface="Verdana" pitchFamily="34" charset="0"/>
                </a:rPr>
                <a:t> </a:t>
              </a:r>
              <a:r>
                <a:rPr lang="en-US" sz="600">
                  <a:latin typeface="Verdana" pitchFamily="34" charset="0"/>
                </a:rPr>
                <a:t>                                                              </a:t>
              </a:r>
              <a:r>
                <a:rPr lang="en-US" sz="800">
                  <a:latin typeface="Tahoma" pitchFamily="34" charset="0"/>
                </a:rPr>
                <a:t> </a:t>
              </a:r>
              <a:endParaRPr lang="en-US" sz="600">
                <a:latin typeface="Verdana" pitchFamily="34" charset="0"/>
              </a:endParaRPr>
            </a:p>
            <a:p>
              <a:pPr eaLnBrk="0" hangingPunct="0"/>
              <a:endParaRPr lang="en-US" sz="600">
                <a:latin typeface="Verdana" pitchFamily="34" charset="0"/>
              </a:endParaRPr>
            </a:p>
          </p:txBody>
        </p:sp>
      </p:grp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1588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1416050" y="2635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pic>
        <p:nvPicPr>
          <p:cNvPr id="35854" name="Picture 14" descr="appl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19200"/>
            <a:ext cx="1912938" cy="3429000"/>
          </a:xfrm>
          <a:prstGeom prst="rect">
            <a:avLst/>
          </a:prstGeom>
          <a:noFill/>
        </p:spPr>
      </p:pic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3352800" y="228600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Tahoma" pitchFamily="34" charset="0"/>
              </a:rPr>
              <a:t>100 – 2 apples = 98 Usable Apples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1066800" y="2209800"/>
            <a:ext cx="2133600" cy="822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Tahoma" pitchFamily="34" charset="0"/>
              </a:rPr>
              <a:t>98 Apples (100 – 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Rick Graziani  graziani@cabrillo.edu</a:t>
            </a:r>
          </a:p>
        </p:txBody>
      </p:sp>
      <p:sp>
        <p:nvSpPr>
          <p:cNvPr id="5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99210A-59A9-4382-9BA2-FB5C9C354116}" type="slidenum">
              <a:rPr lang="en-US"/>
              <a:pPr/>
              <a:t>81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4343400"/>
            <a:ext cx="6858000" cy="251460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In subnetting we will see that we continue to lose two apples per subnet, one for the address and one for the broadcast.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88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47938" y="1200150"/>
            <a:ext cx="4049712" cy="3697288"/>
            <a:chOff x="0" y="2329"/>
            <a:chExt cx="2551" cy="2329"/>
          </a:xfrm>
        </p:grpSpPr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0" y="2329"/>
              <a:ext cx="2551" cy="2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22534" name="Rectangle 6"/>
            <p:cNvSpPr>
              <a:spLocks noChangeArrowheads="1"/>
            </p:cNvSpPr>
            <p:nvPr/>
          </p:nvSpPr>
          <p:spPr bwMode="auto">
            <a:xfrm>
              <a:off x="0" y="2329"/>
              <a:ext cx="2551" cy="1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600">
                  <a:latin typeface="Verdana" pitchFamily="34" charset="0"/>
                </a:rPr>
                <a:t>  </a:t>
              </a:r>
              <a:r>
                <a:rPr lang="en-US" sz="11000">
                  <a:latin typeface="Verdana" pitchFamily="34" charset="0"/>
                </a:rPr>
                <a:t> </a:t>
              </a:r>
              <a:r>
                <a:rPr lang="en-US" sz="600">
                  <a:latin typeface="Verdana" pitchFamily="34" charset="0"/>
                </a:rPr>
                <a:t>                                                              </a:t>
              </a:r>
              <a:r>
                <a:rPr lang="en-US" sz="800">
                  <a:latin typeface="Tahoma" pitchFamily="34" charset="0"/>
                </a:rPr>
                <a:t> </a:t>
              </a:r>
              <a:endParaRPr lang="en-US" sz="600">
                <a:latin typeface="Verdana" pitchFamily="34" charset="0"/>
              </a:endParaRPr>
            </a:p>
            <a:p>
              <a:pPr eaLnBrk="0" hangingPunct="0"/>
              <a:endParaRPr lang="en-US" sz="600">
                <a:latin typeface="Verdana" pitchFamily="34" charset="0"/>
              </a:endParaRPr>
            </a:p>
          </p:txBody>
        </p:sp>
      </p:grp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1588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547938" y="1200150"/>
            <a:ext cx="4049712" cy="3697288"/>
            <a:chOff x="0" y="2329"/>
            <a:chExt cx="2551" cy="2329"/>
          </a:xfrm>
        </p:grpSpPr>
        <p:sp>
          <p:nvSpPr>
            <p:cNvPr id="22537" name="Rectangle 9"/>
            <p:cNvSpPr>
              <a:spLocks noChangeArrowheads="1"/>
            </p:cNvSpPr>
            <p:nvPr/>
          </p:nvSpPr>
          <p:spPr bwMode="auto">
            <a:xfrm>
              <a:off x="0" y="2329"/>
              <a:ext cx="2551" cy="2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22538" name="Rectangle 10"/>
            <p:cNvSpPr>
              <a:spLocks noChangeArrowheads="1"/>
            </p:cNvSpPr>
            <p:nvPr/>
          </p:nvSpPr>
          <p:spPr bwMode="auto">
            <a:xfrm>
              <a:off x="0" y="2329"/>
              <a:ext cx="2551" cy="1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600">
                  <a:latin typeface="Verdana" pitchFamily="34" charset="0"/>
                </a:rPr>
                <a:t>  </a:t>
              </a:r>
              <a:r>
                <a:rPr lang="en-US" sz="11000">
                  <a:latin typeface="Verdana" pitchFamily="34" charset="0"/>
                </a:rPr>
                <a:t> </a:t>
              </a:r>
              <a:r>
                <a:rPr lang="en-US" sz="600">
                  <a:latin typeface="Verdana" pitchFamily="34" charset="0"/>
                </a:rPr>
                <a:t>                                                              </a:t>
              </a:r>
              <a:r>
                <a:rPr lang="en-US" sz="800">
                  <a:latin typeface="Tahoma" pitchFamily="34" charset="0"/>
                </a:rPr>
                <a:t> </a:t>
              </a:r>
              <a:endParaRPr lang="en-US" sz="600">
                <a:latin typeface="Verdana" pitchFamily="34" charset="0"/>
              </a:endParaRPr>
            </a:p>
            <a:p>
              <a:pPr eaLnBrk="0" hangingPunct="0"/>
              <a:endParaRPr lang="en-US" sz="600">
                <a:latin typeface="Verdana" pitchFamily="34" charset="0"/>
              </a:endParaRPr>
            </a:p>
          </p:txBody>
        </p:sp>
      </p:grpSp>
      <p:pic>
        <p:nvPicPr>
          <p:cNvPr id="22539" name="Picture 11" descr="History of Cider Barrel of Apples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762000"/>
            <a:ext cx="1127125" cy="1143000"/>
          </a:xfrm>
          <a:prstGeom prst="rect">
            <a:avLst/>
          </a:prstGeom>
          <a:noFill/>
        </p:spPr>
      </p:pic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1588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547938" y="1200150"/>
            <a:ext cx="4049712" cy="3697288"/>
            <a:chOff x="0" y="2329"/>
            <a:chExt cx="2551" cy="2329"/>
          </a:xfrm>
        </p:grpSpPr>
        <p:sp>
          <p:nvSpPr>
            <p:cNvPr id="22542" name="Rectangle 14"/>
            <p:cNvSpPr>
              <a:spLocks noChangeArrowheads="1"/>
            </p:cNvSpPr>
            <p:nvPr/>
          </p:nvSpPr>
          <p:spPr bwMode="auto">
            <a:xfrm>
              <a:off x="0" y="2329"/>
              <a:ext cx="2551" cy="2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22543" name="Rectangle 15"/>
            <p:cNvSpPr>
              <a:spLocks noChangeArrowheads="1"/>
            </p:cNvSpPr>
            <p:nvPr/>
          </p:nvSpPr>
          <p:spPr bwMode="auto">
            <a:xfrm>
              <a:off x="0" y="2329"/>
              <a:ext cx="2551" cy="1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600">
                  <a:latin typeface="Verdana" pitchFamily="34" charset="0"/>
                </a:rPr>
                <a:t>  </a:t>
              </a:r>
              <a:r>
                <a:rPr lang="en-US" sz="11000">
                  <a:latin typeface="Verdana" pitchFamily="34" charset="0"/>
                </a:rPr>
                <a:t> </a:t>
              </a:r>
              <a:r>
                <a:rPr lang="en-US" sz="600">
                  <a:latin typeface="Verdana" pitchFamily="34" charset="0"/>
                </a:rPr>
                <a:t>                                                              </a:t>
              </a:r>
              <a:r>
                <a:rPr lang="en-US" sz="800">
                  <a:latin typeface="Tahoma" pitchFamily="34" charset="0"/>
                </a:rPr>
                <a:t> </a:t>
              </a:r>
              <a:endParaRPr lang="en-US" sz="600">
                <a:latin typeface="Verdana" pitchFamily="34" charset="0"/>
              </a:endParaRPr>
            </a:p>
            <a:p>
              <a:pPr eaLnBrk="0" hangingPunct="0"/>
              <a:endParaRPr lang="en-US" sz="600">
                <a:latin typeface="Verdana" pitchFamily="34" charset="0"/>
              </a:endParaRPr>
            </a:p>
          </p:txBody>
        </p:sp>
      </p:grpSp>
      <p:pic>
        <p:nvPicPr>
          <p:cNvPr id="22544" name="Picture 16" descr="History of Cider Barrel of Apples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762000"/>
            <a:ext cx="1127125" cy="1143000"/>
          </a:xfrm>
          <a:prstGeom prst="rect">
            <a:avLst/>
          </a:prstGeom>
          <a:noFill/>
        </p:spPr>
      </p:pic>
      <p:pic>
        <p:nvPicPr>
          <p:cNvPr id="22545" name="Picture 17" descr="History of Cider Barrel of Apples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1981200"/>
            <a:ext cx="1127125" cy="1143000"/>
          </a:xfrm>
          <a:prstGeom prst="rect">
            <a:avLst/>
          </a:prstGeom>
          <a:noFill/>
        </p:spPr>
      </p:pic>
      <p:pic>
        <p:nvPicPr>
          <p:cNvPr id="22546" name="Picture 18" descr="History of Cider Barrel of Apples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981200"/>
            <a:ext cx="1127125" cy="1143000"/>
          </a:xfrm>
          <a:prstGeom prst="rect">
            <a:avLst/>
          </a:prstGeom>
          <a:noFill/>
        </p:spPr>
      </p:pic>
      <p:pic>
        <p:nvPicPr>
          <p:cNvPr id="22547" name="Picture 19" descr="History of Cider Barrel of Apples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3200400"/>
            <a:ext cx="1127125" cy="1143000"/>
          </a:xfrm>
          <a:prstGeom prst="rect">
            <a:avLst/>
          </a:prstGeom>
          <a:noFill/>
        </p:spPr>
      </p:pic>
      <p:pic>
        <p:nvPicPr>
          <p:cNvPr id="22548" name="Picture 20" descr="History of Cider Barrel of Apples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3200400"/>
            <a:ext cx="1127125" cy="1143000"/>
          </a:xfrm>
          <a:prstGeom prst="rect">
            <a:avLst/>
          </a:prstGeom>
          <a:noFill/>
        </p:spPr>
      </p:pic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3124200" y="2438400"/>
            <a:ext cx="685800" cy="0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pic>
        <p:nvPicPr>
          <p:cNvPr id="22550" name="Picture 22" descr="History of Cider Barrel of Apples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762000"/>
            <a:ext cx="1127125" cy="1143000"/>
          </a:xfrm>
          <a:prstGeom prst="rect">
            <a:avLst/>
          </a:prstGeom>
          <a:noFill/>
        </p:spPr>
      </p:pic>
      <p:pic>
        <p:nvPicPr>
          <p:cNvPr id="22551" name="Picture 23" descr="History of Cider Barrel of Apples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1981200"/>
            <a:ext cx="1127125" cy="1143000"/>
          </a:xfrm>
          <a:prstGeom prst="rect">
            <a:avLst/>
          </a:prstGeom>
          <a:noFill/>
        </p:spPr>
      </p:pic>
      <p:pic>
        <p:nvPicPr>
          <p:cNvPr id="22552" name="Picture 24" descr="History of Cider Barrel of Apples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3200400"/>
            <a:ext cx="1127125" cy="1143000"/>
          </a:xfrm>
          <a:prstGeom prst="rect">
            <a:avLst/>
          </a:prstGeom>
          <a:noFill/>
        </p:spPr>
      </p:pic>
      <p:sp>
        <p:nvSpPr>
          <p:cNvPr id="22553" name="Rectangle 25"/>
          <p:cNvSpPr>
            <a:spLocks noChangeArrowheads="1"/>
          </p:cNvSpPr>
          <p:nvPr/>
        </p:nvSpPr>
        <p:spPr bwMode="auto">
          <a:xfrm>
            <a:off x="1416050" y="2635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pic>
        <p:nvPicPr>
          <p:cNvPr id="22554" name="Picture 26" descr="appl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838200"/>
            <a:ext cx="1912938" cy="3429000"/>
          </a:xfrm>
          <a:prstGeom prst="rect">
            <a:avLst/>
          </a:prstGeom>
          <a:noFill/>
        </p:spPr>
      </p:pic>
      <p:pic>
        <p:nvPicPr>
          <p:cNvPr id="22555" name="Picture 27" descr="History of Cider Barrel of Apples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4419600"/>
            <a:ext cx="1127125" cy="1143000"/>
          </a:xfrm>
          <a:prstGeom prst="rect">
            <a:avLst/>
          </a:prstGeom>
          <a:noFill/>
        </p:spPr>
      </p:pic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4419600" y="1524000"/>
            <a:ext cx="99060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(less 2)</a:t>
            </a:r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5867400" y="1524000"/>
            <a:ext cx="99060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(less 2)</a:t>
            </a:r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7315200" y="1524000"/>
            <a:ext cx="99060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(less 2)</a:t>
            </a:r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4419600" y="2743200"/>
            <a:ext cx="99060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(less 2)</a:t>
            </a:r>
          </a:p>
        </p:txBody>
      </p:sp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5867400" y="2743200"/>
            <a:ext cx="99060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(less 2)</a:t>
            </a:r>
          </a:p>
        </p:txBody>
      </p:sp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7315200" y="2743200"/>
            <a:ext cx="99060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(less 2)</a:t>
            </a:r>
          </a:p>
        </p:txBody>
      </p:sp>
      <p:sp>
        <p:nvSpPr>
          <p:cNvPr id="22563" name="Text Box 35"/>
          <p:cNvSpPr txBox="1">
            <a:spLocks noChangeArrowheads="1"/>
          </p:cNvSpPr>
          <p:nvPr/>
        </p:nvSpPr>
        <p:spPr bwMode="auto">
          <a:xfrm>
            <a:off x="4419600" y="3962400"/>
            <a:ext cx="99060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(less 2)</a:t>
            </a:r>
          </a:p>
        </p:txBody>
      </p: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5943600" y="3962400"/>
            <a:ext cx="99060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(less 2)</a:t>
            </a:r>
          </a:p>
        </p:txBody>
      </p:sp>
      <p:sp>
        <p:nvSpPr>
          <p:cNvPr id="22565" name="Text Box 37"/>
          <p:cNvSpPr txBox="1">
            <a:spLocks noChangeArrowheads="1"/>
          </p:cNvSpPr>
          <p:nvPr/>
        </p:nvSpPr>
        <p:spPr bwMode="auto">
          <a:xfrm>
            <a:off x="7315200" y="3962400"/>
            <a:ext cx="99060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(less 2)</a:t>
            </a:r>
          </a:p>
        </p:txBody>
      </p:sp>
      <p:sp>
        <p:nvSpPr>
          <p:cNvPr id="22566" name="Text Box 38"/>
          <p:cNvSpPr txBox="1">
            <a:spLocks noChangeArrowheads="1"/>
          </p:cNvSpPr>
          <p:nvPr/>
        </p:nvSpPr>
        <p:spPr bwMode="auto">
          <a:xfrm>
            <a:off x="3962400" y="1066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Tahoma" pitchFamily="34" charset="0"/>
              </a:rPr>
              <a:t>8</a:t>
            </a:r>
          </a:p>
        </p:txBody>
      </p:sp>
      <p:sp>
        <p:nvSpPr>
          <p:cNvPr id="22567" name="Text Box 39"/>
          <p:cNvSpPr txBox="1">
            <a:spLocks noChangeArrowheads="1"/>
          </p:cNvSpPr>
          <p:nvPr/>
        </p:nvSpPr>
        <p:spPr bwMode="auto">
          <a:xfrm>
            <a:off x="5486400" y="1066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Tahoma" pitchFamily="34" charset="0"/>
              </a:rPr>
              <a:t>8</a:t>
            </a:r>
          </a:p>
        </p:txBody>
      </p:sp>
      <p:sp>
        <p:nvSpPr>
          <p:cNvPr id="22568" name="Text Box 40"/>
          <p:cNvSpPr txBox="1">
            <a:spLocks noChangeArrowheads="1"/>
          </p:cNvSpPr>
          <p:nvPr/>
        </p:nvSpPr>
        <p:spPr bwMode="auto">
          <a:xfrm>
            <a:off x="6934200" y="1066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Tahoma" pitchFamily="34" charset="0"/>
              </a:rPr>
              <a:t>8</a:t>
            </a:r>
          </a:p>
        </p:txBody>
      </p:sp>
      <p:sp>
        <p:nvSpPr>
          <p:cNvPr id="22569" name="Text Box 41"/>
          <p:cNvSpPr txBox="1">
            <a:spLocks noChangeArrowheads="1"/>
          </p:cNvSpPr>
          <p:nvPr/>
        </p:nvSpPr>
        <p:spPr bwMode="auto">
          <a:xfrm>
            <a:off x="39624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Tahoma" pitchFamily="34" charset="0"/>
              </a:rPr>
              <a:t>8</a:t>
            </a:r>
          </a:p>
        </p:txBody>
      </p:sp>
      <p:sp>
        <p:nvSpPr>
          <p:cNvPr id="22570" name="Text Box 42"/>
          <p:cNvSpPr txBox="1">
            <a:spLocks noChangeArrowheads="1"/>
          </p:cNvSpPr>
          <p:nvPr/>
        </p:nvSpPr>
        <p:spPr bwMode="auto">
          <a:xfrm>
            <a:off x="5410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Tahoma" pitchFamily="34" charset="0"/>
              </a:rPr>
              <a:t>8</a:t>
            </a:r>
          </a:p>
        </p:txBody>
      </p:sp>
      <p:sp>
        <p:nvSpPr>
          <p:cNvPr id="22571" name="Text Box 43"/>
          <p:cNvSpPr txBox="1">
            <a:spLocks noChangeArrowheads="1"/>
          </p:cNvSpPr>
          <p:nvPr/>
        </p:nvSpPr>
        <p:spPr bwMode="auto">
          <a:xfrm>
            <a:off x="6934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Tahoma" pitchFamily="34" charset="0"/>
              </a:rPr>
              <a:t>8</a:t>
            </a:r>
          </a:p>
        </p:txBody>
      </p:sp>
      <p:sp>
        <p:nvSpPr>
          <p:cNvPr id="22572" name="Text Box 44"/>
          <p:cNvSpPr txBox="1">
            <a:spLocks noChangeArrowheads="1"/>
          </p:cNvSpPr>
          <p:nvPr/>
        </p:nvSpPr>
        <p:spPr bwMode="auto">
          <a:xfrm>
            <a:off x="39624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Tahoma" pitchFamily="34" charset="0"/>
              </a:rPr>
              <a:t>8</a:t>
            </a:r>
          </a:p>
        </p:txBody>
      </p:sp>
      <p:sp>
        <p:nvSpPr>
          <p:cNvPr id="22573" name="Text Box 45"/>
          <p:cNvSpPr txBox="1">
            <a:spLocks noChangeArrowheads="1"/>
          </p:cNvSpPr>
          <p:nvPr/>
        </p:nvSpPr>
        <p:spPr bwMode="auto">
          <a:xfrm>
            <a:off x="54864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Tahoma" pitchFamily="34" charset="0"/>
              </a:rPr>
              <a:t>8</a:t>
            </a:r>
          </a:p>
        </p:txBody>
      </p:sp>
      <p:sp>
        <p:nvSpPr>
          <p:cNvPr id="22574" name="Text Box 46"/>
          <p:cNvSpPr txBox="1">
            <a:spLocks noChangeArrowheads="1"/>
          </p:cNvSpPr>
          <p:nvPr/>
        </p:nvSpPr>
        <p:spPr bwMode="auto">
          <a:xfrm>
            <a:off x="69342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Tahoma" pitchFamily="34" charset="0"/>
              </a:rPr>
              <a:t>8</a:t>
            </a:r>
          </a:p>
        </p:txBody>
      </p:sp>
      <p:sp>
        <p:nvSpPr>
          <p:cNvPr id="22575" name="Text Box 47"/>
          <p:cNvSpPr txBox="1">
            <a:spLocks noChangeArrowheads="1"/>
          </p:cNvSpPr>
          <p:nvPr/>
        </p:nvSpPr>
        <p:spPr bwMode="auto">
          <a:xfrm>
            <a:off x="8305800" y="4724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Tahoma" pitchFamily="34" charset="0"/>
              </a:rPr>
              <a:t>8</a:t>
            </a:r>
          </a:p>
        </p:txBody>
      </p:sp>
      <p:sp>
        <p:nvSpPr>
          <p:cNvPr id="22577" name="Text Box 49"/>
          <p:cNvSpPr txBox="1">
            <a:spLocks noChangeArrowheads="1"/>
          </p:cNvSpPr>
          <p:nvPr/>
        </p:nvSpPr>
        <p:spPr bwMode="auto">
          <a:xfrm>
            <a:off x="3505200" y="3048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Tahoma" pitchFamily="34" charset="0"/>
              </a:rPr>
              <a:t>10 barrels x 8 apples = 80 apples</a:t>
            </a:r>
          </a:p>
        </p:txBody>
      </p:sp>
      <p:sp>
        <p:nvSpPr>
          <p:cNvPr id="22578" name="Text Box 50"/>
          <p:cNvSpPr txBox="1">
            <a:spLocks noChangeArrowheads="1"/>
          </p:cNvSpPr>
          <p:nvPr/>
        </p:nvSpPr>
        <p:spPr bwMode="auto">
          <a:xfrm>
            <a:off x="914400" y="2209800"/>
            <a:ext cx="2133600" cy="822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Tahoma" pitchFamily="34" charset="0"/>
              </a:rPr>
              <a:t>80 Apples 10 * (10 - 2)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220663"/>
            <a:ext cx="7029450" cy="473075"/>
          </a:xfrm>
        </p:spPr>
        <p:txBody>
          <a:bodyPr>
            <a:normAutofit fontScale="90000"/>
          </a:bodyPr>
          <a:lstStyle/>
          <a:p>
            <a:r>
              <a:rPr lang="en-US" altLang="en-US" b="0" smtClean="0"/>
              <a:t>Subnet Example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1219200"/>
            <a:ext cx="815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en-US">
                <a:latin typeface="Arial" charset="0"/>
              </a:rPr>
              <a:t>Network address </a:t>
            </a:r>
            <a:r>
              <a:rPr kumimoji="1" lang="en-US" altLang="en-US" b="1">
                <a:solidFill>
                  <a:schemeClr val="accent2"/>
                </a:solidFill>
                <a:latin typeface="Arial" charset="0"/>
              </a:rPr>
              <a:t>172.19</a:t>
            </a:r>
            <a:r>
              <a:rPr kumimoji="1" lang="en-US" altLang="en-US">
                <a:latin typeface="Arial" charset="0"/>
              </a:rPr>
              <a:t>.</a:t>
            </a:r>
            <a:r>
              <a:rPr kumimoji="1" lang="en-US" altLang="en-US" b="1">
                <a:latin typeface="Arial" charset="0"/>
              </a:rPr>
              <a:t>0.0 with /16 network mask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058988"/>
            <a:ext cx="594360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52400" y="16002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ahoma" pitchFamily="34" charset="0"/>
              </a:rPr>
              <a:t>Using Subnets: subnet mask 255.255.255.0 or /24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600200" y="21336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Tahoma" pitchFamily="34" charset="0"/>
              </a:rPr>
              <a:t>172.19.0.0/24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724400" y="21336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Tahoma" pitchFamily="34" charset="0"/>
              </a:rPr>
              <a:t>172.19.10.0/24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57200" y="4267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Tahoma" pitchFamily="34" charset="0"/>
              </a:rPr>
              <a:t>172.19.5.0/24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5410200" y="4191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Tahoma" pitchFamily="34" charset="0"/>
              </a:rPr>
              <a:t>172.19.25.0/24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en-US" sz="2800" u="sng" dirty="0" smtClean="0"/>
              <a:t>Important things to remember about </a:t>
            </a:r>
            <a:r>
              <a:rPr lang="en-US" altLang="en-US" sz="2800" u="sng" dirty="0" err="1" smtClean="0"/>
              <a:t>Subnetting</a:t>
            </a:r>
            <a:endParaRPr lang="en-US" altLang="en-US" sz="2800" u="sng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715000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You can </a:t>
            </a:r>
            <a:r>
              <a:rPr lang="en-US" altLang="en-US" sz="2400" dirty="0" smtClean="0">
                <a:solidFill>
                  <a:srgbClr val="0000FF"/>
                </a:solidFill>
              </a:rPr>
              <a:t>only subnet the host portion</a:t>
            </a:r>
            <a:r>
              <a:rPr lang="en-US" altLang="en-US" sz="2400" dirty="0" smtClean="0"/>
              <a:t>, you do not have control of the network portion.</a:t>
            </a:r>
          </a:p>
          <a:p>
            <a:r>
              <a:rPr lang="en-US" altLang="en-US" sz="2400" dirty="0" err="1" smtClean="0"/>
              <a:t>Subnetting</a:t>
            </a:r>
            <a:r>
              <a:rPr lang="en-US" altLang="en-US" sz="2400" dirty="0" smtClean="0"/>
              <a:t> </a:t>
            </a:r>
            <a:r>
              <a:rPr lang="en-US" altLang="en-US" sz="2400" u="sng" dirty="0" smtClean="0">
                <a:solidFill>
                  <a:srgbClr val="0000FF"/>
                </a:solidFill>
              </a:rPr>
              <a:t>does not give you more hosts</a:t>
            </a:r>
            <a:r>
              <a:rPr lang="en-US" altLang="en-US" sz="2400" dirty="0" smtClean="0"/>
              <a:t>, it only allows you to </a:t>
            </a:r>
            <a:r>
              <a:rPr lang="en-US" altLang="en-US" sz="2400" dirty="0" smtClean="0">
                <a:solidFill>
                  <a:srgbClr val="0000FF"/>
                </a:solidFill>
              </a:rPr>
              <a:t>divide your larger network into smaller networks.</a:t>
            </a:r>
          </a:p>
          <a:p>
            <a:r>
              <a:rPr lang="en-US" altLang="en-US" sz="2400" dirty="0" smtClean="0"/>
              <a:t>When </a:t>
            </a:r>
            <a:r>
              <a:rPr lang="en-US" altLang="en-US" sz="2400" dirty="0" err="1" smtClean="0"/>
              <a:t>subnetting</a:t>
            </a:r>
            <a:r>
              <a:rPr lang="en-US" altLang="en-US" sz="2400" dirty="0" smtClean="0"/>
              <a:t>, you will actually lose host </a:t>
            </a:r>
            <a:r>
              <a:rPr lang="en-US" altLang="en-US" sz="2400" dirty="0" err="1" smtClean="0"/>
              <a:t>adresses</a:t>
            </a:r>
            <a:r>
              <a:rPr lang="en-US" altLang="en-US" sz="2400" dirty="0" smtClean="0"/>
              <a:t>:</a:t>
            </a:r>
          </a:p>
          <a:p>
            <a:pPr lvl="1"/>
            <a:r>
              <a:rPr lang="en-US" altLang="en-US" sz="2400" dirty="0" smtClean="0"/>
              <a:t>For each subnet you lose the </a:t>
            </a:r>
            <a:r>
              <a:rPr lang="en-US" altLang="en-US" sz="2400" b="1" dirty="0" smtClean="0">
                <a:solidFill>
                  <a:srgbClr val="0000FF"/>
                </a:solidFill>
              </a:rPr>
              <a:t>address</a:t>
            </a:r>
            <a:r>
              <a:rPr lang="en-US" altLang="en-US" sz="2400" dirty="0" smtClean="0">
                <a:solidFill>
                  <a:srgbClr val="0000FF"/>
                </a:solidFill>
              </a:rPr>
              <a:t> of that subnet</a:t>
            </a:r>
          </a:p>
          <a:p>
            <a:pPr lvl="1"/>
            <a:r>
              <a:rPr lang="en-US" altLang="en-US" sz="2400" dirty="0" smtClean="0"/>
              <a:t>For each subnet you lose the </a:t>
            </a:r>
            <a:r>
              <a:rPr lang="en-US" altLang="en-US" sz="2400" b="1" dirty="0" smtClean="0">
                <a:solidFill>
                  <a:srgbClr val="0000FF"/>
                </a:solidFill>
              </a:rPr>
              <a:t>broadcast</a:t>
            </a:r>
            <a:r>
              <a:rPr lang="en-US" altLang="en-US" sz="2400" dirty="0" smtClean="0">
                <a:solidFill>
                  <a:srgbClr val="0000FF"/>
                </a:solidFill>
              </a:rPr>
              <a:t> address of that subnet</a:t>
            </a:r>
          </a:p>
          <a:p>
            <a:pPr lvl="1"/>
            <a:r>
              <a:rPr lang="en-US" altLang="en-US" sz="2400" b="1" dirty="0" smtClean="0">
                <a:solidFill>
                  <a:srgbClr val="0000FF"/>
                </a:solidFill>
              </a:rPr>
              <a:t>You “may” lose the first and last</a:t>
            </a:r>
            <a:r>
              <a:rPr lang="en-US" altLang="en-US" sz="2400" dirty="0" smtClean="0">
                <a:solidFill>
                  <a:srgbClr val="0000FF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00FF"/>
                </a:solidFill>
              </a:rPr>
              <a:t>last</a:t>
            </a:r>
            <a:r>
              <a:rPr lang="en-US" altLang="en-US" sz="2400" b="1" dirty="0" smtClean="0">
                <a:solidFill>
                  <a:srgbClr val="0000FF"/>
                </a:solidFill>
              </a:rPr>
              <a:t> subnets</a:t>
            </a:r>
            <a:endParaRPr lang="en-US" altLang="en-US" sz="2400" dirty="0" smtClean="0">
              <a:solidFill>
                <a:srgbClr val="0000FF"/>
              </a:solidFill>
            </a:endParaRP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Why would you want to subnet?</a:t>
            </a:r>
          </a:p>
          <a:p>
            <a:pPr lvl="1"/>
            <a:r>
              <a:rPr lang="en-US" altLang="en-US" sz="2400" dirty="0" smtClean="0"/>
              <a:t>Divide larger network into smaller networks</a:t>
            </a:r>
          </a:p>
          <a:p>
            <a:pPr lvl="1"/>
            <a:r>
              <a:rPr lang="en-US" altLang="en-US" sz="2400" dirty="0" smtClean="0"/>
              <a:t>Limit layer 2 and layer 3 broadcasts to their subnet.</a:t>
            </a:r>
          </a:p>
          <a:p>
            <a:pPr lvl="1"/>
            <a:r>
              <a:rPr lang="en-US" altLang="en-US" sz="2400" dirty="0" smtClean="0"/>
              <a:t>Better management of traffic.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Subnetting – Example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3820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b="1" smtClean="0"/>
              <a:t>Host IP Address</a:t>
            </a:r>
            <a:r>
              <a:rPr lang="en-US" altLang="en-US" sz="1800" smtClean="0"/>
              <a:t>: 138.101.114.250</a:t>
            </a:r>
          </a:p>
          <a:p>
            <a:pPr>
              <a:lnSpc>
                <a:spcPct val="90000"/>
              </a:lnSpc>
            </a:pPr>
            <a:r>
              <a:rPr lang="en-US" altLang="en-US" sz="1800" b="1" smtClean="0"/>
              <a:t>Network Mask</a:t>
            </a:r>
            <a:r>
              <a:rPr lang="en-US" altLang="en-US" sz="1800" smtClean="0"/>
              <a:t>: 255.255.0.0 (or /16)</a:t>
            </a:r>
          </a:p>
          <a:p>
            <a:pPr>
              <a:lnSpc>
                <a:spcPct val="90000"/>
              </a:lnSpc>
            </a:pPr>
            <a:r>
              <a:rPr lang="en-US" altLang="en-US" sz="1800" b="1" smtClean="0"/>
              <a:t>Subnet Mask</a:t>
            </a:r>
            <a:r>
              <a:rPr lang="en-US" altLang="en-US" sz="1800" smtClean="0"/>
              <a:t>: 255.255.255.192 (or /26)</a:t>
            </a:r>
          </a:p>
          <a:p>
            <a:pPr>
              <a:lnSpc>
                <a:spcPct val="90000"/>
              </a:lnSpc>
            </a:pPr>
            <a:endParaRPr lang="en-US" altLang="en-US" sz="1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/>
              <a:t>Given the following Host IP Address, Network Mask and Subnet mask find the following information:</a:t>
            </a:r>
          </a:p>
          <a:p>
            <a:pPr>
              <a:lnSpc>
                <a:spcPct val="90000"/>
              </a:lnSpc>
            </a:pPr>
            <a:r>
              <a:rPr lang="en-US" altLang="en-US" sz="1800" smtClean="0"/>
              <a:t>Major Network Information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Major Network Address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Major Network Broadcast Address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Range of Hosts if not subnetted</a:t>
            </a:r>
          </a:p>
          <a:p>
            <a:pPr>
              <a:lnSpc>
                <a:spcPct val="90000"/>
              </a:lnSpc>
            </a:pPr>
            <a:r>
              <a:rPr lang="en-US" altLang="en-US" sz="1800" smtClean="0"/>
              <a:t>Subnet Information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Subnet Address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Range of Host Addresses (first host and last host)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Broadcast Address</a:t>
            </a:r>
          </a:p>
          <a:p>
            <a:pPr>
              <a:lnSpc>
                <a:spcPct val="90000"/>
              </a:lnSpc>
            </a:pPr>
            <a:r>
              <a:rPr lang="en-US" altLang="en-US" sz="1800" smtClean="0"/>
              <a:t>Other Subnet Information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Total number of subnets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Number of hosts per subnet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Major Network Information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b="1" smtClean="0"/>
              <a:t>Host IP Address</a:t>
            </a:r>
            <a:r>
              <a:rPr lang="en-US" altLang="en-US" sz="2000" smtClean="0"/>
              <a:t>: 138.101.114.250</a:t>
            </a:r>
          </a:p>
          <a:p>
            <a:r>
              <a:rPr lang="en-US" altLang="en-US" sz="2000" b="1" smtClean="0"/>
              <a:t>Network Mask</a:t>
            </a:r>
            <a:r>
              <a:rPr lang="en-US" altLang="en-US" sz="2000" smtClean="0"/>
              <a:t>: 255.255.0.0</a:t>
            </a:r>
          </a:p>
          <a:p>
            <a:r>
              <a:rPr lang="en-US" altLang="en-US" sz="2000" b="1" smtClean="0"/>
              <a:t>Subnet Mask</a:t>
            </a:r>
            <a:r>
              <a:rPr lang="en-US" altLang="en-US" sz="2000" smtClean="0"/>
              <a:t>: 255.255.255.192</a:t>
            </a:r>
          </a:p>
          <a:p>
            <a:endParaRPr lang="en-US" altLang="en-US" sz="2000" smtClean="0"/>
          </a:p>
          <a:p>
            <a:endParaRPr lang="en-US" altLang="en-US" sz="2000" smtClean="0"/>
          </a:p>
          <a:p>
            <a:r>
              <a:rPr lang="en-US" altLang="en-US" sz="2000" b="1" smtClean="0"/>
              <a:t>Major Network Address</a:t>
            </a:r>
            <a:r>
              <a:rPr lang="en-US" altLang="en-US" sz="2000" smtClean="0"/>
              <a:t>:  138.101.0.0</a:t>
            </a:r>
          </a:p>
          <a:p>
            <a:r>
              <a:rPr lang="en-US" altLang="en-US" sz="2000" b="1" smtClean="0"/>
              <a:t>Major Network Broadcast Address</a:t>
            </a:r>
            <a:r>
              <a:rPr lang="en-US" altLang="en-US" sz="2000" smtClean="0"/>
              <a:t>:  138.101.255.255</a:t>
            </a:r>
          </a:p>
          <a:p>
            <a:r>
              <a:rPr lang="en-US" altLang="en-US" sz="2000" b="1" smtClean="0"/>
              <a:t>Range of Hosts if not Subnetted</a:t>
            </a:r>
            <a:r>
              <a:rPr lang="en-US" altLang="en-US" sz="2000" smtClean="0"/>
              <a:t>:  138.101.0.1  to 138.101.255.254</a:t>
            </a:r>
          </a:p>
          <a:p>
            <a:endParaRPr lang="en-US" altLang="en-US" sz="2000" smtClean="0"/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581400"/>
            <a:ext cx="8458200" cy="3048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b="1" u="sng" smtClean="0">
                <a:cs typeface="Times New Roman" pitchFamily="18" charset="0"/>
              </a:rPr>
              <a:t>Step 1:</a:t>
            </a:r>
            <a:r>
              <a:rPr lang="en-US" altLang="en-US" sz="2000" b="1" smtClean="0">
                <a:cs typeface="Times New Roman" pitchFamily="18" charset="0"/>
              </a:rPr>
              <a:t>  </a:t>
            </a:r>
            <a:endParaRPr lang="en-US" altLang="en-US" sz="2000" smtClean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en-US" sz="2000" b="1" smtClean="0">
                <a:cs typeface="Times New Roman" pitchFamily="18" charset="0"/>
              </a:rPr>
              <a:t>Translate Host IP Address and Subnet Mask into binary notation</a:t>
            </a:r>
            <a:endParaRPr lang="en-US" altLang="en-US" sz="2000" smtClean="0">
              <a:cs typeface="Times New Roman" pitchFamily="18" charset="0"/>
            </a:endParaRPr>
          </a:p>
          <a:p>
            <a:pPr>
              <a:buFontTx/>
              <a:buNone/>
            </a:pPr>
            <a:endParaRPr lang="en-US" altLang="en-US" sz="2000" smtClean="0"/>
          </a:p>
        </p:txBody>
      </p:sp>
      <p:graphicFrame>
        <p:nvGraphicFramePr>
          <p:cNvPr id="17411" name="Object 2"/>
          <p:cNvGraphicFramePr>
            <a:graphicFrameLocks noChangeAspect="1"/>
          </p:cNvGraphicFramePr>
          <p:nvPr/>
        </p:nvGraphicFramePr>
        <p:xfrm>
          <a:off x="533400" y="1905000"/>
          <a:ext cx="8229600" cy="1279525"/>
        </p:xfrm>
        <a:graphic>
          <a:graphicData uri="http://schemas.openxmlformats.org/presentationml/2006/ole">
            <p:oleObj spid="_x0000_s1026" name="Document" r:id="rId3" imgW="5632920" imgH="876240" progId="Word.Document.8">
              <p:embed/>
            </p:oleObj>
          </a:graphicData>
        </a:graphic>
      </p:graphicFrame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Step 1: Convert to Binary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048000" y="1143000"/>
            <a:ext cx="3733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charset="0"/>
              </a:rPr>
              <a:t>128  64  32  16  8  4  2  1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3048000"/>
            <a:ext cx="8458200" cy="3429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b="1" u="sng" smtClean="0">
                <a:cs typeface="Times New Roman" pitchFamily="18" charset="0"/>
              </a:rPr>
              <a:t>Step 2:</a:t>
            </a:r>
            <a:r>
              <a:rPr lang="en-US" altLang="en-US" sz="2000" b="1" smtClean="0">
                <a:cs typeface="Times New Roman" pitchFamily="18" charset="0"/>
              </a:rPr>
              <a:t>  </a:t>
            </a:r>
            <a:endParaRPr lang="en-US" altLang="en-US" sz="2000" smtClean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en-US" sz="2000" b="1" smtClean="0">
                <a:cs typeface="Times New Roman" pitchFamily="18" charset="0"/>
              </a:rPr>
              <a:t>Determine the Network (or Subnet) where this Host address lives:</a:t>
            </a:r>
          </a:p>
          <a:p>
            <a:pPr>
              <a:buFontTx/>
              <a:buNone/>
            </a:pPr>
            <a:r>
              <a:rPr lang="en-US" altLang="en-US" sz="2000" smtClean="0">
                <a:cs typeface="Times New Roman" pitchFamily="18" charset="0"/>
              </a:rPr>
              <a:t>1.  Draw a line under the mask</a:t>
            </a:r>
          </a:p>
          <a:p>
            <a:pPr>
              <a:buFontTx/>
              <a:buNone/>
            </a:pPr>
            <a:r>
              <a:rPr lang="en-US" altLang="en-US" sz="2000" smtClean="0">
                <a:cs typeface="Times New Roman" pitchFamily="18" charset="0"/>
              </a:rPr>
              <a:t>2.  Perform a bit-wise AND operation on the IP Address and the Subnet Mask</a:t>
            </a:r>
          </a:p>
          <a:p>
            <a:pPr>
              <a:buFontTx/>
              <a:buNone/>
            </a:pPr>
            <a:r>
              <a:rPr lang="en-US" altLang="en-US" sz="2000" smtClean="0">
                <a:cs typeface="Times New Roman" pitchFamily="18" charset="0"/>
              </a:rPr>
              <a:t>       Note:  1 AND 1 results in a 1, 0 AND anything results in a 0</a:t>
            </a:r>
          </a:p>
          <a:p>
            <a:pPr>
              <a:buFontTx/>
              <a:buNone/>
            </a:pPr>
            <a:r>
              <a:rPr lang="en-US" altLang="en-US" sz="2000" smtClean="0">
                <a:cs typeface="Times New Roman" pitchFamily="18" charset="0"/>
              </a:rPr>
              <a:t>3.  Express the result in Dotted Decimal Notation</a:t>
            </a:r>
          </a:p>
          <a:p>
            <a:pPr>
              <a:buFontTx/>
              <a:buNone/>
            </a:pPr>
            <a:r>
              <a:rPr lang="en-US" altLang="en-US" sz="2000" smtClean="0">
                <a:cs typeface="Times New Roman" pitchFamily="18" charset="0"/>
              </a:rPr>
              <a:t>4.  The result is the </a:t>
            </a:r>
            <a:r>
              <a:rPr lang="en-US" altLang="en-US" sz="2000" b="1" smtClean="0">
                <a:solidFill>
                  <a:schemeClr val="accent2"/>
                </a:solidFill>
                <a:cs typeface="Times New Roman" pitchFamily="18" charset="0"/>
              </a:rPr>
              <a:t>Subnet Address</a:t>
            </a:r>
            <a:r>
              <a:rPr lang="en-US" altLang="en-US" sz="2000" smtClean="0">
                <a:cs typeface="Times New Roman" pitchFamily="18" charset="0"/>
              </a:rPr>
              <a:t> of this Subnet or “Wire” which is 138.101.114.192</a:t>
            </a:r>
            <a:endParaRPr lang="en-US" altLang="en-US" sz="2000" smtClean="0"/>
          </a:p>
        </p:txBody>
      </p:sp>
      <p:graphicFrame>
        <p:nvGraphicFramePr>
          <p:cNvPr id="18435" name="Object 2"/>
          <p:cNvGraphicFramePr>
            <a:graphicFrameLocks noChangeAspect="1"/>
          </p:cNvGraphicFramePr>
          <p:nvPr/>
        </p:nvGraphicFramePr>
        <p:xfrm>
          <a:off x="381000" y="1371600"/>
          <a:ext cx="8305800" cy="1550988"/>
        </p:xfrm>
        <a:graphic>
          <a:graphicData uri="http://schemas.openxmlformats.org/presentationml/2006/ole">
            <p:oleObj spid="_x0000_s2050" name="Document" r:id="rId3" imgW="5632920" imgH="1051560" progId="Word.Document.8">
              <p:embed/>
            </p:oleObj>
          </a:graphicData>
        </a:graphic>
      </p:graphicFrame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533400" y="2133600"/>
            <a:ext cx="7924800" cy="5334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37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Step 2: Find the Subnet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3048000"/>
            <a:ext cx="8458200" cy="3429000"/>
          </a:xfrm>
        </p:spPr>
        <p:txBody>
          <a:bodyPr/>
          <a:lstStyle/>
          <a:p>
            <a:pPr marL="457200" indent="-457200">
              <a:buFontTx/>
              <a:buNone/>
            </a:pPr>
            <a:r>
              <a:rPr lang="en-US" altLang="en-US" sz="2000" b="1" u="sng" smtClean="0">
                <a:cs typeface="Times New Roman" pitchFamily="18" charset="0"/>
              </a:rPr>
              <a:t>Step 2:</a:t>
            </a:r>
            <a:r>
              <a:rPr lang="en-US" altLang="en-US" sz="2000" b="1" smtClean="0">
                <a:cs typeface="Times New Roman" pitchFamily="18" charset="0"/>
              </a:rPr>
              <a:t>  </a:t>
            </a:r>
            <a:endParaRPr lang="en-US" altLang="en-US" sz="2000" smtClean="0">
              <a:cs typeface="Times New Roman" pitchFamily="18" charset="0"/>
            </a:endParaRPr>
          </a:p>
          <a:p>
            <a:pPr marL="457200" indent="-457200">
              <a:buFontTx/>
              <a:buNone/>
            </a:pPr>
            <a:r>
              <a:rPr lang="en-US" altLang="en-US" sz="2000" b="1" smtClean="0">
                <a:cs typeface="Times New Roman" pitchFamily="18" charset="0"/>
              </a:rPr>
              <a:t>Determine the Network (or Subnet) where this Host address lives:</a:t>
            </a:r>
          </a:p>
          <a:p>
            <a:pPr marL="457200" indent="-457200">
              <a:buFontTx/>
              <a:buNone/>
            </a:pPr>
            <a:r>
              <a:rPr lang="en-US" altLang="en-US" sz="2000" smtClean="0">
                <a:cs typeface="Times New Roman" pitchFamily="18" charset="0"/>
              </a:rPr>
              <a:t>Quick method:</a:t>
            </a:r>
          </a:p>
          <a:p>
            <a:pPr marL="457200" indent="-457200">
              <a:buFontTx/>
              <a:buAutoNum type="arabicPeriod"/>
            </a:pPr>
            <a:r>
              <a:rPr lang="en-US" altLang="en-US" sz="2000" smtClean="0"/>
              <a:t>Find the last (right-most) 1 bit in the subnet mask.</a:t>
            </a:r>
          </a:p>
          <a:p>
            <a:pPr marL="457200" indent="-457200">
              <a:buFontTx/>
              <a:buAutoNum type="arabicPeriod"/>
            </a:pPr>
            <a:r>
              <a:rPr lang="en-US" altLang="en-US" sz="2000" smtClean="0"/>
              <a:t>Copy all of the bits in the IP address to the Network Address</a:t>
            </a:r>
          </a:p>
          <a:p>
            <a:pPr marL="457200" indent="-457200">
              <a:buFontTx/>
              <a:buAutoNum type="arabicPeriod"/>
            </a:pPr>
            <a:r>
              <a:rPr lang="en-US" altLang="en-US" sz="2000" smtClean="0"/>
              <a:t>Add 0’s for the rest of the bits in the Network Address</a:t>
            </a:r>
          </a:p>
        </p:txBody>
      </p:sp>
      <p:graphicFrame>
        <p:nvGraphicFramePr>
          <p:cNvPr id="19459" name="Object 2"/>
          <p:cNvGraphicFramePr>
            <a:graphicFrameLocks noChangeAspect="1"/>
          </p:cNvGraphicFramePr>
          <p:nvPr/>
        </p:nvGraphicFramePr>
        <p:xfrm>
          <a:off x="381000" y="1371600"/>
          <a:ext cx="8305800" cy="1550988"/>
        </p:xfrm>
        <a:graphic>
          <a:graphicData uri="http://schemas.openxmlformats.org/presentationml/2006/ole">
            <p:oleObj spid="_x0000_s3074" name="Document" r:id="rId3" imgW="5632920" imgH="1051560" progId="Word.Document.8">
              <p:embed/>
            </p:oleObj>
          </a:graphicData>
        </a:graphic>
      </p:graphicFrame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362200" y="2133600"/>
            <a:ext cx="5257800" cy="3048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362200" y="1600200"/>
            <a:ext cx="5257800" cy="3048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3581400" y="1905000"/>
            <a:ext cx="0" cy="228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7620000" y="2133600"/>
            <a:ext cx="6858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9464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Step 2: Find the Subnet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3505200"/>
            <a:ext cx="8534400" cy="3124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b="1" u="sng" smtClean="0">
                <a:cs typeface="Times New Roman" pitchFamily="18" charset="0"/>
              </a:rPr>
              <a:t>Step 3:</a:t>
            </a:r>
            <a:r>
              <a:rPr lang="en-US" altLang="en-US" sz="2000" b="1" smtClean="0">
                <a:cs typeface="Times New Roman" pitchFamily="18" charset="0"/>
              </a:rPr>
              <a:t>  </a:t>
            </a:r>
            <a:endParaRPr lang="en-US" altLang="en-US" sz="2000" smtClean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en-US" sz="2000" b="1" smtClean="0">
                <a:cs typeface="Times New Roman" pitchFamily="18" charset="0"/>
              </a:rPr>
              <a:t>Determine which bits in the address contain Network (subnet) information and which contain Host information:</a:t>
            </a:r>
            <a:endParaRPr lang="en-US" altLang="en-US" sz="2000" smtClean="0">
              <a:cs typeface="Times New Roman" pitchFamily="18" charset="0"/>
            </a:endParaRPr>
          </a:p>
          <a:p>
            <a:r>
              <a:rPr lang="en-US" altLang="en-US" sz="2000" smtClean="0"/>
              <a:t>Use the </a:t>
            </a:r>
            <a:r>
              <a:rPr lang="en-US" altLang="en-US" sz="2000" b="1" smtClean="0"/>
              <a:t>Network Mask</a:t>
            </a:r>
            <a:r>
              <a:rPr lang="en-US" altLang="en-US" sz="2000" smtClean="0"/>
              <a:t>: 255.255.0.0 and divide (</a:t>
            </a:r>
            <a:r>
              <a:rPr lang="en-US" altLang="en-US" sz="2000" b="1" smtClean="0"/>
              <a:t>Great Divide</a:t>
            </a:r>
            <a:r>
              <a:rPr lang="en-US" altLang="en-US" sz="2000" smtClean="0"/>
              <a:t>) the from the rest of the address.</a:t>
            </a:r>
          </a:p>
          <a:p>
            <a:r>
              <a:rPr lang="en-US" altLang="en-US" sz="2000" smtClean="0"/>
              <a:t>Use </a:t>
            </a:r>
            <a:r>
              <a:rPr lang="en-US" altLang="en-US" sz="2000" b="1" smtClean="0"/>
              <a:t>Subnet Mask</a:t>
            </a:r>
            <a:r>
              <a:rPr lang="en-US" altLang="en-US" sz="2000" smtClean="0"/>
              <a:t>: 255.255.255.192 and divide (</a:t>
            </a:r>
            <a:r>
              <a:rPr lang="en-US" altLang="en-US" sz="2000" b="1" smtClean="0"/>
              <a:t>Small Divide</a:t>
            </a:r>
            <a:r>
              <a:rPr lang="en-US" altLang="en-US" sz="2000" smtClean="0"/>
              <a:t>) the subnet from the hosts between the last “1” and the first “0” in the subnet mask.</a:t>
            </a:r>
          </a:p>
        </p:txBody>
      </p:sp>
      <p:graphicFrame>
        <p:nvGraphicFramePr>
          <p:cNvPr id="20483" name="Object 2"/>
          <p:cNvGraphicFramePr>
            <a:graphicFrameLocks noChangeAspect="1"/>
          </p:cNvGraphicFramePr>
          <p:nvPr/>
        </p:nvGraphicFramePr>
        <p:xfrm>
          <a:off x="609600" y="838200"/>
          <a:ext cx="8382000" cy="3406775"/>
        </p:xfrm>
        <a:graphic>
          <a:graphicData uri="http://schemas.openxmlformats.org/presentationml/2006/ole">
            <p:oleObj spid="_x0000_s4098" name="Document" r:id="rId3" imgW="5632920" imgH="2289600" progId="Word.Document.8">
              <p:embed/>
            </p:oleObj>
          </a:graphicData>
        </a:graphic>
      </p:graphicFrame>
      <p:sp>
        <p:nvSpPr>
          <p:cNvPr id="20484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Step 3: Subnet Range / Host Range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Study of any network simulator</a:t>
            </a:r>
          </a:p>
          <a:p>
            <a:endParaRPr lang="en-GB" dirty="0" smtClean="0"/>
          </a:p>
          <a:p>
            <a:r>
              <a:rPr lang="en-GB" dirty="0" smtClean="0"/>
              <a:t>Any simple network simulation </a:t>
            </a:r>
          </a:p>
          <a:p>
            <a:endParaRPr lang="en-GB" dirty="0" smtClean="0"/>
          </a:p>
          <a:p>
            <a:r>
              <a:rPr lang="en-GB" dirty="0" smtClean="0"/>
              <a:t>E.g. NS3, </a:t>
            </a:r>
            <a:r>
              <a:rPr lang="en-GB" dirty="0" err="1" smtClean="0"/>
              <a:t>Omnet</a:t>
            </a:r>
            <a:endParaRPr 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4876800"/>
            <a:ext cx="8305800" cy="1752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smtClean="0"/>
              <a:t>Host Portion</a:t>
            </a:r>
          </a:p>
          <a:p>
            <a:pPr>
              <a:lnSpc>
                <a:spcPct val="90000"/>
              </a:lnSpc>
            </a:pPr>
            <a:r>
              <a:rPr lang="en-US" altLang="en-US" sz="2000" b="1" smtClean="0">
                <a:solidFill>
                  <a:srgbClr val="660066"/>
                </a:solidFill>
              </a:rPr>
              <a:t>Subnet Address</a:t>
            </a:r>
            <a:r>
              <a:rPr lang="en-US" altLang="en-US" sz="2000" b="1" smtClean="0">
                <a:solidFill>
                  <a:schemeClr val="accent2"/>
                </a:solidFill>
              </a:rPr>
              <a:t>: </a:t>
            </a:r>
            <a:r>
              <a:rPr lang="en-US" altLang="en-US" sz="2000" smtClean="0"/>
              <a:t>all 0’s </a:t>
            </a:r>
            <a:endParaRPr lang="en-US" altLang="en-US" sz="2000" b="1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000" b="1" smtClean="0">
                <a:solidFill>
                  <a:schemeClr val="accent2"/>
                </a:solidFill>
              </a:rPr>
              <a:t>First Host</a:t>
            </a:r>
            <a:r>
              <a:rPr lang="en-US" altLang="en-US" sz="2000" smtClean="0"/>
              <a:t>:  all 0’s and a 1</a:t>
            </a:r>
          </a:p>
          <a:p>
            <a:pPr>
              <a:lnSpc>
                <a:spcPct val="90000"/>
              </a:lnSpc>
            </a:pPr>
            <a:r>
              <a:rPr lang="en-US" altLang="en-US" sz="2000" b="1" smtClean="0">
                <a:solidFill>
                  <a:srgbClr val="FF0000"/>
                </a:solidFill>
              </a:rPr>
              <a:t>Last Host</a:t>
            </a:r>
            <a:r>
              <a:rPr lang="en-US" altLang="en-US" sz="2000" smtClean="0"/>
              <a:t>:  all 1’s and a 0</a:t>
            </a:r>
          </a:p>
          <a:p>
            <a:pPr>
              <a:lnSpc>
                <a:spcPct val="90000"/>
              </a:lnSpc>
            </a:pPr>
            <a:r>
              <a:rPr lang="en-US" altLang="en-US" sz="2000" b="1" smtClean="0">
                <a:solidFill>
                  <a:srgbClr val="009900"/>
                </a:solidFill>
              </a:rPr>
              <a:t>Broadcast</a:t>
            </a:r>
            <a:r>
              <a:rPr lang="en-US" altLang="en-US" sz="2000" smtClean="0"/>
              <a:t>: all 1’s</a:t>
            </a:r>
          </a:p>
        </p:txBody>
      </p:sp>
      <p:graphicFrame>
        <p:nvGraphicFramePr>
          <p:cNvPr id="21507" name="Object 2"/>
          <p:cNvGraphicFramePr>
            <a:graphicFrameLocks noChangeAspect="1"/>
          </p:cNvGraphicFramePr>
          <p:nvPr/>
        </p:nvGraphicFramePr>
        <p:xfrm>
          <a:off x="1143000" y="0"/>
          <a:ext cx="7543800" cy="5180013"/>
        </p:xfrm>
        <a:graphic>
          <a:graphicData uri="http://schemas.openxmlformats.org/presentationml/2006/ole">
            <p:oleObj spid="_x0000_s5122" name="Document" r:id="rId3" imgW="5632920" imgH="3866760" progId="Word.Document.8">
              <p:embed/>
            </p:oleObj>
          </a:graphicData>
        </a:graphic>
      </p:graphicFrame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7772400" y="2743200"/>
            <a:ext cx="990600" cy="6096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7772400" y="3429000"/>
            <a:ext cx="990600" cy="609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7772400" y="4114800"/>
            <a:ext cx="990600" cy="6096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auto">
          <a:xfrm>
            <a:off x="1295400" y="2743200"/>
            <a:ext cx="1295400" cy="4572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12" name="Rectangle 9"/>
          <p:cNvSpPr>
            <a:spLocks noChangeArrowheads="1"/>
          </p:cNvSpPr>
          <p:nvPr/>
        </p:nvSpPr>
        <p:spPr bwMode="auto">
          <a:xfrm>
            <a:off x="1295400" y="3429000"/>
            <a:ext cx="1295400" cy="457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1295400" y="4191000"/>
            <a:ext cx="1295400" cy="457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6096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mtClean="0"/>
              <a:t>Step 4: First Host / Last Host</a:t>
            </a:r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auto">
          <a:xfrm>
            <a:off x="7772400" y="1600200"/>
            <a:ext cx="914400" cy="304800"/>
          </a:xfrm>
          <a:prstGeom prst="rect">
            <a:avLst/>
          </a:prstGeom>
          <a:noFill/>
          <a:ln w="25400">
            <a:solidFill>
              <a:srgbClr val="66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1143000" y="687388"/>
          <a:ext cx="7543800" cy="5180012"/>
        </p:xfrm>
        <a:graphic>
          <a:graphicData uri="http://schemas.openxmlformats.org/presentationml/2006/ole">
            <p:oleObj spid="_x0000_s6146" name="Document" r:id="rId3" imgW="5632920" imgH="3866760" progId="Word.Document.8">
              <p:embed/>
            </p:oleObj>
          </a:graphicData>
        </a:graphic>
      </p:graphicFrame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5943600" y="2057400"/>
            <a:ext cx="1828800" cy="3048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7848600" y="2057400"/>
            <a:ext cx="7620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2533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81000" y="3352800"/>
            <a:ext cx="8534400" cy="320040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Total number of subnets</a:t>
            </a:r>
          </a:p>
          <a:p>
            <a:pPr lvl="1"/>
            <a:r>
              <a:rPr lang="en-US" altLang="en-US" dirty="0" smtClean="0"/>
              <a:t>Number of subnet bits 10</a:t>
            </a:r>
          </a:p>
          <a:p>
            <a:pPr lvl="1"/>
            <a:r>
              <a:rPr lang="en-US" altLang="en-US" dirty="0" smtClean="0"/>
              <a:t>2</a:t>
            </a:r>
            <a:r>
              <a:rPr lang="en-US" altLang="en-US" baseline="30000" dirty="0" smtClean="0"/>
              <a:t>10</a:t>
            </a:r>
            <a:r>
              <a:rPr lang="en-US" altLang="en-US" dirty="0" smtClean="0"/>
              <a:t> = 1,024</a:t>
            </a:r>
          </a:p>
          <a:p>
            <a:pPr lvl="1"/>
            <a:r>
              <a:rPr lang="en-US" altLang="en-US" dirty="0" smtClean="0"/>
              <a:t>1,024 total subnets</a:t>
            </a:r>
          </a:p>
          <a:p>
            <a:pPr lvl="2"/>
            <a:r>
              <a:rPr lang="en-US" altLang="en-US" dirty="0" smtClean="0"/>
              <a:t>Subtract one “</a:t>
            </a:r>
            <a:r>
              <a:rPr lang="en-US" altLang="en-US" b="1" dirty="0" smtClean="0"/>
              <a:t>if”</a:t>
            </a:r>
            <a:r>
              <a:rPr lang="en-US" altLang="en-US" dirty="0" smtClean="0"/>
              <a:t> all-zeros subnet cannot be used</a:t>
            </a:r>
          </a:p>
          <a:p>
            <a:pPr lvl="2"/>
            <a:r>
              <a:rPr lang="en-US" altLang="en-US" dirty="0" smtClean="0"/>
              <a:t>Subtract one “</a:t>
            </a:r>
            <a:r>
              <a:rPr lang="en-US" altLang="en-US" b="1" dirty="0" smtClean="0"/>
              <a:t>if”</a:t>
            </a:r>
            <a:r>
              <a:rPr lang="en-US" altLang="en-US" dirty="0" smtClean="0"/>
              <a:t> all-ones subnet cannot be used</a:t>
            </a:r>
          </a:p>
          <a:p>
            <a:pPr lvl="1"/>
            <a:r>
              <a:rPr lang="en-GB" altLang="en-US" dirty="0" err="1" smtClean="0">
                <a:solidFill>
                  <a:srgbClr val="FF0000"/>
                </a:solidFill>
              </a:rPr>
              <a:t>ip</a:t>
            </a:r>
            <a:r>
              <a:rPr lang="en-GB" altLang="en-US" dirty="0" smtClean="0">
                <a:solidFill>
                  <a:srgbClr val="FF0000"/>
                </a:solidFill>
              </a:rPr>
              <a:t> subnet zero (allows subnets zero and last)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22534" name="Rectangle 1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Step 5: Total Number of Subnets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143000" y="687388"/>
          <a:ext cx="7543800" cy="5180012"/>
        </p:xfrm>
        <a:graphic>
          <a:graphicData uri="http://schemas.openxmlformats.org/presentationml/2006/ole">
            <p:oleObj spid="_x0000_s7170" name="Document" r:id="rId3" imgW="5632920" imgH="3866760" progId="Word.Document.8">
              <p:embed/>
            </p:oleObj>
          </a:graphicData>
        </a:graphic>
      </p:graphicFrame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5943600" y="2057400"/>
            <a:ext cx="1828800" cy="3048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848600" y="2057400"/>
            <a:ext cx="7620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3352800"/>
            <a:ext cx="8534400" cy="320040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altLang="en-US" smtClean="0"/>
              <a:t>Total number of hosts per subnet</a:t>
            </a:r>
          </a:p>
          <a:p>
            <a:pPr lvl="1"/>
            <a:r>
              <a:rPr lang="en-US" altLang="en-US" smtClean="0"/>
              <a:t>Number of host bits 6</a:t>
            </a:r>
          </a:p>
          <a:p>
            <a:pPr lvl="1"/>
            <a:r>
              <a:rPr lang="en-US" altLang="en-US" smtClean="0"/>
              <a:t>2</a:t>
            </a:r>
            <a:r>
              <a:rPr lang="en-US" altLang="en-US" baseline="30000" smtClean="0"/>
              <a:t>6</a:t>
            </a:r>
            <a:r>
              <a:rPr lang="en-US" altLang="en-US" smtClean="0"/>
              <a:t> = 64</a:t>
            </a:r>
          </a:p>
          <a:p>
            <a:pPr lvl="1"/>
            <a:r>
              <a:rPr lang="en-US" altLang="en-US" smtClean="0"/>
              <a:t>64 host per subnets</a:t>
            </a:r>
          </a:p>
          <a:p>
            <a:pPr lvl="2"/>
            <a:r>
              <a:rPr lang="en-US" altLang="en-US" smtClean="0"/>
              <a:t>Subtract one for the subnet address</a:t>
            </a:r>
          </a:p>
          <a:p>
            <a:pPr lvl="2"/>
            <a:r>
              <a:rPr lang="en-US" altLang="en-US" smtClean="0"/>
              <a:t>Subtract one for the broadcast address</a:t>
            </a:r>
          </a:p>
          <a:p>
            <a:pPr lvl="1"/>
            <a:r>
              <a:rPr lang="en-US" altLang="en-US" smtClean="0"/>
              <a:t>62 hosts per subnet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altLang="en-US" smtClean="0"/>
              <a:t>Step 6: Total Number of Hosts per Subnet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GB" dirty="0" smtClean="0"/>
              <a:t>CISCO Internetwork Operating System  (IOS)</a:t>
            </a:r>
          </a:p>
          <a:p>
            <a:pPr lvl="1"/>
            <a:r>
              <a:rPr lang="en-GB" dirty="0" smtClean="0"/>
              <a:t>Kernel of CISCO  Routers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Auxiliary Port</a:t>
            </a:r>
          </a:p>
          <a:p>
            <a:pPr lvl="1"/>
            <a:r>
              <a:rPr lang="en-GB" dirty="0" smtClean="0"/>
              <a:t>Allows to configure modem commands</a:t>
            </a:r>
          </a:p>
          <a:p>
            <a:pPr lvl="1"/>
            <a:r>
              <a:rPr lang="en-GB" dirty="0" smtClean="0"/>
              <a:t>Connect to a remote router which is down (out-of-band)</a:t>
            </a:r>
          </a:p>
          <a:p>
            <a:pPr lvl="1"/>
            <a:r>
              <a:rPr lang="en-GB" dirty="0" smtClean="0"/>
              <a:t>Connect using telnet  in-band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GB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User exec mode</a:t>
            </a:r>
          </a:p>
          <a:p>
            <a:pPr lvl="1"/>
            <a:r>
              <a:rPr lang="en-GB" dirty="0" smtClean="0"/>
              <a:t>View statistics</a:t>
            </a:r>
          </a:p>
          <a:p>
            <a:pPr lvl="1"/>
            <a:r>
              <a:rPr lang="en-GB" dirty="0" smtClean="0"/>
              <a:t>Router &gt;</a:t>
            </a:r>
          </a:p>
          <a:p>
            <a:pPr lvl="1"/>
            <a:endParaRPr lang="en-GB" dirty="0" smtClean="0"/>
          </a:p>
          <a:p>
            <a:r>
              <a:rPr lang="en-GB" dirty="0" err="1" smtClean="0"/>
              <a:t>Priviledged</a:t>
            </a:r>
            <a:r>
              <a:rPr lang="en-GB" dirty="0" smtClean="0"/>
              <a:t> exec mode</a:t>
            </a:r>
          </a:p>
          <a:p>
            <a:pPr lvl="1"/>
            <a:r>
              <a:rPr lang="en-GB" dirty="0" smtClean="0"/>
              <a:t>View and change configuration</a:t>
            </a:r>
          </a:p>
          <a:p>
            <a:pPr lvl="1">
              <a:buNone/>
            </a:pPr>
            <a:r>
              <a:rPr lang="en-GB" dirty="0" smtClean="0"/>
              <a:t>Router &gt;  enable  </a:t>
            </a:r>
          </a:p>
          <a:p>
            <a:pPr lvl="1">
              <a:buNone/>
            </a:pPr>
            <a:r>
              <a:rPr lang="en-GB" dirty="0" smtClean="0"/>
              <a:t>Router #</a:t>
            </a:r>
          </a:p>
          <a:p>
            <a:r>
              <a:rPr lang="en-GB" dirty="0" smtClean="0"/>
              <a:t>Global Configuration mode</a:t>
            </a:r>
          </a:p>
          <a:p>
            <a:pPr lvl="1"/>
            <a:r>
              <a:rPr lang="en-GB" dirty="0" smtClean="0"/>
              <a:t>Make changes to running configuration</a:t>
            </a:r>
          </a:p>
          <a:p>
            <a:pPr marL="342900" lvl="1" indent="-342900">
              <a:buNone/>
            </a:pPr>
            <a:r>
              <a:rPr lang="en-GB" dirty="0" smtClean="0"/>
              <a:t>	 	Router # configure  terminal</a:t>
            </a:r>
          </a:p>
          <a:p>
            <a:pPr marL="342900" lvl="1" indent="-342900">
              <a:buNone/>
            </a:pPr>
            <a:r>
              <a:rPr lang="en-GB" dirty="0" smtClean="0"/>
              <a:t>				OR</a:t>
            </a:r>
          </a:p>
          <a:p>
            <a:pPr marL="342900" lvl="1" indent="-342900">
              <a:buNone/>
            </a:pPr>
            <a:r>
              <a:rPr lang="en-GB" dirty="0" smtClean="0"/>
              <a:t>		Router # </a:t>
            </a:r>
            <a:r>
              <a:rPr lang="en-GB" dirty="0" err="1" smtClean="0"/>
              <a:t>config</a:t>
            </a:r>
            <a:r>
              <a:rPr lang="en-GB" dirty="0" smtClean="0"/>
              <a:t> t </a:t>
            </a:r>
          </a:p>
          <a:p>
            <a:pPr marL="342900" lvl="1" indent="-342900"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GB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Router ǂ disable</a:t>
            </a:r>
          </a:p>
          <a:p>
            <a:pPr>
              <a:buNone/>
            </a:pPr>
            <a:r>
              <a:rPr lang="en-GB" dirty="0" smtClean="0"/>
              <a:t>	Router&gt;</a:t>
            </a:r>
          </a:p>
          <a:p>
            <a:endParaRPr lang="en-GB" dirty="0" smtClean="0"/>
          </a:p>
          <a:p>
            <a:r>
              <a:rPr lang="en-GB" dirty="0" smtClean="0"/>
              <a:t>Router&gt;logout      //exit console</a:t>
            </a:r>
          </a:p>
          <a:p>
            <a:endParaRPr lang="en-GB" dirty="0" smtClean="0"/>
          </a:p>
          <a:p>
            <a:r>
              <a:rPr lang="en-GB" dirty="0" err="1" smtClean="0"/>
              <a:t>Routerǂ</a:t>
            </a:r>
            <a:r>
              <a:rPr lang="en-GB" dirty="0" smtClean="0"/>
              <a:t>  ?</a:t>
            </a:r>
          </a:p>
          <a:p>
            <a:pPr lvl="1"/>
            <a:r>
              <a:rPr lang="en-GB" dirty="0" smtClean="0"/>
              <a:t>List of all commands available from that prompt</a:t>
            </a:r>
          </a:p>
          <a:p>
            <a:pPr lvl="1"/>
            <a:r>
              <a:rPr lang="en-GB" dirty="0" smtClean="0"/>
              <a:t>Spacebar   another whole page</a:t>
            </a:r>
          </a:p>
          <a:p>
            <a:pPr lvl="1"/>
            <a:r>
              <a:rPr lang="en-GB" dirty="0" smtClean="0"/>
              <a:t>Enter one command at a time</a:t>
            </a:r>
          </a:p>
          <a:p>
            <a:r>
              <a:rPr lang="en-GB" dirty="0" err="1" smtClean="0"/>
              <a:t>Routerǂ</a:t>
            </a:r>
            <a:r>
              <a:rPr lang="en-GB" dirty="0" smtClean="0"/>
              <a:t> c?</a:t>
            </a:r>
          </a:p>
          <a:p>
            <a:pPr lvl="1"/>
            <a:r>
              <a:rPr lang="en-GB" dirty="0" smtClean="0"/>
              <a:t>All commands start with 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GB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Router # </a:t>
            </a:r>
            <a:r>
              <a:rPr lang="en-GB" dirty="0" err="1" smtClean="0"/>
              <a:t>sh</a:t>
            </a:r>
            <a:r>
              <a:rPr lang="en-GB" dirty="0" smtClean="0"/>
              <a:t> history</a:t>
            </a:r>
          </a:p>
          <a:p>
            <a:pPr lvl="1"/>
            <a:r>
              <a:rPr lang="en-GB" dirty="0" smtClean="0"/>
              <a:t>Shows last 20 commands entered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Router # </a:t>
            </a:r>
            <a:r>
              <a:rPr lang="en-GB" dirty="0" err="1" smtClean="0"/>
              <a:t>sh</a:t>
            </a:r>
            <a:r>
              <a:rPr lang="en-GB" dirty="0" smtClean="0"/>
              <a:t> run</a:t>
            </a:r>
          </a:p>
          <a:p>
            <a:pPr lvl="1"/>
            <a:r>
              <a:rPr lang="en-GB" dirty="0" smtClean="0"/>
              <a:t>Running configuration of router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Router # </a:t>
            </a:r>
            <a:r>
              <a:rPr lang="en-GB" dirty="0" err="1" smtClean="0"/>
              <a:t>sh</a:t>
            </a:r>
            <a:r>
              <a:rPr lang="en-GB" dirty="0" smtClean="0"/>
              <a:t> </a:t>
            </a:r>
            <a:r>
              <a:rPr lang="en-GB" dirty="0" err="1" smtClean="0"/>
              <a:t>ip</a:t>
            </a:r>
            <a:r>
              <a:rPr lang="en-GB" dirty="0" smtClean="0"/>
              <a:t>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</a:p>
          <a:p>
            <a:endParaRPr lang="en-GB" dirty="0" smtClean="0"/>
          </a:p>
          <a:p>
            <a:r>
              <a:rPr lang="en-GB" dirty="0" smtClean="0"/>
              <a:t>Router # </a:t>
            </a:r>
            <a:r>
              <a:rPr lang="en-GB" dirty="0" err="1" smtClean="0"/>
              <a:t>sh</a:t>
            </a:r>
            <a:r>
              <a:rPr lang="en-GB" dirty="0" smtClean="0"/>
              <a:t> </a:t>
            </a:r>
            <a:r>
              <a:rPr lang="en-GB" dirty="0" err="1" smtClean="0"/>
              <a:t>ip</a:t>
            </a:r>
            <a:r>
              <a:rPr lang="en-GB" dirty="0" smtClean="0"/>
              <a:t> </a:t>
            </a:r>
            <a:r>
              <a:rPr lang="en-GB" dirty="0" err="1" smtClean="0"/>
              <a:t>int</a:t>
            </a:r>
            <a:r>
              <a:rPr lang="en-GB" dirty="0" smtClean="0"/>
              <a:t> brief</a:t>
            </a:r>
          </a:p>
          <a:p>
            <a:endParaRPr lang="en-GB" dirty="0" smtClean="0"/>
          </a:p>
          <a:p>
            <a:r>
              <a:rPr lang="en-GB" dirty="0" smtClean="0"/>
              <a:t>Router(</a:t>
            </a:r>
            <a:r>
              <a:rPr lang="en-GB" dirty="0" err="1" smtClean="0"/>
              <a:t>config</a:t>
            </a:r>
            <a:r>
              <a:rPr lang="en-GB" dirty="0" smtClean="0"/>
              <a:t>-if) # no shut</a:t>
            </a:r>
          </a:p>
          <a:p>
            <a:pPr lvl="1"/>
            <a:r>
              <a:rPr lang="en-GB" dirty="0" smtClean="0"/>
              <a:t>Router ports are disabled by default</a:t>
            </a:r>
          </a:p>
          <a:p>
            <a:pPr lvl="1"/>
            <a:r>
              <a:rPr lang="en-GB" dirty="0" smtClean="0"/>
              <a:t>Switch ports are enabled by default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Router # </a:t>
            </a:r>
            <a:r>
              <a:rPr lang="en-GB" dirty="0" err="1" smtClean="0"/>
              <a:t>sh</a:t>
            </a:r>
            <a:r>
              <a:rPr lang="en-GB" dirty="0" smtClean="0"/>
              <a:t> </a:t>
            </a:r>
            <a:r>
              <a:rPr lang="en-GB" dirty="0" err="1" smtClean="0"/>
              <a:t>ip</a:t>
            </a:r>
            <a:r>
              <a:rPr lang="en-GB" dirty="0" smtClean="0"/>
              <a:t> route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Routing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company is granted a block of IP address 130.0.0.0. The company needs 6 subnets. Implement static routing between the first and 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Network IP: 130.10.0.0</a:t>
            </a:r>
          </a:p>
          <a:p>
            <a:r>
              <a:rPr lang="en-US" dirty="0" smtClean="0"/>
              <a:t>Default Mask : 255.255.0.0</a:t>
            </a:r>
          </a:p>
          <a:p>
            <a:r>
              <a:rPr lang="en-US" dirty="0" smtClean="0"/>
              <a:t>Subnet Mask: 255.255.224.0</a:t>
            </a:r>
          </a:p>
          <a:p>
            <a:r>
              <a:rPr lang="en-US" dirty="0" smtClean="0"/>
              <a:t>Subnet Range</a:t>
            </a:r>
          </a:p>
          <a:p>
            <a:endParaRPr lang="en-US" sz="2400" dirty="0" smtClean="0"/>
          </a:p>
          <a:p>
            <a:r>
              <a:rPr lang="en-US" sz="2400" dirty="0" smtClean="0"/>
              <a:t>130.10.0.0 – 130..10.31.255</a:t>
            </a:r>
          </a:p>
          <a:p>
            <a:r>
              <a:rPr lang="en-US" sz="2400" dirty="0" smtClean="0"/>
              <a:t>130.10.32.0– 130.10.63.255</a:t>
            </a:r>
          </a:p>
          <a:p>
            <a:r>
              <a:rPr lang="en-US" sz="2400" dirty="0" smtClean="0"/>
              <a:t>130.10.64.0 –130.10.95.255</a:t>
            </a:r>
          </a:p>
          <a:p>
            <a:r>
              <a:rPr lang="en-US" sz="2400" dirty="0" smtClean="0"/>
              <a:t>130.10.96.0 –130.10.127.255</a:t>
            </a:r>
          </a:p>
          <a:p>
            <a:r>
              <a:rPr lang="en-US" sz="2400" dirty="0" smtClean="0"/>
              <a:t>130.10.128.0 – 130.10.159.255</a:t>
            </a:r>
          </a:p>
          <a:p>
            <a:r>
              <a:rPr lang="en-US" sz="2400" dirty="0" smtClean="0"/>
              <a:t>130.10.160.0 –130.10.191.255</a:t>
            </a: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261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R1 &gt; enable</a:t>
            </a:r>
          </a:p>
          <a:p>
            <a:r>
              <a:rPr lang="en-US" dirty="0" smtClean="0"/>
              <a:t>R1 #  </a:t>
            </a:r>
            <a:r>
              <a:rPr lang="en-US" dirty="0" err="1" smtClean="0"/>
              <a:t>config</a:t>
            </a:r>
            <a:r>
              <a:rPr lang="en-US" dirty="0" smtClean="0"/>
              <a:t> terminal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)  # </a:t>
            </a:r>
            <a:r>
              <a:rPr lang="en-US" dirty="0" err="1" smtClean="0"/>
              <a:t>int</a:t>
            </a:r>
            <a:r>
              <a:rPr lang="en-US" dirty="0" smtClean="0"/>
              <a:t> g0/0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-if)  # </a:t>
            </a:r>
            <a:r>
              <a:rPr lang="en-US" dirty="0" err="1" smtClean="0"/>
              <a:t>ip</a:t>
            </a:r>
            <a:r>
              <a:rPr lang="en-US" dirty="0" smtClean="0"/>
              <a:t> address 130.10.0.1 255.255.224.0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-if)  # no shut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-if)  # ^z</a:t>
            </a:r>
          </a:p>
          <a:p>
            <a:r>
              <a:rPr lang="en-US" dirty="0" smtClean="0"/>
              <a:t>R1 # </a:t>
            </a:r>
            <a:r>
              <a:rPr lang="en-US" dirty="0" err="1" smtClean="0"/>
              <a:t>config</a:t>
            </a:r>
            <a:r>
              <a:rPr lang="en-US" dirty="0" smtClean="0"/>
              <a:t> t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)  #</a:t>
            </a:r>
            <a:r>
              <a:rPr lang="en-US" dirty="0" err="1" smtClean="0"/>
              <a:t>int</a:t>
            </a:r>
            <a:r>
              <a:rPr lang="en-US" dirty="0" smtClean="0"/>
              <a:t> s0/0/0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-if) # </a:t>
            </a:r>
            <a:r>
              <a:rPr lang="en-US" dirty="0" err="1" smtClean="0"/>
              <a:t>ip</a:t>
            </a:r>
            <a:r>
              <a:rPr lang="en-US" dirty="0" smtClean="0"/>
              <a:t> address 130.10.32.1 255.255.224.0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-if) # clock rate 64000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-if) # no shut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-if) #^z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) # </a:t>
            </a:r>
            <a:r>
              <a:rPr lang="en-US" dirty="0" err="1" smtClean="0"/>
              <a:t>ip</a:t>
            </a:r>
            <a:r>
              <a:rPr lang="en-US" dirty="0" smtClean="0"/>
              <a:t> route 130.10.64.0 255.255.224.0 130.10.32.2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4273</Words>
  <Application>Microsoft Office PowerPoint</Application>
  <PresentationFormat>On-screen Show (4:3)</PresentationFormat>
  <Paragraphs>977</Paragraphs>
  <Slides>105</Slides>
  <Notes>1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07" baseType="lpstr">
      <vt:lpstr>Office Theme</vt:lpstr>
      <vt:lpstr>Document</vt:lpstr>
      <vt:lpstr>IT 334 Computer Networks Lab</vt:lpstr>
      <vt:lpstr>List of Exercises / Experiments  </vt:lpstr>
      <vt:lpstr>List of Exercises / Experiments</vt:lpstr>
      <vt:lpstr>Lab Experiments</vt:lpstr>
      <vt:lpstr>List of Exercises / Experiments</vt:lpstr>
      <vt:lpstr>Group Leaders  (Roll Numbers)</vt:lpstr>
      <vt:lpstr>Class Project</vt:lpstr>
      <vt:lpstr>  network simulator</vt:lpstr>
      <vt:lpstr>Project</vt:lpstr>
      <vt:lpstr>Network Simulator Project</vt:lpstr>
      <vt:lpstr>Exams  (100)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Hub</vt:lpstr>
      <vt:lpstr>Collision Domain</vt:lpstr>
      <vt:lpstr>Switch</vt:lpstr>
      <vt:lpstr>Broadcast Domain</vt:lpstr>
      <vt:lpstr>Ethernet Cabling</vt:lpstr>
      <vt:lpstr>SUBNETTING</vt:lpstr>
      <vt:lpstr>Octets</vt:lpstr>
      <vt:lpstr>IP Address Classes (Cont.)</vt:lpstr>
      <vt:lpstr>Slide 27</vt:lpstr>
      <vt:lpstr>Slide 28</vt:lpstr>
      <vt:lpstr>Slide 29</vt:lpstr>
      <vt:lpstr>Reason Behind the Rule</vt:lpstr>
      <vt:lpstr>Class A Addresses</vt:lpstr>
      <vt:lpstr>Class A Addresses (Cont.)</vt:lpstr>
      <vt:lpstr>Class A Addresses (Cont.)</vt:lpstr>
      <vt:lpstr>Class A Addresses (Cont.)</vt:lpstr>
      <vt:lpstr>Class B IP Addresses </vt:lpstr>
      <vt:lpstr>Class B IP Addresses (Cont.)</vt:lpstr>
      <vt:lpstr>Class C IP Addresses</vt:lpstr>
      <vt:lpstr>Class C IP Addresses (Cont.)</vt:lpstr>
      <vt:lpstr>Slide 39</vt:lpstr>
      <vt:lpstr>Subnet Mask</vt:lpstr>
      <vt:lpstr>Subnet Mask (Cont.)</vt:lpstr>
      <vt:lpstr>Subnet Mask (Cont.)</vt:lpstr>
      <vt:lpstr>Subnet Mask (Cont.)</vt:lpstr>
      <vt:lpstr>Default Standard Subnet Masks</vt:lpstr>
      <vt:lpstr>Slide 45</vt:lpstr>
      <vt:lpstr>Slide 46</vt:lpstr>
      <vt:lpstr>Slide 47</vt:lpstr>
      <vt:lpstr>Configuring an IP Address (Cont.)</vt:lpstr>
      <vt:lpstr>Verifying an IP Address</vt:lpstr>
      <vt:lpstr>Verifying with Telnet</vt:lpstr>
      <vt:lpstr>Verifying with Telnet (Cont.)</vt:lpstr>
      <vt:lpstr>Verifying with PING</vt:lpstr>
      <vt:lpstr>Verifying with PING (Cont.)</vt:lpstr>
      <vt:lpstr>Verifying with Traceroute</vt:lpstr>
      <vt:lpstr>Verifying with Traceroute (Cont.)</vt:lpstr>
      <vt:lpstr>Verifying with Traceroute (Cont.)</vt:lpstr>
      <vt:lpstr>Verifying with Traceroute (Cont.)</vt:lpstr>
      <vt:lpstr>Slide 58</vt:lpstr>
      <vt:lpstr>Slide 59</vt:lpstr>
      <vt:lpstr>Slide 60</vt:lpstr>
      <vt:lpstr>Using Subnetting to Segment a Network</vt:lpstr>
      <vt:lpstr>Ex. Use the /27 Mask</vt:lpstr>
      <vt:lpstr>Why is it called the 0 subnet?</vt:lpstr>
      <vt:lpstr>Subnetting Exercise:</vt:lpstr>
      <vt:lpstr>Sample Problem:</vt:lpstr>
      <vt:lpstr>Exercise</vt:lpstr>
      <vt:lpstr>Subnetting Exercise 2:</vt:lpstr>
      <vt:lpstr>Let’s Look at the Cheat Sheet</vt:lpstr>
      <vt:lpstr>CIDR Notation </vt:lpstr>
      <vt:lpstr>Slide 70</vt:lpstr>
      <vt:lpstr>Slide 71</vt:lpstr>
      <vt:lpstr>Slide 72</vt:lpstr>
      <vt:lpstr>Subnet Example</vt:lpstr>
      <vt:lpstr>Subnet Example</vt:lpstr>
      <vt:lpstr>Subnet Example</vt:lpstr>
      <vt:lpstr>Subnet Example</vt:lpstr>
      <vt:lpstr>Subnet Example</vt:lpstr>
      <vt:lpstr>Analogy</vt:lpstr>
      <vt:lpstr>Analogy</vt:lpstr>
      <vt:lpstr>Slide 80</vt:lpstr>
      <vt:lpstr>Slide 81</vt:lpstr>
      <vt:lpstr>Subnet Example</vt:lpstr>
      <vt:lpstr>Important things to remember about Subnetting</vt:lpstr>
      <vt:lpstr>Subnetting – Example</vt:lpstr>
      <vt:lpstr>Major Network Information</vt:lpstr>
      <vt:lpstr>Step 1: Convert to Binary</vt:lpstr>
      <vt:lpstr>Step 2: Find the Subnet Address</vt:lpstr>
      <vt:lpstr>Step 2: Find the Subnet Address</vt:lpstr>
      <vt:lpstr>Step 3: Subnet Range / Host Range</vt:lpstr>
      <vt:lpstr>Step 4: First Host / Last Host</vt:lpstr>
      <vt:lpstr>Step 5: Total Number of Subnets</vt:lpstr>
      <vt:lpstr>Step 6: Total Number of Hosts per Subnet</vt:lpstr>
      <vt:lpstr>IOS</vt:lpstr>
      <vt:lpstr>Commands</vt:lpstr>
      <vt:lpstr>Commands</vt:lpstr>
      <vt:lpstr>Commands</vt:lpstr>
      <vt:lpstr>Static Routing</vt:lpstr>
      <vt:lpstr>Slide 98</vt:lpstr>
      <vt:lpstr>Slide 99</vt:lpstr>
      <vt:lpstr>Dynamic Routing Using RIP</vt:lpstr>
      <vt:lpstr>Slide 101</vt:lpstr>
      <vt:lpstr>Slide 102</vt:lpstr>
      <vt:lpstr>Slide 103</vt:lpstr>
      <vt:lpstr>Slide 104</vt:lpstr>
      <vt:lpstr>Variable length subnetting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334 Computer Networks Lab</dc:title>
  <dc:creator>Anju</dc:creator>
  <cp:lastModifiedBy>Windows User</cp:lastModifiedBy>
  <cp:revision>66</cp:revision>
  <dcterms:created xsi:type="dcterms:W3CDTF">2006-08-16T00:00:00Z</dcterms:created>
  <dcterms:modified xsi:type="dcterms:W3CDTF">2019-01-30T06:55:12Z</dcterms:modified>
</cp:coreProperties>
</file>