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6"/>
  </p:notesMasterIdLst>
  <p:sldIdLst>
    <p:sldId id="422" r:id="rId2"/>
    <p:sldId id="423" r:id="rId3"/>
    <p:sldId id="424" r:id="rId4"/>
    <p:sldId id="425" r:id="rId5"/>
    <p:sldId id="426" r:id="rId6"/>
    <p:sldId id="427" r:id="rId7"/>
    <p:sldId id="257" r:id="rId8"/>
    <p:sldId id="431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28" r:id="rId19"/>
    <p:sldId id="403" r:id="rId20"/>
    <p:sldId id="404" r:id="rId21"/>
    <p:sldId id="429" r:id="rId22"/>
    <p:sldId id="430" r:id="rId23"/>
    <p:sldId id="258" r:id="rId24"/>
    <p:sldId id="259" r:id="rId25"/>
    <p:sldId id="275" r:id="rId26"/>
    <p:sldId id="285" r:id="rId27"/>
    <p:sldId id="276" r:id="rId28"/>
    <p:sldId id="277" r:id="rId29"/>
    <p:sldId id="287" r:id="rId30"/>
    <p:sldId id="278" r:id="rId31"/>
    <p:sldId id="279" r:id="rId32"/>
    <p:sldId id="260" r:id="rId33"/>
    <p:sldId id="261" r:id="rId34"/>
    <p:sldId id="280" r:id="rId35"/>
    <p:sldId id="274" r:id="rId36"/>
    <p:sldId id="432" r:id="rId37"/>
    <p:sldId id="433" r:id="rId38"/>
    <p:sldId id="434" r:id="rId39"/>
    <p:sldId id="435" r:id="rId40"/>
    <p:sldId id="437" r:id="rId41"/>
    <p:sldId id="263" r:id="rId42"/>
    <p:sldId id="281" r:id="rId43"/>
    <p:sldId id="436" r:id="rId44"/>
    <p:sldId id="438" r:id="rId45"/>
    <p:sldId id="264" r:id="rId46"/>
    <p:sldId id="282" r:id="rId47"/>
    <p:sldId id="289" r:id="rId48"/>
    <p:sldId id="290" r:id="rId49"/>
    <p:sldId id="293" r:id="rId50"/>
    <p:sldId id="291" r:id="rId51"/>
    <p:sldId id="292" r:id="rId52"/>
    <p:sldId id="407" r:id="rId53"/>
    <p:sldId id="406" r:id="rId54"/>
    <p:sldId id="305" r:id="rId55"/>
    <p:sldId id="306" r:id="rId56"/>
    <p:sldId id="408" r:id="rId57"/>
    <p:sldId id="405" r:id="rId58"/>
    <p:sldId id="409" r:id="rId59"/>
    <p:sldId id="410" r:id="rId60"/>
    <p:sldId id="439" r:id="rId61"/>
    <p:sldId id="294" r:id="rId62"/>
    <p:sldId id="295" r:id="rId63"/>
    <p:sldId id="297" r:id="rId64"/>
    <p:sldId id="298" r:id="rId65"/>
    <p:sldId id="299" r:id="rId66"/>
    <p:sldId id="300" r:id="rId67"/>
    <p:sldId id="301" r:id="rId68"/>
    <p:sldId id="303" r:id="rId69"/>
    <p:sldId id="302" r:id="rId70"/>
    <p:sldId id="412" r:id="rId71"/>
    <p:sldId id="304" r:id="rId72"/>
    <p:sldId id="308" r:id="rId73"/>
    <p:sldId id="311" r:id="rId74"/>
    <p:sldId id="312" r:id="rId7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99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88" autoAdjust="0"/>
    <p:restoredTop sz="86323" autoAdjust="0"/>
  </p:normalViewPr>
  <p:slideViewPr>
    <p:cSldViewPr>
      <p:cViewPr varScale="1">
        <p:scale>
          <a:sx n="73" d="100"/>
          <a:sy n="73" d="100"/>
        </p:scale>
        <p:origin x="-130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44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D787EF-012A-49AE-9F83-61A544EC4DA1}" type="datetimeFigureOut">
              <a:rPr lang="en-US"/>
              <a:pPr>
                <a:defRPr/>
              </a:pPr>
              <a:t>1/29/2019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FAEC47-A065-4742-9948-46FE37633B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宋体" pitchFamily="2" charset="-122"/>
            </a:endParaRPr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A3E042F-C936-4287-BCF6-11F9A217E7FB}" type="slidenum">
              <a:rPr lang="en-US" smtClean="0">
                <a:latin typeface="Arial" pitchFamily="34" charset="0"/>
              </a:rPr>
              <a:pPr/>
              <a:t>30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宋体" pitchFamily="2" charset="-122"/>
            </a:endParaRPr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F903B7E-1AA5-4A14-9F24-178E3ED3EBB9}" type="slidenum">
              <a:rPr lang="en-US" smtClean="0">
                <a:latin typeface="Arial" pitchFamily="34" charset="0"/>
              </a:rPr>
              <a:pPr/>
              <a:t>36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87B62C8-0D47-40F8-AF81-4E351A8063FA}" type="slidenum">
              <a:rPr lang="en-US" smtClean="0">
                <a:latin typeface="Arial" pitchFamily="34" charset="0"/>
              </a:rPr>
              <a:pPr/>
              <a:t>63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07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307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01D76-ABA3-41BD-9909-7780A410486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8140D-7A38-4BC0-A5D1-1177BAD2398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E9779-CE64-4AF2-A1FC-3E12C963F83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DF681-3E9C-488E-B2F1-4DD27F8E3E0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BE7F1-9C23-4408-8DF0-0AF2406E8F2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C7CD4-3592-464B-AF8F-EFAEC6C1F7B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3FF8D-A404-4A8C-A989-E4E935AF865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3BAAE-BA32-4F6C-8591-D9568D316C7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D742D-D4E5-47A9-AF25-0F8EE01C8F5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C0260-6949-47AB-9E71-7C1A8FF3AFF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765BA-02A5-4C84-BA6B-9375026CCEA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64EE0496-A71D-466F-BCE3-0EAACB038EB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97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itel.com/books/download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ucf.edu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b="1" dirty="0" smtClean="0"/>
              <a:t>IT302 	</a:t>
            </a:r>
            <a:br>
              <a:rPr lang="en-IN" b="1" dirty="0" smtClean="0"/>
            </a:br>
            <a:r>
              <a:rPr lang="en-IN" sz="4800" b="1" dirty="0" smtClean="0"/>
              <a:t>Internet Technology </a:t>
            </a:r>
            <a:r>
              <a:rPr lang="en-IN" b="1" dirty="0" smtClean="0"/>
              <a:t>	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Module I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smtClean="0"/>
              <a:t>URIs and URLs-</a:t>
            </a:r>
          </a:p>
          <a:p>
            <a:r>
              <a:rPr lang="en-US" smtClean="0"/>
              <a:t>URIs that start with http:// are called </a:t>
            </a:r>
            <a:r>
              <a:rPr lang="en-US" i="1" smtClean="0"/>
              <a:t>URLs (Uniform Resource Locators).</a:t>
            </a:r>
            <a:r>
              <a:rPr lang="en-US" smtClean="0"/>
              <a:t> </a:t>
            </a:r>
          </a:p>
          <a:p>
            <a:r>
              <a:rPr lang="en-US" smtClean="0"/>
              <a:t>Common URLs refer to files, directories or server-side code that performs tasks such as database lookups, Internet searches and business-application processing.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smtClean="0"/>
              <a:t>Parts of a URL</a:t>
            </a:r>
          </a:p>
          <a:p>
            <a:r>
              <a:rPr lang="en-US" sz="2000" smtClean="0"/>
              <a:t>A URL contains information that directs a browser to the resource that the user wishes to access.</a:t>
            </a:r>
          </a:p>
          <a:p>
            <a:r>
              <a:rPr lang="en-US" sz="2000" smtClean="0">
                <a:hlinkClick r:id="rId2"/>
              </a:rPr>
              <a:t>Eg: http://www.deitel.com/books/downloads.html</a:t>
            </a:r>
            <a:endParaRPr lang="en-US" sz="2000" smtClean="0"/>
          </a:p>
          <a:p>
            <a:r>
              <a:rPr lang="en-US" sz="2000" smtClean="0"/>
              <a:t>http:// indicates that the HyperText Transfer Protocol (HTTP) should be used to obtain the resource.</a:t>
            </a:r>
          </a:p>
          <a:p>
            <a:r>
              <a:rPr lang="en-US" sz="2000" b="1" smtClean="0"/>
              <a:t>hostname (for eg: </a:t>
            </a:r>
            <a:r>
              <a:rPr lang="en-US" sz="2000" smtClean="0"/>
              <a:t>www.deitel.com)-name of the web-server computer on which the resource resides.</a:t>
            </a:r>
          </a:p>
          <a:p>
            <a:r>
              <a:rPr lang="en-US" sz="2000" smtClean="0"/>
              <a:t>This computer is referred to as the </a:t>
            </a:r>
            <a:r>
              <a:rPr lang="en-US" sz="2000" b="1" smtClean="0"/>
              <a:t>host, because it houses and maintains resources.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The hostname www.deitel.com is translated into an </a:t>
            </a:r>
            <a:r>
              <a:rPr lang="en-US" sz="2800" b="1" dirty="0" smtClean="0"/>
              <a:t>IP (Internet Protocol) address—a </a:t>
            </a:r>
            <a:r>
              <a:rPr lang="en-US" sz="2800" dirty="0" smtClean="0"/>
              <a:t>numerical value that uniquely identifies the server on the Internet. </a:t>
            </a:r>
          </a:p>
          <a:p>
            <a:pPr algn="just"/>
            <a:r>
              <a:rPr lang="en-US" sz="2800" dirty="0" smtClean="0"/>
              <a:t>An Internet </a:t>
            </a:r>
            <a:r>
              <a:rPr lang="en-US" sz="2800" b="1" dirty="0" smtClean="0"/>
              <a:t>Domain Name System (DNS) server maintains a database of hostnames and their corresponding </a:t>
            </a:r>
            <a:r>
              <a:rPr lang="en-US" sz="2800" dirty="0" smtClean="0"/>
              <a:t>IP addresses and performs the translations automatically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</a:t>
            </a:r>
          </a:p>
        </p:txBody>
      </p:sp>
      <p:pic>
        <p:nvPicPr>
          <p:cNvPr id="92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1752600"/>
            <a:ext cx="8082707" cy="3546140"/>
          </a:xfrm>
          <a:noFill/>
        </p:spPr>
      </p:pic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524000" y="5562600"/>
            <a:ext cx="6019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/>
              <a:t>Fig: Client requesting a resource from a web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The request will be of the form</a:t>
            </a:r>
          </a:p>
          <a:p>
            <a:pPr lvl="1" algn="just"/>
            <a:r>
              <a:rPr lang="en-US" sz="2000" dirty="0" smtClean="0"/>
              <a:t>GET /books/downloads.html HTTP/1.1</a:t>
            </a:r>
          </a:p>
          <a:p>
            <a:pPr algn="just"/>
            <a:r>
              <a:rPr lang="en-US" sz="2400" dirty="0" smtClean="0"/>
              <a:t>The word </a:t>
            </a:r>
            <a:r>
              <a:rPr lang="en-US" sz="2400" b="1" dirty="0" smtClean="0"/>
              <a:t>GET is an HTTP method indicating that the client wishes to obtain a resource </a:t>
            </a:r>
            <a:r>
              <a:rPr lang="en-US" sz="2400" dirty="0" smtClean="0"/>
              <a:t>from the server. </a:t>
            </a:r>
          </a:p>
          <a:p>
            <a:pPr algn="just"/>
            <a:r>
              <a:rPr lang="en-US" sz="2400" dirty="0" smtClean="0"/>
              <a:t>The remainder of the request provides the path name of the resource (e.g., an HTML5 document) and the protocol’s name and version number (HTTP/1.1). The client’s request also contains some required and optional headers.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</a:t>
            </a:r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2057400"/>
            <a:ext cx="8294915" cy="3657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…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The server first sends a line of text that indicates the HTTP version, followed by a numeric code and a phrase describing the status of the transaction.</a:t>
            </a:r>
          </a:p>
          <a:p>
            <a:pPr algn="just"/>
            <a:r>
              <a:rPr lang="en-US" sz="2800" dirty="0" smtClean="0"/>
              <a:t>HTTP/1.1 200 OK-</a:t>
            </a:r>
          </a:p>
          <a:p>
            <a:pPr lvl="1" algn="just"/>
            <a:r>
              <a:rPr lang="en-US" sz="2400" dirty="0" smtClean="0"/>
              <a:t>indicates success,</a:t>
            </a:r>
          </a:p>
          <a:p>
            <a:pPr algn="just"/>
            <a:r>
              <a:rPr lang="en-US" sz="2800" dirty="0" smtClean="0"/>
              <a:t>HTTP/1.1 404 Not found </a:t>
            </a:r>
          </a:p>
          <a:p>
            <a:pPr lvl="1" algn="just"/>
            <a:r>
              <a:rPr lang="en-US" sz="2400" dirty="0" smtClean="0"/>
              <a:t>informs the client that the web server could not locate the requested resource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 algn="ctr"/>
            <a:r>
              <a:rPr lang="en-US" b="1" i="1" dirty="0" smtClean="0"/>
              <a:t>HTTP Headers</a:t>
            </a:r>
            <a:endParaRPr 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 algn="just"/>
            <a:r>
              <a:rPr lang="en-US" sz="2800" dirty="0" smtClean="0"/>
              <a:t>The server sends one or more </a:t>
            </a:r>
            <a:r>
              <a:rPr lang="en-US" sz="2800" b="1" dirty="0" smtClean="0"/>
              <a:t>HTTP headers, which provide additional information </a:t>
            </a:r>
            <a:r>
              <a:rPr lang="en-US" sz="2800" dirty="0" smtClean="0"/>
              <a:t>about the data that will be sent.</a:t>
            </a:r>
          </a:p>
          <a:p>
            <a:pPr algn="just"/>
            <a:r>
              <a:rPr lang="en-US" sz="2800" dirty="0" smtClean="0"/>
              <a:t>In this case, the server is sending an HTML5 text document, so one HTTP header</a:t>
            </a:r>
          </a:p>
          <a:p>
            <a:pPr algn="just">
              <a:buFont typeface="Wingdings" pitchFamily="2" charset="2"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Eg:Content</a:t>
            </a:r>
            <a:r>
              <a:rPr lang="en-US" sz="2800" dirty="0" smtClean="0"/>
              <a:t>-type: text/html, text/plain, image/jpeg</a:t>
            </a:r>
          </a:p>
          <a:p>
            <a:pPr algn="just"/>
            <a:r>
              <a:rPr lang="en-US" sz="2800" dirty="0" smtClean="0"/>
              <a:t>The information provided in this header specifies the </a:t>
            </a:r>
            <a:r>
              <a:rPr lang="en-US" sz="2800" b="1" dirty="0" smtClean="0"/>
              <a:t>Multipurpose Internet Mail Extensions (MIME) </a:t>
            </a:r>
            <a:r>
              <a:rPr lang="en-US" sz="2800" dirty="0" smtClean="0"/>
              <a:t>type of the content that the server is transmitting to the browser.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HTTP Headers 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MIME standard specifies data formats, which programs can use to interpret data correctly.</a:t>
            </a:r>
          </a:p>
          <a:p>
            <a:pPr algn="just"/>
            <a:r>
              <a:rPr lang="en-US" dirty="0" smtClean="0"/>
              <a:t>The MIME type </a:t>
            </a:r>
            <a:r>
              <a:rPr lang="en-US" b="1" dirty="0" smtClean="0"/>
              <a:t>text/plain</a:t>
            </a:r>
            <a:r>
              <a:rPr lang="en-US" dirty="0" smtClean="0"/>
              <a:t> indicates that the sent information is text that can be displayed directly.</a:t>
            </a:r>
          </a:p>
          <a:p>
            <a:pPr algn="just"/>
            <a:r>
              <a:rPr lang="en-US" dirty="0" smtClean="0"/>
              <a:t>MIME type image/jpeg indicates that the content is a JPEG image.</a:t>
            </a:r>
          </a:p>
          <a:p>
            <a:pPr algn="ctr">
              <a:buNone/>
            </a:pPr>
            <a:endParaRPr lang="en-US" sz="28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smtClean="0"/>
              <a:t>HTTP get and post Requests</a:t>
            </a:r>
            <a:endParaRPr 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The two most common </a:t>
            </a:r>
            <a:r>
              <a:rPr lang="en-US" sz="2800" b="1" dirty="0" smtClean="0"/>
              <a:t>HTTP request types (also known as request methods) are get </a:t>
            </a:r>
            <a:r>
              <a:rPr lang="en-US" sz="2800" dirty="0" smtClean="0"/>
              <a:t>and post. </a:t>
            </a:r>
          </a:p>
          <a:p>
            <a:pPr algn="just"/>
            <a:r>
              <a:rPr lang="en-US" sz="2800" dirty="0" smtClean="0"/>
              <a:t>A get request typically </a:t>
            </a:r>
            <a:r>
              <a:rPr lang="en-US" sz="2800" b="1" dirty="0" smtClean="0"/>
              <a:t>gets (or retrieves) </a:t>
            </a:r>
            <a:r>
              <a:rPr lang="en-US" sz="2800" dirty="0" smtClean="0"/>
              <a:t>information from a server, such as an HTML document, an image or search results based on a user-submitted search term. </a:t>
            </a:r>
          </a:p>
          <a:p>
            <a:pPr algn="just"/>
            <a:r>
              <a:rPr lang="en-US" sz="2800" dirty="0" smtClean="0"/>
              <a:t>A post request typically </a:t>
            </a:r>
            <a:r>
              <a:rPr lang="en-US" sz="2800" b="1" dirty="0" smtClean="0"/>
              <a:t>posts (or sends) </a:t>
            </a:r>
            <a:r>
              <a:rPr lang="en-US" sz="2800" dirty="0" smtClean="0"/>
              <a:t>data to a server.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3716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Computers and the Internet 	</a:t>
            </a:r>
            <a:br>
              <a:rPr lang="en-IN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2743200"/>
          </a:xfrm>
        </p:spPr>
        <p:txBody>
          <a:bodyPr/>
          <a:lstStyle/>
          <a:p>
            <a:r>
              <a:rPr lang="en-IN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Moore’s Law</a:t>
            </a:r>
          </a:p>
          <a:p>
            <a:pPr lvl="1" algn="just"/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Every year or two, the capacities of computers have approximately </a:t>
            </a:r>
            <a:r>
              <a:rPr lang="en-IN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doubled inexpensively.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 algn="ctr"/>
            <a:r>
              <a:rPr lang="en-US" b="1" i="1" dirty="0" smtClean="0"/>
              <a:t>Client-Side Caching</a:t>
            </a:r>
            <a:endParaRPr 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 algn="just"/>
            <a:r>
              <a:rPr lang="en-US" sz="2800" dirty="0" smtClean="0"/>
              <a:t>Browsers often </a:t>
            </a:r>
            <a:r>
              <a:rPr lang="en-US" sz="2800" b="1" dirty="0" smtClean="0"/>
              <a:t>cache (save on disk) </a:t>
            </a:r>
            <a:r>
              <a:rPr lang="en-US" sz="2800" dirty="0" smtClean="0"/>
              <a:t>recently viewed web pages for quick reloading. </a:t>
            </a:r>
          </a:p>
          <a:p>
            <a:pPr algn="just"/>
            <a:r>
              <a:rPr lang="en-US" sz="2800" dirty="0" smtClean="0"/>
              <a:t>If there are no changes between the version stored in the cache and the current version on the web, this speeds up your browsing experience.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IN" sz="4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Multitier Application Architecture</a:t>
            </a:r>
            <a:endParaRPr lang="en-IN" sz="4000" dirty="0"/>
          </a:p>
        </p:txBody>
      </p:sp>
      <p:pic>
        <p:nvPicPr>
          <p:cNvPr id="1740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90800"/>
            <a:ext cx="7891764" cy="289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Client-Side Scripting versus Server-Side Scripting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Client-side scripting with JavaScript can be used to validate user input,</a:t>
            </a:r>
          </a:p>
          <a:p>
            <a:pPr algn="just"/>
            <a:r>
              <a:rPr lang="en-IN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server-side scripts - </a:t>
            </a:r>
            <a:r>
              <a:rPr lang="en-IN" dirty="0" smtClean="0"/>
              <a:t>often generate </a:t>
            </a:r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 responses for clients.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mtClean="0"/>
              <a:t>What is HTML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HTML describes the </a:t>
            </a:r>
            <a:r>
              <a:rPr lang="en-US" altLang="zh-CN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content</a:t>
            </a:r>
            <a:r>
              <a:rPr lang="en-US" altLang="zh-CN" dirty="0" smtClean="0"/>
              <a:t> and </a:t>
            </a:r>
            <a:r>
              <a:rPr lang="en-US" altLang="zh-CN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format</a:t>
            </a:r>
            <a:r>
              <a:rPr lang="en-US" altLang="zh-CN" dirty="0" smtClean="0"/>
              <a:t> of web pages using </a:t>
            </a:r>
            <a:r>
              <a:rPr lang="en-US" altLang="zh-CN" b="1" dirty="0" smtClean="0"/>
              <a:t>tags</a:t>
            </a:r>
            <a:r>
              <a:rPr lang="en-US" altLang="zh-CN" dirty="0" smtClean="0"/>
              <a:t>. 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altLang="zh-CN" sz="2800" dirty="0" smtClean="0"/>
              <a:t>Ex. Title Tag:</a:t>
            </a:r>
            <a:r>
              <a:rPr lang="en-US" altLang="zh-CN" sz="2800" dirty="0" smtClean="0">
                <a:latin typeface="Courier" pitchFamily="49" charset="0"/>
              </a:rPr>
              <a:t> </a:t>
            </a:r>
            <a:r>
              <a:rPr lang="en-US" altLang="zh-CN" sz="2800" i="1" dirty="0" smtClean="0"/>
              <a:t>&lt;title&gt;A title &lt;/title&gt;</a:t>
            </a:r>
          </a:p>
          <a:p>
            <a:pPr eaLnBrk="1" hangingPunct="1">
              <a:defRPr/>
            </a:pPr>
            <a:r>
              <a:rPr lang="en-US" altLang="zh-CN" dirty="0" smtClean="0"/>
              <a:t>It’s the job of the web browser to interpret tags and display the content accordingly.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HTML Syntax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2338388" algn="l"/>
              </a:tabLst>
              <a:defRPr/>
            </a:pPr>
            <a:r>
              <a:rPr lang="en-US" altLang="zh-CN" dirty="0" smtClean="0"/>
              <a:t>An HTML file contains both </a:t>
            </a:r>
            <a:r>
              <a:rPr lang="en-US" altLang="zh-CN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formatting</a:t>
            </a:r>
            <a:r>
              <a:rPr lang="en-US" altLang="zh-C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tags</a:t>
            </a:r>
            <a:r>
              <a:rPr lang="en-US" altLang="zh-CN" dirty="0" smtClean="0"/>
              <a:t> and </a:t>
            </a:r>
            <a:r>
              <a:rPr lang="en-US" altLang="zh-CN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content</a:t>
            </a:r>
          </a:p>
          <a:p>
            <a:pPr eaLnBrk="1" hangingPunct="1">
              <a:tabLst>
                <a:tab pos="2338388" algn="l"/>
              </a:tabLst>
              <a:defRPr/>
            </a:pPr>
            <a:r>
              <a:rPr lang="en-US" altLang="zh-CN" b="1" dirty="0" smtClean="0">
                <a:solidFill>
                  <a:schemeClr val="bg2"/>
                </a:solidFill>
              </a:rPr>
              <a:t>Document</a:t>
            </a:r>
            <a:r>
              <a:rPr lang="en-US" altLang="zh-CN" b="1" dirty="0" smtClean="0">
                <a:solidFill>
                  <a:schemeClr val="tx2"/>
                </a:solidFill>
              </a:rPr>
              <a:t> </a:t>
            </a:r>
            <a:r>
              <a:rPr lang="en-US" altLang="zh-CN" b="1" dirty="0" smtClean="0">
                <a:solidFill>
                  <a:schemeClr val="bg2"/>
                </a:solidFill>
              </a:rPr>
              <a:t>content</a:t>
            </a:r>
            <a:r>
              <a:rPr lang="en-US" altLang="zh-CN" dirty="0" smtClean="0"/>
              <a:t> is what we see on the webpage. </a:t>
            </a:r>
          </a:p>
          <a:p>
            <a:pPr eaLnBrk="1" hangingPunct="1">
              <a:tabLst>
                <a:tab pos="2338388" algn="l"/>
              </a:tabLst>
              <a:defRPr/>
            </a:pPr>
            <a:r>
              <a:rPr lang="en-US" altLang="zh-CN" b="1" dirty="0" smtClean="0">
                <a:solidFill>
                  <a:schemeClr val="bg2"/>
                </a:solidFill>
              </a:rPr>
              <a:t>Tags</a:t>
            </a:r>
            <a:r>
              <a:rPr lang="en-US" altLang="zh-CN" dirty="0" smtClean="0"/>
              <a:t> are the HTML codes that control the appearance of the document content.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CN" smtClean="0"/>
              <a:t>HTML Syntax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zh-CN" smtClean="0"/>
              <a:t>HTML syntax: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i="1" smtClean="0"/>
              <a:t>    two-sided tag: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2800" i="1" smtClean="0"/>
              <a:t>&lt;tag attributes&gt;document content&lt;/tag&gt;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altLang="zh-CN" sz="2800" i="1" smtClean="0"/>
          </a:p>
          <a:p>
            <a:pPr algn="ctr" eaLnBrk="1" hangingPunct="1">
              <a:buFont typeface="Wingdings" pitchFamily="2" charset="2"/>
              <a:buNone/>
            </a:pPr>
            <a:endParaRPr lang="en-US" altLang="zh-CN" sz="2800" i="1" smtClean="0"/>
          </a:p>
          <a:p>
            <a:pPr algn="ctr" eaLnBrk="1" hangingPunct="1">
              <a:buFont typeface="Wingdings" pitchFamily="2" charset="2"/>
              <a:buNone/>
            </a:pPr>
            <a:endParaRPr lang="en-US" altLang="zh-CN" sz="2800" i="1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400" b="1" i="1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400" b="1" i="1" smtClean="0"/>
          </a:p>
          <a:p>
            <a:pPr eaLnBrk="1" hangingPunct="1"/>
            <a:endParaRPr lang="en-US" altLang="zh-CN" sz="2800" b="1" smtClean="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2514600"/>
            <a:ext cx="1752600" cy="2057400"/>
            <a:chOff x="288" y="1680"/>
            <a:chExt cx="1104" cy="1296"/>
          </a:xfrm>
        </p:grpSpPr>
        <p:sp>
          <p:nvSpPr>
            <p:cNvPr id="18448" name="Rectangle 4"/>
            <p:cNvSpPr>
              <a:spLocks noChangeArrowheads="1"/>
            </p:cNvSpPr>
            <p:nvPr/>
          </p:nvSpPr>
          <p:spPr bwMode="auto">
            <a:xfrm>
              <a:off x="1056" y="1680"/>
              <a:ext cx="336" cy="2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AutoShape 5"/>
            <p:cNvSpPr>
              <a:spLocks noChangeArrowheads="1"/>
            </p:cNvSpPr>
            <p:nvPr/>
          </p:nvSpPr>
          <p:spPr bwMode="auto">
            <a:xfrm>
              <a:off x="288" y="2448"/>
              <a:ext cx="1008" cy="528"/>
            </a:xfrm>
            <a:prstGeom prst="wedgeRectCallout">
              <a:avLst>
                <a:gd name="adj1" fmla="val 27380"/>
                <a:gd name="adj2" fmla="val -1541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400" b="1"/>
                <a:t>Starting tag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133600" y="2514600"/>
            <a:ext cx="2438400" cy="2133600"/>
            <a:chOff x="1344" y="1680"/>
            <a:chExt cx="1536" cy="1344"/>
          </a:xfrm>
        </p:grpSpPr>
        <p:sp>
          <p:nvSpPr>
            <p:cNvPr id="18446" name="Rectangle 6"/>
            <p:cNvSpPr>
              <a:spLocks noChangeArrowheads="1"/>
            </p:cNvSpPr>
            <p:nvPr/>
          </p:nvSpPr>
          <p:spPr bwMode="auto">
            <a:xfrm>
              <a:off x="1440" y="1680"/>
              <a:ext cx="864" cy="2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AutoShape 7"/>
            <p:cNvSpPr>
              <a:spLocks noChangeArrowheads="1"/>
            </p:cNvSpPr>
            <p:nvPr/>
          </p:nvSpPr>
          <p:spPr bwMode="auto">
            <a:xfrm>
              <a:off x="1344" y="2400"/>
              <a:ext cx="1536" cy="624"/>
            </a:xfrm>
            <a:prstGeom prst="wedgeRectCallout">
              <a:avLst>
                <a:gd name="adj1" fmla="val -11653"/>
                <a:gd name="adj2" fmla="val -12804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b="1"/>
                <a:t>Properties of the tag. </a:t>
              </a:r>
            </a:p>
            <a:p>
              <a:pPr algn="ctr"/>
              <a:r>
                <a:rPr lang="en-US" altLang="zh-CN" sz="2000" b="1"/>
                <a:t>Optional!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886200" y="2514600"/>
            <a:ext cx="4800600" cy="2133600"/>
            <a:chOff x="2448" y="1680"/>
            <a:chExt cx="3024" cy="1344"/>
          </a:xfrm>
        </p:grpSpPr>
        <p:sp>
          <p:nvSpPr>
            <p:cNvPr id="18444" name="Rectangle 8"/>
            <p:cNvSpPr>
              <a:spLocks noChangeArrowheads="1"/>
            </p:cNvSpPr>
            <p:nvPr/>
          </p:nvSpPr>
          <p:spPr bwMode="auto">
            <a:xfrm>
              <a:off x="2448" y="1680"/>
              <a:ext cx="1824" cy="2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AutoShape 9"/>
            <p:cNvSpPr>
              <a:spLocks noChangeArrowheads="1"/>
            </p:cNvSpPr>
            <p:nvPr/>
          </p:nvSpPr>
          <p:spPr bwMode="auto">
            <a:xfrm>
              <a:off x="2928" y="2448"/>
              <a:ext cx="2544" cy="576"/>
            </a:xfrm>
            <a:prstGeom prst="wedgeRectCallout">
              <a:avLst>
                <a:gd name="adj1" fmla="val -34866"/>
                <a:gd name="adj2" fmla="val -13958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b="1"/>
                <a:t>Actual content appears in webpage. It could be empty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562600" y="1371600"/>
            <a:ext cx="2133600" cy="1524000"/>
            <a:chOff x="3504" y="960"/>
            <a:chExt cx="1344" cy="960"/>
          </a:xfrm>
        </p:grpSpPr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368" y="1680"/>
              <a:ext cx="480" cy="2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AutoShape 11"/>
            <p:cNvSpPr>
              <a:spLocks noChangeArrowheads="1"/>
            </p:cNvSpPr>
            <p:nvPr/>
          </p:nvSpPr>
          <p:spPr bwMode="auto">
            <a:xfrm>
              <a:off x="3504" y="960"/>
              <a:ext cx="864" cy="480"/>
            </a:xfrm>
            <a:prstGeom prst="wedgeRectCallout">
              <a:avLst>
                <a:gd name="adj1" fmla="val 70023"/>
                <a:gd name="adj2" fmla="val 881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b="1"/>
                <a:t>Closing tag</a:t>
              </a:r>
            </a:p>
          </p:txBody>
        </p:sp>
      </p:grp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609600" y="4921250"/>
            <a:ext cx="3524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Examples:  &lt;p&gt; CGS 2100 &lt;/p&gt;</a:t>
            </a:r>
          </a:p>
          <a:p>
            <a:endParaRPr lang="en-US" altLang="zh-CN" b="1" i="1"/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1752600" y="5562600"/>
            <a:ext cx="4622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  <a:r>
              <a:rPr lang="en-US" altLang="zh-CN" b="1" i="1"/>
              <a:t>&lt;body bgcolor = “yellow”&gt; UCF &lt;/body&gt;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1" grpId="0" build="p"/>
      <p:bldP spid="32785" grpId="0"/>
      <p:bldP spid="3278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HTML Syntax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comments start with </a:t>
            </a:r>
            <a:r>
              <a:rPr lang="en-US" b="1" smtClean="0"/>
              <a:t>&lt;!-- </a:t>
            </a:r>
            <a:r>
              <a:rPr lang="en-US" smtClean="0"/>
              <a:t>and end with </a:t>
            </a:r>
            <a:r>
              <a:rPr lang="en-US" b="1" smtClean="0"/>
              <a:t>--&gt;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Structure of the web page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Starting with the tag &lt;html&gt;...&lt;/html&gt;</a:t>
            </a:r>
          </a:p>
          <a:p>
            <a:pPr eaLnBrk="1" hangingPunct="1"/>
            <a:endParaRPr lang="en-US" altLang="zh-CN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mtClean="0"/>
              <a:t>      </a:t>
            </a:r>
            <a:r>
              <a:rPr lang="en-US" altLang="zh-CN" smtClean="0">
                <a:solidFill>
                  <a:schemeClr val="bg2"/>
                </a:solidFill>
              </a:rPr>
              <a:t>&lt;html&gt;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chemeClr val="bg2"/>
                </a:solidFill>
              </a:rPr>
              <a:t>     .......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chemeClr val="bg2"/>
                </a:solidFill>
              </a:rPr>
              <a:t>      &lt;/html&gt;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90600" y="3248025"/>
            <a:ext cx="3200400" cy="1552575"/>
            <a:chOff x="624" y="2046"/>
            <a:chExt cx="2016" cy="978"/>
          </a:xfrm>
        </p:grpSpPr>
        <p:sp>
          <p:nvSpPr>
            <p:cNvPr id="20485" name="AutoShape 5"/>
            <p:cNvSpPr>
              <a:spLocks/>
            </p:cNvSpPr>
            <p:nvPr/>
          </p:nvSpPr>
          <p:spPr bwMode="auto">
            <a:xfrm>
              <a:off x="2352" y="2112"/>
              <a:ext cx="288" cy="864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 </a:t>
              </a:r>
            </a:p>
          </p:txBody>
        </p:sp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624" y="2046"/>
              <a:ext cx="177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/>
                <a:t>Everything about the web page should be enclosed here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Structure of the web page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dirty="0" smtClean="0"/>
              <a:t>Inside the &lt;html&gt;&lt;/html&gt; tag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Each  web page has a 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head</a:t>
            </a:r>
            <a:r>
              <a:rPr lang="en-US" altLang="zh-CN" sz="2400" dirty="0" smtClean="0"/>
              <a:t> part described in &lt;head&gt;&lt;/head&gt; tag: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altLang="zh-CN" sz="2800" dirty="0" smtClean="0"/>
              <a:t>&lt;html&gt;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altLang="zh-CN" sz="2800" dirty="0" smtClean="0"/>
              <a:t>  </a:t>
            </a:r>
            <a:r>
              <a:rPr lang="en-US" altLang="zh-CN" sz="2800" dirty="0" smtClean="0">
                <a:solidFill>
                  <a:schemeClr val="bg2"/>
                </a:solidFill>
              </a:rPr>
              <a:t>&lt;head&gt;</a:t>
            </a:r>
          </a:p>
          <a:p>
            <a:pPr algn="r" eaLnBrk="1" hangingPunct="1">
              <a:buFont typeface="Wingdings" pitchFamily="2" charset="2"/>
              <a:buNone/>
              <a:defRPr/>
            </a:pPr>
            <a:r>
              <a:rPr lang="en-US" altLang="zh-CN" sz="2800" dirty="0" smtClean="0">
                <a:solidFill>
                  <a:schemeClr val="bg2"/>
                </a:solidFill>
              </a:rPr>
              <a:t>&lt;title&gt; CGS 2100 &lt;/title&gt;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altLang="zh-CN" sz="2800" dirty="0" smtClean="0">
                <a:solidFill>
                  <a:schemeClr val="bg2"/>
                </a:solidFill>
              </a:rPr>
              <a:t>    &lt;/head&gt;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altLang="zh-CN" sz="2800" dirty="0" smtClean="0"/>
              <a:t>   &lt;/html&gt;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43000" y="3733800"/>
            <a:ext cx="2819400" cy="1552575"/>
            <a:chOff x="720" y="2352"/>
            <a:chExt cx="1776" cy="978"/>
          </a:xfrm>
        </p:grpSpPr>
        <p:sp>
          <p:nvSpPr>
            <p:cNvPr id="21509" name="AutoShape 4"/>
            <p:cNvSpPr>
              <a:spLocks/>
            </p:cNvSpPr>
            <p:nvPr/>
          </p:nvSpPr>
          <p:spPr bwMode="auto">
            <a:xfrm>
              <a:off x="2208" y="2544"/>
              <a:ext cx="288" cy="624"/>
            </a:xfrm>
            <a:prstGeom prst="leftBrace">
              <a:avLst>
                <a:gd name="adj1" fmla="val 180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 </a:t>
              </a:r>
            </a:p>
          </p:txBody>
        </p:sp>
        <p:sp>
          <p:nvSpPr>
            <p:cNvPr id="21510" name="Text Box 5"/>
            <p:cNvSpPr txBox="1">
              <a:spLocks noChangeArrowheads="1"/>
            </p:cNvSpPr>
            <p:nvPr/>
          </p:nvSpPr>
          <p:spPr bwMode="auto">
            <a:xfrm>
              <a:off x="720" y="2352"/>
              <a:ext cx="1584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/>
                <a:t>The title of the web page should be put here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1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Head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Information about the </a:t>
            </a:r>
          </a:p>
          <a:p>
            <a:pPr lvl="1" algn="just" eaLnBrk="1" hangingPunct="1">
              <a:defRPr/>
            </a:pPr>
            <a:r>
              <a:rPr lang="en-US" dirty="0" smtClean="0"/>
              <a:t>Character set(</a:t>
            </a:r>
            <a:r>
              <a:rPr lang="en-US" sz="2000" dirty="0" smtClean="0">
                <a:cs typeface="+mn-cs"/>
              </a:rPr>
              <a:t>UTF-8</a:t>
            </a:r>
            <a:r>
              <a:rPr lang="en-US" dirty="0" smtClean="0">
                <a:cs typeface="+mn-cs"/>
              </a:rPr>
              <a:t>, the most popular character-encoding scheme for the web) which helps the browser determine how to render the content.</a:t>
            </a:r>
          </a:p>
          <a:p>
            <a:pPr lvl="1" algn="just" eaLnBrk="1" hangingPunct="1">
              <a:defRPr/>
            </a:pPr>
            <a:r>
              <a:rPr lang="en-US" dirty="0" smtClean="0">
                <a:cs typeface="+mn-cs"/>
              </a:rPr>
              <a:t>the </a:t>
            </a:r>
            <a:r>
              <a:rPr lang="en-US" b="1" dirty="0" smtClean="0">
                <a:cs typeface="+mn-cs"/>
              </a:rPr>
              <a:t>title(nested element)</a:t>
            </a:r>
          </a:p>
          <a:p>
            <a:pPr lvl="1" algn="just" eaLnBrk="1" hangingPunct="1">
              <a:defRPr/>
            </a:pPr>
            <a:r>
              <a:rPr lang="en-US" dirty="0" smtClean="0">
                <a:cs typeface="+mn-cs"/>
              </a:rPr>
              <a:t>can contain special document-formatting instructions called </a:t>
            </a:r>
            <a:r>
              <a:rPr lang="en-US" b="1" dirty="0" smtClean="0">
                <a:cs typeface="+mn-cs"/>
              </a:rPr>
              <a:t>CSS style sheets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Internet in Industry and Research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8862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health care 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Electronic health records</a:t>
            </a:r>
          </a:p>
          <a:p>
            <a:pPr lvl="1"/>
            <a:r>
              <a:rPr lang="en-IN" dirty="0" smtClean="0">
                <a:cs typeface="+mn-cs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Human Genome Project</a:t>
            </a:r>
          </a:p>
          <a:p>
            <a:r>
              <a:rPr lang="en-IN" dirty="0" smtClean="0"/>
              <a:t>In social good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</a:rPr>
              <a:t> AMBER™ Alert – s/m to find abducted children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World Community Grid – u can donate </a:t>
            </a:r>
            <a:r>
              <a:rPr lang="en-IN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</a:t>
            </a:r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unused processing power by installing a small s/w</a:t>
            </a:r>
          </a:p>
          <a:p>
            <a:pPr lvl="1"/>
            <a:r>
              <a:rPr lang="en-IN" dirty="0" smtClean="0">
                <a:cs typeface="+mn-cs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Laptop Per Child (OLPC) – providing low power inexpensive laptops to poor.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Structure of the web page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dirty="0" smtClean="0"/>
              <a:t>Inside the &lt;html&gt;&lt;/html&gt; tag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000" dirty="0" smtClean="0"/>
              <a:t>Each web page has a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body</a:t>
            </a:r>
            <a:r>
              <a:rPr lang="en-US" altLang="zh-CN" sz="2000" dirty="0" smtClean="0"/>
              <a:t> part described in &lt;body&gt;&lt;/body&gt; tag: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i="1" dirty="0" smtClean="0"/>
              <a:t>  &lt;html&gt;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i="1" dirty="0" smtClean="0"/>
              <a:t>       &lt;head&gt;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i="1" dirty="0" smtClean="0"/>
              <a:t>           &lt;title&gt; CGS 2100 &lt;/title&gt;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i="1" dirty="0" smtClean="0"/>
              <a:t>       &lt;/head&gt;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b="1" i="1" dirty="0" smtClean="0">
                <a:solidFill>
                  <a:srgbClr val="000000"/>
                </a:solidFill>
              </a:rPr>
              <a:t>       </a:t>
            </a:r>
            <a:r>
              <a:rPr lang="en-US" altLang="zh-CN" sz="2800" b="1" i="1" dirty="0" smtClean="0">
                <a:solidFill>
                  <a:schemeClr val="bg2"/>
                </a:solidFill>
              </a:rPr>
              <a:t>&lt;body&gt;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b="1" i="1" dirty="0" smtClean="0">
                <a:solidFill>
                  <a:schemeClr val="bg2"/>
                </a:solidFill>
              </a:rPr>
              <a:t>	         This is a sample HTML file.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b="1" i="1" dirty="0" smtClean="0">
                <a:solidFill>
                  <a:schemeClr val="bg2"/>
                </a:solidFill>
              </a:rPr>
              <a:t>	   &lt;/body&gt;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i="1" dirty="0" smtClean="0"/>
              <a:t>  &lt;/html&gt;</a:t>
            </a:r>
          </a:p>
        </p:txBody>
      </p:sp>
      <p:sp>
        <p:nvSpPr>
          <p:cNvPr id="35846" name="AutoShape 6"/>
          <p:cNvSpPr>
            <a:spLocks noChangeArrowheads="1"/>
          </p:cNvSpPr>
          <p:nvPr/>
        </p:nvSpPr>
        <p:spPr bwMode="auto">
          <a:xfrm>
            <a:off x="5867400" y="2819400"/>
            <a:ext cx="2819400" cy="1600200"/>
          </a:xfrm>
          <a:prstGeom prst="wedgeRectCallout">
            <a:avLst>
              <a:gd name="adj1" fmla="val -109574"/>
              <a:gd name="adj2" fmla="val 686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2400" b="1"/>
              <a:t>The content of the whole web page should be put here</a:t>
            </a:r>
          </a:p>
          <a:p>
            <a:pPr algn="ctr"/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43" grpId="0" build="p"/>
      <p:bldP spid="3584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6705600" cy="611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AutoShape 5"/>
          <p:cNvSpPr>
            <a:spLocks noChangeArrowheads="1"/>
          </p:cNvSpPr>
          <p:nvPr/>
        </p:nvSpPr>
        <p:spPr bwMode="auto">
          <a:xfrm>
            <a:off x="4267200" y="3581400"/>
            <a:ext cx="2362200" cy="685800"/>
          </a:xfrm>
          <a:prstGeom prst="wedgeRectCallout">
            <a:avLst>
              <a:gd name="adj1" fmla="val -150338"/>
              <a:gd name="adj2" fmla="val -46388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3200" b="1"/>
              <a:t>Title</a:t>
            </a:r>
          </a:p>
        </p:txBody>
      </p:sp>
      <p:sp>
        <p:nvSpPr>
          <p:cNvPr id="24580" name="AutoShape 6"/>
          <p:cNvSpPr>
            <a:spLocks noChangeArrowheads="1"/>
          </p:cNvSpPr>
          <p:nvPr/>
        </p:nvSpPr>
        <p:spPr bwMode="auto">
          <a:xfrm>
            <a:off x="3048000" y="4953000"/>
            <a:ext cx="2362200" cy="685800"/>
          </a:xfrm>
          <a:prstGeom prst="wedgeRectCallout">
            <a:avLst>
              <a:gd name="adj1" fmla="val -86356"/>
              <a:gd name="adj2" fmla="val -23009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3200" b="1"/>
              <a:t>Body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Create a basic HTML file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smtClean="0"/>
              <a:t>Open your text editor (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notepad</a:t>
            </a:r>
            <a:r>
              <a:rPr lang="en-US" altLang="zh-CN" sz="2400" smtClean="0"/>
              <a:t>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smtClean="0"/>
              <a:t>Type the following lines of code into the document: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000" i="1" smtClean="0">
                <a:solidFill>
                  <a:srgbClr val="000000"/>
                </a:solidFill>
              </a:rPr>
              <a:t>	</a:t>
            </a:r>
            <a:r>
              <a:rPr lang="en-US" altLang="zh-CN" sz="2400" b="1" i="1" smtClean="0">
                <a:solidFill>
                  <a:srgbClr val="000000"/>
                </a:solidFill>
              </a:rPr>
              <a:t>&lt;html&gt;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i="1" smtClean="0">
                <a:solidFill>
                  <a:srgbClr val="000000"/>
                </a:solidFill>
              </a:rPr>
              <a:t>	&lt;head&gt;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i="1" smtClean="0">
                <a:solidFill>
                  <a:srgbClr val="000000"/>
                </a:solidFill>
              </a:rPr>
              <a:t>	&lt;title&gt; CGS2100 lab section&lt;/title&gt;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i="1" smtClean="0">
                <a:solidFill>
                  <a:srgbClr val="000000"/>
                </a:solidFill>
              </a:rPr>
              <a:t>	&lt;/head&gt;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i="1" smtClean="0">
                <a:solidFill>
                  <a:srgbClr val="000000"/>
                </a:solidFill>
              </a:rPr>
              <a:t>	&lt;body&gt;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i="1" smtClean="0">
                <a:solidFill>
                  <a:srgbClr val="000000"/>
                </a:solidFill>
              </a:rPr>
              <a:t>	This is a sample HTML file.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i="1" smtClean="0">
                <a:solidFill>
                  <a:srgbClr val="000000"/>
                </a:solidFill>
              </a:rPr>
              <a:t>	&lt;/body&gt;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i="1" smtClean="0">
                <a:solidFill>
                  <a:srgbClr val="000000"/>
                </a:solidFill>
              </a:rPr>
              <a:t>	&lt;/html&gt;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Create a basic HTML file (cont)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9371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Save the file as </a:t>
            </a:r>
            <a:r>
              <a:rPr lang="en-US" altLang="zh-CN" sz="2800" b="1" smtClean="0"/>
              <a:t>sample.htm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 b="1" smtClean="0"/>
          </a:p>
        </p:txBody>
      </p:sp>
      <p:sp>
        <p:nvSpPr>
          <p:cNvPr id="26628" name="Rectangle 7"/>
          <p:cNvSpPr>
            <a:spLocks noRot="1" noChangeArrowheads="1"/>
          </p:cNvSpPr>
          <p:nvPr/>
        </p:nvSpPr>
        <p:spPr bwMode="auto">
          <a:xfrm>
            <a:off x="381000" y="4648200"/>
            <a:ext cx="8540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 b="1"/>
          </a:p>
        </p:txBody>
      </p:sp>
      <p:pic>
        <p:nvPicPr>
          <p:cNvPr id="26629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8458200" cy="590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45820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581400" y="4419600"/>
            <a:ext cx="1066800" cy="8382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4572000" y="2743200"/>
            <a:ext cx="3276600" cy="914400"/>
          </a:xfrm>
          <a:prstGeom prst="wedgeRectCallout">
            <a:avLst>
              <a:gd name="adj1" fmla="val -55134"/>
              <a:gd name="adj2" fmla="val 1276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3600" b="1"/>
              <a:t>sample.html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Introduction to some common tags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N" altLang="zh-CN" sz="3600" dirty="0" smtClean="0"/>
              <a:t>Headings</a:t>
            </a:r>
            <a:endParaRPr lang="en-US" altLang="zh-CN" sz="3600" dirty="0" smtClean="0"/>
          </a:p>
          <a:p>
            <a:pPr eaLnBrk="1" hangingPunct="1"/>
            <a:r>
              <a:rPr lang="en-US" altLang="zh-CN" sz="3600" dirty="0" smtClean="0"/>
              <a:t>Paragraph tag-&lt;p&gt; …..&lt;/p&gt;    </a:t>
            </a:r>
          </a:p>
          <a:p>
            <a:pPr algn="ctr" eaLnBrk="1" hangingPunct="1"/>
            <a:r>
              <a:rPr lang="en-US" sz="3600" dirty="0" smtClean="0"/>
              <a:t> define the structure of a document.</a:t>
            </a:r>
            <a:endParaRPr lang="en-US" altLang="zh-CN" sz="3600" dirty="0" smtClean="0"/>
          </a:p>
          <a:p>
            <a:pPr eaLnBrk="1" hangingPunct="1"/>
            <a:r>
              <a:rPr lang="en-US" altLang="zh-CN" sz="3600" dirty="0" smtClean="0"/>
              <a:t>List tag</a:t>
            </a:r>
          </a:p>
          <a:p>
            <a:pPr eaLnBrk="1" hangingPunct="1"/>
            <a:r>
              <a:rPr lang="en-US" altLang="zh-CN" sz="3600" dirty="0" smtClean="0"/>
              <a:t>Hyperlink tags</a:t>
            </a:r>
          </a:p>
          <a:p>
            <a:pPr eaLnBrk="1" hangingPunct="1"/>
            <a:endParaRPr lang="en-US" altLang="zh-CN" sz="3600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			Heading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six heading tags(h1 to h6)</a:t>
            </a:r>
          </a:p>
          <a:p>
            <a:pPr eaLnBrk="1" hangingPunct="1"/>
            <a:r>
              <a:rPr lang="en-US" sz="2400" dirty="0" smtClean="0"/>
              <a:t>for specifying the </a:t>
            </a:r>
            <a:r>
              <a:rPr lang="en-US" sz="2400" i="1" dirty="0" smtClean="0"/>
              <a:t>relative importance </a:t>
            </a:r>
            <a:r>
              <a:rPr lang="en-US" sz="2400" dirty="0" smtClean="0"/>
              <a:t>of information.</a:t>
            </a:r>
          </a:p>
          <a:p>
            <a:pPr eaLnBrk="1" hangingPunct="1"/>
            <a:r>
              <a:rPr lang="en-US" sz="1400" dirty="0" smtClean="0"/>
              <a:t>&lt;html&gt;</a:t>
            </a:r>
          </a:p>
          <a:p>
            <a:pPr eaLnBrk="1" hangingPunct="1"/>
            <a:r>
              <a:rPr lang="en-US" sz="1400" dirty="0" smtClean="0"/>
              <a:t>&lt;head&gt;</a:t>
            </a:r>
          </a:p>
          <a:p>
            <a:pPr eaLnBrk="1" hangingPunct="1"/>
            <a:r>
              <a:rPr lang="en-US" sz="1400" dirty="0" smtClean="0"/>
              <a:t>&lt;title&gt;Page Title&lt;/title&gt;</a:t>
            </a:r>
          </a:p>
          <a:p>
            <a:pPr eaLnBrk="1" hangingPunct="1"/>
            <a:r>
              <a:rPr lang="en-US" sz="1400" dirty="0" smtClean="0"/>
              <a:t>&lt;/head&gt;</a:t>
            </a:r>
          </a:p>
          <a:p>
            <a:pPr eaLnBrk="1" hangingPunct="1"/>
            <a:r>
              <a:rPr lang="en-US" sz="1400" dirty="0" smtClean="0"/>
              <a:t>&lt;body&gt;</a:t>
            </a:r>
          </a:p>
          <a:p>
            <a:pPr eaLnBrk="1" hangingPunct="1"/>
            <a:r>
              <a:rPr lang="en-US" sz="1400" dirty="0" smtClean="0"/>
              <a:t>&lt;h1&gt;My First Heading&lt;/h1&gt;</a:t>
            </a:r>
          </a:p>
          <a:p>
            <a:pPr eaLnBrk="1" hangingPunct="1"/>
            <a:r>
              <a:rPr lang="en-US" sz="1400" dirty="0" smtClean="0"/>
              <a:t>&lt;h2&gt;My First Heading&lt;/h2&gt;</a:t>
            </a:r>
          </a:p>
          <a:p>
            <a:pPr eaLnBrk="1" hangingPunct="1"/>
            <a:r>
              <a:rPr lang="en-US" sz="1400" dirty="0" smtClean="0"/>
              <a:t>&lt;h3&gt;My First Heading&lt;/h3&gt;</a:t>
            </a:r>
          </a:p>
          <a:p>
            <a:pPr eaLnBrk="1" hangingPunct="1"/>
            <a:r>
              <a:rPr lang="en-US" sz="1400" dirty="0" smtClean="0"/>
              <a:t>&lt;h4&gt;My First Heading&lt;/h4&gt;</a:t>
            </a:r>
          </a:p>
          <a:p>
            <a:pPr eaLnBrk="1" hangingPunct="1"/>
            <a:r>
              <a:rPr lang="en-US" sz="1400" dirty="0" smtClean="0"/>
              <a:t>&lt;h5&gt;My First Heading&lt;/h5&gt;</a:t>
            </a:r>
          </a:p>
          <a:p>
            <a:pPr eaLnBrk="1" hangingPunct="1"/>
            <a:r>
              <a:rPr lang="en-US" sz="1400" dirty="0" smtClean="0"/>
              <a:t>&lt;h6&gt;My First Heading&lt;/h6&gt;</a:t>
            </a:r>
          </a:p>
          <a:p>
            <a:pPr eaLnBrk="1" hangingPunct="1"/>
            <a:r>
              <a:rPr lang="en-US" sz="1400" dirty="0" smtClean="0"/>
              <a:t>&lt;p&gt;My first paragraph.&lt;/p&gt;</a:t>
            </a:r>
          </a:p>
          <a:p>
            <a:pPr eaLnBrk="1" hangingPunct="1"/>
            <a:r>
              <a:rPr lang="en-US" sz="1400" dirty="0" smtClean="0"/>
              <a:t>&lt;/body&gt;</a:t>
            </a:r>
          </a:p>
          <a:p>
            <a:pPr eaLnBrk="1" hangingPunct="1"/>
            <a:r>
              <a:rPr lang="en-US" sz="1400" dirty="0" smtClean="0"/>
              <a:t>&lt;/html&gt;</a:t>
            </a:r>
          </a:p>
        </p:txBody>
      </p:sp>
      <p:sp>
        <p:nvSpPr>
          <p:cNvPr id="36868" name="TextBox 4"/>
          <p:cNvSpPr txBox="1">
            <a:spLocks noChangeArrowheads="1"/>
          </p:cNvSpPr>
          <p:nvPr/>
        </p:nvSpPr>
        <p:spPr bwMode="auto">
          <a:xfrm>
            <a:off x="5029200" y="3200400"/>
            <a:ext cx="2743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3048000"/>
            <a:ext cx="3505200" cy="341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4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Linking - hyperlink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Link to another location or file</a:t>
            </a:r>
          </a:p>
          <a:p>
            <a:pPr eaLnBrk="1" hangingPunct="1"/>
            <a:r>
              <a:rPr lang="en-US" altLang="zh-CN" dirty="0" smtClean="0"/>
              <a:t>Syntax: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bg2"/>
                </a:solidFill>
              </a:rPr>
              <a:t>   &lt;a </a:t>
            </a:r>
            <a:r>
              <a:rPr lang="en-US" altLang="zh-CN" sz="2400" b="1" dirty="0" err="1" smtClean="0">
                <a:solidFill>
                  <a:schemeClr val="bg2"/>
                </a:solidFill>
              </a:rPr>
              <a:t>href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= “</a:t>
            </a:r>
            <a:r>
              <a:rPr lang="en-US" altLang="zh-CN" sz="2400" b="1" dirty="0" smtClean="0">
                <a:solidFill>
                  <a:schemeClr val="bg2"/>
                </a:solidFill>
                <a:hlinkClick r:id="rId2"/>
              </a:rPr>
              <a:t>http://www.ucf.edu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”&gt; Link to UCF &lt;/a&gt;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33400" y="3124200"/>
            <a:ext cx="1066800" cy="2286000"/>
            <a:chOff x="336" y="1968"/>
            <a:chExt cx="672" cy="1440"/>
          </a:xfrm>
        </p:grpSpPr>
        <p:sp>
          <p:nvSpPr>
            <p:cNvPr id="41988" name="AutoShape 4"/>
            <p:cNvSpPr>
              <a:spLocks noChangeArrowheads="1"/>
            </p:cNvSpPr>
            <p:nvPr/>
          </p:nvSpPr>
          <p:spPr bwMode="auto">
            <a:xfrm>
              <a:off x="336" y="2928"/>
              <a:ext cx="672" cy="480"/>
            </a:xfrm>
            <a:prstGeom prst="wedgeRectCallout">
              <a:avLst>
                <a:gd name="adj1" fmla="val -1338"/>
                <a:gd name="adj2" fmla="val -19187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Starting Tag</a:t>
              </a:r>
            </a:p>
          </p:txBody>
        </p:sp>
        <p:sp>
          <p:nvSpPr>
            <p:cNvPr id="33810" name="Rectangle 5"/>
            <p:cNvSpPr>
              <a:spLocks noChangeArrowheads="1"/>
            </p:cNvSpPr>
            <p:nvPr/>
          </p:nvSpPr>
          <p:spPr bwMode="auto">
            <a:xfrm>
              <a:off x="528" y="1968"/>
              <a:ext cx="192" cy="2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143000" y="3124200"/>
            <a:ext cx="4648200" cy="2286000"/>
            <a:chOff x="720" y="1968"/>
            <a:chExt cx="2928" cy="1440"/>
          </a:xfrm>
        </p:grpSpPr>
        <p:sp>
          <p:nvSpPr>
            <p:cNvPr id="33807" name="Rectangle 6"/>
            <p:cNvSpPr>
              <a:spLocks noChangeArrowheads="1"/>
            </p:cNvSpPr>
            <p:nvPr/>
          </p:nvSpPr>
          <p:spPr bwMode="auto">
            <a:xfrm>
              <a:off x="720" y="1968"/>
              <a:ext cx="2592" cy="2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AutoShape 7"/>
            <p:cNvSpPr>
              <a:spLocks noChangeArrowheads="1"/>
            </p:cNvSpPr>
            <p:nvPr/>
          </p:nvSpPr>
          <p:spPr bwMode="auto">
            <a:xfrm>
              <a:off x="1104" y="2928"/>
              <a:ext cx="2544" cy="480"/>
            </a:xfrm>
            <a:prstGeom prst="wedgeRectCallout">
              <a:avLst>
                <a:gd name="adj1" fmla="val -36991"/>
                <a:gd name="adj2" fmla="val -15895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Attribute of the tag: the address of the hyperlink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352800" y="3124200"/>
            <a:ext cx="3733800" cy="1295400"/>
            <a:chOff x="2112" y="1968"/>
            <a:chExt cx="2352" cy="816"/>
          </a:xfrm>
        </p:grpSpPr>
        <p:sp>
          <p:nvSpPr>
            <p:cNvPr id="33805" name="Rectangle 8"/>
            <p:cNvSpPr>
              <a:spLocks noChangeArrowheads="1"/>
            </p:cNvSpPr>
            <p:nvPr/>
          </p:nvSpPr>
          <p:spPr bwMode="auto">
            <a:xfrm>
              <a:off x="3360" y="1968"/>
              <a:ext cx="1104" cy="2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AutoShape 9"/>
            <p:cNvSpPr>
              <a:spLocks noChangeArrowheads="1"/>
            </p:cNvSpPr>
            <p:nvPr/>
          </p:nvSpPr>
          <p:spPr bwMode="auto">
            <a:xfrm>
              <a:off x="2112" y="2400"/>
              <a:ext cx="1824" cy="384"/>
            </a:xfrm>
            <a:prstGeom prst="wedgeRectCallout">
              <a:avLst>
                <a:gd name="adj1" fmla="val 43532"/>
                <a:gd name="adj2" fmla="val -8958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Content displayed on the page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248400" y="3124200"/>
            <a:ext cx="1905000" cy="2209800"/>
            <a:chOff x="3936" y="1968"/>
            <a:chExt cx="1200" cy="1392"/>
          </a:xfrm>
        </p:grpSpPr>
        <p:sp>
          <p:nvSpPr>
            <p:cNvPr id="33803" name="Rectangle 10"/>
            <p:cNvSpPr>
              <a:spLocks noChangeArrowheads="1"/>
            </p:cNvSpPr>
            <p:nvPr/>
          </p:nvSpPr>
          <p:spPr bwMode="auto">
            <a:xfrm>
              <a:off x="4512" y="1968"/>
              <a:ext cx="384" cy="2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AutoShape 11"/>
            <p:cNvSpPr>
              <a:spLocks noChangeArrowheads="1"/>
            </p:cNvSpPr>
            <p:nvPr/>
          </p:nvSpPr>
          <p:spPr bwMode="auto">
            <a:xfrm>
              <a:off x="3936" y="2976"/>
              <a:ext cx="1200" cy="384"/>
            </a:xfrm>
            <a:prstGeom prst="wedgeRectCallout">
              <a:avLst>
                <a:gd name="adj1" fmla="val 17833"/>
                <a:gd name="adj2" fmla="val -23594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Ending tag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685800" y="5562600"/>
            <a:ext cx="3886200" cy="844550"/>
            <a:chOff x="960" y="3408"/>
            <a:chExt cx="2448" cy="532"/>
          </a:xfrm>
        </p:grpSpPr>
        <p:pic>
          <p:nvPicPr>
            <p:cNvPr id="33801" name="Picture 1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80" y="3408"/>
              <a:ext cx="1728" cy="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02" name="Text Box 17"/>
            <p:cNvSpPr txBox="1">
              <a:spLocks noChangeArrowheads="1"/>
            </p:cNvSpPr>
            <p:nvPr/>
          </p:nvSpPr>
          <p:spPr bwMode="auto">
            <a:xfrm>
              <a:off x="960" y="3600"/>
              <a:ext cx="6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Result: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Hyperlink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5181600"/>
          </a:xfrm>
        </p:spPr>
        <p:txBody>
          <a:bodyPr/>
          <a:lstStyle/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zh-CN" sz="1800" smtClean="0"/>
              <a:t>&lt;html&gt;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zh-CN" sz="1800" smtClean="0"/>
              <a:t>&lt;head&gt;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zh-CN" sz="1800" smtClean="0"/>
              <a:t>	&lt;title&gt;Page Title&lt;/title&gt;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zh-CN" sz="1800" smtClean="0"/>
              <a:t>&lt;/head&gt;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zh-CN" sz="1800" smtClean="0"/>
              <a:t>&lt;body&gt;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zh-CN" sz="1800" smtClean="0"/>
              <a:t>&lt;p&gt;&lt;a href = "http://www.facebook.com"&gt;Facebook&lt;/a&gt;&lt;/p&gt;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zh-CN" sz="1800" smtClean="0"/>
              <a:t>&lt;a href = "http://www.google.com"&gt;google&lt;/a&gt; 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zh-CN" sz="1800" smtClean="0"/>
              <a:t>&lt;a href = "http://www.facebook.com"&gt;Facebook&lt;/a&gt;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zh-CN" sz="1800" smtClean="0"/>
              <a:t>&lt;/body&gt;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zh-CN" sz="1800" smtClean="0"/>
              <a:t>&lt;/html&gt;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4419600"/>
            <a:ext cx="5257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Images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img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src</a:t>
            </a:r>
            <a:r>
              <a:rPr lang="en-US" altLang="zh-CN" sz="2400" dirty="0" smtClean="0"/>
              <a:t>=“FILENAME” /&gt;</a:t>
            </a:r>
          </a:p>
          <a:p>
            <a:pPr eaLnBrk="1" hangingPunct="1">
              <a:defRPr/>
            </a:pP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img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src</a:t>
            </a:r>
            <a:r>
              <a:rPr lang="en-US" altLang="zh-CN" sz="2400" dirty="0" smtClean="0"/>
              <a:t>=“FILENAME” alt=“text” /&gt;</a:t>
            </a:r>
          </a:p>
          <a:p>
            <a:pPr eaLnBrk="1" hangingPunct="1">
              <a:defRPr/>
            </a:pPr>
            <a:r>
              <a:rPr lang="en-US" altLang="zh-CN" sz="2400" dirty="0" smtClean="0"/>
              <a:t>E.g.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400" dirty="0" smtClean="0"/>
              <a:t>&lt;html&gt;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400" dirty="0" smtClean="0"/>
              <a:t>&lt;head&gt;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400" dirty="0" smtClean="0"/>
              <a:t>&lt;title&gt;Page Title&lt;/title&gt;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400" dirty="0" smtClean="0"/>
              <a:t>&lt;/head&gt;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400" dirty="0" smtClean="0"/>
              <a:t>&lt;body&gt;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img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src</a:t>
            </a:r>
            <a:r>
              <a:rPr lang="en-US" altLang="zh-CN" sz="1400" dirty="0" smtClean="0"/>
              <a:t> ="Desert.jpg" height="90" width="120" alt="text"&gt;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img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src</a:t>
            </a:r>
            <a:r>
              <a:rPr lang="en-US" altLang="zh-CN" sz="1400" dirty="0" smtClean="0"/>
              <a:t> ="Deset.jpg" height="90" width="120" alt="text"&gt;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sz="1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400" dirty="0" smtClean="0"/>
              <a:t>&lt;/body&gt;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400" dirty="0" smtClean="0"/>
              <a:t>&lt;/html&gt;</a:t>
            </a:r>
            <a:endParaRPr lang="en-US" altLang="zh-CN" dirty="0" smtClean="0"/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2813" y="3124200"/>
            <a:ext cx="44005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524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3886200"/>
          </a:xfrm>
        </p:spPr>
        <p:txBody>
          <a:bodyPr/>
          <a:lstStyle/>
          <a:p>
            <a:r>
              <a:rPr lang="en-IN" dirty="0" smtClean="0"/>
              <a:t>In Infrastructure 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Cloud computing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</a:rPr>
              <a:t> GPS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</a:rPr>
              <a:t> Robots </a:t>
            </a:r>
          </a:p>
          <a:p>
            <a:pPr lvl="1"/>
            <a:r>
              <a:rPr lang="en-IN" dirty="0" smtClean="0">
                <a:cs typeface="+mn-cs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E-mail, Instant Messaging, Video Chat and FTP</a:t>
            </a:r>
          </a:p>
          <a:p>
            <a:r>
              <a:rPr lang="en-IN" dirty="0" smtClean="0"/>
              <a:t>In entertainment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iTunes and the App Store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</a:rPr>
              <a:t> Internet TV</a:t>
            </a:r>
          </a:p>
          <a:p>
            <a:pPr lvl="1"/>
            <a:r>
              <a:rPr lang="en-IN" dirty="0" smtClean="0">
                <a:cs typeface="+mn-cs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 programming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 Attribute</a:t>
            </a:r>
          </a:p>
          <a:p>
            <a:r>
              <a:rPr lang="en-IN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Elements</a:t>
            </a:r>
          </a:p>
          <a:p>
            <a:r>
              <a:rPr lang="en-IN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Images as Hyperlinks</a:t>
            </a:r>
          </a:p>
          <a:p>
            <a:pPr>
              <a:buNone/>
            </a:pPr>
            <a:r>
              <a:rPr lang="en-IN" sz="2800" dirty="0" smtClean="0"/>
              <a:t>&lt;a </a:t>
            </a:r>
            <a:r>
              <a:rPr lang="en-IN" sz="2800" dirty="0" err="1" smtClean="0"/>
              <a:t>href</a:t>
            </a:r>
            <a:r>
              <a:rPr lang="en-IN" sz="2800" dirty="0" smtClean="0"/>
              <a:t> = "list.html"&gt;</a:t>
            </a:r>
          </a:p>
          <a:p>
            <a:pPr>
              <a:buNone/>
            </a:pPr>
            <a:r>
              <a:rPr lang="en-IN" sz="2800" dirty="0" smtClean="0"/>
              <a:t> &lt;</a:t>
            </a:r>
            <a:r>
              <a:rPr lang="en-IN" sz="2800" dirty="0" err="1" smtClean="0"/>
              <a:t>img</a:t>
            </a:r>
            <a:r>
              <a:rPr lang="en-IN" sz="2800" dirty="0" smtClean="0"/>
              <a:t> </a:t>
            </a:r>
            <a:r>
              <a:rPr lang="en-IN" sz="2800" dirty="0" err="1" smtClean="0"/>
              <a:t>src</a:t>
            </a:r>
            <a:r>
              <a:rPr lang="en-IN" sz="2800" dirty="0" smtClean="0"/>
              <a:t> = "buttons/list.jpg" width = "65"</a:t>
            </a:r>
          </a:p>
          <a:p>
            <a:pPr>
              <a:buNone/>
            </a:pPr>
            <a:r>
              <a:rPr lang="en-IN" sz="2800" dirty="0" smtClean="0"/>
              <a:t>   height = "50" alt = "List of Features"&gt;</a:t>
            </a:r>
          </a:p>
          <a:p>
            <a:pPr>
              <a:buNone/>
            </a:pPr>
            <a:r>
              <a:rPr lang="en-IN" sz="2800" dirty="0" smtClean="0"/>
              <a:t>&lt;/a&gt;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smtClean="0"/>
              <a:t>Paragraph tags &lt;p&gt;...&lt;/p&gt;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b="1" smtClean="0"/>
              <a:t>&lt;html&gt;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1" smtClean="0"/>
              <a:t>&lt;head&gt;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1" smtClean="0"/>
              <a:t>&lt;title&gt; CGS 2100 &lt;/title&gt;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1" smtClean="0"/>
              <a:t>&lt;/head&gt;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b="1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400" b="1" smtClean="0"/>
              <a:t>&lt;body&gt;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1" smtClean="0"/>
              <a:t>&lt;p&gt; Here is the first paragraph. &lt;/p&gt;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1" smtClean="0"/>
              <a:t>&lt;p&gt; Here is the second paragraph. &lt;/p&gt;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1" smtClean="0"/>
              <a:t>&lt;/body&gt;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b="1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400" b="1" smtClean="0"/>
              <a:t>&lt;/html&gt;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838200" y="4191000"/>
            <a:ext cx="55626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result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00200"/>
            <a:ext cx="5638800" cy="503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5181600" y="2590800"/>
            <a:ext cx="3048000" cy="762000"/>
          </a:xfrm>
          <a:prstGeom prst="wedgeRectCallout">
            <a:avLst>
              <a:gd name="adj1" fmla="val -68231"/>
              <a:gd name="adj2" fmla="val 12375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400" b="1"/>
              <a:t>First paragraph</a:t>
            </a:r>
          </a:p>
        </p:txBody>
      </p:sp>
      <p:sp>
        <p:nvSpPr>
          <p:cNvPr id="30726" name="AutoShape 6"/>
          <p:cNvSpPr>
            <a:spLocks noChangeArrowheads="1"/>
          </p:cNvSpPr>
          <p:nvPr/>
        </p:nvSpPr>
        <p:spPr bwMode="auto">
          <a:xfrm>
            <a:off x="5486400" y="4876800"/>
            <a:ext cx="2971800" cy="838200"/>
          </a:xfrm>
          <a:prstGeom prst="wedgeRectCallout">
            <a:avLst>
              <a:gd name="adj1" fmla="val -71315"/>
              <a:gd name="adj2" fmla="val -9128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400" b="1"/>
              <a:t>Second paragraph</a:t>
            </a:r>
          </a:p>
        </p:txBody>
      </p:sp>
      <p:sp>
        <p:nvSpPr>
          <p:cNvPr id="30727" name="AutoShape 7"/>
          <p:cNvSpPr>
            <a:spLocks noChangeArrowheads="1"/>
          </p:cNvSpPr>
          <p:nvPr/>
        </p:nvSpPr>
        <p:spPr bwMode="auto">
          <a:xfrm>
            <a:off x="5562600" y="3733800"/>
            <a:ext cx="2971800" cy="838200"/>
          </a:xfrm>
          <a:prstGeom prst="wedgeRectCallout">
            <a:avLst>
              <a:gd name="adj1" fmla="val -104861"/>
              <a:gd name="adj2" fmla="val 1969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400" b="1"/>
              <a:t>Space between paragraphs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09600"/>
          </a:xfrm>
        </p:spPr>
        <p:txBody>
          <a:bodyPr/>
          <a:lstStyle/>
          <a:p>
            <a:r>
              <a:rPr lang="en-IN" sz="3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Special Characters and Horizontal Rules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838200"/>
            <a:ext cx="7620000" cy="594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Horizontal Rules 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horline.htm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List tags</a:t>
            </a:r>
          </a:p>
        </p:txBody>
      </p:sp>
      <p:sp>
        <p:nvSpPr>
          <p:cNvPr id="17412" name="AutoShape 4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/>
              <a:t>Ordered list</a:t>
            </a:r>
            <a:r>
              <a:rPr lang="en-US" altLang="zh-CN" sz="2400" dirty="0" smtClean="0"/>
              <a:t>: used to display information in a numeric order. The syntax for creating an ordered list is: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i="1" dirty="0" smtClean="0"/>
              <a:t>	</a:t>
            </a:r>
            <a:r>
              <a:rPr lang="en-US" altLang="zh-CN" sz="2000" b="1" i="1" dirty="0" smtClean="0"/>
              <a:t>&lt;</a:t>
            </a:r>
            <a:r>
              <a:rPr lang="en-US" altLang="zh-CN" sz="2000" b="1" i="1" dirty="0" err="1" smtClean="0"/>
              <a:t>ol</a:t>
            </a:r>
            <a:r>
              <a:rPr lang="en-US" altLang="zh-CN" sz="2000" b="1" i="1" dirty="0" smtClean="0"/>
              <a:t> &gt;                             e.g.    &lt;</a:t>
            </a:r>
            <a:r>
              <a:rPr lang="en-US" altLang="zh-CN" sz="2000" b="1" i="1" dirty="0" err="1" smtClean="0"/>
              <a:t>ol</a:t>
            </a:r>
            <a:r>
              <a:rPr lang="en-US" altLang="zh-CN" sz="2000" b="1" i="1" dirty="0" smtClean="0"/>
              <a:t> 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i="1" dirty="0" smtClean="0"/>
              <a:t>		&lt;</a:t>
            </a:r>
            <a:r>
              <a:rPr lang="en-US" altLang="zh-CN" sz="2000" b="1" i="1" dirty="0" err="1" smtClean="0"/>
              <a:t>li</a:t>
            </a:r>
            <a:r>
              <a:rPr lang="en-US" altLang="zh-CN" sz="2000" b="1" i="1" dirty="0" smtClean="0"/>
              <a:t>&gt;item1 &lt;/</a:t>
            </a:r>
            <a:r>
              <a:rPr lang="en-US" altLang="zh-CN" sz="2000" b="1" i="1" dirty="0" err="1" smtClean="0"/>
              <a:t>li</a:t>
            </a:r>
            <a:r>
              <a:rPr lang="en-US" altLang="zh-CN" sz="2000" b="1" i="1" dirty="0" smtClean="0"/>
              <a:t>&gt;                      &lt;</a:t>
            </a:r>
            <a:r>
              <a:rPr lang="en-US" altLang="zh-CN" sz="2000" b="1" i="1" dirty="0" err="1" smtClean="0"/>
              <a:t>li</a:t>
            </a:r>
            <a:r>
              <a:rPr lang="en-US" altLang="zh-CN" sz="2000" b="1" i="1" dirty="0" smtClean="0"/>
              <a:t>&gt;  Name:  Your name &lt;/</a:t>
            </a:r>
            <a:r>
              <a:rPr lang="en-US" altLang="zh-CN" sz="2000" b="1" i="1" dirty="0" err="1" smtClean="0"/>
              <a:t>li</a:t>
            </a:r>
            <a:r>
              <a:rPr lang="en-US" altLang="zh-CN" sz="2000" b="1" i="1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i="1" dirty="0" smtClean="0"/>
              <a:t>		&lt;</a:t>
            </a:r>
            <a:r>
              <a:rPr lang="en-US" altLang="zh-CN" sz="2000" b="1" i="1" dirty="0" err="1" smtClean="0"/>
              <a:t>li</a:t>
            </a:r>
            <a:r>
              <a:rPr lang="en-US" altLang="zh-CN" sz="2000" b="1" i="1" dirty="0" smtClean="0"/>
              <a:t>&gt;item2 &lt;/</a:t>
            </a:r>
            <a:r>
              <a:rPr lang="en-US" altLang="zh-CN" sz="2000" b="1" i="1" dirty="0" err="1" smtClean="0"/>
              <a:t>li</a:t>
            </a:r>
            <a:r>
              <a:rPr lang="en-US" altLang="zh-CN" sz="2000" b="1" i="1" dirty="0" smtClean="0"/>
              <a:t>&gt;                      &lt;</a:t>
            </a:r>
            <a:r>
              <a:rPr lang="en-US" altLang="zh-CN" sz="2000" b="1" i="1" dirty="0" err="1" smtClean="0"/>
              <a:t>li</a:t>
            </a:r>
            <a:r>
              <a:rPr lang="en-US" altLang="zh-CN" sz="2000" b="1" i="1" dirty="0" smtClean="0"/>
              <a:t>&gt; Section: ###  &lt;/</a:t>
            </a:r>
            <a:r>
              <a:rPr lang="en-US" altLang="zh-CN" sz="2000" b="1" i="1" dirty="0" err="1" smtClean="0"/>
              <a:t>li</a:t>
            </a:r>
            <a:r>
              <a:rPr lang="en-US" altLang="zh-CN" sz="2000" b="1" i="1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i="1" dirty="0" smtClean="0"/>
              <a:t>		…                                         &lt;</a:t>
            </a:r>
            <a:r>
              <a:rPr lang="en-US" altLang="zh-CN" sz="2000" b="1" i="1" dirty="0" err="1" smtClean="0"/>
              <a:t>li</a:t>
            </a:r>
            <a:r>
              <a:rPr lang="en-US" altLang="zh-CN" sz="2000" b="1" i="1" dirty="0" smtClean="0"/>
              <a:t>&gt;  Instructor: </a:t>
            </a:r>
            <a:r>
              <a:rPr lang="en-US" altLang="zh-CN" sz="2000" b="1" i="1" dirty="0" err="1" smtClean="0"/>
              <a:t>Yuping</a:t>
            </a:r>
            <a:r>
              <a:rPr lang="en-US" altLang="zh-CN" sz="2000" b="1" i="1" dirty="0" smtClean="0"/>
              <a:t> &lt;/</a:t>
            </a:r>
            <a:r>
              <a:rPr lang="en-US" altLang="zh-CN" sz="2000" b="1" i="1" dirty="0" err="1" smtClean="0"/>
              <a:t>li</a:t>
            </a:r>
            <a:r>
              <a:rPr lang="en-US" altLang="zh-CN" sz="2000" b="1" i="1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i="1" dirty="0" smtClean="0"/>
              <a:t>	&lt;/</a:t>
            </a:r>
            <a:r>
              <a:rPr lang="en-US" altLang="zh-CN" sz="2000" b="1" i="1" dirty="0" err="1" smtClean="0"/>
              <a:t>ol</a:t>
            </a:r>
            <a:r>
              <a:rPr lang="en-US" altLang="zh-CN" sz="2000" b="1" i="1" dirty="0" smtClean="0"/>
              <a:t>&gt;                                       &lt;/</a:t>
            </a:r>
            <a:r>
              <a:rPr lang="en-US" altLang="zh-CN" sz="2000" b="1" i="1" dirty="0" err="1" smtClean="0"/>
              <a:t>ol</a:t>
            </a:r>
            <a:r>
              <a:rPr lang="en-US" altLang="zh-CN" sz="2000" b="1" i="1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000" dirty="0" smtClean="0"/>
          </a:p>
          <a:p>
            <a:pPr eaLnBrk="1" hangingPunct="1"/>
            <a:r>
              <a:rPr lang="en-US" altLang="zh-CN" sz="2400" dirty="0" smtClean="0"/>
              <a:t>Result:</a:t>
            </a:r>
          </a:p>
        </p:txBody>
      </p:sp>
      <p:pic>
        <p:nvPicPr>
          <p:cNvPr id="3174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4876800"/>
            <a:ext cx="3276600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2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List tags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/>
              <a:t>Unordered list</a:t>
            </a:r>
            <a:r>
              <a:rPr lang="en-US" altLang="zh-CN" dirty="0" smtClean="0"/>
              <a:t>: </a:t>
            </a:r>
            <a:r>
              <a:rPr lang="en-US" altLang="zh-CN" sz="3600" dirty="0" smtClean="0"/>
              <a:t>list items are not listed in a particular order. The syntax is: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i="1" dirty="0" smtClean="0"/>
              <a:t>	</a:t>
            </a:r>
            <a:r>
              <a:rPr lang="en-US" altLang="zh-CN" sz="1800" b="1" i="1" dirty="0" smtClean="0"/>
              <a:t>&lt;</a:t>
            </a:r>
            <a:r>
              <a:rPr lang="en-US" altLang="zh-CN" sz="1800" b="1" i="1" dirty="0" err="1" smtClean="0"/>
              <a:t>ul</a:t>
            </a:r>
            <a:r>
              <a:rPr lang="en-US" altLang="zh-CN" sz="1800" b="1" i="1" dirty="0" smtClean="0"/>
              <a:t> &gt;                             e.g.    &lt;</a:t>
            </a:r>
            <a:r>
              <a:rPr lang="en-US" altLang="zh-CN" sz="1800" b="1" i="1" dirty="0" err="1" smtClean="0"/>
              <a:t>ul</a:t>
            </a:r>
            <a:r>
              <a:rPr lang="en-US" altLang="zh-CN" sz="1800" b="1" i="1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b="1" i="1" dirty="0" smtClean="0"/>
              <a:t>		&lt;</a:t>
            </a:r>
            <a:r>
              <a:rPr lang="en-US" altLang="zh-CN" sz="1800" b="1" i="1" dirty="0" err="1" smtClean="0"/>
              <a:t>li</a:t>
            </a:r>
            <a:r>
              <a:rPr lang="en-US" altLang="zh-CN" sz="1800" b="1" i="1" dirty="0" smtClean="0"/>
              <a:t>&gt;item1 &lt;/</a:t>
            </a:r>
            <a:r>
              <a:rPr lang="en-US" altLang="zh-CN" sz="1800" b="1" i="1" dirty="0" err="1" smtClean="0"/>
              <a:t>li</a:t>
            </a:r>
            <a:r>
              <a:rPr lang="en-US" altLang="zh-CN" sz="1800" b="1" i="1" dirty="0" smtClean="0"/>
              <a:t>&gt;                         &lt;</a:t>
            </a:r>
            <a:r>
              <a:rPr lang="en-US" altLang="zh-CN" sz="1800" b="1" i="1" dirty="0" err="1" smtClean="0"/>
              <a:t>li</a:t>
            </a:r>
            <a:r>
              <a:rPr lang="en-US" altLang="zh-CN" sz="1800" b="1" i="1" dirty="0" smtClean="0"/>
              <a:t>&gt;  Name:  Your name &lt;/</a:t>
            </a:r>
            <a:r>
              <a:rPr lang="en-US" altLang="zh-CN" sz="1800" b="1" i="1" dirty="0" err="1" smtClean="0"/>
              <a:t>li</a:t>
            </a:r>
            <a:r>
              <a:rPr lang="en-US" altLang="zh-CN" sz="1800" b="1" i="1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b="1" i="1" dirty="0" smtClean="0"/>
              <a:t>		&lt;</a:t>
            </a:r>
            <a:r>
              <a:rPr lang="en-US" altLang="zh-CN" sz="1800" b="1" i="1" dirty="0" err="1" smtClean="0"/>
              <a:t>li</a:t>
            </a:r>
            <a:r>
              <a:rPr lang="en-US" altLang="zh-CN" sz="1800" b="1" i="1" dirty="0" smtClean="0"/>
              <a:t>&gt;item2 &lt;/</a:t>
            </a:r>
            <a:r>
              <a:rPr lang="en-US" altLang="zh-CN" sz="1800" b="1" i="1" dirty="0" err="1" smtClean="0"/>
              <a:t>li</a:t>
            </a:r>
            <a:r>
              <a:rPr lang="en-US" altLang="zh-CN" sz="1800" b="1" i="1" dirty="0" smtClean="0"/>
              <a:t>&gt;                           &lt;</a:t>
            </a:r>
            <a:r>
              <a:rPr lang="en-US" altLang="zh-CN" sz="1800" b="1" i="1" dirty="0" err="1" smtClean="0"/>
              <a:t>li</a:t>
            </a:r>
            <a:r>
              <a:rPr lang="en-US" altLang="zh-CN" sz="1800" b="1" i="1" dirty="0" smtClean="0"/>
              <a:t>&gt; Section: ###  &lt;/</a:t>
            </a:r>
            <a:r>
              <a:rPr lang="en-US" altLang="zh-CN" sz="1800" b="1" i="1" dirty="0" err="1" smtClean="0"/>
              <a:t>li</a:t>
            </a:r>
            <a:r>
              <a:rPr lang="en-US" altLang="zh-CN" sz="1800" b="1" i="1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b="1" i="1" dirty="0" smtClean="0"/>
              <a:t>		…                                         &lt;</a:t>
            </a:r>
            <a:r>
              <a:rPr lang="en-US" altLang="zh-CN" sz="1800" b="1" i="1" dirty="0" err="1" smtClean="0"/>
              <a:t>li</a:t>
            </a:r>
            <a:r>
              <a:rPr lang="en-US" altLang="zh-CN" sz="1800" b="1" i="1" dirty="0" smtClean="0"/>
              <a:t>&gt;  Instructor: </a:t>
            </a:r>
            <a:r>
              <a:rPr lang="en-US" altLang="zh-CN" sz="1800" b="1" i="1" dirty="0" err="1" smtClean="0"/>
              <a:t>Yuping</a:t>
            </a:r>
            <a:r>
              <a:rPr lang="en-US" altLang="zh-CN" sz="1800" b="1" i="1" dirty="0" smtClean="0"/>
              <a:t> &lt;/</a:t>
            </a:r>
            <a:r>
              <a:rPr lang="en-US" altLang="zh-CN" sz="1800" b="1" i="1" dirty="0" err="1" smtClean="0"/>
              <a:t>li</a:t>
            </a:r>
            <a:r>
              <a:rPr lang="en-US" altLang="zh-CN" sz="1800" b="1" i="1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b="1" i="1" dirty="0" smtClean="0"/>
              <a:t>	&lt;/</a:t>
            </a:r>
            <a:r>
              <a:rPr lang="en-US" altLang="zh-CN" sz="1800" b="1" i="1" dirty="0" err="1" smtClean="0"/>
              <a:t>ul</a:t>
            </a:r>
            <a:r>
              <a:rPr lang="en-US" altLang="zh-CN" sz="1800" b="1" i="1" dirty="0" smtClean="0"/>
              <a:t>&gt;                                       &lt;/</a:t>
            </a:r>
            <a:r>
              <a:rPr lang="en-US" altLang="zh-CN" sz="1800" b="1" i="1" dirty="0" err="1" smtClean="0"/>
              <a:t>ul</a:t>
            </a:r>
            <a:r>
              <a:rPr lang="en-US" altLang="zh-CN" sz="1800" b="1" i="1" dirty="0" smtClean="0"/>
              <a:t>&gt;</a:t>
            </a:r>
          </a:p>
          <a:p>
            <a:pPr eaLnBrk="1" hangingPunct="1"/>
            <a:r>
              <a:rPr lang="en-US" altLang="zh-CN" dirty="0" smtClean="0"/>
              <a:t>Result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5105400"/>
            <a:ext cx="28194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Table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10200"/>
          </a:xfrm>
        </p:spPr>
        <p:txBody>
          <a:bodyPr/>
          <a:lstStyle/>
          <a:p>
            <a:pPr eaLnBrk="1" hangingPunct="1">
              <a:defRPr/>
            </a:pPr>
            <a:r>
              <a:rPr lang="en-US" sz="1400" dirty="0" smtClean="0"/>
              <a:t>&lt;html&gt;</a:t>
            </a:r>
          </a:p>
          <a:p>
            <a:pPr eaLnBrk="1" hangingPunct="1">
              <a:defRPr/>
            </a:pPr>
            <a:r>
              <a:rPr lang="en-US" sz="1400" dirty="0" smtClean="0"/>
              <a:t>&lt;head&gt;</a:t>
            </a:r>
          </a:p>
          <a:p>
            <a:pPr eaLnBrk="1" hangingPunct="1">
              <a:defRPr/>
            </a:pPr>
            <a:r>
              <a:rPr lang="en-US" sz="1400" dirty="0" smtClean="0"/>
              <a:t>&lt;title&gt;Page Title&lt;/title&gt;</a:t>
            </a:r>
          </a:p>
          <a:p>
            <a:pPr eaLnBrk="1" hangingPunct="1">
              <a:defRPr/>
            </a:pPr>
            <a:r>
              <a:rPr lang="en-US" sz="1400" dirty="0" smtClean="0"/>
              <a:t>&lt;/head&gt;</a:t>
            </a:r>
          </a:p>
          <a:p>
            <a:pPr eaLnBrk="1" hangingPunct="1">
              <a:defRPr/>
            </a:pPr>
            <a:r>
              <a:rPr lang="en-US" sz="1400" dirty="0" smtClean="0"/>
              <a:t>&lt;body&gt;</a:t>
            </a:r>
          </a:p>
          <a:p>
            <a:pPr eaLnBrk="1" hangingPunct="1">
              <a:defRPr/>
            </a:pPr>
            <a:r>
              <a:rPr lang="en-US" sz="1400" dirty="0" smtClean="0"/>
              <a:t>&lt;table border="1"&gt;</a:t>
            </a:r>
          </a:p>
          <a:p>
            <a:pPr eaLnBrk="1" hangingPunct="1">
              <a:defRPr/>
            </a:pPr>
            <a:r>
              <a:rPr lang="en-US" sz="1400" dirty="0" smtClean="0"/>
              <a:t>&lt;caption&gt; Table of fruits and its price &lt;/caption&gt;</a:t>
            </a:r>
          </a:p>
          <a:p>
            <a:pPr eaLnBrk="1" hangingPunct="1">
              <a:defRPr/>
            </a:pP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4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thead</a:t>
            </a: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eaLnBrk="1" hangingPunct="1">
              <a:defRPr/>
            </a:pPr>
            <a:r>
              <a:rPr lang="en-US" sz="1400" dirty="0" smtClean="0"/>
              <a:t>    </a:t>
            </a:r>
            <a:r>
              <a:rPr lang="en-US" sz="1400" dirty="0" smtClean="0">
                <a:solidFill>
                  <a:srgbClr val="FF0000"/>
                </a:solidFill>
              </a:rPr>
              <a:t>&lt;</a:t>
            </a:r>
            <a:r>
              <a:rPr lang="en-US" sz="1400" dirty="0" err="1" smtClean="0">
                <a:solidFill>
                  <a:srgbClr val="FF0000"/>
                </a:solidFill>
              </a:rPr>
              <a:t>tr</a:t>
            </a:r>
            <a:r>
              <a:rPr lang="en-US" sz="1400" dirty="0" smtClean="0">
                <a:solidFill>
                  <a:srgbClr val="FF0000"/>
                </a:solidFill>
              </a:rPr>
              <a:t>&gt; </a:t>
            </a:r>
          </a:p>
          <a:p>
            <a:pPr eaLnBrk="1" hangingPunct="1">
              <a:defRPr/>
            </a:pPr>
            <a:r>
              <a:rPr lang="en-US" sz="1400" dirty="0" smtClean="0"/>
              <a:t>        </a:t>
            </a:r>
            <a:r>
              <a:rPr lang="en-US" sz="1400" dirty="0" smtClean="0">
                <a:solidFill>
                  <a:srgbClr val="C00000"/>
                </a:solidFill>
              </a:rPr>
              <a:t>&lt;td&gt; </a:t>
            </a:r>
            <a:r>
              <a:rPr lang="en-US" sz="1400" dirty="0" smtClean="0"/>
              <a:t>fruit </a:t>
            </a:r>
            <a:r>
              <a:rPr lang="en-US" sz="1400" dirty="0" smtClean="0">
                <a:solidFill>
                  <a:srgbClr val="C00000"/>
                </a:solidFill>
              </a:rPr>
              <a:t>&lt;/td</a:t>
            </a:r>
            <a:r>
              <a:rPr lang="en-US" sz="1400" dirty="0" smtClean="0"/>
              <a:t>&gt;</a:t>
            </a:r>
          </a:p>
          <a:p>
            <a:pPr eaLnBrk="1" hangingPunct="1">
              <a:defRPr/>
            </a:pPr>
            <a:r>
              <a:rPr lang="en-US" sz="1400" dirty="0" smtClean="0"/>
              <a:t>          </a:t>
            </a:r>
            <a:r>
              <a:rPr lang="en-US" sz="1400" dirty="0" smtClean="0">
                <a:solidFill>
                  <a:srgbClr val="C00000"/>
                </a:solidFill>
              </a:rPr>
              <a:t>&lt;td&gt; </a:t>
            </a:r>
            <a:r>
              <a:rPr lang="en-US" sz="1400" dirty="0" smtClean="0"/>
              <a:t>price </a:t>
            </a:r>
            <a:r>
              <a:rPr lang="en-US" sz="1400" dirty="0" smtClean="0">
                <a:solidFill>
                  <a:srgbClr val="C00000"/>
                </a:solidFill>
              </a:rPr>
              <a:t>&lt;/td&gt;</a:t>
            </a:r>
          </a:p>
          <a:p>
            <a:pPr eaLnBrk="1" hangingPunct="1">
              <a:defRPr/>
            </a:pPr>
            <a:r>
              <a:rPr lang="en-US" sz="1400" dirty="0" smtClean="0"/>
              <a:t>     </a:t>
            </a:r>
            <a:r>
              <a:rPr lang="en-US" sz="1400" dirty="0" smtClean="0">
                <a:solidFill>
                  <a:srgbClr val="FF0000"/>
                </a:solidFill>
              </a:rPr>
              <a:t>&lt;/</a:t>
            </a:r>
            <a:r>
              <a:rPr lang="en-US" sz="1400" dirty="0" err="1" smtClean="0">
                <a:solidFill>
                  <a:srgbClr val="FF0000"/>
                </a:solidFill>
              </a:rPr>
              <a:t>tr</a:t>
            </a:r>
            <a:r>
              <a:rPr lang="en-US" sz="1400" dirty="0" smtClean="0">
                <a:solidFill>
                  <a:srgbClr val="FF0000"/>
                </a:solidFill>
              </a:rPr>
              <a:t>&gt;</a:t>
            </a:r>
          </a:p>
          <a:p>
            <a:pPr eaLnBrk="1" hangingPunct="1">
              <a:defRPr/>
            </a:pP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4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thead</a:t>
            </a: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eaLnBrk="1" hangingPunct="1">
              <a:defRPr/>
            </a:pPr>
            <a:r>
              <a:rPr lang="en-US" sz="1400" dirty="0" smtClean="0"/>
              <a:t>&lt;</a:t>
            </a:r>
            <a:r>
              <a:rPr lang="en-US" sz="1400" dirty="0" err="1" smtClean="0"/>
              <a:t>tr</a:t>
            </a:r>
            <a:r>
              <a:rPr lang="en-US" sz="1400" dirty="0" smtClean="0"/>
              <a:t>&gt;  &lt;td&gt;  Apple &lt;/td&gt;</a:t>
            </a:r>
          </a:p>
          <a:p>
            <a:pPr eaLnBrk="1" hangingPunct="1">
              <a:defRPr/>
            </a:pPr>
            <a:r>
              <a:rPr lang="en-US" sz="1400" dirty="0" smtClean="0"/>
              <a:t>   &lt;td&gt;  70 &lt;/td&gt;  &lt;/</a:t>
            </a:r>
            <a:r>
              <a:rPr lang="en-US" sz="1400" dirty="0" err="1" smtClean="0"/>
              <a:t>tr</a:t>
            </a:r>
            <a:r>
              <a:rPr lang="en-US" sz="1400" dirty="0" smtClean="0"/>
              <a:t>&gt;</a:t>
            </a:r>
          </a:p>
          <a:p>
            <a:pPr eaLnBrk="1" hangingPunct="1">
              <a:defRPr/>
            </a:pPr>
            <a:r>
              <a:rPr lang="en-US" sz="1400" dirty="0" smtClean="0"/>
              <a:t>&lt;</a:t>
            </a:r>
            <a:r>
              <a:rPr lang="en-US" sz="1400" dirty="0" err="1" smtClean="0"/>
              <a:t>tr</a:t>
            </a:r>
            <a:r>
              <a:rPr lang="en-US" sz="1400" dirty="0" smtClean="0"/>
              <a:t>&gt;</a:t>
            </a:r>
          </a:p>
          <a:p>
            <a:pPr eaLnBrk="1" hangingPunct="1">
              <a:defRPr/>
            </a:pPr>
            <a:r>
              <a:rPr lang="en-US" sz="1400" dirty="0" smtClean="0"/>
              <a:t>  &lt;td&gt;  Mango &lt;/td&gt;</a:t>
            </a:r>
          </a:p>
          <a:p>
            <a:pPr eaLnBrk="1" hangingPunct="1">
              <a:defRPr/>
            </a:pPr>
            <a:r>
              <a:rPr lang="en-US" sz="1400" dirty="0" smtClean="0"/>
              <a:t>  &lt;td&gt;  100 &lt;/td&gt;</a:t>
            </a:r>
          </a:p>
          <a:p>
            <a:pPr eaLnBrk="1" hangingPunct="1">
              <a:defRPr/>
            </a:pPr>
            <a:r>
              <a:rPr lang="en-US" sz="1400" dirty="0" smtClean="0"/>
              <a:t>&lt;/</a:t>
            </a:r>
            <a:r>
              <a:rPr lang="en-US" sz="1400" dirty="0" err="1" smtClean="0"/>
              <a:t>tr</a:t>
            </a:r>
            <a:r>
              <a:rPr lang="en-US" sz="1400" dirty="0" smtClean="0"/>
              <a:t>&gt;</a:t>
            </a:r>
          </a:p>
          <a:p>
            <a:pPr eaLnBrk="1" hangingPunct="1">
              <a:defRPr/>
            </a:pPr>
            <a:r>
              <a:rPr lang="en-US" sz="1400" dirty="0" smtClean="0"/>
              <a:t>&lt;/table&gt; &lt;/body&gt; &lt;/html&gt;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6438" y="3657600"/>
            <a:ext cx="41243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smtClean="0"/>
              <a:t>Forms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00600"/>
          </a:xfrm>
        </p:spPr>
        <p:txBody>
          <a:bodyPr/>
          <a:lstStyle/>
          <a:p>
            <a:pPr algn="just"/>
            <a:r>
              <a:rPr lang="en-US" dirty="0" smtClean="0"/>
              <a:t>When browsing websites, users often need to provide information such as search queries, e-mail addresses and zip codes. HTML5 provides a mechanism, called a </a:t>
            </a:r>
            <a:r>
              <a:rPr lang="en-US" b="1" dirty="0" smtClean="0"/>
              <a:t>form, for collecting </a:t>
            </a:r>
            <a:r>
              <a:rPr lang="en-US" dirty="0" smtClean="0"/>
              <a:t>data from a user.</a:t>
            </a:r>
          </a:p>
          <a:p>
            <a:pPr algn="just"/>
            <a:r>
              <a:rPr lang="en-US" dirty="0" smtClean="0"/>
              <a:t>Data that users enter on a web page is normally sent to a </a:t>
            </a:r>
            <a:r>
              <a:rPr lang="en-US" i="1" dirty="0" smtClean="0"/>
              <a:t>web server that provides access </a:t>
            </a:r>
            <a:r>
              <a:rPr lang="en-US" dirty="0" smtClean="0"/>
              <a:t>to a site’s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993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0" y="2209800"/>
            <a:ext cx="5715000" cy="4114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371600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HTML5, CSS3, JavaScript, Canvas and </a:t>
            </a:r>
            <a:r>
              <a:rPr lang="en-IN" sz="3200" b="1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jQuery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3886200"/>
          </a:xfrm>
        </p:spPr>
        <p:txBody>
          <a:bodyPr/>
          <a:lstStyle/>
          <a:p>
            <a:pPr algn="just"/>
            <a:r>
              <a:rPr lang="en-IN" sz="2800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 5  : </a:t>
            </a:r>
            <a:r>
              <a:rPr lang="en-IN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specify the </a:t>
            </a:r>
            <a:r>
              <a:rPr lang="en-IN" sz="2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 and structure of web pages </a:t>
            </a:r>
            <a:r>
              <a:rPr lang="en-IN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portable manner.</a:t>
            </a:r>
          </a:p>
          <a:p>
            <a:pPr algn="just"/>
            <a:r>
              <a:rPr lang="en-IN" sz="2800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Cascading Style Sheets (CSS) : </a:t>
            </a:r>
            <a:r>
              <a:rPr lang="en-IN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specify the </a:t>
            </a:r>
            <a:r>
              <a:rPr lang="en-IN" sz="2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presentation, or styling, </a:t>
            </a:r>
            <a:r>
              <a:rPr lang="en-IN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elements on a web page</a:t>
            </a:r>
          </a:p>
          <a:p>
            <a:r>
              <a:rPr lang="en-IN" sz="2800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 : </a:t>
            </a:r>
            <a:r>
              <a:rPr lang="en-IN" sz="2800" dirty="0" smtClean="0"/>
              <a:t>to </a:t>
            </a:r>
            <a:r>
              <a:rPr lang="en-IN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 </a:t>
            </a:r>
            <a:r>
              <a:rPr lang="en-IN" sz="2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web pages</a:t>
            </a:r>
          </a:p>
          <a:p>
            <a:r>
              <a:rPr lang="en-IN" sz="2800" b="1" i="1" dirty="0" smtClean="0"/>
              <a:t>Canvas</a:t>
            </a:r>
            <a:r>
              <a:rPr lang="en-IN" sz="2800" i="1" dirty="0" smtClean="0"/>
              <a:t> : </a:t>
            </a:r>
            <a:r>
              <a:rPr lang="en-IN" sz="2800" i="1" dirty="0" err="1" smtClean="0"/>
              <a:t>javascript</a:t>
            </a:r>
            <a:r>
              <a:rPr lang="en-IN" sz="2800" i="1" dirty="0" smtClean="0"/>
              <a:t> API to draw 2D objects</a:t>
            </a:r>
            <a:endParaRPr lang="en-IN" sz="2800" i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2800" b="1" i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</a:t>
            </a:r>
            <a:r>
              <a:rPr lang="en-IN" sz="2800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IN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 a library of custom GUI controls that can be used to enhance the look and feel of your web pages</a:t>
            </a:r>
            <a:r>
              <a:rPr lang="en-IN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&lt;form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method</a:t>
            </a:r>
            <a:r>
              <a:rPr lang="en-US" sz="2400" dirty="0" smtClean="0"/>
              <a:t> = "post" </a:t>
            </a:r>
            <a:r>
              <a:rPr lang="en-US" sz="2400" dirty="0" smtClean="0">
                <a:solidFill>
                  <a:srgbClr val="FF0000"/>
                </a:solidFill>
              </a:rPr>
              <a:t>action</a:t>
            </a:r>
            <a:r>
              <a:rPr lang="en-US" sz="2400" dirty="0" smtClean="0"/>
              <a:t> </a:t>
            </a:r>
            <a:r>
              <a:rPr lang="en-US" sz="2400" dirty="0" smtClean="0"/>
              <a:t>=  "</a:t>
            </a:r>
            <a:r>
              <a:rPr lang="en-US" sz="2400" dirty="0" smtClean="0"/>
              <a:t>http://www.facebook.com"&gt;</a:t>
            </a:r>
          </a:p>
          <a:p>
            <a:pPr>
              <a:defRPr/>
            </a:pPr>
            <a:r>
              <a:rPr lang="en-US" sz="2400" dirty="0" smtClean="0"/>
              <a:t>Attribute </a:t>
            </a:r>
            <a:r>
              <a:rPr lang="en-US" sz="2400" b="1" dirty="0" smtClean="0"/>
              <a:t>method specifies </a:t>
            </a:r>
            <a:r>
              <a:rPr lang="en-US" sz="2400" dirty="0" smtClean="0"/>
              <a:t>how the form’s data is sent to the web server.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b="1" dirty="0" smtClean="0">
                <a:cs typeface="+mn-cs"/>
              </a:rPr>
              <a:t>Method=“get” </a:t>
            </a:r>
            <a:r>
              <a:rPr lang="en-US" sz="2400" dirty="0" smtClean="0">
                <a:cs typeface="+mn-cs"/>
              </a:rPr>
              <a:t>(appends the form data directly to the end of the URL of the script, where it’s visible in the browser’s </a:t>
            </a:r>
            <a:r>
              <a:rPr lang="en-US" sz="2400" b="1" dirty="0" smtClean="0">
                <a:cs typeface="+mn-cs"/>
              </a:rPr>
              <a:t>Address field).</a:t>
            </a:r>
            <a:endParaRPr lang="en-US" sz="2400" dirty="0" smtClean="0">
              <a:cs typeface="+mn-cs"/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b="1" dirty="0" smtClean="0">
                <a:cs typeface="+mn-cs"/>
              </a:rPr>
              <a:t>Method=“post</a:t>
            </a:r>
            <a:r>
              <a:rPr lang="en-US" sz="2400" dirty="0" smtClean="0">
                <a:cs typeface="+mn-cs"/>
              </a:rPr>
              <a:t>”(appends form data to the browser request, which contains the protocol (HTTP) and the requested resource’s URL</a:t>
            </a:r>
          </a:p>
          <a:p>
            <a:pPr lvl="2">
              <a:defRPr/>
            </a:pPr>
            <a:r>
              <a:rPr lang="en-US" dirty="0" smtClean="0">
                <a:cs typeface="+mn-cs"/>
              </a:rPr>
              <a:t>the user doesn’t see the data after the form is submitted.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 algn="ctr"/>
            <a:r>
              <a:rPr lang="en-US" dirty="0" smtClean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Action</a:t>
            </a:r>
            <a:r>
              <a:rPr lang="en-US" sz="2800" dirty="0" smtClean="0"/>
              <a:t>-The action attribute in the form element specifies the URL of a </a:t>
            </a:r>
            <a:r>
              <a:rPr lang="en-US" sz="2800" i="1" dirty="0" smtClean="0"/>
              <a:t>script on the web server that will be invoked to process the form’s data.</a:t>
            </a:r>
          </a:p>
          <a:p>
            <a:pPr>
              <a:buFont typeface="Wingdings" pitchFamily="2" charset="2"/>
              <a:buNone/>
              <a:defRPr/>
            </a:pPr>
            <a:endParaRPr lang="en-US" sz="2800" i="1" dirty="0" smtClean="0"/>
          </a:p>
          <a:p>
            <a:pPr>
              <a:defRPr/>
            </a:pPr>
            <a:r>
              <a:rPr lang="en-US" sz="2800" b="1" i="1" dirty="0" smtClean="0"/>
              <a:t>Input</a:t>
            </a:r>
            <a:r>
              <a:rPr lang="en-US" sz="2800" i="1" dirty="0" smtClean="0"/>
              <a:t>-i</a:t>
            </a:r>
            <a:r>
              <a:rPr lang="en-US" sz="2800" dirty="0" smtClean="0"/>
              <a:t>nput elements that specify data to provide to the script that processes the form.</a:t>
            </a:r>
          </a:p>
          <a:p>
            <a:pPr lvl="1">
              <a:defRPr/>
            </a:pPr>
            <a:r>
              <a:rPr lang="en-US" sz="2400" dirty="0" smtClean="0">
                <a:cs typeface="+mn-cs"/>
              </a:rPr>
              <a:t>An input’s type is determined by its </a:t>
            </a:r>
            <a:r>
              <a:rPr lang="en-US" sz="2400" b="1" dirty="0" smtClean="0">
                <a:cs typeface="+mn-cs"/>
              </a:rPr>
              <a:t>type attribute</a:t>
            </a:r>
          </a:p>
          <a:p>
            <a:pPr lvl="1">
              <a:defRPr/>
            </a:pPr>
            <a:r>
              <a:rPr lang="en-US" dirty="0" smtClean="0">
                <a:cs typeface="+mn-cs"/>
              </a:rPr>
              <a:t>form uses different types of input such as </a:t>
            </a:r>
            <a:r>
              <a:rPr lang="en-US" sz="2000" dirty="0" smtClean="0">
                <a:cs typeface="+mn-cs"/>
              </a:rPr>
              <a:t>text </a:t>
            </a:r>
            <a:r>
              <a:rPr lang="en-US" dirty="0" smtClean="0">
                <a:cs typeface="+mn-cs"/>
              </a:rPr>
              <a:t>input, a </a:t>
            </a:r>
            <a:r>
              <a:rPr lang="en-US" sz="2000" dirty="0" smtClean="0">
                <a:cs typeface="+mn-cs"/>
              </a:rPr>
              <a:t>submit </a:t>
            </a:r>
            <a:r>
              <a:rPr lang="en-US" dirty="0" smtClean="0">
                <a:cs typeface="+mn-cs"/>
              </a:rPr>
              <a:t>input, reset input etc.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b="1" i="1" smtClean="0"/>
              <a:t>Text input Element</a:t>
            </a:r>
            <a:br>
              <a:rPr lang="en-US" b="1" i="1" smtClean="0"/>
            </a:br>
            <a:endParaRPr lang="en-US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The </a:t>
            </a:r>
            <a:r>
              <a:rPr lang="en-US" sz="2400" b="1" dirty="0" smtClean="0"/>
              <a:t>text input inserts a text field in the form.</a:t>
            </a:r>
          </a:p>
          <a:p>
            <a:pPr algn="just"/>
            <a:r>
              <a:rPr lang="en-US" sz="2400" dirty="0" smtClean="0"/>
              <a:t>Users can type data in text fields.</a:t>
            </a:r>
          </a:p>
          <a:p>
            <a:pPr algn="just"/>
            <a:r>
              <a:rPr lang="en-US" sz="2400" dirty="0" smtClean="0"/>
              <a:t>The label element provides users with information about the input element’s purpose.</a:t>
            </a:r>
          </a:p>
          <a:p>
            <a:pPr algn="just"/>
            <a:r>
              <a:rPr lang="en-US" sz="2400" dirty="0" smtClean="0"/>
              <a:t> The input element’s </a:t>
            </a:r>
            <a:r>
              <a:rPr lang="en-US" sz="2400" b="1" dirty="0" smtClean="0">
                <a:solidFill>
                  <a:srgbClr val="FF0000"/>
                </a:solidFill>
              </a:rPr>
              <a:t>size attribute </a:t>
            </a:r>
            <a:r>
              <a:rPr lang="en-US" sz="2400" b="1" dirty="0" smtClean="0"/>
              <a:t>specifies the </a:t>
            </a:r>
            <a:r>
              <a:rPr lang="en-US" sz="2400" b="1" dirty="0" smtClean="0">
                <a:solidFill>
                  <a:srgbClr val="FF0000"/>
                </a:solidFill>
              </a:rPr>
              <a:t>number of characters </a:t>
            </a:r>
            <a:r>
              <a:rPr lang="en-US" sz="2400" dirty="0" smtClean="0">
                <a:solidFill>
                  <a:srgbClr val="FF0000"/>
                </a:solidFill>
              </a:rPr>
              <a:t>visible </a:t>
            </a:r>
            <a:r>
              <a:rPr lang="en-US" sz="2400" dirty="0" smtClean="0"/>
              <a:t>in the text field. </a:t>
            </a:r>
          </a:p>
          <a:p>
            <a:pPr algn="just"/>
            <a:r>
              <a:rPr lang="en-US" sz="2400" dirty="0" smtClean="0"/>
              <a:t>Optional attribute </a:t>
            </a:r>
            <a:r>
              <a:rPr lang="en-US" sz="2400" b="1" dirty="0" err="1" smtClean="0">
                <a:solidFill>
                  <a:srgbClr val="FF0000"/>
                </a:solidFill>
              </a:rPr>
              <a:t>maxlength</a:t>
            </a:r>
            <a:r>
              <a:rPr lang="en-US" sz="2400" b="1" dirty="0" smtClean="0"/>
              <a:t> limits the </a:t>
            </a:r>
            <a:r>
              <a:rPr lang="en-US" sz="2400" b="1" dirty="0" smtClean="0">
                <a:solidFill>
                  <a:srgbClr val="FF0000"/>
                </a:solidFill>
              </a:rPr>
              <a:t>number of characters input</a:t>
            </a:r>
            <a:r>
              <a:rPr lang="en-US" sz="2400" b="1" dirty="0" smtClean="0"/>
              <a:t> </a:t>
            </a:r>
            <a:r>
              <a:rPr lang="en-US" sz="2400" dirty="0" smtClean="0"/>
              <a:t>into the text field—in this case, the user is not permitted to type more than 30 characters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371600"/>
          </a:xfrm>
        </p:spPr>
        <p:txBody>
          <a:bodyPr/>
          <a:lstStyle/>
          <a:p>
            <a:r>
              <a:rPr lang="en-US" sz="3600" b="1" i="1" dirty="0" smtClean="0"/>
              <a:t>Submit </a:t>
            </a:r>
            <a:r>
              <a:rPr lang="en-US" sz="3600" b="1" i="1" dirty="0" smtClean="0"/>
              <a:t>and </a:t>
            </a:r>
            <a:r>
              <a:rPr lang="en-US" sz="3600" b="1" i="1" dirty="0" smtClean="0"/>
              <a:t>Reset </a:t>
            </a:r>
            <a:r>
              <a:rPr lang="en-US" sz="3600" b="1" i="1" dirty="0" smtClean="0"/>
              <a:t>input Elements</a:t>
            </a:r>
            <a:r>
              <a:rPr lang="en-US" sz="4000" b="1" i="1" dirty="0" smtClean="0"/>
              <a:t/>
            </a:r>
            <a:br>
              <a:rPr lang="en-US" sz="4000" b="1" i="1" dirty="0" smtClean="0"/>
            </a:br>
            <a:endParaRPr lang="en-US" sz="4000" dirty="0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b="1" dirty="0" smtClean="0"/>
              <a:t>submit input element is a </a:t>
            </a:r>
            <a:r>
              <a:rPr lang="en-US" sz="2400" dirty="0" smtClean="0"/>
              <a:t>button. </a:t>
            </a:r>
          </a:p>
          <a:p>
            <a:r>
              <a:rPr lang="en-US" sz="2400" dirty="0" smtClean="0"/>
              <a:t>When the submit button is pressed, the form’s data is sent to the location specified in the form’s action attribute.</a:t>
            </a:r>
          </a:p>
          <a:p>
            <a:r>
              <a:rPr lang="en-US" sz="2400" dirty="0" smtClean="0"/>
              <a:t>The value attribute sets the text displayed on the button.</a:t>
            </a:r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reset input </a:t>
            </a:r>
            <a:r>
              <a:rPr lang="en-US" sz="2400" dirty="0" smtClean="0"/>
              <a:t>element allows a user to reset all form elements to their default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Additional Form tags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724400"/>
          </a:xfrm>
        </p:spPr>
        <p:txBody>
          <a:bodyPr/>
          <a:lstStyle/>
          <a:p>
            <a:r>
              <a:rPr lang="en-US" sz="2800" b="1" dirty="0" err="1" smtClean="0"/>
              <a:t>Textarea</a:t>
            </a:r>
            <a:r>
              <a:rPr lang="en-US" sz="2800" dirty="0" smtClean="0"/>
              <a:t>- insert multiple text areas into the form.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/>
              <a:t>&lt;</a:t>
            </a:r>
            <a:r>
              <a:rPr lang="en-US" sz="2800" dirty="0" err="1" smtClean="0"/>
              <a:t>textarea</a:t>
            </a:r>
            <a:r>
              <a:rPr lang="en-US" sz="2800" dirty="0" smtClean="0"/>
              <a:t> rows="5" cols="80"&gt;Enter comments here &lt;/</a:t>
            </a:r>
            <a:r>
              <a:rPr lang="en-US" sz="2800" dirty="0" err="1" smtClean="0"/>
              <a:t>textarea</a:t>
            </a:r>
            <a:r>
              <a:rPr lang="en-US" sz="2800" dirty="0" smtClean="0"/>
              <a:t>&gt;</a:t>
            </a:r>
          </a:p>
          <a:p>
            <a:r>
              <a:rPr lang="en-US" sz="2800" b="1" dirty="0" smtClean="0"/>
              <a:t>Checkbox</a:t>
            </a:r>
            <a:r>
              <a:rPr lang="en-US" sz="2800" dirty="0" smtClean="0"/>
              <a:t>-enable users to select an option.</a:t>
            </a:r>
          </a:p>
          <a:p>
            <a:r>
              <a:rPr lang="en-US" sz="2800" dirty="0" smtClean="0"/>
              <a:t>When a user selects a checkbox, a </a:t>
            </a:r>
            <a:r>
              <a:rPr lang="en-US" sz="2800" i="1" dirty="0" smtClean="0"/>
              <a:t>check mark appears in the checkbox. </a:t>
            </a:r>
          </a:p>
          <a:p>
            <a:r>
              <a:rPr lang="en-US" sz="2800" i="1" dirty="0" err="1" smtClean="0"/>
              <a:t>Otherwise,</a:t>
            </a:r>
            <a:r>
              <a:rPr lang="en-US" sz="2800" dirty="0" err="1" smtClean="0"/>
              <a:t>the</a:t>
            </a:r>
            <a:r>
              <a:rPr lang="en-US" sz="2800" dirty="0" smtClean="0"/>
              <a:t> checkbox remains empty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/>
              <a:t>&lt;input type="checkbox" name="name"&gt;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Form tags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en-US" b="1" dirty="0" smtClean="0"/>
              <a:t>Radio button-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&lt;input type="radio" name="name"&gt;</a:t>
            </a:r>
          </a:p>
          <a:p>
            <a:r>
              <a:rPr lang="en-US" dirty="0" smtClean="0"/>
              <a:t>Dropdown list-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Select</a:t>
            </a:r>
            <a:r>
              <a:rPr lang="en-US" sz="2800" dirty="0" smtClean="0"/>
              <a:t> element provides a dropdown list from which user can select an item.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Option </a:t>
            </a:r>
            <a:r>
              <a:rPr lang="en-US" sz="2800" dirty="0" smtClean="0"/>
              <a:t>element adds items into the list.</a:t>
            </a:r>
          </a:p>
          <a:p>
            <a:pPr algn="ctr">
              <a:buFont typeface="Wingdings" pitchFamily="2" charset="2"/>
              <a:buNone/>
            </a:pPr>
            <a:r>
              <a:rPr lang="en-US" sz="2000" dirty="0" smtClean="0"/>
              <a:t>&lt;select name="rating" &gt;</a:t>
            </a:r>
          </a:p>
          <a:p>
            <a:pPr algn="ctr">
              <a:buFont typeface="Wingdings" pitchFamily="2" charset="2"/>
              <a:buNone/>
            </a:pPr>
            <a:r>
              <a:rPr lang="en-US" sz="2000" dirty="0" smtClean="0"/>
              <a:t> &lt;option selected&gt; 1&lt;/option&gt; </a:t>
            </a:r>
          </a:p>
          <a:p>
            <a:pPr algn="ctr">
              <a:buFont typeface="Wingdings" pitchFamily="2" charset="2"/>
              <a:buNone/>
            </a:pPr>
            <a:r>
              <a:rPr lang="en-US" sz="2000" dirty="0" smtClean="0"/>
              <a:t>     &lt;option&gt; 2&lt;/option&gt;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71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66800" y="2119313"/>
            <a:ext cx="6648450" cy="38242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			Internal Linking</a:t>
            </a:r>
            <a:endParaRPr lang="en-US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Internal linking—a mechanism that enables the user to jump between locations </a:t>
            </a:r>
            <a:r>
              <a:rPr lang="en-US" sz="2400" smtClean="0"/>
              <a:t>in the same document.</a:t>
            </a:r>
          </a:p>
          <a:p>
            <a:r>
              <a:rPr lang="en-US" sz="2400" smtClean="0"/>
              <a:t>Internal linking is useful for long documents that contain many sections.</a:t>
            </a:r>
          </a:p>
          <a:p>
            <a:r>
              <a:rPr lang="en-US" sz="2400" smtClean="0"/>
              <a:t> Clicking an internal link enables the user to find a section </a:t>
            </a:r>
            <a:r>
              <a:rPr lang="en-US" sz="2400" i="1" smtClean="0"/>
              <a:t>without scrolling </a:t>
            </a:r>
            <a:r>
              <a:rPr lang="en-US" sz="2400" smtClean="0"/>
              <a:t>through the entire document.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/>
              <a:t>meta Elements</a:t>
            </a:r>
            <a:endParaRPr lang="en-US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algn="just"/>
            <a:r>
              <a:rPr lang="en-US" sz="2400" dirty="0" smtClean="0"/>
              <a:t>Search engines catalog sites by following links from page to </a:t>
            </a:r>
            <a:r>
              <a:rPr lang="en-US" sz="2400" i="1" dirty="0" smtClean="0"/>
              <a:t>and saving identification and classification information for each page.</a:t>
            </a:r>
          </a:p>
          <a:p>
            <a:pPr algn="just"/>
            <a:r>
              <a:rPr lang="en-US" sz="2400" dirty="0" smtClean="0"/>
              <a:t>One way that search engines catalog pages is by reading the content in each page’s </a:t>
            </a:r>
            <a:r>
              <a:rPr lang="en-US" sz="2400" b="1" dirty="0" smtClean="0"/>
              <a:t>meta </a:t>
            </a:r>
            <a:r>
              <a:rPr lang="en-US" sz="2400" dirty="0" smtClean="0"/>
              <a:t>elements, which specify information about a document.</a:t>
            </a:r>
          </a:p>
          <a:p>
            <a:pPr algn="just"/>
            <a:r>
              <a:rPr lang="en-US" sz="2400" dirty="0" smtClean="0"/>
              <a:t>The meta element is one of many methods of </a:t>
            </a:r>
            <a:r>
              <a:rPr lang="en-US" sz="2400" b="1" dirty="0" smtClean="0"/>
              <a:t>search engine optimization (SEO)—the process of designing and tuning </a:t>
            </a:r>
            <a:r>
              <a:rPr lang="en-US" sz="2400" dirty="0" smtClean="0"/>
              <a:t>your website to maximize your </a:t>
            </a:r>
            <a:r>
              <a:rPr lang="en-US" sz="2400" i="1" dirty="0" err="1" smtClean="0"/>
              <a:t>findability</a:t>
            </a:r>
            <a:r>
              <a:rPr lang="en-US" sz="2400" i="1" dirty="0" smtClean="0"/>
              <a:t> and improve your rankings in organic </a:t>
            </a:r>
            <a:r>
              <a:rPr lang="en-US" sz="2400" dirty="0" smtClean="0"/>
              <a:t>search engine results.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533400"/>
          </a:xfrm>
        </p:spPr>
        <p:txBody>
          <a:bodyPr/>
          <a:lstStyle/>
          <a:p>
            <a:pPr algn="ctr"/>
            <a:r>
              <a:rPr lang="en-US" b="1" dirty="0" smtClean="0"/>
              <a:t>meta Elements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648200"/>
          </a:xfrm>
        </p:spPr>
        <p:txBody>
          <a:bodyPr/>
          <a:lstStyle/>
          <a:p>
            <a:r>
              <a:rPr lang="en-I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 engines </a:t>
            </a:r>
            <a:r>
              <a:rPr lang="en-IN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catalog</a:t>
            </a:r>
            <a:r>
              <a:rPr lang="en-I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sites by following links from page to page (often known as </a:t>
            </a:r>
            <a:r>
              <a:rPr lang="en-IN" sz="2000" i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spidering</a:t>
            </a:r>
            <a:r>
              <a:rPr lang="en-IN" sz="20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IN" sz="20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crawling the site)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way that search engines </a:t>
            </a:r>
            <a:r>
              <a:rPr lang="en-IN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catalog</a:t>
            </a:r>
            <a:r>
              <a:rPr lang="en-I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pages is by reading the content in each page’s </a:t>
            </a:r>
            <a:r>
              <a:rPr lang="en-IN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 </a:t>
            </a:r>
            <a:r>
              <a:rPr lang="en-I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elements</a:t>
            </a:r>
            <a:endParaRPr lang="en-US" sz="2000" dirty="0" smtClean="0"/>
          </a:p>
          <a:p>
            <a:pPr>
              <a:defRPr/>
            </a:pPr>
            <a:r>
              <a:rPr lang="en-US" sz="2000" dirty="0" smtClean="0"/>
              <a:t>Two important attributes of the meta element are </a:t>
            </a:r>
          </a:p>
          <a:p>
            <a:pPr lvl="2">
              <a:defRPr/>
            </a:pPr>
            <a:r>
              <a:rPr lang="en-US" sz="2000" b="1" dirty="0" smtClean="0">
                <a:cs typeface="+mn-cs"/>
              </a:rPr>
              <a:t>Name</a:t>
            </a:r>
          </a:p>
          <a:p>
            <a:pPr lvl="2">
              <a:defRPr/>
            </a:pPr>
            <a:r>
              <a:rPr lang="en-US" sz="2000" b="1" dirty="0" smtClean="0">
                <a:cs typeface="+mn-cs"/>
              </a:rPr>
              <a:t>content</a:t>
            </a:r>
            <a:endParaRPr lang="en-US" sz="2000" dirty="0" smtClean="0">
              <a:cs typeface="+mn-cs"/>
            </a:endParaRPr>
          </a:p>
          <a:p>
            <a:pPr>
              <a:defRPr/>
            </a:pPr>
            <a:r>
              <a:rPr lang="en-US" sz="2000" b="1" dirty="0" smtClean="0"/>
              <a:t>Name</a:t>
            </a:r>
            <a:r>
              <a:rPr lang="en-US" sz="2000" dirty="0" smtClean="0"/>
              <a:t>-which identifies the type of meta element</a:t>
            </a:r>
          </a:p>
          <a:p>
            <a:pPr>
              <a:defRPr/>
            </a:pPr>
            <a:r>
              <a:rPr lang="en-US" sz="2000" b="1" dirty="0" smtClean="0"/>
              <a:t>content- </a:t>
            </a:r>
            <a:r>
              <a:rPr lang="en-US" sz="2000" dirty="0" smtClean="0"/>
              <a:t>which provides the information search engines use to catalog pages.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err="1" smtClean="0"/>
              <a:t>Eg</a:t>
            </a:r>
            <a:r>
              <a:rPr lang="en-US" sz="2000" b="1" dirty="0" smtClean="0"/>
              <a:t>: &lt;</a:t>
            </a:r>
            <a:r>
              <a:rPr lang="en-US" sz="2000" dirty="0" smtClean="0"/>
              <a:t>meta name = "</a:t>
            </a:r>
            <a:r>
              <a:rPr lang="en-US" sz="2000" b="1" dirty="0" smtClean="0"/>
              <a:t>keywords</a:t>
            </a:r>
            <a:r>
              <a:rPr lang="en-US" sz="2000" dirty="0" smtClean="0"/>
              <a:t>" content = "web page, design, HTML5, tutorial, personal, help, index, form, contact, feedback, list, links, </a:t>
            </a:r>
            <a:r>
              <a:rPr lang="en-US" sz="2000" dirty="0" err="1" smtClean="0"/>
              <a:t>deitel</a:t>
            </a:r>
            <a:r>
              <a:rPr lang="en-US" sz="2000" dirty="0" smtClean="0"/>
              <a:t>"&gt;</a:t>
            </a:r>
          </a:p>
          <a:p>
            <a:pPr>
              <a:defRPr/>
            </a:pPr>
            <a:r>
              <a:rPr lang="en-US" sz="2000" dirty="0" smtClean="0"/>
              <a:t>The content attribute </a:t>
            </a:r>
            <a:r>
              <a:rPr lang="en-US" sz="2000" b="1" dirty="0" smtClean="0"/>
              <a:t>keyword</a:t>
            </a:r>
            <a:r>
              <a:rPr lang="en-US" sz="2000" dirty="0" smtClean="0"/>
              <a:t> meta element provides search engines with a list of words that describe the page</a:t>
            </a:r>
          </a:p>
          <a:p>
            <a:pPr>
              <a:defRPr/>
            </a:pPr>
            <a:r>
              <a:rPr lang="en-US" sz="2000" dirty="0" smtClean="0"/>
              <a:t>These words are compared with words in search requests.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Evolution of the Internet and World Wide Web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ARPANET</a:t>
            </a:r>
          </a:p>
          <a:p>
            <a:r>
              <a:rPr lang="en-IN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 Switching</a:t>
            </a:r>
          </a:p>
          <a:p>
            <a:r>
              <a:rPr lang="en-IN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TCP/IP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371600"/>
          </a:xfrm>
        </p:spPr>
        <p:txBody>
          <a:bodyPr/>
          <a:lstStyle/>
          <a:p>
            <a:r>
              <a:rPr lang="en-IN" dirty="0" smtClean="0"/>
              <a:t>New HTML5 Form input Types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r>
              <a:rPr lang="en-IN" sz="2400" dirty="0" smtClean="0"/>
              <a:t>input Type </a:t>
            </a:r>
            <a:r>
              <a:rPr lang="en-IN" sz="2400" dirty="0" err="1" smtClean="0"/>
              <a:t>color</a:t>
            </a:r>
            <a:endParaRPr lang="en-IN" sz="2400" dirty="0" smtClean="0"/>
          </a:p>
          <a:p>
            <a:r>
              <a:rPr lang="en-IN" sz="2400" dirty="0" smtClean="0"/>
              <a:t>input Type date</a:t>
            </a:r>
          </a:p>
          <a:p>
            <a:r>
              <a:rPr lang="en-IN" sz="2400" dirty="0" smtClean="0"/>
              <a:t>input Type </a:t>
            </a:r>
            <a:r>
              <a:rPr lang="en-IN" sz="2400" dirty="0" err="1" smtClean="0"/>
              <a:t>datetime</a:t>
            </a:r>
            <a:endParaRPr lang="en-IN" sz="2400" dirty="0" smtClean="0"/>
          </a:p>
          <a:p>
            <a:r>
              <a:rPr lang="en-IN" sz="2400" dirty="0" smtClean="0"/>
              <a:t>input Type </a:t>
            </a:r>
            <a:r>
              <a:rPr lang="en-IN" sz="2400" dirty="0" err="1" smtClean="0"/>
              <a:t>datetime</a:t>
            </a:r>
            <a:r>
              <a:rPr lang="en-IN" sz="2400" dirty="0" smtClean="0"/>
              <a:t>-local</a:t>
            </a:r>
          </a:p>
          <a:p>
            <a:r>
              <a:rPr lang="en-IN" sz="2400" dirty="0" smtClean="0"/>
              <a:t>input Type email</a:t>
            </a:r>
          </a:p>
          <a:p>
            <a:r>
              <a:rPr lang="en-IN" sz="2400" dirty="0" smtClean="0"/>
              <a:t>input Type month</a:t>
            </a:r>
          </a:p>
          <a:p>
            <a:r>
              <a:rPr lang="en-IN" sz="2400" dirty="0" smtClean="0"/>
              <a:t>input Type number</a:t>
            </a:r>
          </a:p>
          <a:p>
            <a:r>
              <a:rPr lang="en-IN" sz="2400" dirty="0" smtClean="0"/>
              <a:t>input Type range</a:t>
            </a:r>
          </a:p>
          <a:p>
            <a:r>
              <a:rPr lang="en-IN" sz="2400" dirty="0" smtClean="0"/>
              <a:t>input Type search</a:t>
            </a:r>
          </a:p>
          <a:p>
            <a:r>
              <a:rPr lang="en-IN" sz="2400" dirty="0" smtClean="0"/>
              <a:t>input Type </a:t>
            </a:r>
            <a:r>
              <a:rPr lang="en-IN" sz="2400" dirty="0" err="1" smtClean="0"/>
              <a:t>tel</a:t>
            </a:r>
            <a:endParaRPr lang="en-IN" sz="2400" dirty="0" smtClean="0"/>
          </a:p>
          <a:p>
            <a:r>
              <a:rPr lang="en-IN" sz="2400" dirty="0" smtClean="0"/>
              <a:t>input Type time</a:t>
            </a:r>
          </a:p>
          <a:p>
            <a:r>
              <a:rPr lang="en-IN" sz="2400" dirty="0" smtClean="0"/>
              <a:t>input Type </a:t>
            </a:r>
            <a:r>
              <a:rPr lang="en-IN" sz="2400" dirty="0" err="1" smtClean="0"/>
              <a:t>url</a:t>
            </a:r>
            <a:endParaRPr lang="en-IN" sz="2400" dirty="0" smtClean="0"/>
          </a:p>
          <a:p>
            <a:r>
              <a:rPr lang="en-IN" sz="2400" dirty="0" smtClean="0"/>
              <a:t>input Type week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 HTML5 Form input Types 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r>
              <a:rPr lang="en-US" dirty="0" smtClean="0"/>
              <a:t>&lt;input type=“color” autofocus/&gt;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 enable users to enter color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Autofocus- it specifies that an &lt;input&gt; element should automatically get focus when the page loads.</a:t>
            </a:r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5325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0" y="1828800"/>
            <a:ext cx="6477000" cy="4267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&lt;input type="date" /&gt;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600200"/>
            <a:ext cx="403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563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76400" y="1981200"/>
            <a:ext cx="5638800" cy="40862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&lt;input type="email” placeholder="name@gmail.com" required/&gt; </a:t>
            </a:r>
          </a:p>
          <a:p>
            <a:r>
              <a:rPr lang="en-US" sz="2400" smtClean="0"/>
              <a:t>&lt;input type="number" min="0" max="10" step="2" value="2"&gt;</a:t>
            </a:r>
          </a:p>
          <a:p>
            <a:r>
              <a:rPr lang="en-US" sz="2400" smtClean="0"/>
              <a:t>0&lt;input type="range" min="0" max="20" value="6"/&gt;20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5837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95400" y="1905000"/>
            <a:ext cx="5867400" cy="4419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&lt;input type=“url” /&gt;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Autocomplete &amp; Datalist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r>
              <a:rPr lang="en-US" sz="2800" dirty="0" err="1" smtClean="0"/>
              <a:t>Autocomplete</a:t>
            </a:r>
            <a:r>
              <a:rPr lang="en-US" sz="2800" dirty="0" smtClean="0"/>
              <a:t>-Used to fill the users information based on previous input such as name, address, email.</a:t>
            </a:r>
          </a:p>
          <a:p>
            <a:r>
              <a:rPr lang="en-US" sz="2800" dirty="0" smtClean="0"/>
              <a:t>We enable </a:t>
            </a:r>
            <a:r>
              <a:rPr lang="en-US" sz="2800" dirty="0" err="1" smtClean="0"/>
              <a:t>autocomplete</a:t>
            </a:r>
            <a:r>
              <a:rPr lang="en-US" sz="2800" dirty="0" smtClean="0"/>
              <a:t> for an entire form or just for specific elements.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/>
              <a:t>&lt;</a:t>
            </a:r>
            <a:r>
              <a:rPr lang="en-US" sz="2800" dirty="0" err="1" smtClean="0"/>
              <a:t>lable</a:t>
            </a:r>
            <a:r>
              <a:rPr lang="en-US" sz="2800" dirty="0" smtClean="0"/>
              <a:t>&gt; user name:&lt;input  type="text" </a:t>
            </a:r>
            <a:r>
              <a:rPr lang="en-US" sz="2800" dirty="0" err="1" smtClean="0"/>
              <a:t>maxlength</a:t>
            </a:r>
            <a:r>
              <a:rPr lang="en-US" sz="2800" dirty="0" smtClean="0"/>
              <a:t>=25 </a:t>
            </a:r>
            <a:r>
              <a:rPr lang="en-US" sz="2800" dirty="0" err="1" smtClean="0"/>
              <a:t>autocomplete</a:t>
            </a:r>
            <a:r>
              <a:rPr lang="en-US" sz="2800" dirty="0" smtClean="0"/>
              <a:t>="on"&lt;/label&gt;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614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95400" y="2219325"/>
            <a:ext cx="6019800" cy="41052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371600"/>
          </a:xfrm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3600" dirty="0" smtClean="0"/>
              <a:t>Language of web page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3600" dirty="0" smtClean="0"/>
              <a:t>- HTML (Hypertext Markup Language)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Datalist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r>
              <a:rPr lang="en-US" sz="2000" dirty="0" err="1" smtClean="0"/>
              <a:t>Datalist</a:t>
            </a:r>
            <a:r>
              <a:rPr lang="en-US" sz="2000" dirty="0" smtClean="0"/>
              <a:t>-Provides an option for text input element</a:t>
            </a:r>
          </a:p>
          <a:p>
            <a:r>
              <a:rPr lang="en-US" sz="2000" dirty="0" smtClean="0"/>
              <a:t>The &lt;</a:t>
            </a:r>
            <a:r>
              <a:rPr lang="en-US" sz="2000" dirty="0" err="1" smtClean="0"/>
              <a:t>datalist</a:t>
            </a:r>
            <a:r>
              <a:rPr lang="en-US" sz="2000" dirty="0" smtClean="0"/>
              <a:t>&gt; tag is used to provide an "</a:t>
            </a:r>
            <a:r>
              <a:rPr lang="en-US" sz="2000" dirty="0" err="1" smtClean="0"/>
              <a:t>autocomplete</a:t>
            </a:r>
            <a:r>
              <a:rPr lang="en-US" sz="2000" dirty="0" smtClean="0"/>
              <a:t>" feature on &lt;input&gt; elements. </a:t>
            </a:r>
          </a:p>
          <a:p>
            <a:r>
              <a:rPr lang="en-US" sz="2000" dirty="0" smtClean="0"/>
              <a:t>Users will see a drop-down list of pre-defined options as they input data.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&lt;input type = "text" placeholder = "Select a month" list = "months" /&gt;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datalist</a:t>
            </a:r>
            <a:r>
              <a:rPr lang="en-US" sz="2000" dirty="0" smtClean="0"/>
              <a:t> id = "months"&gt;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&lt;option value = "January"&gt;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&lt;option value = "February"&gt;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&lt;option value = "March"&gt;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&lt;option value = "April"&gt;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&lt;/</a:t>
            </a:r>
            <a:r>
              <a:rPr lang="en-US" sz="2000" dirty="0" err="1" smtClean="0"/>
              <a:t>datalist</a:t>
            </a:r>
            <a:r>
              <a:rPr lang="en-US" sz="2000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634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33600" y="2743200"/>
            <a:ext cx="5334000" cy="37719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Page-Structure </a:t>
            </a:r>
            <a:r>
              <a:rPr lang="en-IN" dirty="0" smtClean="0"/>
              <a:t>Elements</a:t>
            </a:r>
            <a:endParaRPr lang="en-IN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HTML5 introduces several new page-structure </a:t>
            </a:r>
            <a:r>
              <a:rPr lang="en-IN" dirty="0" smtClean="0"/>
              <a:t>elements that </a:t>
            </a:r>
            <a:r>
              <a:rPr lang="en-IN" dirty="0" smtClean="0"/>
              <a:t>meaningfully </a:t>
            </a:r>
            <a:r>
              <a:rPr lang="en-IN" dirty="0" smtClean="0"/>
              <a:t>identify areas </a:t>
            </a:r>
            <a:r>
              <a:rPr lang="en-IN" dirty="0" smtClean="0"/>
              <a:t>of the page as headers, footers, articles, navigation areas, asides, figures and more.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Page structure elements</a:t>
            </a:r>
          </a:p>
        </p:txBody>
      </p:sp>
      <p:pic>
        <p:nvPicPr>
          <p:cNvPr id="675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33600" y="2057400"/>
            <a:ext cx="3581400" cy="41862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Page structure elements 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r>
              <a:rPr lang="en-US" sz="2400" smtClean="0"/>
              <a:t>&lt;header&gt; - Defines a header for a document or a section</a:t>
            </a:r>
          </a:p>
          <a:p>
            <a:r>
              <a:rPr lang="en-US" sz="2400" smtClean="0"/>
              <a:t>&lt;nav&gt; - Defines a container for navigation links</a:t>
            </a:r>
          </a:p>
          <a:p>
            <a:r>
              <a:rPr lang="en-US" sz="2400" smtClean="0"/>
              <a:t>&lt;section&gt; - Defines a section in a document</a:t>
            </a:r>
          </a:p>
          <a:p>
            <a:r>
              <a:rPr lang="en-US" sz="2400" smtClean="0"/>
              <a:t>&lt;article&gt; - Defines an independent self-contained article</a:t>
            </a:r>
          </a:p>
          <a:p>
            <a:r>
              <a:rPr lang="en-US" sz="2400" smtClean="0"/>
              <a:t>&lt;aside&gt; - Defines content aside from the content (like a sidebar)</a:t>
            </a:r>
          </a:p>
          <a:p>
            <a:r>
              <a:rPr lang="en-US" sz="2400" smtClean="0"/>
              <a:t>&lt;footer&gt; - Defines a footer for a document or a section</a:t>
            </a:r>
          </a:p>
          <a:p>
            <a:r>
              <a:rPr lang="en-US" sz="2400" smtClean="0"/>
              <a:t>&lt;details&gt; - Defines additional details</a:t>
            </a:r>
          </a:p>
          <a:p>
            <a:r>
              <a:rPr lang="en-US" sz="2400" smtClean="0"/>
              <a:t>&lt;summary&gt; - Defines a heading for the &lt;details&gt;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Identify the personality !!!</a:t>
            </a:r>
            <a:endParaRPr lang="en-IN" dirty="0"/>
          </a:p>
        </p:txBody>
      </p:sp>
      <p:pic>
        <p:nvPicPr>
          <p:cNvPr id="4" name="Content Placeholder 3" descr="Sir_Tim_Berners-Lee_(cropped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81200"/>
            <a:ext cx="3107662" cy="3886200"/>
          </a:xfr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14800" y="1905000"/>
          <a:ext cx="449580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/>
              </a:tblGrid>
              <a:tr h="388620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 Inventor of the WWW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Implemented the first successful  communication between an HTTP client and server via the internet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Director of the W3C</a:t>
                      </a:r>
                      <a:r>
                        <a:rPr lang="en-IN" sz="20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  <a:r>
                        <a:rPr lang="en-IN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/>
              <a:t>Web Basics</a:t>
            </a:r>
            <a:endParaRPr 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algn="just"/>
            <a:r>
              <a:rPr lang="en-US" sz="2000" dirty="0" smtClean="0"/>
              <a:t>The fundamentals of web-based interactions between a client web browser and a web server.</a:t>
            </a:r>
          </a:p>
          <a:p>
            <a:pPr algn="just"/>
            <a:r>
              <a:rPr lang="en-US" sz="2000" b="1" i="1" dirty="0" smtClean="0"/>
              <a:t>web page</a:t>
            </a:r>
          </a:p>
          <a:p>
            <a:pPr lvl="1" algn="just"/>
            <a:r>
              <a:rPr lang="en-US" sz="1600" dirty="0" smtClean="0"/>
              <a:t>HTML (</a:t>
            </a:r>
            <a:r>
              <a:rPr lang="en-US" sz="1600" dirty="0" err="1" smtClean="0"/>
              <a:t>HyperText</a:t>
            </a:r>
            <a:r>
              <a:rPr lang="en-US" sz="1600" dirty="0" smtClean="0"/>
              <a:t> Markup Language) document (with the extension .html or .</a:t>
            </a:r>
            <a:r>
              <a:rPr lang="en-US" sz="1600" dirty="0" err="1" smtClean="0"/>
              <a:t>htm</a:t>
            </a:r>
            <a:r>
              <a:rPr lang="en-US" sz="1600" dirty="0" smtClean="0"/>
              <a:t>) that describes to a web browser the document’s </a:t>
            </a:r>
            <a:r>
              <a:rPr lang="en-US" sz="1600" b="1" dirty="0" smtClean="0"/>
              <a:t>content and structure</a:t>
            </a:r>
            <a:r>
              <a:rPr lang="en-US" sz="1600" dirty="0" smtClean="0"/>
              <a:t>.</a:t>
            </a:r>
          </a:p>
          <a:p>
            <a:pPr algn="just"/>
            <a:r>
              <a:rPr lang="en-US" sz="2000" b="1" i="1" dirty="0" smtClean="0"/>
              <a:t>Hyperlinks</a:t>
            </a:r>
          </a:p>
          <a:p>
            <a:pPr lvl="1" algn="just"/>
            <a:r>
              <a:rPr lang="en-US" sz="1600" dirty="0" smtClean="0"/>
              <a:t>HTML documents normally contain </a:t>
            </a:r>
            <a:r>
              <a:rPr lang="en-US" sz="1600" b="1" dirty="0" smtClean="0"/>
              <a:t>hyperlinks, which, when clicked, load a specified </a:t>
            </a:r>
            <a:r>
              <a:rPr lang="en-US" sz="1600" dirty="0" smtClean="0"/>
              <a:t>web document.</a:t>
            </a:r>
          </a:p>
          <a:p>
            <a:pPr lvl="1" algn="just"/>
            <a:r>
              <a:rPr lang="en-US" sz="2000" dirty="0" smtClean="0"/>
              <a:t>Both images and text may be hyperlinked.</a:t>
            </a:r>
          </a:p>
          <a:p>
            <a:pPr lvl="1" algn="just"/>
            <a:r>
              <a:rPr lang="en-US" sz="2000" dirty="0" smtClean="0"/>
              <a:t>When the user clicks a hyperlink, a </a:t>
            </a:r>
            <a:r>
              <a:rPr lang="en-US" sz="2000" b="1" dirty="0" smtClean="0"/>
              <a:t>web server locates the requested web page and </a:t>
            </a:r>
            <a:r>
              <a:rPr lang="en-US" sz="2000" dirty="0" smtClean="0"/>
              <a:t>sends it to the user’s web browser.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14823</TotalTime>
  <Words>2990</Words>
  <Application>Microsoft Office PowerPoint</Application>
  <PresentationFormat>On-screen Show (4:3)</PresentationFormat>
  <Paragraphs>402</Paragraphs>
  <Slides>74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Pixel</vt:lpstr>
      <vt:lpstr>    IT302   Internet Technology   </vt:lpstr>
      <vt:lpstr>Introduction to Computers and the Internet   </vt:lpstr>
      <vt:lpstr>The Internet in Industry and Research</vt:lpstr>
      <vt:lpstr>Slide 4</vt:lpstr>
      <vt:lpstr>HTML5, CSS3, JavaScript, Canvas and jQuery</vt:lpstr>
      <vt:lpstr>Evolution of the Internet and World Wide Web</vt:lpstr>
      <vt:lpstr>Slide 7</vt:lpstr>
      <vt:lpstr>Identify the personality !!!</vt:lpstr>
      <vt:lpstr>Web Basics</vt:lpstr>
      <vt:lpstr>Slide 10</vt:lpstr>
      <vt:lpstr>Slide 11</vt:lpstr>
      <vt:lpstr>Slide 12</vt:lpstr>
      <vt:lpstr>Request</vt:lpstr>
      <vt:lpstr>Slide 14</vt:lpstr>
      <vt:lpstr>Response</vt:lpstr>
      <vt:lpstr>Response …</vt:lpstr>
      <vt:lpstr>HTTP Headers</vt:lpstr>
      <vt:lpstr>HTTP Headers …</vt:lpstr>
      <vt:lpstr>HTTP get and post Requests</vt:lpstr>
      <vt:lpstr>Client-Side Caching</vt:lpstr>
      <vt:lpstr>Multitier Application Architecture</vt:lpstr>
      <vt:lpstr>Client-Side Scripting versus Server-Side Scripting</vt:lpstr>
      <vt:lpstr>What is HTML</vt:lpstr>
      <vt:lpstr>HTML Syntax </vt:lpstr>
      <vt:lpstr>HTML Syntax</vt:lpstr>
      <vt:lpstr>HTML Syntax</vt:lpstr>
      <vt:lpstr>Structure of the web page</vt:lpstr>
      <vt:lpstr>Structure of the web page</vt:lpstr>
      <vt:lpstr>Head Section</vt:lpstr>
      <vt:lpstr>Structure of the web page</vt:lpstr>
      <vt:lpstr>Slide 31</vt:lpstr>
      <vt:lpstr>Create a basic HTML file</vt:lpstr>
      <vt:lpstr>Create a basic HTML file (cont)</vt:lpstr>
      <vt:lpstr>Slide 34</vt:lpstr>
      <vt:lpstr>Introduction to some common tags</vt:lpstr>
      <vt:lpstr>   Heading</vt:lpstr>
      <vt:lpstr>Linking - hyperlink</vt:lpstr>
      <vt:lpstr>Hyperlink</vt:lpstr>
      <vt:lpstr>Images</vt:lpstr>
      <vt:lpstr>Images</vt:lpstr>
      <vt:lpstr>Paragraph tags &lt;p&gt;...&lt;/p&gt;</vt:lpstr>
      <vt:lpstr>result</vt:lpstr>
      <vt:lpstr>Special Characters and Horizontal Rules</vt:lpstr>
      <vt:lpstr>Horizontal Rules ...</vt:lpstr>
      <vt:lpstr>List tags</vt:lpstr>
      <vt:lpstr>List tags</vt:lpstr>
      <vt:lpstr>Table</vt:lpstr>
      <vt:lpstr>Forms</vt:lpstr>
      <vt:lpstr>Slide 49</vt:lpstr>
      <vt:lpstr>Form</vt:lpstr>
      <vt:lpstr>Forms</vt:lpstr>
      <vt:lpstr>Text input Element </vt:lpstr>
      <vt:lpstr>Submit and Reset input Elements </vt:lpstr>
      <vt:lpstr>Additional Form tags</vt:lpstr>
      <vt:lpstr>Form tags</vt:lpstr>
      <vt:lpstr>Slide 56</vt:lpstr>
      <vt:lpstr>   Internal Linking</vt:lpstr>
      <vt:lpstr>meta Elements</vt:lpstr>
      <vt:lpstr>meta Elements</vt:lpstr>
      <vt:lpstr>New HTML5 Form input Types </vt:lpstr>
      <vt:lpstr>New HTML5 Form input Types </vt:lpstr>
      <vt:lpstr>Slide 62</vt:lpstr>
      <vt:lpstr>&lt;input type="date" /&gt;</vt:lpstr>
      <vt:lpstr>Slide 64</vt:lpstr>
      <vt:lpstr>Slide 65</vt:lpstr>
      <vt:lpstr>Slide 66</vt:lpstr>
      <vt:lpstr>Slide 67</vt:lpstr>
      <vt:lpstr>Autocomplete &amp; Datalist</vt:lpstr>
      <vt:lpstr>Slide 69</vt:lpstr>
      <vt:lpstr>Datalist</vt:lpstr>
      <vt:lpstr>Slide 71</vt:lpstr>
      <vt:lpstr>Page-Structure Elements</vt:lpstr>
      <vt:lpstr>Page structure elements</vt:lpstr>
      <vt:lpstr>Page structure elements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staff room</dc:creator>
  <cp:lastModifiedBy>HP</cp:lastModifiedBy>
  <cp:revision>452</cp:revision>
  <cp:lastPrinted>1601-01-01T00:00:00Z</cp:lastPrinted>
  <dcterms:created xsi:type="dcterms:W3CDTF">1601-01-01T00:00:00Z</dcterms:created>
  <dcterms:modified xsi:type="dcterms:W3CDTF">2019-02-04T14:46:00Z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