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57" r:id="rId3"/>
    <p:sldId id="258" r:id="rId4"/>
    <p:sldId id="259" r:id="rId5"/>
    <p:sldId id="260" r:id="rId6"/>
    <p:sldId id="262" r:id="rId7"/>
    <p:sldId id="344" r:id="rId8"/>
    <p:sldId id="345" r:id="rId9"/>
    <p:sldId id="346" r:id="rId10"/>
    <p:sldId id="347" r:id="rId11"/>
    <p:sldId id="348" r:id="rId12"/>
    <p:sldId id="341" r:id="rId13"/>
    <p:sldId id="343" r:id="rId14"/>
    <p:sldId id="342" r:id="rId15"/>
    <p:sldId id="264" r:id="rId16"/>
    <p:sldId id="265" r:id="rId17"/>
    <p:sldId id="350" r:id="rId18"/>
    <p:sldId id="274" r:id="rId19"/>
    <p:sldId id="275" r:id="rId20"/>
    <p:sldId id="349" r:id="rId21"/>
    <p:sldId id="277" r:id="rId22"/>
    <p:sldId id="278" r:id="rId23"/>
    <p:sldId id="280" r:id="rId24"/>
    <p:sldId id="281" r:id="rId25"/>
    <p:sldId id="351" r:id="rId26"/>
    <p:sldId id="282" r:id="rId27"/>
    <p:sldId id="353" r:id="rId28"/>
    <p:sldId id="352" r:id="rId29"/>
    <p:sldId id="283"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944" y="-4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FEEF6-5393-40E0-AF3F-4B5CB843E03C}" type="datetimeFigureOut">
              <a:rPr lang="en-US" smtClean="0"/>
              <a:pPr/>
              <a:t>2/26/2019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21EB7-1F62-440E-80EC-6DF121A2768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宋体" pitchFamily="2" charset="-122"/>
            </a:endParaRPr>
          </a:p>
        </p:txBody>
      </p:sp>
      <p:sp>
        <p:nvSpPr>
          <p:cNvPr id="160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2E1034-9F09-4A1F-A3D7-07D21BC77809}"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05EE2CB-51F5-45AC-9161-C0D43CD64FB1}" type="datetimeFigureOut">
              <a:rPr lang="en-US" smtClean="0"/>
              <a:pPr/>
              <a:t>2/26/2019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33BE824-5895-4C68-A114-7BA5116A34E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5EE2CB-51F5-45AC-9161-C0D43CD64FB1}" type="datetimeFigureOut">
              <a:rPr lang="en-US" smtClean="0"/>
              <a:pPr/>
              <a:t>2/26/2019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33BE824-5895-4C68-A114-7BA5116A34E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5EE2CB-51F5-45AC-9161-C0D43CD64FB1}" type="datetimeFigureOut">
              <a:rPr lang="en-US" smtClean="0"/>
              <a:pPr/>
              <a:t>2/26/2019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33BE824-5895-4C68-A114-7BA5116A34E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5EE2CB-51F5-45AC-9161-C0D43CD64FB1}" type="datetimeFigureOut">
              <a:rPr lang="en-US" smtClean="0"/>
              <a:pPr/>
              <a:t>2/26/2019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33BE824-5895-4C68-A114-7BA5116A34E7}"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05EE2CB-51F5-45AC-9161-C0D43CD64FB1}" type="datetimeFigureOut">
              <a:rPr lang="en-US" smtClean="0"/>
              <a:pPr/>
              <a:t>2/26/2019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33BE824-5895-4C68-A114-7BA5116A34E7}"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5EE2CB-51F5-45AC-9161-C0D43CD64FB1}" type="datetimeFigureOut">
              <a:rPr lang="en-US" smtClean="0"/>
              <a:pPr/>
              <a:t>2/26/2019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33BE824-5895-4C68-A114-7BA5116A34E7}"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5EE2CB-51F5-45AC-9161-C0D43CD64FB1}" type="datetimeFigureOut">
              <a:rPr lang="en-US" smtClean="0"/>
              <a:pPr/>
              <a:t>2/26/2019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33BE824-5895-4C68-A114-7BA5116A34E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05EE2CB-51F5-45AC-9161-C0D43CD64FB1}" type="datetimeFigureOut">
              <a:rPr lang="en-US" smtClean="0"/>
              <a:pPr/>
              <a:t>2/26/2019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33BE824-5895-4C68-A114-7BA5116A34E7}"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05EE2CB-51F5-45AC-9161-C0D43CD64FB1}" type="datetimeFigureOut">
              <a:rPr lang="en-US" smtClean="0"/>
              <a:pPr/>
              <a:t>2/26/2019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33BE824-5895-4C68-A114-7BA5116A34E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05EE2CB-51F5-45AC-9161-C0D43CD64FB1}" type="datetimeFigureOut">
              <a:rPr lang="en-US" smtClean="0"/>
              <a:pPr/>
              <a:t>2/26/2019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33BE824-5895-4C68-A114-7BA5116A34E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05EE2CB-51F5-45AC-9161-C0D43CD64FB1}" type="datetimeFigureOut">
              <a:rPr lang="en-US" smtClean="0"/>
              <a:pPr/>
              <a:t>2/26/2019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33BE824-5895-4C68-A114-7BA5116A34E7}"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05EE2CB-51F5-45AC-9161-C0D43CD64FB1}" type="datetimeFigureOut">
              <a:rPr lang="en-US" smtClean="0"/>
              <a:pPr/>
              <a:t>2/26/2019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33BE824-5895-4C68-A114-7BA5116A34E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Font typeface="Wingdings" pitchFamily="2" charset="2"/>
              <a:buNone/>
              <a:defRPr/>
            </a:pPr>
            <a:endParaRPr lang="en-US" sz="5400" b="1" dirty="0" smtClean="0">
              <a:solidFill>
                <a:schemeClr val="accent5">
                  <a:lumMod val="50000"/>
                </a:schemeClr>
              </a:solidFill>
            </a:endParaRPr>
          </a:p>
          <a:p>
            <a:pPr marL="0" indent="0" algn="ctr">
              <a:buFont typeface="Wingdings" pitchFamily="2" charset="2"/>
              <a:buNone/>
              <a:defRPr/>
            </a:pPr>
            <a:r>
              <a:rPr lang="en-US" sz="5400" b="1" dirty="0" smtClean="0">
                <a:solidFill>
                  <a:schemeClr val="accent5">
                    <a:lumMod val="50000"/>
                  </a:schemeClr>
                </a:solidFill>
              </a:rPr>
              <a:t>C</a:t>
            </a:r>
            <a:r>
              <a:rPr lang="en-US" sz="5400" dirty="0" smtClean="0">
                <a:solidFill>
                  <a:schemeClr val="accent5">
                    <a:lumMod val="50000"/>
                  </a:schemeClr>
                </a:solidFill>
              </a:rPr>
              <a:t>ascading</a:t>
            </a:r>
            <a:r>
              <a:rPr lang="en-US" sz="5400" dirty="0">
                <a:solidFill>
                  <a:schemeClr val="accent5">
                    <a:lumMod val="50000"/>
                  </a:schemeClr>
                </a:solidFill>
              </a:rPr>
              <a:t> </a:t>
            </a:r>
            <a:r>
              <a:rPr lang="en-US" sz="5400" b="1" dirty="0">
                <a:solidFill>
                  <a:schemeClr val="accent5">
                    <a:lumMod val="50000"/>
                  </a:schemeClr>
                </a:solidFill>
              </a:rPr>
              <a:t>S</a:t>
            </a:r>
            <a:r>
              <a:rPr lang="en-US" sz="5400" dirty="0">
                <a:solidFill>
                  <a:schemeClr val="accent5">
                    <a:lumMod val="50000"/>
                  </a:schemeClr>
                </a:solidFill>
              </a:rPr>
              <a:t>tyle </a:t>
            </a:r>
            <a:r>
              <a:rPr lang="en-US" sz="5400" b="1" dirty="0" smtClean="0">
                <a:solidFill>
                  <a:schemeClr val="accent5">
                    <a:lumMod val="50000"/>
                  </a:schemeClr>
                </a:solidFill>
              </a:rPr>
              <a:t>S</a:t>
            </a:r>
            <a:r>
              <a:rPr lang="en-US" sz="5400" dirty="0" smtClean="0">
                <a:solidFill>
                  <a:schemeClr val="accent5">
                    <a:lumMod val="50000"/>
                  </a:schemeClr>
                </a:solidFill>
              </a:rPr>
              <a:t>heets</a:t>
            </a:r>
          </a:p>
          <a:p>
            <a:pPr marL="0" indent="0" algn="ctr">
              <a:buFont typeface="Wingdings" pitchFamily="2" charset="2"/>
              <a:buNone/>
              <a:defRPr/>
            </a:pPr>
            <a:r>
              <a:rPr lang="en-US" sz="5400" dirty="0" smtClean="0">
                <a:solidFill>
                  <a:schemeClr val="accent5">
                    <a:lumMod val="50000"/>
                  </a:schemeClr>
                </a:solidFill>
              </a:rPr>
              <a:t>(CSS)</a:t>
            </a:r>
            <a:endParaRPr lang="en-US" sz="5400" dirty="0">
              <a:solidFill>
                <a:schemeClr val="accent5">
                  <a:lumMod val="50000"/>
                </a:schemeClr>
              </a:solidFill>
            </a:endParaRPr>
          </a:p>
        </p:txBody>
      </p:sp>
      <p:sp>
        <p:nvSpPr>
          <p:cNvPr id="69634" name="Title 1"/>
          <p:cNvSpPr>
            <a:spLocks noGrp="1"/>
          </p:cNvSpPr>
          <p:nvPr>
            <p:ph type="title"/>
          </p:nvPr>
        </p:nvSpPr>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defRPr/>
            </a:pPr>
            <a:r>
              <a:rPr lang="en-US" dirty="0" smtClean="0"/>
              <a:t>selector </a:t>
            </a:r>
            <a:r>
              <a:rPr lang="en-US" dirty="0"/>
              <a:t>for a </a:t>
            </a:r>
            <a:r>
              <a:rPr lang="en-US" b="1" dirty="0"/>
              <a:t>style class </a:t>
            </a:r>
            <a:r>
              <a:rPr lang="en-US" dirty="0" smtClean="0"/>
              <a:t>named special.</a:t>
            </a:r>
          </a:p>
          <a:p>
            <a:pPr algn="just">
              <a:defRPr/>
            </a:pPr>
            <a:r>
              <a:rPr lang="en-US" dirty="0"/>
              <a:t>Style-class declarations are </a:t>
            </a:r>
            <a:r>
              <a:rPr lang="en-US" dirty="0" smtClean="0"/>
              <a:t>preceded by </a:t>
            </a:r>
            <a:r>
              <a:rPr lang="en-US" dirty="0"/>
              <a:t>a period </a:t>
            </a:r>
            <a:r>
              <a:rPr lang="en-US" dirty="0" smtClean="0"/>
              <a:t>(.)</a:t>
            </a:r>
          </a:p>
          <a:p>
            <a:pPr algn="just">
              <a:defRPr/>
            </a:pPr>
            <a:r>
              <a:rPr lang="en-US" dirty="0"/>
              <a:t>D</a:t>
            </a:r>
            <a:r>
              <a:rPr lang="en-US" dirty="0" smtClean="0"/>
              <a:t>efine </a:t>
            </a:r>
            <a:r>
              <a:rPr lang="en-US" dirty="0"/>
              <a:t>styles that can be applied to </a:t>
            </a:r>
            <a:r>
              <a:rPr lang="en-US" i="1" dirty="0"/>
              <a:t>any </a:t>
            </a:r>
            <a:r>
              <a:rPr lang="en-US" dirty="0"/>
              <a:t>element</a:t>
            </a:r>
            <a:endParaRPr lang="en-US" dirty="0" smtClean="0"/>
          </a:p>
          <a:p>
            <a:pPr marL="0" indent="0">
              <a:buFont typeface="Wingdings" pitchFamily="2" charset="2"/>
              <a:buNone/>
              <a:defRPr/>
            </a:pPr>
            <a:endParaRPr lang="en-US" dirty="0"/>
          </a:p>
        </p:txBody>
      </p:sp>
      <p:sp>
        <p:nvSpPr>
          <p:cNvPr id="82946" name="Title 1"/>
          <p:cNvSpPr>
            <a:spLocks noGrp="1"/>
          </p:cNvSpPr>
          <p:nvPr>
            <p:ph type="title"/>
          </p:nvPr>
        </p:nvSpPr>
        <p:spPr/>
        <p:txBody>
          <a:bodyPr/>
          <a:lstStyle/>
          <a:p>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Content Placeholder 2"/>
          <p:cNvSpPr>
            <a:spLocks noGrp="1"/>
          </p:cNvSpPr>
          <p:nvPr>
            <p:ph idx="1"/>
          </p:nvPr>
        </p:nvSpPr>
        <p:spPr/>
        <p:txBody>
          <a:bodyPr/>
          <a:lstStyle/>
          <a:p>
            <a:r>
              <a:rPr lang="en-US" b="1" dirty="0" smtClean="0"/>
              <a:t>&lt;h1 class </a:t>
            </a:r>
            <a:r>
              <a:rPr lang="en-US" dirty="0" smtClean="0"/>
              <a:t>= </a:t>
            </a:r>
            <a:r>
              <a:rPr lang="en-US" b="1" dirty="0" smtClean="0"/>
              <a:t>"special"&gt;</a:t>
            </a:r>
            <a:r>
              <a:rPr lang="en-US" dirty="0" err="1" smtClean="0"/>
              <a:t>Deitel</a:t>
            </a:r>
            <a:r>
              <a:rPr lang="en-US" dirty="0" smtClean="0"/>
              <a:t> &amp; Associates, Inc.</a:t>
            </a:r>
            <a:r>
              <a:rPr lang="en-US" b="1" dirty="0" smtClean="0"/>
              <a:t>&lt;/h1&gt;</a:t>
            </a:r>
          </a:p>
          <a:p>
            <a:pPr algn="just"/>
            <a:r>
              <a:rPr lang="en-US" dirty="0" smtClean="0"/>
              <a:t>The styles applied to an element (the </a:t>
            </a:r>
            <a:r>
              <a:rPr lang="en-US" b="1" dirty="0" smtClean="0"/>
              <a:t>parent </a:t>
            </a:r>
            <a:r>
              <a:rPr lang="en-US" dirty="0" smtClean="0"/>
              <a:t>or </a:t>
            </a:r>
            <a:r>
              <a:rPr lang="en-US" b="1" dirty="0" smtClean="0"/>
              <a:t>ancestor element</a:t>
            </a:r>
            <a:r>
              <a:rPr lang="en-US" dirty="0" smtClean="0"/>
              <a:t>) also apply to the element’s </a:t>
            </a:r>
            <a:r>
              <a:rPr lang="en-US" i="1" dirty="0" smtClean="0"/>
              <a:t>nested elements </a:t>
            </a:r>
            <a:r>
              <a:rPr lang="en-US" dirty="0" smtClean="0"/>
              <a:t>(</a:t>
            </a:r>
            <a:r>
              <a:rPr lang="en-US" b="1" dirty="0" smtClean="0"/>
              <a:t>child </a:t>
            </a:r>
            <a:r>
              <a:rPr lang="en-US" dirty="0" smtClean="0"/>
              <a:t>or </a:t>
            </a:r>
            <a:r>
              <a:rPr lang="en-US" b="1" dirty="0" smtClean="0"/>
              <a:t>descendant elements</a:t>
            </a:r>
            <a:r>
              <a:rPr lang="en-US" dirty="0" smtClean="0"/>
              <a:t>).</a:t>
            </a:r>
          </a:p>
        </p:txBody>
      </p:sp>
      <p:sp>
        <p:nvSpPr>
          <p:cNvPr id="83970" name="Title 1"/>
          <p:cNvSpPr>
            <a:spLocks noGrp="1"/>
          </p:cNvSpPr>
          <p:nvPr>
            <p:ph type="title"/>
          </p:nvPr>
        </p:nvSpPr>
        <p:spPr/>
        <p:txBody>
          <a:bodyPr/>
          <a:lstStyle/>
          <a:p>
            <a:r>
              <a:rPr lang="en-US" smtClean="0"/>
              <a:t>Applying a style class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Content Placeholder 2"/>
          <p:cNvSpPr>
            <a:spLocks noGrp="1"/>
          </p:cNvSpPr>
          <p:nvPr>
            <p:ph idx="1"/>
          </p:nvPr>
        </p:nvSpPr>
        <p:spPr>
          <a:xfrm>
            <a:off x="457200" y="1981200"/>
            <a:ext cx="8229600" cy="4343400"/>
          </a:xfrm>
        </p:spPr>
        <p:txBody>
          <a:bodyPr/>
          <a:lstStyle/>
          <a:p>
            <a:pPr algn="just"/>
            <a:r>
              <a:rPr lang="en-US" dirty="0" smtClean="0"/>
              <a:t>Styles may be defined by a </a:t>
            </a:r>
            <a:r>
              <a:rPr lang="en-US" b="1" dirty="0" smtClean="0"/>
              <a:t>user</a:t>
            </a:r>
            <a:r>
              <a:rPr lang="en-US" dirty="0" smtClean="0"/>
              <a:t>, an </a:t>
            </a:r>
            <a:r>
              <a:rPr lang="en-US" b="1" dirty="0" smtClean="0"/>
              <a:t>author </a:t>
            </a:r>
            <a:r>
              <a:rPr lang="en-US" dirty="0" smtClean="0"/>
              <a:t>or a </a:t>
            </a:r>
            <a:r>
              <a:rPr lang="en-US" b="1" dirty="0" smtClean="0"/>
              <a:t>user agent</a:t>
            </a:r>
            <a:r>
              <a:rPr lang="en-US" dirty="0" smtClean="0"/>
              <a:t>.</a:t>
            </a:r>
          </a:p>
          <a:p>
            <a:pPr algn="just"/>
            <a:r>
              <a:rPr lang="en-US" dirty="0" smtClean="0"/>
              <a:t>A user is a person viewing the web page.</a:t>
            </a:r>
          </a:p>
          <a:p>
            <a:pPr algn="just"/>
            <a:r>
              <a:rPr lang="en-US" dirty="0" smtClean="0"/>
              <a:t>author—the person who writes the document</a:t>
            </a:r>
          </a:p>
          <a:p>
            <a:pPr algn="just"/>
            <a:r>
              <a:rPr lang="en-US" dirty="0" smtClean="0"/>
              <a:t>the user agent is the program used to render and display the document (e.g., a web browser)</a:t>
            </a:r>
          </a:p>
        </p:txBody>
      </p:sp>
      <p:sp>
        <p:nvSpPr>
          <p:cNvPr id="86018" name="Title 1"/>
          <p:cNvSpPr>
            <a:spLocks noGrp="1"/>
          </p:cNvSpPr>
          <p:nvPr>
            <p:ph type="title"/>
          </p:nvPr>
        </p:nvSpPr>
        <p:spPr/>
        <p:txBody>
          <a:bodyPr/>
          <a:lstStyle/>
          <a:p>
            <a:pPr algn="ctr"/>
            <a:r>
              <a:rPr lang="en-US" dirty="0" smtClean="0"/>
              <a:t>Conflicting styles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Styles </a:t>
            </a:r>
            <a:r>
              <a:rPr lang="en-IN" b="1" dirty="0" smtClean="0"/>
              <a:t>cascade (and hence the term “Cascading Style Sheets”), or flow together, </a:t>
            </a:r>
            <a:r>
              <a:rPr lang="en-IN" dirty="0" smtClean="0"/>
              <a:t>such that the ultimate appearance of elements on a page results from combining styles defined in several ways.</a:t>
            </a:r>
          </a:p>
          <a:p>
            <a:pPr algn="just"/>
            <a:r>
              <a:rPr lang="en-IN" dirty="0" smtClean="0"/>
              <a:t>Styles defined by the user take precedence over styles defined by the user agent.</a:t>
            </a:r>
          </a:p>
          <a:p>
            <a:pPr algn="just"/>
            <a:r>
              <a:rPr lang="en-IN" dirty="0" smtClean="0"/>
              <a:t>Styles defined by authors take precedence over styles defined by the user.</a:t>
            </a:r>
            <a:endParaRPr lang="en-IN" dirty="0"/>
          </a:p>
        </p:txBody>
      </p:sp>
      <p:sp>
        <p:nvSpPr>
          <p:cNvPr id="3" name="Title 2"/>
          <p:cNvSpPr>
            <a:spLocks noGrp="1"/>
          </p:cNvSpPr>
          <p:nvPr>
            <p:ph type="title"/>
          </p:nvPr>
        </p:nvSpPr>
        <p:spPr/>
        <p:txBody>
          <a:bodyPr/>
          <a:lstStyle/>
          <a:p>
            <a:r>
              <a:rPr lang="en-US" dirty="0" smtClean="0"/>
              <a:t>Conflicting styles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Content Placeholder 2"/>
          <p:cNvSpPr>
            <a:spLocks noGrp="1"/>
          </p:cNvSpPr>
          <p:nvPr>
            <p:ph idx="1"/>
          </p:nvPr>
        </p:nvSpPr>
        <p:spPr>
          <a:xfrm>
            <a:off x="457200" y="1600200"/>
            <a:ext cx="8229600" cy="5029200"/>
          </a:xfrm>
        </p:spPr>
        <p:txBody>
          <a:bodyPr/>
          <a:lstStyle/>
          <a:p>
            <a:pPr algn="just"/>
            <a:r>
              <a:rPr lang="pt-BR" dirty="0" smtClean="0"/>
              <a:t>&lt;p&gt;  example&lt;em&gt; for internal &lt;/em&gt;style &lt;p&gt;.</a:t>
            </a:r>
          </a:p>
          <a:p>
            <a:pPr algn="just"/>
            <a:r>
              <a:rPr lang="en-US" dirty="0" smtClean="0"/>
              <a:t>the child </a:t>
            </a:r>
            <a:r>
              <a:rPr lang="en-US" dirty="0" err="1" smtClean="0"/>
              <a:t>em</a:t>
            </a:r>
            <a:r>
              <a:rPr lang="en-US" dirty="0" smtClean="0"/>
              <a:t> element has a color property that </a:t>
            </a:r>
            <a:r>
              <a:rPr lang="en-US" i="1" dirty="0" smtClean="0"/>
              <a:t>conflicts with </a:t>
            </a:r>
            <a:r>
              <a:rPr lang="en-US" dirty="0" smtClean="0"/>
              <a:t>(i.e., has a different value than) the color property of its parent p element</a:t>
            </a:r>
          </a:p>
          <a:p>
            <a:pPr algn="just"/>
            <a:r>
              <a:rPr lang="en-US" dirty="0" smtClean="0"/>
              <a:t>Properties defined for child and descendant elements have a higher </a:t>
            </a:r>
            <a:r>
              <a:rPr lang="en-US" b="1" dirty="0" smtClean="0"/>
              <a:t>specificity </a:t>
            </a:r>
            <a:r>
              <a:rPr lang="en-US" dirty="0" smtClean="0"/>
              <a:t>than properties defined for parent and ancestor elements.</a:t>
            </a:r>
          </a:p>
        </p:txBody>
      </p:sp>
      <p:sp>
        <p:nvSpPr>
          <p:cNvPr id="87042" name="Title 1"/>
          <p:cNvSpPr>
            <a:spLocks noGrp="1"/>
          </p:cNvSpPr>
          <p:nvPr>
            <p:ph type="title"/>
          </p:nvPr>
        </p:nvSpPr>
        <p:spPr/>
        <p:txBody>
          <a:bodyPr/>
          <a:lstStyle/>
          <a:p>
            <a:r>
              <a:rPr lang="en-US" dirty="0" smtClean="0"/>
              <a:t>Conflicting styles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Content Placeholder 3"/>
          <p:cNvSpPr>
            <a:spLocks noGrp="1"/>
          </p:cNvSpPr>
          <p:nvPr>
            <p:ph idx="1"/>
          </p:nvPr>
        </p:nvSpPr>
        <p:spPr>
          <a:solidFill>
            <a:schemeClr val="tx1">
              <a:lumMod val="95000"/>
              <a:lumOff val="5000"/>
            </a:schemeClr>
          </a:solidFill>
        </p:spPr>
        <p:txBody>
          <a:bodyPr>
            <a:normAutofit/>
          </a:bodyPr>
          <a:lstStyle/>
          <a:p>
            <a:pPr algn="just"/>
            <a:r>
              <a:rPr lang="en-US" sz="2800" dirty="0" smtClean="0">
                <a:solidFill>
                  <a:schemeClr val="bg1"/>
                </a:solidFill>
              </a:rPr>
              <a:t>Using external CSS file</a:t>
            </a:r>
          </a:p>
          <a:p>
            <a:pPr algn="just"/>
            <a:r>
              <a:rPr lang="en-US" sz="2800" dirty="0" smtClean="0">
                <a:solidFill>
                  <a:schemeClr val="bg1"/>
                </a:solidFill>
              </a:rPr>
              <a:t>It is used to define the style for many HTML pages.</a:t>
            </a:r>
          </a:p>
          <a:p>
            <a:pPr algn="just"/>
            <a:r>
              <a:rPr lang="en-IN" sz="2800" dirty="0" smtClean="0">
                <a:solidFill>
                  <a:schemeClr val="bg1"/>
                </a:solidFill>
              </a:rPr>
              <a:t>When changes to the styles are required, you need to modify only a single CSS file to make style changes across </a:t>
            </a:r>
            <a:r>
              <a:rPr lang="en-IN" sz="2800" i="1" dirty="0" smtClean="0">
                <a:solidFill>
                  <a:schemeClr val="bg1"/>
                </a:solidFill>
              </a:rPr>
              <a:t>all the pages that use those styles. This concept is </a:t>
            </a:r>
            <a:r>
              <a:rPr lang="en-IN" sz="2800" dirty="0" smtClean="0">
                <a:solidFill>
                  <a:schemeClr val="bg1"/>
                </a:solidFill>
              </a:rPr>
              <a:t>sometimes known as </a:t>
            </a:r>
            <a:r>
              <a:rPr lang="en-IN" sz="2800" b="1" dirty="0" smtClean="0">
                <a:solidFill>
                  <a:srgbClr val="FF0000"/>
                </a:solidFill>
              </a:rPr>
              <a:t>skinning</a:t>
            </a:r>
            <a:r>
              <a:rPr lang="en-IN" sz="2800" b="1" dirty="0" smtClean="0">
                <a:solidFill>
                  <a:schemeClr val="bg1"/>
                </a:solidFill>
              </a:rPr>
              <a:t>.</a:t>
            </a:r>
            <a:endParaRPr lang="en-US" sz="2800" dirty="0" smtClean="0">
              <a:solidFill>
                <a:schemeClr val="bg1"/>
              </a:solidFill>
            </a:endParaRPr>
          </a:p>
          <a:p>
            <a:pPr algn="just"/>
            <a:r>
              <a:rPr lang="en-US" sz="2800" dirty="0" smtClean="0">
                <a:solidFill>
                  <a:schemeClr val="bg1"/>
                </a:solidFill>
              </a:rPr>
              <a:t>To use an external style sheet, add a link to it in the &lt;head&gt; section of the HTML page.</a:t>
            </a:r>
          </a:p>
          <a:p>
            <a:pPr algn="just"/>
            <a:endParaRPr lang="en-US" sz="2800" dirty="0" smtClean="0"/>
          </a:p>
        </p:txBody>
      </p:sp>
      <p:sp>
        <p:nvSpPr>
          <p:cNvPr id="77826" name="Title 1"/>
          <p:cNvSpPr>
            <a:spLocks noGrp="1"/>
          </p:cNvSpPr>
          <p:nvPr>
            <p:ph type="title"/>
          </p:nvPr>
        </p:nvSpPr>
        <p:spPr/>
        <p:txBody>
          <a:bodyPr/>
          <a:lstStyle/>
          <a:p>
            <a:pPr algn="ctr"/>
            <a:r>
              <a:rPr lang="en-IN" dirty="0" smtClean="0"/>
              <a:t>Linking External Style Sheets</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tx1">
              <a:lumMod val="95000"/>
              <a:lumOff val="5000"/>
            </a:schemeClr>
          </a:solidFill>
        </p:spPr>
        <p:txBody>
          <a:bodyPr/>
          <a:lstStyle/>
          <a:p>
            <a:pPr>
              <a:defRPr/>
            </a:pPr>
            <a:r>
              <a:rPr lang="en-US" sz="2800" dirty="0" smtClean="0">
                <a:solidFill>
                  <a:schemeClr val="bg1"/>
                </a:solidFill>
              </a:rPr>
              <a:t>An external style sheet can be written in any text editor. The file must not contain any HTML code, and must be saved with a .</a:t>
            </a:r>
            <a:r>
              <a:rPr lang="en-US" sz="2800" dirty="0" err="1" smtClean="0">
                <a:solidFill>
                  <a:schemeClr val="bg1"/>
                </a:solidFill>
              </a:rPr>
              <a:t>css</a:t>
            </a:r>
            <a:r>
              <a:rPr lang="en-US" sz="2800" dirty="0" smtClean="0">
                <a:solidFill>
                  <a:schemeClr val="bg1"/>
                </a:solidFill>
              </a:rPr>
              <a:t> extension</a:t>
            </a:r>
          </a:p>
          <a:p>
            <a:pPr>
              <a:defRPr/>
            </a:pPr>
            <a:endParaRPr lang="en-US" sz="2800" dirty="0" smtClean="0">
              <a:solidFill>
                <a:schemeClr val="bg1"/>
              </a:solidFill>
            </a:endParaRPr>
          </a:p>
          <a:p>
            <a:pPr marL="0" indent="0">
              <a:buFont typeface="Wingdings" pitchFamily="2" charset="2"/>
              <a:buNone/>
              <a:defRPr/>
            </a:pPr>
            <a:r>
              <a:rPr lang="en-US" sz="2800" dirty="0" err="1" smtClean="0">
                <a:solidFill>
                  <a:schemeClr val="bg1"/>
                </a:solidFill>
              </a:rPr>
              <a:t>Eg</a:t>
            </a:r>
            <a:r>
              <a:rPr lang="en-US" sz="2800" dirty="0" smtClean="0">
                <a:solidFill>
                  <a:schemeClr val="bg1"/>
                </a:solidFill>
              </a:rPr>
              <a:t>:&lt;link</a:t>
            </a:r>
            <a:r>
              <a:rPr lang="en-US" sz="2800" dirty="0">
                <a:solidFill>
                  <a:schemeClr val="bg1"/>
                </a:solidFill>
              </a:rPr>
              <a:t> </a:t>
            </a:r>
            <a:r>
              <a:rPr lang="en-US" sz="2800" dirty="0" err="1">
                <a:solidFill>
                  <a:schemeClr val="bg1"/>
                </a:solidFill>
              </a:rPr>
              <a:t>rel</a:t>
            </a:r>
            <a:r>
              <a:rPr lang="en-US" sz="2800" dirty="0">
                <a:solidFill>
                  <a:schemeClr val="bg1"/>
                </a:solidFill>
              </a:rPr>
              <a:t>="</a:t>
            </a:r>
            <a:r>
              <a:rPr lang="en-US" sz="2800" dirty="0" err="1">
                <a:solidFill>
                  <a:schemeClr val="bg1"/>
                </a:solidFill>
              </a:rPr>
              <a:t>stylesheet</a:t>
            </a:r>
            <a:r>
              <a:rPr lang="en-US" sz="2800" dirty="0">
                <a:solidFill>
                  <a:schemeClr val="bg1"/>
                </a:solidFill>
              </a:rPr>
              <a:t>" </a:t>
            </a:r>
            <a:r>
              <a:rPr lang="en-US" sz="2800" dirty="0" err="1">
                <a:solidFill>
                  <a:schemeClr val="bg1"/>
                </a:solidFill>
              </a:rPr>
              <a:t>href</a:t>
            </a:r>
            <a:r>
              <a:rPr lang="en-US" sz="2800" dirty="0">
                <a:solidFill>
                  <a:schemeClr val="bg1"/>
                </a:solidFill>
              </a:rPr>
              <a:t>="styles.css"&gt;</a:t>
            </a:r>
          </a:p>
        </p:txBody>
      </p:sp>
      <p:sp>
        <p:nvSpPr>
          <p:cNvPr id="78850" name="Title 1"/>
          <p:cNvSpPr>
            <a:spLocks noGrp="1"/>
          </p:cNvSpPr>
          <p:nvPr>
            <p:ph type="title"/>
          </p:nvPr>
        </p:nvSpPr>
        <p:spPr/>
        <p:txBody>
          <a:bodyPr/>
          <a:lstStyle/>
          <a:p>
            <a:pPr algn="ctr"/>
            <a:r>
              <a:rPr lang="en-US" smtClean="0"/>
              <a:t>External style sheet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Content Placeholder 2"/>
          <p:cNvSpPr>
            <a:spLocks noGrp="1"/>
          </p:cNvSpPr>
          <p:nvPr>
            <p:ph idx="1"/>
          </p:nvPr>
        </p:nvSpPr>
        <p:spPr>
          <a:xfrm>
            <a:off x="457200" y="1676400"/>
            <a:ext cx="8229600" cy="5181600"/>
          </a:xfrm>
          <a:solidFill>
            <a:schemeClr val="tx1">
              <a:lumMod val="95000"/>
              <a:lumOff val="5000"/>
            </a:schemeClr>
          </a:solidFill>
        </p:spPr>
        <p:txBody>
          <a:bodyPr/>
          <a:lstStyle/>
          <a:p>
            <a:pPr algn="just"/>
            <a:r>
              <a:rPr lang="en-US" sz="2000" dirty="0" smtClean="0">
                <a:solidFill>
                  <a:schemeClr val="bg1"/>
                </a:solidFill>
              </a:rPr>
              <a:t>The position property specifies the type of positioning method used for an element.</a:t>
            </a:r>
          </a:p>
          <a:p>
            <a:pPr lvl="1"/>
            <a:r>
              <a:rPr lang="en-US" dirty="0" smtClean="0">
                <a:solidFill>
                  <a:schemeClr val="bg1"/>
                </a:solidFill>
              </a:rPr>
              <a:t>Static-</a:t>
            </a:r>
          </a:p>
          <a:p>
            <a:pPr lvl="2"/>
            <a:r>
              <a:rPr lang="en-US" sz="1400" dirty="0" smtClean="0">
                <a:solidFill>
                  <a:schemeClr val="bg1"/>
                </a:solidFill>
              </a:rPr>
              <a:t>HTML elements are positioned static by default.</a:t>
            </a:r>
          </a:p>
          <a:p>
            <a:pPr lvl="2"/>
            <a:r>
              <a:rPr lang="en-US" sz="1400" dirty="0" smtClean="0">
                <a:solidFill>
                  <a:schemeClr val="bg1"/>
                </a:solidFill>
              </a:rPr>
              <a:t>Static positioned elements are not affected by the top, bottom, left, and right properties.</a:t>
            </a:r>
          </a:p>
          <a:p>
            <a:pPr lvl="2"/>
            <a:r>
              <a:rPr lang="en-US" sz="1400" dirty="0" smtClean="0">
                <a:solidFill>
                  <a:schemeClr val="bg1"/>
                </a:solidFill>
              </a:rPr>
              <a:t>An element with position: static; is not positioned in any special way; it is always positioned according to the normal flow of the page</a:t>
            </a:r>
            <a:endParaRPr lang="en-US" dirty="0" smtClean="0">
              <a:solidFill>
                <a:schemeClr val="bg1"/>
              </a:solidFill>
            </a:endParaRPr>
          </a:p>
          <a:p>
            <a:pPr lvl="1" algn="just"/>
            <a:r>
              <a:rPr lang="en-US" dirty="0" smtClean="0">
                <a:solidFill>
                  <a:schemeClr val="bg1"/>
                </a:solidFill>
              </a:rPr>
              <a:t>relative</a:t>
            </a:r>
          </a:p>
          <a:p>
            <a:pPr lvl="1" algn="just"/>
            <a:r>
              <a:rPr lang="en-US" dirty="0" smtClean="0">
                <a:solidFill>
                  <a:schemeClr val="bg1"/>
                </a:solidFill>
              </a:rPr>
              <a:t>fixed</a:t>
            </a:r>
          </a:p>
          <a:p>
            <a:pPr lvl="1" algn="just"/>
            <a:r>
              <a:rPr lang="en-US" dirty="0" smtClean="0">
                <a:solidFill>
                  <a:schemeClr val="bg1"/>
                </a:solidFill>
              </a:rPr>
              <a:t>absolute</a:t>
            </a:r>
          </a:p>
        </p:txBody>
      </p:sp>
      <p:sp>
        <p:nvSpPr>
          <p:cNvPr id="90114" name="Title 1"/>
          <p:cNvSpPr>
            <a:spLocks noGrp="1"/>
          </p:cNvSpPr>
          <p:nvPr>
            <p:ph type="title"/>
          </p:nvPr>
        </p:nvSpPr>
        <p:spPr/>
        <p:txBody>
          <a:bodyPr/>
          <a:lstStyle/>
          <a:p>
            <a:pPr algn="ctr"/>
            <a:r>
              <a:rPr lang="en-US" smtClean="0"/>
              <a:t>Positioning elements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Content Placeholder 2"/>
          <p:cNvSpPr>
            <a:spLocks noGrp="1"/>
          </p:cNvSpPr>
          <p:nvPr>
            <p:ph idx="1"/>
          </p:nvPr>
        </p:nvSpPr>
        <p:spPr>
          <a:xfrm>
            <a:off x="457200" y="1600200"/>
            <a:ext cx="8229600" cy="4800600"/>
          </a:xfrm>
          <a:solidFill>
            <a:schemeClr val="tx1">
              <a:lumMod val="95000"/>
              <a:lumOff val="5000"/>
            </a:schemeClr>
          </a:solidFill>
        </p:spPr>
        <p:txBody>
          <a:bodyPr>
            <a:normAutofit lnSpcReduction="10000"/>
          </a:bodyPr>
          <a:lstStyle/>
          <a:p>
            <a:pPr algn="just">
              <a:defRPr/>
            </a:pPr>
            <a:r>
              <a:rPr lang="en-US" sz="2000" dirty="0" smtClean="0">
                <a:solidFill>
                  <a:schemeClr val="bg1"/>
                </a:solidFill>
              </a:rPr>
              <a:t>Before CSS, Controlling element positioning in HTML documents was difficult—the browser determined positioning.</a:t>
            </a:r>
          </a:p>
          <a:p>
            <a:pPr algn="just">
              <a:defRPr/>
            </a:pPr>
            <a:r>
              <a:rPr lang="en-US" sz="2000" dirty="0" smtClean="0">
                <a:solidFill>
                  <a:schemeClr val="bg1"/>
                </a:solidFill>
              </a:rPr>
              <a:t>CSS introduced the </a:t>
            </a:r>
            <a:r>
              <a:rPr lang="en-US" sz="2000" b="1" dirty="0" smtClean="0">
                <a:solidFill>
                  <a:schemeClr val="bg1"/>
                </a:solidFill>
              </a:rPr>
              <a:t>position </a:t>
            </a:r>
            <a:r>
              <a:rPr lang="en-US" sz="2000" dirty="0" smtClean="0">
                <a:solidFill>
                  <a:schemeClr val="bg1"/>
                </a:solidFill>
              </a:rPr>
              <a:t>property and a capability called </a:t>
            </a:r>
            <a:r>
              <a:rPr lang="en-US" sz="2000" b="1" dirty="0" smtClean="0">
                <a:solidFill>
                  <a:schemeClr val="bg1"/>
                </a:solidFill>
              </a:rPr>
              <a:t>absolute positioning</a:t>
            </a:r>
            <a:r>
              <a:rPr lang="en-US" sz="2000" dirty="0" smtClean="0">
                <a:solidFill>
                  <a:schemeClr val="bg1"/>
                </a:solidFill>
              </a:rPr>
              <a:t>, which gives you greater control over how document elements are displayed.</a:t>
            </a:r>
          </a:p>
          <a:p>
            <a:pPr>
              <a:buFont typeface="Wingdings" pitchFamily="2" charset="2"/>
              <a:buNone/>
              <a:defRPr/>
            </a:pPr>
            <a:endParaRPr lang="en-US" sz="2000" dirty="0" smtClean="0">
              <a:solidFill>
                <a:schemeClr val="bg1"/>
              </a:solidFill>
            </a:endParaRPr>
          </a:p>
          <a:p>
            <a:pPr>
              <a:buFont typeface="Wingdings" pitchFamily="2" charset="2"/>
              <a:buNone/>
              <a:defRPr/>
            </a:pPr>
            <a:r>
              <a:rPr lang="en-US" sz="2000" dirty="0" err="1" smtClean="0">
                <a:solidFill>
                  <a:schemeClr val="bg1"/>
                </a:solidFill>
              </a:rPr>
              <a:t>Eg</a:t>
            </a:r>
            <a:r>
              <a:rPr lang="en-US" sz="2000" dirty="0" smtClean="0">
                <a:solidFill>
                  <a:schemeClr val="bg1"/>
                </a:solidFill>
              </a:rPr>
              <a:t>: &lt;style </a:t>
            </a:r>
            <a:r>
              <a:rPr lang="en-US" sz="2000" b="1" dirty="0" smtClean="0">
                <a:solidFill>
                  <a:schemeClr val="bg1"/>
                </a:solidFill>
              </a:rPr>
              <a:t>type = "text/</a:t>
            </a:r>
            <a:r>
              <a:rPr lang="en-US" sz="2000" b="1" dirty="0" err="1" smtClean="0">
                <a:solidFill>
                  <a:schemeClr val="bg1"/>
                </a:solidFill>
              </a:rPr>
              <a:t>css</a:t>
            </a:r>
            <a:r>
              <a:rPr lang="en-US" sz="2000" b="1" dirty="0" smtClean="0">
                <a:solidFill>
                  <a:schemeClr val="bg1"/>
                </a:solidFill>
              </a:rPr>
              <a:t>"&gt;</a:t>
            </a:r>
            <a:endParaRPr lang="en-US" sz="2000" dirty="0" smtClean="0">
              <a:solidFill>
                <a:schemeClr val="bg1"/>
              </a:solidFill>
            </a:endParaRPr>
          </a:p>
          <a:p>
            <a:pPr>
              <a:buFont typeface="Wingdings" pitchFamily="2" charset="2"/>
              <a:buNone/>
              <a:defRPr/>
            </a:pPr>
            <a:r>
              <a:rPr lang="en-US" sz="2000" dirty="0" smtClean="0">
                <a:solidFill>
                  <a:schemeClr val="bg1"/>
                </a:solidFill>
              </a:rPr>
              <a:t>.</a:t>
            </a:r>
            <a:r>
              <a:rPr lang="en-US" sz="2000" dirty="0" err="1" smtClean="0">
                <a:solidFill>
                  <a:schemeClr val="bg1"/>
                </a:solidFill>
              </a:rPr>
              <a:t>background_image</a:t>
            </a:r>
            <a:r>
              <a:rPr lang="en-US" sz="2000" dirty="0" smtClean="0">
                <a:solidFill>
                  <a:schemeClr val="bg1"/>
                </a:solidFill>
              </a:rPr>
              <a:t> { position: absolute;</a:t>
            </a:r>
          </a:p>
          <a:p>
            <a:pPr>
              <a:buFont typeface="Wingdings" pitchFamily="2" charset="2"/>
              <a:buNone/>
              <a:defRPr/>
            </a:pPr>
            <a:r>
              <a:rPr lang="en-US" sz="2000" dirty="0" smtClean="0">
                <a:solidFill>
                  <a:schemeClr val="bg1"/>
                </a:solidFill>
              </a:rPr>
              <a:t> 				top: 0px;left: 0px;</a:t>
            </a:r>
          </a:p>
          <a:p>
            <a:pPr>
              <a:buFont typeface="Wingdings" pitchFamily="2" charset="2"/>
              <a:buNone/>
              <a:defRPr/>
            </a:pPr>
            <a:r>
              <a:rPr lang="en-US" sz="2000" dirty="0" smtClean="0">
                <a:solidFill>
                  <a:schemeClr val="bg1"/>
                </a:solidFill>
              </a:rPr>
              <a:t>				z-index: 1; }</a:t>
            </a:r>
          </a:p>
          <a:p>
            <a:pPr>
              <a:buFont typeface="Wingdings" pitchFamily="2" charset="2"/>
              <a:buNone/>
              <a:defRPr/>
            </a:pPr>
            <a:r>
              <a:rPr lang="en-US" sz="2000" dirty="0" smtClean="0">
                <a:solidFill>
                  <a:schemeClr val="bg1"/>
                </a:solidFill>
              </a:rPr>
              <a:t>.</a:t>
            </a:r>
            <a:r>
              <a:rPr lang="en-US" sz="2000" dirty="0" err="1" smtClean="0">
                <a:solidFill>
                  <a:schemeClr val="bg1"/>
                </a:solidFill>
              </a:rPr>
              <a:t>foreground_image</a:t>
            </a:r>
            <a:r>
              <a:rPr lang="en-US" sz="2000" dirty="0" smtClean="0">
                <a:solidFill>
                  <a:schemeClr val="bg1"/>
                </a:solidFill>
              </a:rPr>
              <a:t> { position: absolute;</a:t>
            </a:r>
          </a:p>
          <a:p>
            <a:pPr lvl="1">
              <a:buFont typeface="Wingdings" pitchFamily="2" charset="2"/>
              <a:buNone/>
              <a:defRPr/>
            </a:pPr>
            <a:r>
              <a:rPr lang="en-US" sz="1600" dirty="0" smtClean="0">
                <a:solidFill>
                  <a:schemeClr val="bg1"/>
                </a:solidFill>
                <a:cs typeface="+mn-cs"/>
              </a:rPr>
              <a:t>				top: 25px; </a:t>
            </a:r>
            <a:r>
              <a:rPr lang="en-US" sz="2000" dirty="0" smtClean="0">
                <a:solidFill>
                  <a:schemeClr val="bg1"/>
                </a:solidFill>
                <a:cs typeface="+mn-cs"/>
              </a:rPr>
              <a:t>left: 100px;</a:t>
            </a:r>
          </a:p>
          <a:p>
            <a:pPr lvl="1">
              <a:buFont typeface="Wingdings" pitchFamily="2" charset="2"/>
              <a:buNone/>
              <a:defRPr/>
            </a:pPr>
            <a:r>
              <a:rPr lang="en-US" sz="2000" dirty="0" smtClean="0">
                <a:solidFill>
                  <a:schemeClr val="bg1"/>
                </a:solidFill>
                <a:cs typeface="+mn-cs"/>
              </a:rPr>
              <a:t>				z-index: 2; }</a:t>
            </a:r>
          </a:p>
          <a:p>
            <a:pPr lvl="1">
              <a:buFont typeface="Wingdings" pitchFamily="2" charset="2"/>
              <a:buNone/>
              <a:defRPr/>
            </a:pPr>
            <a:r>
              <a:rPr lang="en-US" sz="2000" b="1" dirty="0" smtClean="0">
                <a:solidFill>
                  <a:schemeClr val="bg1"/>
                </a:solidFill>
              </a:rPr>
              <a:t>&lt;/style&gt;</a:t>
            </a:r>
            <a:endParaRPr lang="en-US" sz="2000" dirty="0" smtClean="0">
              <a:solidFill>
                <a:schemeClr val="bg1"/>
              </a:solidFill>
            </a:endParaRPr>
          </a:p>
        </p:txBody>
      </p:sp>
      <p:sp>
        <p:nvSpPr>
          <p:cNvPr id="88066" name="Title 1"/>
          <p:cNvSpPr>
            <a:spLocks noGrp="1"/>
          </p:cNvSpPr>
          <p:nvPr>
            <p:ph type="title"/>
          </p:nvPr>
        </p:nvSpPr>
        <p:spPr>
          <a:xfrm>
            <a:off x="533400" y="533400"/>
            <a:ext cx="8229600" cy="1038212"/>
          </a:xfrm>
        </p:spPr>
        <p:txBody>
          <a:bodyPr>
            <a:normAutofit fontScale="90000"/>
          </a:bodyPr>
          <a:lstStyle/>
          <a:p>
            <a:pPr algn="ctr"/>
            <a:r>
              <a:rPr lang="en-US" dirty="0" smtClean="0"/>
              <a:t>Positioning elements - </a:t>
            </a:r>
            <a:r>
              <a:rPr lang="en-IN" dirty="0" smtClean="0"/>
              <a:t>Absolute Positioning 	</a:t>
            </a:r>
            <a:br>
              <a:rPr lang="en-IN" dirty="0" smtClean="0"/>
            </a:b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Content Placeholder 2"/>
          <p:cNvSpPr>
            <a:spLocks noGrp="1"/>
          </p:cNvSpPr>
          <p:nvPr>
            <p:ph idx="1"/>
          </p:nvPr>
        </p:nvSpPr>
        <p:spPr>
          <a:solidFill>
            <a:schemeClr val="tx1">
              <a:lumMod val="95000"/>
              <a:lumOff val="5000"/>
            </a:schemeClr>
          </a:solidFill>
        </p:spPr>
        <p:txBody>
          <a:bodyPr>
            <a:normAutofit/>
          </a:bodyPr>
          <a:lstStyle/>
          <a:p>
            <a:pPr algn="just"/>
            <a:r>
              <a:rPr lang="en-US" sz="2800" dirty="0" smtClean="0">
                <a:solidFill>
                  <a:schemeClr val="bg1"/>
                </a:solidFill>
              </a:rPr>
              <a:t>Normally, elements are positioned on the page in the order in which they appear in the HTML5 document.</a:t>
            </a:r>
          </a:p>
          <a:p>
            <a:pPr algn="just"/>
            <a:r>
              <a:rPr lang="en-US" sz="2800" dirty="0" smtClean="0">
                <a:solidFill>
                  <a:schemeClr val="bg1"/>
                </a:solidFill>
              </a:rPr>
              <a:t>Specifying an element’s position as absolute removes the element from the normal flow of elements on the page, instead positioning it according to the distance from the top, left, right or bottom margins of its </a:t>
            </a:r>
            <a:r>
              <a:rPr lang="en-US" sz="2800" b="1" dirty="0" smtClean="0">
                <a:solidFill>
                  <a:schemeClr val="bg1"/>
                </a:solidFill>
              </a:rPr>
              <a:t>containing block-level element.</a:t>
            </a:r>
          </a:p>
        </p:txBody>
      </p:sp>
      <p:sp>
        <p:nvSpPr>
          <p:cNvPr id="89090" name="Title 1"/>
          <p:cNvSpPr>
            <a:spLocks noGrp="1"/>
          </p:cNvSpPr>
          <p:nvPr>
            <p:ph type="title"/>
          </p:nvPr>
        </p:nvSpPr>
        <p:spPr/>
        <p:txBody>
          <a:bodyPr>
            <a:normAutofit/>
          </a:bodyPr>
          <a:lstStyle/>
          <a:p>
            <a:r>
              <a:rPr lang="en-IN" dirty="0" smtClean="0"/>
              <a:t>Absolute Positioning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1"/>
          </p:nvPr>
        </p:nvSpPr>
        <p:spPr/>
        <p:txBody>
          <a:bodyPr/>
          <a:lstStyle/>
          <a:p>
            <a:pPr algn="just"/>
            <a:r>
              <a:rPr lang="en-US" sz="2400" dirty="0" smtClean="0"/>
              <a:t>CSS is a language that describes the style of an HTML document.</a:t>
            </a:r>
          </a:p>
          <a:p>
            <a:pPr algn="just"/>
            <a:r>
              <a:rPr lang="en-US" sz="2400" dirty="0" smtClean="0"/>
              <a:t>CSS describes how HTML elements should be displayed.</a:t>
            </a:r>
          </a:p>
          <a:p>
            <a:pPr algn="just"/>
            <a:r>
              <a:rPr lang="en-US" sz="2400" b="1" dirty="0" smtClean="0"/>
              <a:t>Cascading Style Sheets </a:t>
            </a:r>
            <a:r>
              <a:rPr lang="en-US" sz="2400" dirty="0" smtClean="0"/>
              <a:t>3  that allows to specify the </a:t>
            </a:r>
            <a:r>
              <a:rPr lang="en-US" sz="2400" i="1" dirty="0" smtClean="0"/>
              <a:t>presentation </a:t>
            </a:r>
            <a:r>
              <a:rPr lang="en-US" sz="2400" dirty="0" smtClean="0"/>
              <a:t>of elements on a web page (e.g., fonts, spacing, sizes, colors, positioning) </a:t>
            </a:r>
            <a:r>
              <a:rPr lang="en-US" sz="2400" i="1" dirty="0" smtClean="0"/>
              <a:t>separately </a:t>
            </a:r>
            <a:r>
              <a:rPr lang="en-US" sz="2400" dirty="0" smtClean="0"/>
              <a:t>from the document’s </a:t>
            </a:r>
            <a:r>
              <a:rPr lang="en-US" sz="2400" i="1" dirty="0" smtClean="0"/>
              <a:t>structure and content </a:t>
            </a:r>
            <a:r>
              <a:rPr lang="en-US" sz="2400" dirty="0" smtClean="0"/>
              <a:t>(section headers, body text, links, etc.).</a:t>
            </a:r>
          </a:p>
        </p:txBody>
      </p:sp>
      <p:sp>
        <p:nvSpPr>
          <p:cNvPr id="70658" name="Title 1"/>
          <p:cNvSpPr>
            <a:spLocks noGrp="1"/>
          </p:cNvSpPr>
          <p:nvPr>
            <p:ph type="title"/>
          </p:nvPr>
        </p:nvSpPr>
        <p:spPr/>
        <p:txBody>
          <a:bodyPr/>
          <a:lstStyle/>
          <a:p>
            <a:pPr algn="ctr"/>
            <a:r>
              <a:rPr lang="en-US" smtClean="0"/>
              <a:t>CSS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chemeClr val="tx1">
              <a:lumMod val="95000"/>
              <a:lumOff val="5000"/>
            </a:schemeClr>
          </a:solidFill>
        </p:spPr>
        <p:txBody>
          <a:bodyPr/>
          <a:lstStyle/>
          <a:p>
            <a:pPr algn="just"/>
            <a:r>
              <a:rPr lang="en-IN" sz="2800" dirty="0" smtClean="0">
                <a:solidFill>
                  <a:schemeClr val="bg1"/>
                </a:solidFill>
              </a:rPr>
              <a:t>The</a:t>
            </a:r>
            <a:r>
              <a:rPr lang="en-IN" sz="2800" dirty="0" smtClean="0"/>
              <a:t> </a:t>
            </a:r>
            <a:r>
              <a:rPr lang="en-IN" sz="2800" b="1" dirty="0" smtClean="0">
                <a:solidFill>
                  <a:srgbClr val="FF0000"/>
                </a:solidFill>
              </a:rPr>
              <a:t>z-index property </a:t>
            </a:r>
            <a:r>
              <a:rPr lang="en-IN" sz="2800" b="1" dirty="0" smtClean="0">
                <a:solidFill>
                  <a:schemeClr val="bg1"/>
                </a:solidFill>
              </a:rPr>
              <a:t>allows you to </a:t>
            </a:r>
            <a:r>
              <a:rPr lang="en-IN" sz="2800" b="1" i="1" dirty="0" smtClean="0">
                <a:solidFill>
                  <a:srgbClr val="FF0000"/>
                </a:solidFill>
              </a:rPr>
              <a:t>layer overlapping elements. </a:t>
            </a:r>
          </a:p>
          <a:p>
            <a:pPr algn="just"/>
            <a:r>
              <a:rPr lang="en-IN" sz="2800" b="1" i="1" dirty="0" smtClean="0">
                <a:solidFill>
                  <a:schemeClr val="bg1"/>
                </a:solidFill>
              </a:rPr>
              <a:t>Elements that have </a:t>
            </a:r>
            <a:r>
              <a:rPr lang="en-IN" sz="2800" b="1" i="1" dirty="0" smtClean="0">
                <a:solidFill>
                  <a:srgbClr val="FF0000"/>
                </a:solidFill>
              </a:rPr>
              <a:t>higher  </a:t>
            </a:r>
            <a:r>
              <a:rPr lang="en-IN" sz="2800" dirty="0" smtClean="0">
                <a:solidFill>
                  <a:srgbClr val="FF0000"/>
                </a:solidFill>
              </a:rPr>
              <a:t>z-index values</a:t>
            </a:r>
            <a:r>
              <a:rPr lang="en-IN" sz="2800" dirty="0" smtClean="0"/>
              <a:t> </a:t>
            </a:r>
            <a:r>
              <a:rPr lang="en-IN" sz="2800" dirty="0" smtClean="0">
                <a:solidFill>
                  <a:schemeClr val="bg1"/>
                </a:solidFill>
              </a:rPr>
              <a:t>are displayed </a:t>
            </a:r>
            <a:r>
              <a:rPr lang="en-IN" sz="2800" dirty="0" smtClean="0">
                <a:solidFill>
                  <a:srgbClr val="FF0000"/>
                </a:solidFill>
              </a:rPr>
              <a:t>in </a:t>
            </a:r>
            <a:r>
              <a:rPr lang="en-IN" sz="2800" i="1" dirty="0" smtClean="0">
                <a:solidFill>
                  <a:srgbClr val="FF0000"/>
                </a:solidFill>
              </a:rPr>
              <a:t>front of elements</a:t>
            </a:r>
            <a:r>
              <a:rPr lang="en-IN" sz="2800" i="1" dirty="0" smtClean="0"/>
              <a:t> </a:t>
            </a:r>
            <a:r>
              <a:rPr lang="en-IN" sz="2800" i="1" dirty="0" smtClean="0">
                <a:solidFill>
                  <a:schemeClr val="bg1"/>
                </a:solidFill>
              </a:rPr>
              <a:t>with lower z-index values.</a:t>
            </a:r>
          </a:p>
          <a:p>
            <a:pPr algn="just"/>
            <a:r>
              <a:rPr lang="en-US" sz="2800" dirty="0" smtClean="0">
                <a:solidFill>
                  <a:schemeClr val="bg1"/>
                </a:solidFill>
              </a:rPr>
              <a:t>The default z-index value is 0.</a:t>
            </a:r>
          </a:p>
          <a:p>
            <a:pPr algn="just"/>
            <a:endParaRPr lang="en-US" sz="2800" dirty="0" smtClean="0"/>
          </a:p>
          <a:p>
            <a:endParaRPr lang="en-IN" dirty="0"/>
          </a:p>
        </p:txBody>
      </p:sp>
      <p:sp>
        <p:nvSpPr>
          <p:cNvPr id="3" name="Title 2"/>
          <p:cNvSpPr>
            <a:spLocks noGrp="1"/>
          </p:cNvSpPr>
          <p:nvPr>
            <p:ph type="title"/>
          </p:nvPr>
        </p:nvSpPr>
        <p:spPr/>
        <p:txBody>
          <a:bodyPr/>
          <a:lstStyle/>
          <a:p>
            <a:r>
              <a:rPr lang="en-IN" dirty="0" smtClean="0"/>
              <a:t>Z-index</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Content Placeholder 2"/>
          <p:cNvSpPr>
            <a:spLocks noGrp="1"/>
          </p:cNvSpPr>
          <p:nvPr>
            <p:ph idx="1"/>
          </p:nvPr>
        </p:nvSpPr>
        <p:spPr>
          <a:solidFill>
            <a:schemeClr val="tx1">
              <a:lumMod val="95000"/>
              <a:lumOff val="5000"/>
            </a:schemeClr>
          </a:solidFill>
        </p:spPr>
        <p:txBody>
          <a:bodyPr/>
          <a:lstStyle/>
          <a:p>
            <a:pPr algn="just"/>
            <a:r>
              <a:rPr lang="en-US" dirty="0" smtClean="0">
                <a:solidFill>
                  <a:schemeClr val="bg1"/>
                </a:solidFill>
              </a:rPr>
              <a:t>Relative positioning keeps elements in the general flow of elements on the page, so positioning is relative to other elements in the flow.</a:t>
            </a:r>
          </a:p>
        </p:txBody>
      </p:sp>
      <p:sp>
        <p:nvSpPr>
          <p:cNvPr id="91138" name="Title 1"/>
          <p:cNvSpPr>
            <a:spLocks noGrp="1"/>
          </p:cNvSpPr>
          <p:nvPr>
            <p:ph type="title"/>
          </p:nvPr>
        </p:nvSpPr>
        <p:spPr/>
        <p:txBody>
          <a:bodyPr>
            <a:normAutofit fontScale="90000"/>
          </a:bodyPr>
          <a:lstStyle/>
          <a:p>
            <a:r>
              <a:rPr lang="en-US" b="1" dirty="0" smtClean="0"/>
              <a:t>Positioning Elements: Relative Positioning</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2"/>
          <p:cNvSpPr>
            <a:spLocks noGrp="1"/>
          </p:cNvSpPr>
          <p:nvPr>
            <p:ph idx="1"/>
          </p:nvPr>
        </p:nvSpPr>
        <p:spPr>
          <a:solidFill>
            <a:schemeClr val="tx1">
              <a:lumMod val="95000"/>
              <a:lumOff val="5000"/>
            </a:schemeClr>
          </a:solidFill>
        </p:spPr>
        <p:txBody>
          <a:bodyPr>
            <a:noAutofit/>
          </a:bodyPr>
          <a:lstStyle/>
          <a:p>
            <a:pPr algn="just"/>
            <a:r>
              <a:rPr lang="en-US" sz="2400" dirty="0" smtClean="0">
                <a:solidFill>
                  <a:schemeClr val="bg1"/>
                </a:solidFill>
              </a:rPr>
              <a:t>Element </a:t>
            </a:r>
            <a:r>
              <a:rPr lang="en-US" sz="2400" dirty="0" smtClean="0">
                <a:solidFill>
                  <a:srgbClr val="FF0000"/>
                </a:solidFill>
              </a:rPr>
              <a:t>span</a:t>
            </a:r>
            <a:r>
              <a:rPr lang="en-US" sz="2400" dirty="0" smtClean="0">
                <a:solidFill>
                  <a:schemeClr val="bg1"/>
                </a:solidFill>
              </a:rPr>
              <a:t> is a </a:t>
            </a:r>
            <a:r>
              <a:rPr lang="en-US" sz="2400" b="1" dirty="0" smtClean="0">
                <a:solidFill>
                  <a:schemeClr val="bg1"/>
                </a:solidFill>
              </a:rPr>
              <a:t>grouping element—by default, it does not apply any formatting to </a:t>
            </a:r>
            <a:r>
              <a:rPr lang="en-US" sz="2400" dirty="0" smtClean="0">
                <a:solidFill>
                  <a:schemeClr val="bg1"/>
                </a:solidFill>
              </a:rPr>
              <a:t>its contents. </a:t>
            </a:r>
          </a:p>
          <a:p>
            <a:pPr algn="just"/>
            <a:r>
              <a:rPr lang="en-US" sz="2400" dirty="0" smtClean="0">
                <a:solidFill>
                  <a:schemeClr val="bg1"/>
                </a:solidFill>
              </a:rPr>
              <a:t>Its primary purpose is to apply CSS rules to a section of text.</a:t>
            </a:r>
          </a:p>
          <a:p>
            <a:pPr algn="just"/>
            <a:r>
              <a:rPr lang="en-US" sz="2400" dirty="0" smtClean="0">
                <a:solidFill>
                  <a:schemeClr val="bg1"/>
                </a:solidFill>
              </a:rPr>
              <a:t>Element span is an </a:t>
            </a:r>
            <a:r>
              <a:rPr lang="en-US" sz="2400" b="1" dirty="0" smtClean="0">
                <a:solidFill>
                  <a:srgbClr val="FF0000"/>
                </a:solidFill>
              </a:rPr>
              <a:t>inline-level element</a:t>
            </a:r>
            <a:r>
              <a:rPr lang="en-US" sz="2400" b="1" dirty="0" smtClean="0">
                <a:solidFill>
                  <a:schemeClr val="bg1"/>
                </a:solidFill>
              </a:rPr>
              <a:t>—it does not change the flow of elements in the </a:t>
            </a:r>
            <a:r>
              <a:rPr lang="en-US" sz="2400" dirty="0" smtClean="0">
                <a:solidFill>
                  <a:schemeClr val="bg1"/>
                </a:solidFill>
              </a:rPr>
              <a:t>document. </a:t>
            </a:r>
          </a:p>
          <a:p>
            <a:pPr algn="just"/>
            <a:r>
              <a:rPr lang="en-US" sz="2400" dirty="0" smtClean="0">
                <a:solidFill>
                  <a:schemeClr val="bg1"/>
                </a:solidFill>
              </a:rPr>
              <a:t>Examples of inline elements include </a:t>
            </a:r>
            <a:r>
              <a:rPr lang="en-US" sz="2400" dirty="0" smtClean="0">
                <a:solidFill>
                  <a:srgbClr val="FF0000"/>
                </a:solidFill>
              </a:rPr>
              <a:t>span, </a:t>
            </a:r>
            <a:r>
              <a:rPr lang="en-US" sz="2400" dirty="0" err="1" smtClean="0">
                <a:solidFill>
                  <a:srgbClr val="FF0000"/>
                </a:solidFill>
              </a:rPr>
              <a:t>img</a:t>
            </a:r>
            <a:r>
              <a:rPr lang="en-US" sz="2400" dirty="0" smtClean="0">
                <a:solidFill>
                  <a:srgbClr val="FF0000"/>
                </a:solidFill>
              </a:rPr>
              <a:t>, a, </a:t>
            </a:r>
            <a:r>
              <a:rPr lang="en-US" sz="2400" dirty="0" err="1" smtClean="0">
                <a:solidFill>
                  <a:srgbClr val="FF0000"/>
                </a:solidFill>
              </a:rPr>
              <a:t>em</a:t>
            </a:r>
            <a:r>
              <a:rPr lang="en-US" sz="2400" dirty="0" smtClean="0">
                <a:solidFill>
                  <a:srgbClr val="FF0000"/>
                </a:solidFill>
              </a:rPr>
              <a:t> and strong.</a:t>
            </a:r>
          </a:p>
          <a:p>
            <a:pPr algn="just"/>
            <a:r>
              <a:rPr lang="en-US" sz="2400" dirty="0" smtClean="0">
                <a:solidFill>
                  <a:schemeClr val="bg1"/>
                </a:solidFill>
              </a:rPr>
              <a:t>The </a:t>
            </a:r>
            <a:r>
              <a:rPr lang="en-US" sz="2400" b="1" dirty="0" smtClean="0">
                <a:solidFill>
                  <a:srgbClr val="FF0000"/>
                </a:solidFill>
              </a:rPr>
              <a:t>div element </a:t>
            </a:r>
            <a:r>
              <a:rPr lang="en-US" sz="2400" dirty="0" smtClean="0">
                <a:solidFill>
                  <a:schemeClr val="bg1"/>
                </a:solidFill>
              </a:rPr>
              <a:t>is also </a:t>
            </a:r>
            <a:r>
              <a:rPr lang="en-US" sz="2400" dirty="0" smtClean="0">
                <a:solidFill>
                  <a:srgbClr val="FF0000"/>
                </a:solidFill>
              </a:rPr>
              <a:t>a grouping element</a:t>
            </a:r>
            <a:r>
              <a:rPr lang="en-US" sz="2400" dirty="0" smtClean="0">
                <a:solidFill>
                  <a:schemeClr val="bg1"/>
                </a:solidFill>
              </a:rPr>
              <a:t>, but it’s </a:t>
            </a:r>
            <a:r>
              <a:rPr lang="en-US" sz="2400" dirty="0" smtClean="0">
                <a:solidFill>
                  <a:srgbClr val="FF0000"/>
                </a:solidFill>
              </a:rPr>
              <a:t>a block-level element</a:t>
            </a:r>
            <a:r>
              <a:rPr lang="en-US" sz="2400" dirty="0" smtClean="0">
                <a:solidFill>
                  <a:schemeClr val="bg1"/>
                </a:solidFill>
              </a:rPr>
              <a:t>.</a:t>
            </a:r>
          </a:p>
        </p:txBody>
      </p:sp>
      <p:sp>
        <p:nvSpPr>
          <p:cNvPr id="92162" name="Title 1"/>
          <p:cNvSpPr>
            <a:spLocks noGrp="1"/>
          </p:cNvSpPr>
          <p:nvPr>
            <p:ph type="title"/>
          </p:nvPr>
        </p:nvSpPr>
        <p:spPr/>
        <p:txBody>
          <a:bodyPr/>
          <a:lstStyle/>
          <a:p>
            <a:r>
              <a:rPr lang="en-US" dirty="0" smtClean="0"/>
              <a:t>span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a:solidFill>
            <a:schemeClr val="tx1"/>
          </a:solidFill>
        </p:spPr>
        <p:txBody>
          <a:bodyPr/>
          <a:lstStyle/>
          <a:p>
            <a:pPr algn="just">
              <a:defRPr/>
            </a:pPr>
            <a:r>
              <a:rPr lang="en-US" sz="2400" dirty="0">
                <a:solidFill>
                  <a:schemeClr val="bg1"/>
                </a:solidFill>
              </a:rPr>
              <a:t>CSS can set a </a:t>
            </a:r>
            <a:r>
              <a:rPr lang="en-US" sz="2400" dirty="0" smtClean="0">
                <a:solidFill>
                  <a:schemeClr val="bg1"/>
                </a:solidFill>
              </a:rPr>
              <a:t>background color </a:t>
            </a:r>
            <a:r>
              <a:rPr lang="en-US" sz="2400" dirty="0">
                <a:solidFill>
                  <a:schemeClr val="bg1"/>
                </a:solidFill>
              </a:rPr>
              <a:t>or add background </a:t>
            </a:r>
            <a:r>
              <a:rPr lang="en-US" sz="2400" dirty="0" smtClean="0">
                <a:solidFill>
                  <a:schemeClr val="bg1"/>
                </a:solidFill>
              </a:rPr>
              <a:t>images </a:t>
            </a:r>
            <a:r>
              <a:rPr lang="en-US" sz="2400" dirty="0">
                <a:solidFill>
                  <a:schemeClr val="bg1"/>
                </a:solidFill>
              </a:rPr>
              <a:t>to </a:t>
            </a:r>
            <a:r>
              <a:rPr lang="en-US" sz="2400" dirty="0" smtClean="0">
                <a:solidFill>
                  <a:schemeClr val="bg1"/>
                </a:solidFill>
              </a:rPr>
              <a:t>HTML elements.</a:t>
            </a:r>
          </a:p>
          <a:p>
            <a:pPr lvl="1" algn="just">
              <a:defRPr/>
            </a:pPr>
            <a:r>
              <a:rPr lang="en-US" sz="2000" b="1" i="1" dirty="0">
                <a:solidFill>
                  <a:srgbClr val="FF0000"/>
                </a:solidFill>
              </a:rPr>
              <a:t>background-image </a:t>
            </a:r>
            <a:r>
              <a:rPr lang="en-US" sz="2000" b="1" i="1" dirty="0" smtClean="0">
                <a:solidFill>
                  <a:srgbClr val="FF0000"/>
                </a:solidFill>
              </a:rPr>
              <a:t>Property</a:t>
            </a:r>
            <a:r>
              <a:rPr lang="en-US" sz="2000" b="1" i="1" dirty="0" smtClean="0">
                <a:solidFill>
                  <a:schemeClr val="bg1"/>
                </a:solidFill>
              </a:rPr>
              <a:t>-</a:t>
            </a:r>
            <a:r>
              <a:rPr lang="en-US" sz="2000" dirty="0">
                <a:solidFill>
                  <a:schemeClr val="bg1"/>
                </a:solidFill>
              </a:rPr>
              <a:t>specifies the image URL for the </a:t>
            </a:r>
            <a:r>
              <a:rPr lang="en-US" sz="2000" dirty="0" smtClean="0">
                <a:solidFill>
                  <a:schemeClr val="bg1"/>
                </a:solidFill>
              </a:rPr>
              <a:t>image.</a:t>
            </a:r>
          </a:p>
          <a:p>
            <a:pPr lvl="1" algn="just">
              <a:defRPr/>
            </a:pPr>
            <a:r>
              <a:rPr lang="en-US" sz="2000" b="1" dirty="0">
                <a:solidFill>
                  <a:srgbClr val="FF0000"/>
                </a:solidFill>
              </a:rPr>
              <a:t>background-color</a:t>
            </a:r>
            <a:r>
              <a:rPr lang="en-US" sz="2000" b="1" dirty="0">
                <a:solidFill>
                  <a:schemeClr val="bg1"/>
                </a:solidFill>
              </a:rPr>
              <a:t> </a:t>
            </a:r>
            <a:r>
              <a:rPr lang="en-US" sz="2000" dirty="0" smtClean="0">
                <a:solidFill>
                  <a:schemeClr val="bg1"/>
                </a:solidFill>
              </a:rPr>
              <a:t>property-fills the area the image does not cover</a:t>
            </a:r>
          </a:p>
          <a:p>
            <a:pPr lvl="1" algn="just">
              <a:defRPr/>
            </a:pPr>
            <a:r>
              <a:rPr lang="en-US" sz="2000" dirty="0" smtClean="0">
                <a:solidFill>
                  <a:schemeClr val="bg1"/>
                </a:solidFill>
              </a:rPr>
              <a:t>The </a:t>
            </a:r>
            <a:r>
              <a:rPr lang="en-US" sz="2000" b="1" dirty="0" smtClean="0">
                <a:solidFill>
                  <a:srgbClr val="FF0000"/>
                </a:solidFill>
              </a:rPr>
              <a:t>background-position</a:t>
            </a:r>
            <a:r>
              <a:rPr lang="en-US" sz="2000" b="1" dirty="0" smtClean="0">
                <a:solidFill>
                  <a:schemeClr val="bg1"/>
                </a:solidFill>
              </a:rPr>
              <a:t> </a:t>
            </a:r>
            <a:r>
              <a:rPr lang="en-US" sz="2000" dirty="0" smtClean="0">
                <a:solidFill>
                  <a:schemeClr val="bg1"/>
                </a:solidFill>
              </a:rPr>
              <a:t>property  places the image on the page. </a:t>
            </a:r>
            <a:r>
              <a:rPr lang="en-US" sz="2000" dirty="0" smtClean="0">
                <a:solidFill>
                  <a:schemeClr val="bg1"/>
                </a:solidFill>
                <a:cs typeface="+mn-cs"/>
              </a:rPr>
              <a:t>The keywords </a:t>
            </a:r>
            <a:r>
              <a:rPr lang="en-US" sz="2000" dirty="0" smtClean="0">
                <a:solidFill>
                  <a:srgbClr val="FF0000"/>
                </a:solidFill>
                <a:cs typeface="+mn-cs"/>
              </a:rPr>
              <a:t>top, bottom, center, left </a:t>
            </a:r>
            <a:r>
              <a:rPr lang="en-US" sz="2000" dirty="0" smtClean="0">
                <a:solidFill>
                  <a:schemeClr val="bg1"/>
                </a:solidFill>
                <a:cs typeface="+mn-cs"/>
              </a:rPr>
              <a:t>and</a:t>
            </a:r>
            <a:r>
              <a:rPr lang="en-US" sz="2000" dirty="0" smtClean="0">
                <a:cs typeface="+mn-cs"/>
              </a:rPr>
              <a:t> </a:t>
            </a:r>
            <a:r>
              <a:rPr lang="en-US" sz="2000" dirty="0" smtClean="0">
                <a:solidFill>
                  <a:srgbClr val="FF0000"/>
                </a:solidFill>
                <a:cs typeface="+mn-cs"/>
              </a:rPr>
              <a:t>right</a:t>
            </a:r>
            <a:r>
              <a:rPr lang="en-US" sz="2000" dirty="0" smtClean="0">
                <a:cs typeface="+mn-cs"/>
              </a:rPr>
              <a:t> </a:t>
            </a:r>
            <a:r>
              <a:rPr lang="en-US" sz="2000" dirty="0" smtClean="0">
                <a:solidFill>
                  <a:schemeClr val="bg1"/>
                </a:solidFill>
                <a:cs typeface="+mn-cs"/>
              </a:rPr>
              <a:t>are used individually or in combination for vertical and horizontal positioning</a:t>
            </a:r>
            <a:r>
              <a:rPr lang="en-US" dirty="0" smtClean="0">
                <a:solidFill>
                  <a:schemeClr val="bg1"/>
                </a:solidFill>
                <a:cs typeface="+mn-cs"/>
              </a:rPr>
              <a:t>.</a:t>
            </a:r>
            <a:endParaRPr lang="en-US" sz="6600" dirty="0" smtClean="0">
              <a:solidFill>
                <a:schemeClr val="bg1"/>
              </a:solidFill>
            </a:endParaRPr>
          </a:p>
          <a:p>
            <a:pPr lvl="1" algn="just">
              <a:defRPr/>
            </a:pPr>
            <a:r>
              <a:rPr lang="en-US" sz="2000" dirty="0" smtClean="0">
                <a:solidFill>
                  <a:schemeClr val="bg1"/>
                </a:solidFill>
              </a:rPr>
              <a:t>The </a:t>
            </a:r>
            <a:r>
              <a:rPr lang="en-US" sz="2000" b="1" dirty="0">
                <a:solidFill>
                  <a:srgbClr val="FF0000"/>
                </a:solidFill>
              </a:rPr>
              <a:t>background-repeat</a:t>
            </a:r>
            <a:r>
              <a:rPr lang="en-US" sz="2000" b="1" dirty="0">
                <a:solidFill>
                  <a:schemeClr val="bg1"/>
                </a:solidFill>
              </a:rPr>
              <a:t> </a:t>
            </a:r>
            <a:r>
              <a:rPr lang="en-US" sz="2000" dirty="0">
                <a:solidFill>
                  <a:schemeClr val="bg1"/>
                </a:solidFill>
              </a:rPr>
              <a:t>property </a:t>
            </a:r>
            <a:r>
              <a:rPr lang="en-US" sz="2000" dirty="0" smtClean="0">
                <a:solidFill>
                  <a:schemeClr val="bg1"/>
                </a:solidFill>
              </a:rPr>
              <a:t> places </a:t>
            </a:r>
            <a:r>
              <a:rPr lang="en-US" sz="2000" i="1" dirty="0" smtClean="0">
                <a:solidFill>
                  <a:schemeClr val="bg1"/>
                </a:solidFill>
              </a:rPr>
              <a:t>multiple </a:t>
            </a:r>
            <a:r>
              <a:rPr lang="en-US" sz="2000" i="1" dirty="0">
                <a:solidFill>
                  <a:schemeClr val="bg1"/>
                </a:solidFill>
              </a:rPr>
              <a:t>copies </a:t>
            </a:r>
            <a:r>
              <a:rPr lang="en-US" sz="2000" dirty="0">
                <a:solidFill>
                  <a:schemeClr val="bg1"/>
                </a:solidFill>
              </a:rPr>
              <a:t>of the image next to each other to fill the background</a:t>
            </a:r>
            <a:r>
              <a:rPr lang="en-US" sz="2000" dirty="0" smtClean="0">
                <a:solidFill>
                  <a:schemeClr val="bg1"/>
                </a:solidFill>
              </a:rPr>
              <a:t>.</a:t>
            </a:r>
          </a:p>
          <a:p>
            <a:pPr lvl="1" algn="just">
              <a:defRPr/>
            </a:pPr>
            <a:r>
              <a:rPr lang="en-US" sz="2000" b="1" dirty="0">
                <a:solidFill>
                  <a:srgbClr val="FF0000"/>
                </a:solidFill>
              </a:rPr>
              <a:t>background-attachment:</a:t>
            </a:r>
            <a:r>
              <a:rPr lang="en-US" sz="2000" b="1" dirty="0">
                <a:solidFill>
                  <a:schemeClr val="bg1"/>
                </a:solidFill>
              </a:rPr>
              <a:t> fixed </a:t>
            </a:r>
            <a:r>
              <a:rPr lang="en-US" sz="2000" dirty="0" smtClean="0">
                <a:solidFill>
                  <a:schemeClr val="bg1"/>
                </a:solidFill>
              </a:rPr>
              <a:t> </a:t>
            </a:r>
            <a:r>
              <a:rPr lang="en-US" sz="2000" dirty="0">
                <a:solidFill>
                  <a:schemeClr val="bg1"/>
                </a:solidFill>
              </a:rPr>
              <a:t>fixes the image </a:t>
            </a:r>
            <a:r>
              <a:rPr lang="en-US" sz="2000" dirty="0" smtClean="0">
                <a:solidFill>
                  <a:schemeClr val="bg1"/>
                </a:solidFill>
              </a:rPr>
              <a:t>in the </a:t>
            </a:r>
            <a:r>
              <a:rPr lang="en-US" sz="2000" dirty="0">
                <a:solidFill>
                  <a:schemeClr val="bg1"/>
                </a:solidFill>
              </a:rPr>
              <a:t>position specified by </a:t>
            </a:r>
            <a:r>
              <a:rPr lang="en-US" sz="2000" b="1" dirty="0">
                <a:solidFill>
                  <a:schemeClr val="bg1"/>
                </a:solidFill>
              </a:rPr>
              <a:t>background-position</a:t>
            </a:r>
            <a:r>
              <a:rPr lang="en-US" sz="2000" dirty="0">
                <a:solidFill>
                  <a:schemeClr val="bg1"/>
                </a:solidFill>
              </a:rPr>
              <a:t>.</a:t>
            </a:r>
          </a:p>
        </p:txBody>
      </p:sp>
      <p:sp>
        <p:nvSpPr>
          <p:cNvPr id="94210" name="Title 1"/>
          <p:cNvSpPr>
            <a:spLocks noGrp="1"/>
          </p:cNvSpPr>
          <p:nvPr>
            <p:ph type="title"/>
          </p:nvPr>
        </p:nvSpPr>
        <p:spPr>
          <a:xfrm>
            <a:off x="533400" y="457200"/>
            <a:ext cx="8229600" cy="1143000"/>
          </a:xfrm>
        </p:spPr>
        <p:txBody>
          <a:bodyPr/>
          <a:lstStyle/>
          <a:p>
            <a:pPr algn="ctr"/>
            <a:r>
              <a:rPr lang="en-US" smtClean="0"/>
              <a:t>Background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Content Placeholder 2"/>
          <p:cNvSpPr>
            <a:spLocks noGrp="1"/>
          </p:cNvSpPr>
          <p:nvPr>
            <p:ph idx="1"/>
          </p:nvPr>
        </p:nvSpPr>
        <p:spPr>
          <a:xfrm>
            <a:off x="457200" y="1285860"/>
            <a:ext cx="8229600" cy="5072098"/>
          </a:xfrm>
          <a:solidFill>
            <a:schemeClr val="tx1"/>
          </a:solidFill>
        </p:spPr>
        <p:txBody>
          <a:bodyPr/>
          <a:lstStyle/>
          <a:p>
            <a:pPr marL="0" indent="0">
              <a:buFont typeface="Wingdings" pitchFamily="2" charset="2"/>
              <a:buNone/>
            </a:pPr>
            <a:endParaRPr lang="en-US" sz="2800" b="1" i="1" dirty="0" smtClean="0"/>
          </a:p>
          <a:p>
            <a:pPr marL="0" indent="0">
              <a:buFont typeface="Wingdings" pitchFamily="2" charset="2"/>
              <a:buNone/>
            </a:pPr>
            <a:r>
              <a:rPr lang="en-US" sz="2400" b="1" i="1" dirty="0" smtClean="0">
                <a:solidFill>
                  <a:schemeClr val="bg1"/>
                </a:solidFill>
              </a:rPr>
              <a:t>&lt;style type=“text/</a:t>
            </a:r>
            <a:r>
              <a:rPr lang="en-US" sz="2400" b="1" i="1" dirty="0" err="1" smtClean="0">
                <a:solidFill>
                  <a:schemeClr val="bg1"/>
                </a:solidFill>
              </a:rPr>
              <a:t>css</a:t>
            </a:r>
            <a:r>
              <a:rPr lang="en-US" sz="2400" b="1" i="1" dirty="0" smtClean="0">
                <a:solidFill>
                  <a:schemeClr val="bg1"/>
                </a:solidFill>
              </a:rPr>
              <a:t>”&gt;</a:t>
            </a:r>
          </a:p>
          <a:p>
            <a:pPr marL="0" indent="0">
              <a:buFont typeface="Wingdings" pitchFamily="2" charset="2"/>
              <a:buNone/>
            </a:pPr>
            <a:r>
              <a:rPr lang="en-US" sz="2400" b="1" i="1" dirty="0" smtClean="0">
                <a:solidFill>
                  <a:schemeClr val="bg1"/>
                </a:solidFill>
              </a:rPr>
              <a:t>body { background-image: </a:t>
            </a:r>
            <a:r>
              <a:rPr lang="en-US" sz="2400" b="1" i="1" dirty="0" err="1" smtClean="0">
                <a:solidFill>
                  <a:schemeClr val="bg1"/>
                </a:solidFill>
              </a:rPr>
              <a:t>url</a:t>
            </a:r>
            <a:r>
              <a:rPr lang="en-US" sz="2400" b="1" i="1" dirty="0" smtClean="0">
                <a:solidFill>
                  <a:schemeClr val="bg1"/>
                </a:solidFill>
              </a:rPr>
              <a:t>(Desert.jpg);</a:t>
            </a:r>
          </a:p>
          <a:p>
            <a:pPr marL="0" indent="0">
              <a:buFont typeface="Wingdings" pitchFamily="2" charset="2"/>
              <a:buNone/>
            </a:pPr>
            <a:r>
              <a:rPr lang="en-US" sz="2400" b="1" i="1" dirty="0" smtClean="0">
                <a:solidFill>
                  <a:schemeClr val="bg1"/>
                </a:solidFill>
              </a:rPr>
              <a:t>      background-position: bottom right;</a:t>
            </a:r>
          </a:p>
          <a:p>
            <a:pPr marL="0" indent="0">
              <a:buFont typeface="Wingdings" pitchFamily="2" charset="2"/>
              <a:buNone/>
            </a:pPr>
            <a:r>
              <a:rPr lang="en-US" sz="2400" b="1" i="1" dirty="0" smtClean="0">
                <a:solidFill>
                  <a:schemeClr val="bg1"/>
                </a:solidFill>
              </a:rPr>
              <a:t>      background-repeat: no-repeat;</a:t>
            </a:r>
          </a:p>
          <a:p>
            <a:pPr marL="0" indent="0">
              <a:buFont typeface="Wingdings" pitchFamily="2" charset="2"/>
              <a:buNone/>
            </a:pPr>
            <a:r>
              <a:rPr lang="en-US" sz="2400" b="1" i="1" dirty="0" smtClean="0">
                <a:solidFill>
                  <a:schemeClr val="bg1"/>
                </a:solidFill>
              </a:rPr>
              <a:t>     background-attachment: fixed;</a:t>
            </a:r>
          </a:p>
          <a:p>
            <a:pPr marL="0" indent="0">
              <a:buFont typeface="Wingdings" pitchFamily="2" charset="2"/>
              <a:buNone/>
            </a:pPr>
            <a:r>
              <a:rPr lang="en-US" sz="2400" b="1" i="1" dirty="0" smtClean="0">
                <a:solidFill>
                  <a:schemeClr val="bg1"/>
                </a:solidFill>
              </a:rPr>
              <a:t>     background-color: </a:t>
            </a:r>
            <a:r>
              <a:rPr lang="en-US" sz="2400" b="1" i="1" dirty="0" err="1" smtClean="0">
                <a:solidFill>
                  <a:schemeClr val="bg1"/>
                </a:solidFill>
              </a:rPr>
              <a:t>lightgrey</a:t>
            </a:r>
            <a:r>
              <a:rPr lang="en-US" sz="2400" b="1" i="1" dirty="0" smtClean="0">
                <a:solidFill>
                  <a:schemeClr val="bg1"/>
                </a:solidFill>
              </a:rPr>
              <a:t>; }</a:t>
            </a:r>
          </a:p>
          <a:p>
            <a:pPr marL="0" indent="0">
              <a:buFont typeface="Wingdings" pitchFamily="2" charset="2"/>
              <a:buNone/>
            </a:pPr>
            <a:r>
              <a:rPr lang="en-US" sz="2400" b="1" i="1" dirty="0" smtClean="0">
                <a:solidFill>
                  <a:schemeClr val="bg1"/>
                </a:solidFill>
              </a:rPr>
              <a:t>&lt;/style&gt;</a:t>
            </a:r>
          </a:p>
        </p:txBody>
      </p:sp>
      <p:sp>
        <p:nvSpPr>
          <p:cNvPr id="95234" name="Title 1"/>
          <p:cNvSpPr>
            <a:spLocks noGrp="1"/>
          </p:cNvSpPr>
          <p:nvPr>
            <p:ph type="title"/>
          </p:nvPr>
        </p:nvSpPr>
        <p:spPr/>
        <p:txBody>
          <a:bodyPr/>
          <a:lstStyle/>
          <a:p>
            <a:pPr algn="ctr"/>
            <a:r>
              <a:rPr lang="en-US" smtClean="0"/>
              <a:t>Background </a:t>
            </a:r>
            <a:endParaRPr lang="en-US" b="1"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chemeClr val="tx1"/>
          </a:solidFill>
        </p:spPr>
        <p:txBody>
          <a:bodyPr/>
          <a:lstStyle/>
          <a:p>
            <a:pPr algn="just"/>
            <a:r>
              <a:rPr lang="en-IN" dirty="0" smtClean="0">
                <a:solidFill>
                  <a:schemeClr val="bg1"/>
                </a:solidFill>
              </a:rPr>
              <a:t>All </a:t>
            </a:r>
            <a:r>
              <a:rPr lang="en-IN" i="1" dirty="0" smtClean="0">
                <a:solidFill>
                  <a:schemeClr val="bg1"/>
                </a:solidFill>
              </a:rPr>
              <a:t>block-level HTML5 elements have a virtual box drawn around them, based on what is </a:t>
            </a:r>
            <a:r>
              <a:rPr lang="en-IN" dirty="0" smtClean="0">
                <a:solidFill>
                  <a:schemeClr val="bg1"/>
                </a:solidFill>
              </a:rPr>
              <a:t>known as the </a:t>
            </a:r>
            <a:r>
              <a:rPr lang="en-IN" b="1" dirty="0" smtClean="0">
                <a:solidFill>
                  <a:schemeClr val="bg1"/>
                </a:solidFill>
              </a:rPr>
              <a:t>box model. </a:t>
            </a:r>
          </a:p>
          <a:p>
            <a:pPr algn="just"/>
            <a:r>
              <a:rPr lang="en-IN" b="1" dirty="0" smtClean="0">
                <a:solidFill>
                  <a:schemeClr val="bg1"/>
                </a:solidFill>
              </a:rPr>
              <a:t>When the browser renders an element using the box model, the </a:t>
            </a:r>
            <a:r>
              <a:rPr lang="en-IN" dirty="0" smtClean="0">
                <a:solidFill>
                  <a:schemeClr val="bg1"/>
                </a:solidFill>
              </a:rPr>
              <a:t>content is surrounded by </a:t>
            </a:r>
            <a:r>
              <a:rPr lang="en-IN" b="1" dirty="0" smtClean="0">
                <a:solidFill>
                  <a:schemeClr val="bg1"/>
                </a:solidFill>
              </a:rPr>
              <a:t>padding, a border and a margin</a:t>
            </a:r>
          </a:p>
          <a:p>
            <a:pPr algn="just"/>
            <a:r>
              <a:rPr lang="en-IN" dirty="0" smtClean="0">
                <a:solidFill>
                  <a:schemeClr val="bg1"/>
                </a:solidFill>
              </a:rPr>
              <a:t>CSS controls the border using three properties: </a:t>
            </a:r>
            <a:r>
              <a:rPr lang="en-IN" b="1" dirty="0" smtClean="0">
                <a:solidFill>
                  <a:schemeClr val="bg1"/>
                </a:solidFill>
              </a:rPr>
              <a:t>border-width, border-</a:t>
            </a:r>
            <a:r>
              <a:rPr lang="en-IN" b="1" dirty="0" err="1" smtClean="0">
                <a:solidFill>
                  <a:schemeClr val="bg1"/>
                </a:solidFill>
              </a:rPr>
              <a:t>color</a:t>
            </a:r>
            <a:r>
              <a:rPr lang="en-IN" b="1" dirty="0" smtClean="0">
                <a:solidFill>
                  <a:schemeClr val="bg1"/>
                </a:solidFill>
              </a:rPr>
              <a:t> and border-style.</a:t>
            </a:r>
            <a:endParaRPr lang="en-IN" dirty="0">
              <a:solidFill>
                <a:schemeClr val="bg1"/>
              </a:solidFill>
            </a:endParaRPr>
          </a:p>
        </p:txBody>
      </p:sp>
      <p:sp>
        <p:nvSpPr>
          <p:cNvPr id="3" name="Title 2"/>
          <p:cNvSpPr>
            <a:spLocks noGrp="1"/>
          </p:cNvSpPr>
          <p:nvPr>
            <p:ph type="title"/>
          </p:nvPr>
        </p:nvSpPr>
        <p:spPr/>
        <p:txBody>
          <a:bodyPr/>
          <a:lstStyle/>
          <a:p>
            <a:r>
              <a:rPr lang="en-IN" dirty="0" smtClean="0"/>
              <a:t>Box Model and Text Flow</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Content Placeholder 2"/>
          <p:cNvSpPr>
            <a:spLocks noGrp="1"/>
          </p:cNvSpPr>
          <p:nvPr>
            <p:ph idx="1"/>
          </p:nvPr>
        </p:nvSpPr>
        <p:spPr>
          <a:xfrm>
            <a:off x="500034" y="1071546"/>
            <a:ext cx="8229600" cy="5486400"/>
          </a:xfrm>
          <a:solidFill>
            <a:schemeClr val="tx1"/>
          </a:solidFill>
        </p:spPr>
        <p:txBody>
          <a:bodyPr/>
          <a:lstStyle/>
          <a:p>
            <a:pPr>
              <a:defRPr/>
            </a:pPr>
            <a:r>
              <a:rPr lang="en-US" sz="2000" dirty="0" smtClean="0">
                <a:solidFill>
                  <a:schemeClr val="bg1"/>
                </a:solidFill>
              </a:rPr>
              <a:t>CSS rules can specify the actual </a:t>
            </a:r>
            <a:r>
              <a:rPr lang="en-US" sz="2000" i="1" dirty="0" smtClean="0">
                <a:solidFill>
                  <a:schemeClr val="bg1"/>
                </a:solidFill>
              </a:rPr>
              <a:t>dimensions of each </a:t>
            </a:r>
            <a:r>
              <a:rPr lang="en-US" sz="2000" dirty="0" smtClean="0">
                <a:solidFill>
                  <a:schemeClr val="bg1"/>
                </a:solidFill>
              </a:rPr>
              <a:t>page element.</a:t>
            </a:r>
          </a:p>
          <a:p>
            <a:pPr marL="514350" indent="-514350">
              <a:buFont typeface="+mj-lt"/>
              <a:buAutoNum type="arabicPeriod"/>
              <a:defRPr/>
            </a:pPr>
            <a:r>
              <a:rPr lang="en-US" sz="2000" b="1" i="1" dirty="0" smtClean="0">
                <a:solidFill>
                  <a:schemeClr val="bg1"/>
                </a:solidFill>
              </a:rPr>
              <a:t>Specifying the width and height of an Element</a:t>
            </a:r>
          </a:p>
          <a:p>
            <a:pPr marL="914400" lvl="1" indent="-514350">
              <a:buFont typeface="Wingdings" pitchFamily="2" charset="2"/>
              <a:buNone/>
              <a:defRPr/>
            </a:pPr>
            <a:r>
              <a:rPr lang="en-US" sz="1600" b="1" dirty="0" smtClean="0">
                <a:solidFill>
                  <a:schemeClr val="bg1"/>
                </a:solidFill>
                <a:cs typeface="+mn-cs"/>
              </a:rPr>
              <a:t>&lt;p style = "width: 20%“&gt; hello&lt;/p&gt;</a:t>
            </a:r>
          </a:p>
          <a:p>
            <a:pPr lvl="1" algn="just">
              <a:defRPr/>
            </a:pPr>
            <a:r>
              <a:rPr lang="en-US" sz="1600" dirty="0" smtClean="0">
                <a:solidFill>
                  <a:schemeClr val="bg1"/>
                </a:solidFill>
              </a:rPr>
              <a:t>T</a:t>
            </a:r>
            <a:r>
              <a:rPr lang="en-US" sz="1600" dirty="0" smtClean="0">
                <a:solidFill>
                  <a:schemeClr val="bg1"/>
                </a:solidFill>
                <a:cs typeface="+mn-cs"/>
              </a:rPr>
              <a:t>he p element should occupy 20 percent of the screen width.</a:t>
            </a:r>
          </a:p>
          <a:p>
            <a:pPr lvl="1" algn="just">
              <a:defRPr/>
            </a:pPr>
            <a:r>
              <a:rPr lang="en-US" sz="1600" dirty="0" smtClean="0">
                <a:solidFill>
                  <a:schemeClr val="bg1"/>
                </a:solidFill>
                <a:cs typeface="+mn-cs"/>
              </a:rPr>
              <a:t>If not specified, the width will fit the size of the browser window.</a:t>
            </a:r>
          </a:p>
          <a:p>
            <a:pPr lvl="1" algn="just">
              <a:defRPr/>
            </a:pPr>
            <a:r>
              <a:rPr lang="en-US" sz="1600" dirty="0" smtClean="0">
                <a:solidFill>
                  <a:schemeClr val="bg1"/>
                </a:solidFill>
                <a:cs typeface="+mn-cs"/>
              </a:rPr>
              <a:t>The height of an element can be set similarly, using the </a:t>
            </a:r>
            <a:r>
              <a:rPr lang="en-US" sz="1600" b="1" dirty="0" smtClean="0">
                <a:solidFill>
                  <a:schemeClr val="bg1"/>
                </a:solidFill>
                <a:cs typeface="+mn-cs"/>
              </a:rPr>
              <a:t>height  property.</a:t>
            </a:r>
          </a:p>
          <a:p>
            <a:pPr marL="457200" indent="-457200">
              <a:buFont typeface="+mj-lt"/>
              <a:buAutoNum type="arabicPeriod"/>
              <a:defRPr/>
            </a:pPr>
            <a:r>
              <a:rPr lang="en-US" sz="2000" b="1" i="1" dirty="0" smtClean="0">
                <a:solidFill>
                  <a:schemeClr val="bg1"/>
                </a:solidFill>
              </a:rPr>
              <a:t> overflow Property and Scroll Bars</a:t>
            </a:r>
            <a:endParaRPr lang="en-US" sz="2000" b="1" dirty="0" smtClean="0">
              <a:solidFill>
                <a:schemeClr val="bg1"/>
              </a:solidFill>
            </a:endParaRPr>
          </a:p>
          <a:p>
            <a:pPr>
              <a:buFont typeface="Wingdings" pitchFamily="2" charset="2"/>
              <a:buNone/>
              <a:defRPr/>
            </a:pPr>
            <a:r>
              <a:rPr lang="en-US" sz="2000" b="1" dirty="0" smtClean="0">
                <a:solidFill>
                  <a:schemeClr val="bg1"/>
                </a:solidFill>
              </a:rPr>
              <a:t>	&lt;p style = "width: 20%; height: 150px; overflow: scroll"&gt;</a:t>
            </a:r>
          </a:p>
          <a:p>
            <a:pPr lvl="1" algn="just">
              <a:defRPr/>
            </a:pPr>
            <a:r>
              <a:rPr lang="en-US" sz="1600" dirty="0" smtClean="0">
                <a:solidFill>
                  <a:schemeClr val="bg1"/>
                </a:solidFill>
                <a:cs typeface="+mn-cs"/>
              </a:rPr>
              <a:t>One problem with setting </a:t>
            </a:r>
            <a:r>
              <a:rPr lang="en-US" sz="1600" i="1" dirty="0" smtClean="0">
                <a:solidFill>
                  <a:schemeClr val="bg1"/>
                </a:solidFill>
                <a:cs typeface="+mn-cs"/>
              </a:rPr>
              <a:t>both dimensions of an element is that the content inside the element can exceed the </a:t>
            </a:r>
            <a:r>
              <a:rPr lang="en-US" sz="1600" dirty="0" smtClean="0">
                <a:solidFill>
                  <a:schemeClr val="bg1"/>
                </a:solidFill>
                <a:cs typeface="+mn-cs"/>
              </a:rPr>
              <a:t>set boundaries, in which case the element is simply made large enough for all the content to fit.</a:t>
            </a:r>
          </a:p>
          <a:p>
            <a:pPr lvl="1" algn="just">
              <a:defRPr/>
            </a:pPr>
            <a:r>
              <a:rPr lang="en-US" sz="1600" dirty="0" smtClean="0">
                <a:solidFill>
                  <a:schemeClr val="bg1"/>
                </a:solidFill>
                <a:cs typeface="+mn-cs"/>
              </a:rPr>
              <a:t>set the </a:t>
            </a:r>
            <a:r>
              <a:rPr lang="en-US" sz="1600" b="1" dirty="0" smtClean="0">
                <a:solidFill>
                  <a:schemeClr val="bg1"/>
                </a:solidFill>
                <a:cs typeface="+mn-cs"/>
              </a:rPr>
              <a:t>overflow property to scroll, a setting that adds </a:t>
            </a:r>
            <a:r>
              <a:rPr lang="en-US" sz="1600" dirty="0" smtClean="0">
                <a:solidFill>
                  <a:schemeClr val="bg1"/>
                </a:solidFill>
                <a:cs typeface="+mn-cs"/>
              </a:rPr>
              <a:t>scroll bars if the text overflows the boundaries.</a:t>
            </a:r>
          </a:p>
          <a:p>
            <a:pPr>
              <a:buFont typeface="Wingdings" pitchFamily="2" charset="2"/>
              <a:buNone/>
              <a:defRPr/>
            </a:pPr>
            <a:r>
              <a:rPr lang="en-US" sz="2400" dirty="0" smtClean="0">
                <a:solidFill>
                  <a:schemeClr val="bg1"/>
                </a:solidFill>
              </a:rPr>
              <a:t>3. </a:t>
            </a:r>
            <a:r>
              <a:rPr lang="en-US" sz="2400" b="1" i="1" dirty="0" smtClean="0">
                <a:solidFill>
                  <a:schemeClr val="bg1"/>
                </a:solidFill>
              </a:rPr>
              <a:t>text-align Property</a:t>
            </a:r>
          </a:p>
          <a:p>
            <a:pPr lvl="1" algn="just">
              <a:defRPr/>
            </a:pPr>
            <a:r>
              <a:rPr lang="en-US" sz="1600" dirty="0" smtClean="0">
                <a:solidFill>
                  <a:schemeClr val="bg1"/>
                </a:solidFill>
                <a:cs typeface="+mn-cs"/>
              </a:rPr>
              <a:t>Most elements are left-aligned by default, but this alignment can be altered.</a:t>
            </a:r>
          </a:p>
          <a:p>
            <a:pPr lvl="1">
              <a:defRPr/>
            </a:pPr>
            <a:r>
              <a:rPr lang="en-US" sz="1600" b="1" dirty="0" smtClean="0">
                <a:solidFill>
                  <a:schemeClr val="bg1"/>
                </a:solidFill>
                <a:cs typeface="+mn-cs"/>
              </a:rPr>
              <a:t>&lt;p style = "width: 80%; text-align: center"&gt;</a:t>
            </a:r>
            <a:endParaRPr lang="en-US" sz="1600" dirty="0" smtClean="0">
              <a:solidFill>
                <a:schemeClr val="bg1"/>
              </a:solidFill>
              <a:cs typeface="+mn-cs"/>
            </a:endParaRPr>
          </a:p>
        </p:txBody>
      </p:sp>
      <p:sp>
        <p:nvSpPr>
          <p:cNvPr id="96258" name="Title 1"/>
          <p:cNvSpPr>
            <a:spLocks noGrp="1"/>
          </p:cNvSpPr>
          <p:nvPr>
            <p:ph type="title"/>
          </p:nvPr>
        </p:nvSpPr>
        <p:spPr/>
        <p:txBody>
          <a:bodyPr/>
          <a:lstStyle/>
          <a:p>
            <a:pPr algn="ctr"/>
            <a:r>
              <a:rPr lang="en-US" dirty="0" smtClean="0"/>
              <a:t>Element dimension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chemeClr val="tx1"/>
          </a:solidFill>
        </p:spPr>
        <p:txBody>
          <a:bodyPr/>
          <a:lstStyle/>
          <a:p>
            <a:endParaRPr lang="en-IN" dirty="0"/>
          </a:p>
        </p:txBody>
      </p:sp>
      <p:sp>
        <p:nvSpPr>
          <p:cNvPr id="3" name="Title 2"/>
          <p:cNvSpPr>
            <a:spLocks noGrp="1"/>
          </p:cNvSpPr>
          <p:nvPr>
            <p:ph type="title"/>
          </p:nvPr>
        </p:nvSpPr>
        <p:spPr/>
        <p:txBody>
          <a:bodyPr/>
          <a:lstStyle/>
          <a:p>
            <a:r>
              <a:rPr lang="en-IN" dirty="0" smtClean="0"/>
              <a:t>Box Model and Text Flow</a:t>
            </a:r>
            <a:endParaRPr lang="en-IN" dirty="0"/>
          </a:p>
        </p:txBody>
      </p:sp>
      <p:pic>
        <p:nvPicPr>
          <p:cNvPr id="1026" name="Picture 2"/>
          <p:cNvPicPr>
            <a:picLocks noChangeAspect="1" noChangeArrowheads="1"/>
          </p:cNvPicPr>
          <p:nvPr/>
        </p:nvPicPr>
        <p:blipFill>
          <a:blip r:embed="rId2"/>
          <a:srcRect/>
          <a:stretch>
            <a:fillRect/>
          </a:stretch>
        </p:blipFill>
        <p:spPr bwMode="auto">
          <a:xfrm>
            <a:off x="500034" y="2143116"/>
            <a:ext cx="8077297"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chemeClr val="tx1"/>
          </a:solidFill>
        </p:spPr>
        <p:txBody>
          <a:bodyPr/>
          <a:lstStyle/>
          <a:p>
            <a:pPr algn="just"/>
            <a:r>
              <a:rPr lang="en-IN" dirty="0" smtClean="0">
                <a:solidFill>
                  <a:schemeClr val="bg1"/>
                </a:solidFill>
              </a:rPr>
              <a:t>Floating allows to move an element to one side of the screen; other content in the document then </a:t>
            </a:r>
            <a:r>
              <a:rPr lang="en-IN" b="1" i="1" dirty="0" smtClean="0">
                <a:solidFill>
                  <a:schemeClr val="bg1"/>
                </a:solidFill>
              </a:rPr>
              <a:t>flows around the floated element.</a:t>
            </a:r>
            <a:endParaRPr lang="en-IN" b="1" dirty="0">
              <a:solidFill>
                <a:schemeClr val="bg1"/>
              </a:solidFill>
            </a:endParaRPr>
          </a:p>
        </p:txBody>
      </p:sp>
      <p:sp>
        <p:nvSpPr>
          <p:cNvPr id="3" name="Title 2"/>
          <p:cNvSpPr>
            <a:spLocks noGrp="1"/>
          </p:cNvSpPr>
          <p:nvPr>
            <p:ph type="title"/>
          </p:nvPr>
        </p:nvSpPr>
        <p:spPr/>
        <p:txBody>
          <a:bodyPr/>
          <a:lstStyle/>
          <a:p>
            <a:r>
              <a:rPr lang="en-IN" i="1" dirty="0" smtClean="0"/>
              <a:t>Floating Elements</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Content Placeholder 2"/>
          <p:cNvSpPr>
            <a:spLocks noGrp="1"/>
          </p:cNvSpPr>
          <p:nvPr>
            <p:ph idx="1"/>
          </p:nvPr>
        </p:nvSpPr>
        <p:spPr>
          <a:xfrm>
            <a:off x="457200" y="1214422"/>
            <a:ext cx="8229600" cy="5643578"/>
          </a:xfrm>
          <a:solidFill>
            <a:schemeClr val="tx1"/>
          </a:solidFill>
        </p:spPr>
        <p:txBody>
          <a:bodyPr>
            <a:normAutofit/>
          </a:bodyPr>
          <a:lstStyle/>
          <a:p>
            <a:pPr algn="just"/>
            <a:r>
              <a:rPr lang="en-US" sz="2000" dirty="0" smtClean="0">
                <a:solidFill>
                  <a:schemeClr val="bg1"/>
                </a:solidFill>
              </a:rPr>
              <a:t>CSS </a:t>
            </a:r>
            <a:r>
              <a:rPr lang="en-US" sz="2000" b="1" dirty="0" smtClean="0">
                <a:solidFill>
                  <a:schemeClr val="bg1"/>
                </a:solidFill>
              </a:rPr>
              <a:t>media types allow  to decide what a page should look like, depending on the kind </a:t>
            </a:r>
            <a:r>
              <a:rPr lang="en-US" sz="2000" dirty="0" smtClean="0">
                <a:solidFill>
                  <a:schemeClr val="bg1"/>
                </a:solidFill>
              </a:rPr>
              <a:t>of media being used to display the page. </a:t>
            </a:r>
          </a:p>
          <a:p>
            <a:pPr algn="just"/>
            <a:r>
              <a:rPr lang="en-US" sz="2000" dirty="0" smtClean="0">
                <a:solidFill>
                  <a:schemeClr val="bg1"/>
                </a:solidFill>
              </a:rPr>
              <a:t>The most common media type for a web page is the </a:t>
            </a:r>
            <a:r>
              <a:rPr lang="en-US" sz="2000" b="1" dirty="0" smtClean="0">
                <a:solidFill>
                  <a:schemeClr val="bg1"/>
                </a:solidFill>
              </a:rPr>
              <a:t>screen media type, which is a standard computer screen. </a:t>
            </a:r>
          </a:p>
          <a:p>
            <a:pPr algn="just"/>
            <a:r>
              <a:rPr lang="en-US" sz="2000" b="1" dirty="0" smtClean="0">
                <a:solidFill>
                  <a:schemeClr val="bg1"/>
                </a:solidFill>
              </a:rPr>
              <a:t>Other media types in CSS </a:t>
            </a:r>
            <a:r>
              <a:rPr lang="en-US" sz="2000" dirty="0" smtClean="0">
                <a:solidFill>
                  <a:schemeClr val="bg1"/>
                </a:solidFill>
              </a:rPr>
              <a:t>include </a:t>
            </a:r>
            <a:r>
              <a:rPr lang="en-US" sz="2000" b="1" dirty="0" smtClean="0">
                <a:solidFill>
                  <a:schemeClr val="bg1"/>
                </a:solidFill>
              </a:rPr>
              <a:t>handheld, </a:t>
            </a:r>
            <a:r>
              <a:rPr lang="en-US" sz="2000" b="1" dirty="0" err="1" smtClean="0">
                <a:solidFill>
                  <a:schemeClr val="bg1"/>
                </a:solidFill>
              </a:rPr>
              <a:t>braille</a:t>
            </a:r>
            <a:r>
              <a:rPr lang="en-US" sz="2000" b="1" dirty="0" smtClean="0">
                <a:solidFill>
                  <a:schemeClr val="bg1"/>
                </a:solidFill>
              </a:rPr>
              <a:t>, speech and print.</a:t>
            </a:r>
          </a:p>
          <a:p>
            <a:pPr algn="just"/>
            <a:r>
              <a:rPr lang="en-US" sz="2000" b="1" dirty="0" smtClean="0">
                <a:solidFill>
                  <a:schemeClr val="bg1"/>
                </a:solidFill>
              </a:rPr>
              <a:t>The handheld medium is designed for </a:t>
            </a:r>
            <a:r>
              <a:rPr lang="en-US" sz="2000" dirty="0" smtClean="0">
                <a:solidFill>
                  <a:schemeClr val="bg1"/>
                </a:solidFill>
              </a:rPr>
              <a:t>mobile Internet devices such as </a:t>
            </a:r>
            <a:r>
              <a:rPr lang="en-US" sz="2000" dirty="0" err="1" smtClean="0">
                <a:solidFill>
                  <a:schemeClr val="bg1"/>
                </a:solidFill>
              </a:rPr>
              <a:t>smartphones</a:t>
            </a:r>
            <a:r>
              <a:rPr lang="en-US" sz="2000" dirty="0" smtClean="0">
                <a:solidFill>
                  <a:schemeClr val="bg1"/>
                </a:solidFill>
              </a:rPr>
              <a:t>.</a:t>
            </a:r>
          </a:p>
          <a:p>
            <a:pPr algn="just"/>
            <a:r>
              <a:rPr lang="en-US" sz="2000" dirty="0" smtClean="0">
                <a:solidFill>
                  <a:schemeClr val="bg1"/>
                </a:solidFill>
              </a:rPr>
              <a:t>Braille -is for machines that can read or print web pages in </a:t>
            </a:r>
            <a:r>
              <a:rPr lang="en-US" sz="2000" dirty="0" err="1" smtClean="0">
                <a:solidFill>
                  <a:schemeClr val="bg1"/>
                </a:solidFill>
              </a:rPr>
              <a:t>braille</a:t>
            </a:r>
            <a:r>
              <a:rPr lang="en-US" sz="2000" dirty="0" smtClean="0">
                <a:solidFill>
                  <a:schemeClr val="bg1"/>
                </a:solidFill>
              </a:rPr>
              <a:t>. </a:t>
            </a:r>
          </a:p>
          <a:p>
            <a:pPr algn="just"/>
            <a:r>
              <a:rPr lang="en-US" sz="2000" dirty="0" smtClean="0">
                <a:solidFill>
                  <a:schemeClr val="bg1"/>
                </a:solidFill>
              </a:rPr>
              <a:t>Speech styles allow to give a speech-synthesizing web browser more information about the content of a page. </a:t>
            </a:r>
          </a:p>
          <a:p>
            <a:pPr algn="just"/>
            <a:r>
              <a:rPr lang="en-US" sz="2000" dirty="0" smtClean="0">
                <a:solidFill>
                  <a:schemeClr val="bg1"/>
                </a:solidFill>
              </a:rPr>
              <a:t>The print media type affects a web page’s appearance when it’s printed.</a:t>
            </a:r>
          </a:p>
        </p:txBody>
      </p:sp>
      <p:sp>
        <p:nvSpPr>
          <p:cNvPr id="97282" name="Title 1"/>
          <p:cNvSpPr>
            <a:spLocks noGrp="1"/>
          </p:cNvSpPr>
          <p:nvPr>
            <p:ph type="title"/>
          </p:nvPr>
        </p:nvSpPr>
        <p:spPr/>
        <p:txBody>
          <a:bodyPr/>
          <a:lstStyle/>
          <a:p>
            <a:pPr algn="ctr"/>
            <a:r>
              <a:rPr lang="es-ES" b="1" dirty="0" smtClean="0"/>
              <a:t>Media </a:t>
            </a:r>
            <a:r>
              <a:rPr lang="es-ES" b="1" dirty="0" err="1" smtClean="0"/>
              <a:t>Types</a:t>
            </a:r>
            <a:r>
              <a:rPr lang="es-ES" b="1" dirty="0" smtClean="0"/>
              <a:t> and Media </a:t>
            </a:r>
            <a:r>
              <a:rPr lang="es-ES" b="1" dirty="0" err="1" smtClean="0"/>
              <a:t>Queries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Content Placeholder 2"/>
          <p:cNvSpPr>
            <a:spLocks noGrp="1"/>
          </p:cNvSpPr>
          <p:nvPr>
            <p:ph idx="1"/>
          </p:nvPr>
        </p:nvSpPr>
        <p:spPr>
          <a:xfrm>
            <a:off x="457200" y="1676400"/>
            <a:ext cx="8229600" cy="4724400"/>
          </a:xfrm>
        </p:spPr>
        <p:txBody>
          <a:bodyPr/>
          <a:lstStyle/>
          <a:p>
            <a:r>
              <a:rPr lang="en-US" sz="2800" smtClean="0"/>
              <a:t>A CSS rule-set consists of a selector and a declaration block:</a:t>
            </a:r>
          </a:p>
          <a:p>
            <a:r>
              <a:rPr lang="en-US" sz="2800" smtClean="0"/>
              <a:t>The selector points to the HTML element  want to style.</a:t>
            </a:r>
          </a:p>
          <a:p>
            <a:r>
              <a:rPr lang="en-US" sz="2800" smtClean="0"/>
              <a:t>The declaration block contains one or more declarations separated by semicolons.</a:t>
            </a:r>
            <a:br>
              <a:rPr lang="en-US" sz="2800" smtClean="0"/>
            </a:br>
            <a:endParaRPr lang="en-US" sz="2800" smtClean="0"/>
          </a:p>
        </p:txBody>
      </p:sp>
      <p:sp>
        <p:nvSpPr>
          <p:cNvPr id="71682" name="Title 1"/>
          <p:cNvSpPr>
            <a:spLocks noGrp="1"/>
          </p:cNvSpPr>
          <p:nvPr>
            <p:ph type="title"/>
          </p:nvPr>
        </p:nvSpPr>
        <p:spPr/>
        <p:txBody>
          <a:bodyPr>
            <a:normAutofit fontScale="90000"/>
          </a:bodyPr>
          <a:lstStyle/>
          <a:p>
            <a:pPr algn="ctr"/>
            <a:r>
              <a:rPr lang="en-US" smtClean="0"/>
              <a:t>CSS Syntax</a:t>
            </a:r>
            <a:br>
              <a:rPr lang="en-US" smtClean="0"/>
            </a:br>
            <a:endParaRPr lang="en-US" smtClean="0"/>
          </a:p>
        </p:txBody>
      </p:sp>
      <p:pic>
        <p:nvPicPr>
          <p:cNvPr id="64514" name="Picture 2"/>
          <p:cNvPicPr>
            <a:picLocks noChangeAspect="1" noChangeArrowheads="1"/>
          </p:cNvPicPr>
          <p:nvPr/>
        </p:nvPicPr>
        <p:blipFill>
          <a:blip r:embed="rId2"/>
          <a:srcRect/>
          <a:stretch>
            <a:fillRect/>
          </a:stretch>
        </p:blipFill>
        <p:spPr bwMode="auto">
          <a:xfrm>
            <a:off x="1524000" y="4572000"/>
            <a:ext cx="5600700" cy="12668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fade">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2"/>
          <p:cNvSpPr>
            <a:spLocks noGrp="1"/>
          </p:cNvSpPr>
          <p:nvPr>
            <p:ph idx="1"/>
          </p:nvPr>
        </p:nvSpPr>
        <p:spPr>
          <a:solidFill>
            <a:schemeClr val="tx1"/>
          </a:solidFill>
        </p:spPr>
        <p:txBody>
          <a:bodyPr>
            <a:normAutofit/>
          </a:bodyPr>
          <a:lstStyle/>
          <a:p>
            <a:pPr algn="just"/>
            <a:r>
              <a:rPr lang="en-US" sz="2800" dirty="0" smtClean="0">
                <a:solidFill>
                  <a:schemeClr val="bg1"/>
                </a:solidFill>
              </a:rPr>
              <a:t>Most of these styles conflict with the declarations in the section for all media types. </a:t>
            </a:r>
          </a:p>
          <a:p>
            <a:pPr algn="just"/>
            <a:r>
              <a:rPr lang="en-US" sz="2800" dirty="0" smtClean="0">
                <a:solidFill>
                  <a:schemeClr val="bg1"/>
                </a:solidFill>
              </a:rPr>
              <a:t>Since the print media type has </a:t>
            </a:r>
            <a:r>
              <a:rPr lang="en-US" sz="2800" i="1" dirty="0" smtClean="0">
                <a:solidFill>
                  <a:schemeClr val="bg1"/>
                </a:solidFill>
              </a:rPr>
              <a:t>higher specificity than the all media type, the print styles override </a:t>
            </a:r>
            <a:r>
              <a:rPr lang="en-US" sz="2800" dirty="0" smtClean="0">
                <a:solidFill>
                  <a:schemeClr val="bg1"/>
                </a:solidFill>
              </a:rPr>
              <a:t>the all media type’s styles when the page is printed. </a:t>
            </a:r>
          </a:p>
          <a:p>
            <a:pPr algn="just"/>
            <a:r>
              <a:rPr lang="en-US" sz="2800" dirty="0" smtClean="0">
                <a:solidFill>
                  <a:schemeClr val="bg1"/>
                </a:solidFill>
              </a:rPr>
              <a:t>The h1’s font-family property is </a:t>
            </a:r>
            <a:r>
              <a:rPr lang="en-US" sz="2800" i="1" dirty="0" smtClean="0">
                <a:solidFill>
                  <a:schemeClr val="bg1"/>
                </a:solidFill>
              </a:rPr>
              <a:t>not overridden in the print section, so it retains its old value when the page is printed.</a:t>
            </a:r>
            <a:endParaRPr lang="en-US" sz="2800" dirty="0" smtClean="0">
              <a:solidFill>
                <a:schemeClr val="bg1"/>
              </a:solidFill>
            </a:endParaRPr>
          </a:p>
        </p:txBody>
      </p:sp>
      <p:sp>
        <p:nvSpPr>
          <p:cNvPr id="99330" name="Title 1"/>
          <p:cNvSpPr>
            <a:spLocks noGrp="1"/>
          </p:cNvSpPr>
          <p:nvPr>
            <p:ph type="title"/>
          </p:nvPr>
        </p:nvSpPr>
        <p:spPr/>
        <p:txBody>
          <a:bodyPr/>
          <a:lstStyle/>
          <a:p>
            <a:r>
              <a:rPr lang="es-ES" dirty="0" smtClean="0"/>
              <a:t>Media </a:t>
            </a:r>
            <a:r>
              <a:rPr lang="es-ES" dirty="0" err="1" smtClean="0"/>
              <a:t>Types</a:t>
            </a:r>
            <a:r>
              <a:rPr lang="es-ES" dirty="0" smtClean="0"/>
              <a:t> …</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6215082"/>
          </a:xfrm>
          <a:solidFill>
            <a:schemeClr val="tx1"/>
          </a:solidFill>
        </p:spPr>
        <p:txBody>
          <a:bodyPr>
            <a:noAutofit/>
          </a:bodyPr>
          <a:lstStyle/>
          <a:p>
            <a:pPr algn="just">
              <a:defRPr/>
            </a:pPr>
            <a:r>
              <a:rPr lang="en-US" sz="2000" b="1" dirty="0" smtClean="0">
                <a:solidFill>
                  <a:schemeClr val="bg1"/>
                </a:solidFill>
              </a:rPr>
              <a:t>Media queries allow you to format your content to specific </a:t>
            </a:r>
            <a:r>
              <a:rPr lang="en-US" sz="2000" dirty="0" smtClean="0">
                <a:solidFill>
                  <a:schemeClr val="bg1"/>
                </a:solidFill>
              </a:rPr>
              <a:t>output devices.</a:t>
            </a:r>
          </a:p>
          <a:p>
            <a:pPr algn="just">
              <a:defRPr/>
            </a:pPr>
            <a:r>
              <a:rPr lang="en-US" sz="2000" dirty="0" smtClean="0">
                <a:solidFill>
                  <a:schemeClr val="bg1"/>
                </a:solidFill>
              </a:rPr>
              <a:t> Media queries include a media type and expressions that check the </a:t>
            </a:r>
            <a:r>
              <a:rPr lang="en-US" sz="2000" b="1" dirty="0" smtClean="0">
                <a:solidFill>
                  <a:schemeClr val="bg1"/>
                </a:solidFill>
              </a:rPr>
              <a:t>media features of the output device. </a:t>
            </a:r>
          </a:p>
          <a:p>
            <a:pPr algn="just">
              <a:defRPr/>
            </a:pPr>
            <a:r>
              <a:rPr lang="en-US" sz="2000" b="1" dirty="0" smtClean="0">
                <a:solidFill>
                  <a:schemeClr val="bg1"/>
                </a:solidFill>
              </a:rPr>
              <a:t>Some of the common media features include:</a:t>
            </a:r>
          </a:p>
          <a:p>
            <a:pPr lvl="1" algn="just">
              <a:defRPr/>
            </a:pPr>
            <a:r>
              <a:rPr lang="en-US" sz="2000" dirty="0" smtClean="0">
                <a:solidFill>
                  <a:schemeClr val="bg1"/>
                </a:solidFill>
                <a:cs typeface="+mn-cs"/>
              </a:rPr>
              <a:t> </a:t>
            </a:r>
            <a:r>
              <a:rPr lang="en-US" sz="2000" b="1" dirty="0" smtClean="0">
                <a:solidFill>
                  <a:schemeClr val="bg1"/>
                </a:solidFill>
                <a:cs typeface="+mn-cs"/>
              </a:rPr>
              <a:t>width—the width of the part of the screen on which the document is rendered, </a:t>
            </a:r>
            <a:r>
              <a:rPr lang="en-US" sz="2000" dirty="0" smtClean="0">
                <a:solidFill>
                  <a:schemeClr val="bg1"/>
                </a:solidFill>
                <a:cs typeface="+mn-cs"/>
              </a:rPr>
              <a:t>including any scrollbars</a:t>
            </a:r>
          </a:p>
          <a:p>
            <a:pPr lvl="1" algn="just">
              <a:defRPr/>
            </a:pPr>
            <a:r>
              <a:rPr lang="en-US" sz="2000" b="1" dirty="0" smtClean="0">
                <a:solidFill>
                  <a:schemeClr val="bg1"/>
                </a:solidFill>
                <a:cs typeface="+mn-cs"/>
              </a:rPr>
              <a:t>height—the height of the part of the screen on which the document is rendered, </a:t>
            </a:r>
            <a:r>
              <a:rPr lang="en-US" sz="2000" dirty="0" smtClean="0">
                <a:solidFill>
                  <a:schemeClr val="bg1"/>
                </a:solidFill>
                <a:cs typeface="+mn-cs"/>
              </a:rPr>
              <a:t>including any scrollbars</a:t>
            </a:r>
          </a:p>
          <a:p>
            <a:pPr lvl="1" algn="just">
              <a:defRPr/>
            </a:pPr>
            <a:r>
              <a:rPr lang="en-US" sz="2000" dirty="0" smtClean="0">
                <a:solidFill>
                  <a:schemeClr val="bg1"/>
                </a:solidFill>
                <a:cs typeface="+mn-cs"/>
              </a:rPr>
              <a:t> </a:t>
            </a:r>
            <a:r>
              <a:rPr lang="en-US" sz="2000" b="1" dirty="0" smtClean="0">
                <a:solidFill>
                  <a:schemeClr val="bg1"/>
                </a:solidFill>
                <a:cs typeface="+mn-cs"/>
              </a:rPr>
              <a:t>device-width—the width of the screen of the output device</a:t>
            </a:r>
          </a:p>
          <a:p>
            <a:pPr lvl="1" algn="just">
              <a:defRPr/>
            </a:pPr>
            <a:r>
              <a:rPr lang="en-US" sz="2000" b="1" dirty="0" smtClean="0">
                <a:solidFill>
                  <a:schemeClr val="bg1"/>
                </a:solidFill>
                <a:cs typeface="+mn-cs"/>
              </a:rPr>
              <a:t>device-height—the height of the screen of the output device</a:t>
            </a:r>
          </a:p>
          <a:p>
            <a:pPr lvl="1" algn="just">
              <a:defRPr/>
            </a:pPr>
            <a:r>
              <a:rPr lang="en-US" sz="2000" b="1" dirty="0" smtClean="0">
                <a:solidFill>
                  <a:schemeClr val="bg1"/>
                </a:solidFill>
                <a:cs typeface="+mn-cs"/>
              </a:rPr>
              <a:t>orientation—if the height is greater than the width, orientation is portrait, </a:t>
            </a:r>
            <a:r>
              <a:rPr lang="en-US" sz="2000" dirty="0" smtClean="0">
                <a:solidFill>
                  <a:schemeClr val="bg1"/>
                </a:solidFill>
                <a:cs typeface="+mn-cs"/>
              </a:rPr>
              <a:t>and if the width is greater than the height, orientation is landscape</a:t>
            </a:r>
          </a:p>
          <a:p>
            <a:pPr lvl="1" algn="just">
              <a:defRPr/>
            </a:pPr>
            <a:r>
              <a:rPr lang="en-US" sz="2000" dirty="0" smtClean="0">
                <a:solidFill>
                  <a:schemeClr val="bg1"/>
                </a:solidFill>
                <a:cs typeface="+mn-cs"/>
              </a:rPr>
              <a:t> </a:t>
            </a:r>
            <a:r>
              <a:rPr lang="en-US" sz="2000" b="1" dirty="0" smtClean="0">
                <a:solidFill>
                  <a:schemeClr val="bg1"/>
                </a:solidFill>
                <a:cs typeface="+mn-cs"/>
              </a:rPr>
              <a:t>aspect-ratio—the ratio of width to height</a:t>
            </a:r>
          </a:p>
          <a:p>
            <a:pPr lvl="1" algn="just">
              <a:defRPr/>
            </a:pPr>
            <a:r>
              <a:rPr lang="en-US" sz="2000" b="1" dirty="0" smtClean="0">
                <a:solidFill>
                  <a:schemeClr val="bg1"/>
                </a:solidFill>
                <a:cs typeface="+mn-cs"/>
              </a:rPr>
              <a:t>device-aspect-ratio—the ratio of device-width to device-height</a:t>
            </a:r>
            <a:endParaRPr lang="en-US" sz="2000" dirty="0">
              <a:solidFill>
                <a:schemeClr val="bg1"/>
              </a:solidFill>
            </a:endParaRPr>
          </a:p>
        </p:txBody>
      </p:sp>
      <p:sp>
        <p:nvSpPr>
          <p:cNvPr id="100354" name="Title 1"/>
          <p:cNvSpPr>
            <a:spLocks noGrp="1"/>
          </p:cNvSpPr>
          <p:nvPr>
            <p:ph type="title"/>
          </p:nvPr>
        </p:nvSpPr>
        <p:spPr>
          <a:xfrm>
            <a:off x="428596" y="-214338"/>
            <a:ext cx="8229600" cy="1143000"/>
          </a:xfrm>
        </p:spPr>
        <p:txBody>
          <a:bodyPr/>
          <a:lstStyle/>
          <a:p>
            <a:pPr algn="ctr"/>
            <a:r>
              <a:rPr lang="en-US" b="1" i="1" dirty="0" smtClean="0"/>
              <a:t>Media Queries</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Content Placeholder 2"/>
          <p:cNvSpPr>
            <a:spLocks noGrp="1"/>
          </p:cNvSpPr>
          <p:nvPr>
            <p:ph idx="1"/>
          </p:nvPr>
        </p:nvSpPr>
        <p:spPr>
          <a:xfrm>
            <a:off x="428596" y="785794"/>
            <a:ext cx="8229600" cy="5429288"/>
          </a:xfrm>
          <a:solidFill>
            <a:schemeClr val="tx1"/>
          </a:solidFill>
        </p:spPr>
        <p:txBody>
          <a:bodyPr>
            <a:noAutofit/>
          </a:bodyPr>
          <a:lstStyle/>
          <a:p>
            <a:pPr algn="just"/>
            <a:r>
              <a:rPr lang="en-US" sz="2800" dirty="0" smtClean="0">
                <a:solidFill>
                  <a:schemeClr val="bg1"/>
                </a:solidFill>
              </a:rPr>
              <a:t>Drop-down menus are a good way to provide navigation links without using a lot of screen space.</a:t>
            </a:r>
          </a:p>
          <a:p>
            <a:pPr algn="just"/>
            <a:r>
              <a:rPr lang="en-US" sz="2800" b="1" dirty="0" smtClean="0">
                <a:solidFill>
                  <a:schemeClr val="bg1"/>
                </a:solidFill>
              </a:rPr>
              <a:t>Display- which allows you to decide whether an element is rendered on the page or not.</a:t>
            </a:r>
          </a:p>
          <a:p>
            <a:pPr algn="just"/>
            <a:r>
              <a:rPr lang="en-US" sz="2800" dirty="0" smtClean="0">
                <a:solidFill>
                  <a:schemeClr val="bg1"/>
                </a:solidFill>
              </a:rPr>
              <a:t>Possible values include </a:t>
            </a:r>
            <a:r>
              <a:rPr lang="en-US" sz="2800" b="1" dirty="0" smtClean="0">
                <a:solidFill>
                  <a:schemeClr val="bg1"/>
                </a:solidFill>
              </a:rPr>
              <a:t>block, inline and none</a:t>
            </a:r>
            <a:r>
              <a:rPr lang="en-US" sz="2800" dirty="0" smtClean="0">
                <a:solidFill>
                  <a:schemeClr val="bg1"/>
                </a:solidFill>
              </a:rPr>
              <a:t>. </a:t>
            </a:r>
          </a:p>
          <a:p>
            <a:pPr algn="just"/>
            <a:r>
              <a:rPr lang="en-US" sz="2800" dirty="0" smtClean="0">
                <a:solidFill>
                  <a:schemeClr val="bg1"/>
                </a:solidFill>
              </a:rPr>
              <a:t>The block and inline values display the element as a block element or an inline element, while none stops the element from being rendered.</a:t>
            </a:r>
          </a:p>
        </p:txBody>
      </p:sp>
      <p:sp>
        <p:nvSpPr>
          <p:cNvPr id="101378" name="Title 1"/>
          <p:cNvSpPr>
            <a:spLocks noGrp="1"/>
          </p:cNvSpPr>
          <p:nvPr>
            <p:ph type="title"/>
          </p:nvPr>
        </p:nvSpPr>
        <p:spPr>
          <a:xfrm>
            <a:off x="428596" y="-142900"/>
            <a:ext cx="8229600" cy="1143000"/>
          </a:xfrm>
        </p:spPr>
        <p:txBody>
          <a:bodyPr/>
          <a:lstStyle/>
          <a:p>
            <a:pPr algn="ctr"/>
            <a:r>
              <a:rPr lang="en-US" b="1" dirty="0" smtClean="0"/>
              <a:t>Drop-Down Menus</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Content Placeholder 2"/>
          <p:cNvSpPr>
            <a:spLocks noGrp="1"/>
          </p:cNvSpPr>
          <p:nvPr>
            <p:ph idx="1"/>
          </p:nvPr>
        </p:nvSpPr>
        <p:spPr/>
        <p:txBody>
          <a:bodyPr/>
          <a:lstStyle/>
          <a:p>
            <a:r>
              <a:rPr lang="en-US" dirty="0" smtClean="0"/>
              <a:t>Three different ways to insert CSS</a:t>
            </a:r>
          </a:p>
          <a:p>
            <a:pPr marL="800100" lvl="2" indent="0">
              <a:buFont typeface="Wingdings" pitchFamily="2" charset="2"/>
              <a:buNone/>
            </a:pPr>
            <a:r>
              <a:rPr lang="en-US" dirty="0" smtClean="0"/>
              <a:t>1. inline styles</a:t>
            </a:r>
          </a:p>
          <a:p>
            <a:pPr marL="800100" lvl="2" indent="0">
              <a:buNone/>
            </a:pPr>
            <a:r>
              <a:rPr lang="en-US" dirty="0" smtClean="0"/>
              <a:t>2. Embedded Style Sheets</a:t>
            </a:r>
          </a:p>
          <a:p>
            <a:pPr marL="800100" lvl="2" indent="0">
              <a:buFont typeface="Wingdings" pitchFamily="2" charset="2"/>
              <a:buNone/>
            </a:pPr>
            <a:r>
              <a:rPr lang="en-US" dirty="0" smtClean="0"/>
              <a:t>3. External style sheet</a:t>
            </a:r>
          </a:p>
        </p:txBody>
      </p:sp>
      <p:sp>
        <p:nvSpPr>
          <p:cNvPr id="72706" name="Title 1"/>
          <p:cNvSpPr>
            <a:spLocks noGrp="1"/>
          </p:cNvSpPr>
          <p:nvPr>
            <p:ph type="title"/>
          </p:nvPr>
        </p:nvSpPr>
        <p:spPr/>
        <p:txBody>
          <a:bodyPr/>
          <a:lstStyle/>
          <a:p>
            <a:pPr algn="ctr"/>
            <a:r>
              <a:rPr lang="en-US" smtClean="0"/>
              <a:t>CSS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p:cNvSpPr>
            <a:spLocks noGrp="1"/>
          </p:cNvSpPr>
          <p:nvPr>
            <p:ph idx="1"/>
          </p:nvPr>
        </p:nvSpPr>
        <p:spPr/>
        <p:txBody>
          <a:bodyPr/>
          <a:lstStyle/>
          <a:p>
            <a:r>
              <a:rPr lang="en-US" smtClean="0"/>
              <a:t>The Inline style is specific to the tag itself. </a:t>
            </a:r>
          </a:p>
          <a:p>
            <a:r>
              <a:rPr lang="en-US" smtClean="0"/>
              <a:t>It uses the HTML "</a:t>
            </a:r>
            <a:r>
              <a:rPr lang="en-US" i="1" smtClean="0"/>
              <a:t>style</a:t>
            </a:r>
            <a:r>
              <a:rPr lang="en-US" smtClean="0"/>
              <a:t>" attribute to style a specific tag.</a:t>
            </a:r>
          </a:p>
          <a:p>
            <a:r>
              <a:rPr lang="en-US" smtClean="0"/>
              <a:t>It is used to apply a unique style to a single HTML element.</a:t>
            </a:r>
          </a:p>
          <a:p>
            <a:r>
              <a:rPr lang="en-US" smtClean="0"/>
              <a:t>&lt;p style="color:red;font-size:18px"&gt;This is a paragraph!&lt;/p&gt;</a:t>
            </a:r>
          </a:p>
        </p:txBody>
      </p:sp>
      <p:sp>
        <p:nvSpPr>
          <p:cNvPr id="73730" name="Title 1"/>
          <p:cNvSpPr>
            <a:spLocks noGrp="1"/>
          </p:cNvSpPr>
          <p:nvPr>
            <p:ph type="title"/>
          </p:nvPr>
        </p:nvSpPr>
        <p:spPr/>
        <p:txBody>
          <a:bodyPr/>
          <a:lstStyle/>
          <a:p>
            <a:pPr algn="ctr"/>
            <a:r>
              <a:rPr lang="en-US" smtClean="0"/>
              <a:t>Inline style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Content Placeholder 2"/>
          <p:cNvSpPr>
            <a:spLocks noGrp="1"/>
          </p:cNvSpPr>
          <p:nvPr>
            <p:ph idx="1"/>
          </p:nvPr>
        </p:nvSpPr>
        <p:spPr>
          <a:xfrm>
            <a:off x="457200" y="1752600"/>
            <a:ext cx="8229600" cy="4114800"/>
          </a:xfrm>
        </p:spPr>
        <p:txBody>
          <a:bodyPr/>
          <a:lstStyle/>
          <a:p>
            <a:pPr algn="just"/>
            <a:r>
              <a:rPr lang="en-US" dirty="0" smtClean="0"/>
              <a:t>This sheet holds the CSS code for the webpage in the head section of the particular file.</a:t>
            </a:r>
          </a:p>
          <a:p>
            <a:pPr algn="just"/>
            <a:r>
              <a:rPr lang="en-US" dirty="0" smtClean="0"/>
              <a:t>Use the &lt;style&gt;&lt;/style&gt; HTML tags in the head section.</a:t>
            </a:r>
          </a:p>
          <a:p>
            <a:pPr algn="just"/>
            <a:r>
              <a:rPr lang="en-US" dirty="0" smtClean="0"/>
              <a:t>It is used to define a style for a single HTML page.</a:t>
            </a:r>
          </a:p>
        </p:txBody>
      </p:sp>
      <p:sp>
        <p:nvSpPr>
          <p:cNvPr id="75778" name="Title 1"/>
          <p:cNvSpPr>
            <a:spLocks noGrp="1"/>
          </p:cNvSpPr>
          <p:nvPr>
            <p:ph type="title"/>
          </p:nvPr>
        </p:nvSpPr>
        <p:spPr/>
        <p:txBody>
          <a:bodyPr/>
          <a:lstStyle/>
          <a:p>
            <a:pPr algn="ctr"/>
            <a:r>
              <a:rPr lang="en-IN" dirty="0" smtClean="0"/>
              <a:t>Embedded Style Sheets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Content Placeholder 2"/>
          <p:cNvSpPr>
            <a:spLocks noGrp="1"/>
          </p:cNvSpPr>
          <p:nvPr>
            <p:ph idx="1"/>
          </p:nvPr>
        </p:nvSpPr>
        <p:spPr/>
        <p:txBody>
          <a:bodyPr/>
          <a:lstStyle/>
          <a:p>
            <a:pPr algn="just"/>
            <a:r>
              <a:rPr lang="en-US" dirty="0" smtClean="0"/>
              <a:t>Class attribute specifies one or more class names for an element.</a:t>
            </a:r>
          </a:p>
          <a:p>
            <a:pPr algn="just"/>
            <a:r>
              <a:rPr lang="en-US" dirty="0" smtClean="0"/>
              <a:t>To specify multiple classes, separate the class names with a space.</a:t>
            </a:r>
          </a:p>
          <a:p>
            <a:pPr algn="just"/>
            <a:r>
              <a:rPr lang="en-US" dirty="0" smtClean="0"/>
              <a:t>&lt;</a:t>
            </a:r>
            <a:r>
              <a:rPr lang="en-US" i="1" dirty="0" smtClean="0"/>
              <a:t>element</a:t>
            </a:r>
            <a:r>
              <a:rPr lang="en-US" dirty="0" smtClean="0"/>
              <a:t> class="</a:t>
            </a:r>
            <a:r>
              <a:rPr lang="en-US" i="1" dirty="0" err="1" smtClean="0"/>
              <a:t>classname</a:t>
            </a:r>
            <a:r>
              <a:rPr lang="en-US" dirty="0" smtClean="0"/>
              <a:t>"&gt;</a:t>
            </a:r>
          </a:p>
        </p:txBody>
      </p:sp>
      <p:sp>
        <p:nvSpPr>
          <p:cNvPr id="79874" name="Title 1"/>
          <p:cNvSpPr>
            <a:spLocks noGrp="1"/>
          </p:cNvSpPr>
          <p:nvPr>
            <p:ph type="title"/>
          </p:nvPr>
        </p:nvSpPr>
        <p:spPr/>
        <p:txBody>
          <a:bodyPr/>
          <a:lstStyle/>
          <a:p>
            <a:r>
              <a:rPr lang="en-US" dirty="0" smtClean="0"/>
              <a:t>class attribute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Content Placeholder 2"/>
          <p:cNvSpPr>
            <a:spLocks noGrp="1"/>
          </p:cNvSpPr>
          <p:nvPr>
            <p:ph idx="1"/>
          </p:nvPr>
        </p:nvSpPr>
        <p:spPr/>
        <p:txBody>
          <a:bodyPr/>
          <a:lstStyle/>
          <a:p>
            <a:pPr marL="0" indent="0">
              <a:buFont typeface="Wingdings" pitchFamily="2" charset="2"/>
              <a:buNone/>
            </a:pPr>
            <a:r>
              <a:rPr lang="en-US" sz="2400" b="1" smtClean="0"/>
              <a:t>&lt;style type </a:t>
            </a:r>
            <a:r>
              <a:rPr lang="en-US" sz="2400" smtClean="0"/>
              <a:t>= </a:t>
            </a:r>
            <a:r>
              <a:rPr lang="en-US" sz="2400" b="1" smtClean="0"/>
              <a:t>"text/css"&gt;</a:t>
            </a:r>
          </a:p>
          <a:p>
            <a:pPr marL="0" indent="0">
              <a:buFont typeface="Wingdings" pitchFamily="2" charset="2"/>
              <a:buNone/>
            </a:pPr>
            <a:r>
              <a:rPr lang="en-US" sz="2400" b="1" smtClean="0"/>
              <a:t>       em </a:t>
            </a:r>
            <a:r>
              <a:rPr lang="en-US" sz="2400" smtClean="0"/>
              <a:t>{ </a:t>
            </a:r>
            <a:r>
              <a:rPr lang="en-US" sz="2400" b="1" smtClean="0"/>
              <a:t>font-weight: bold</a:t>
            </a:r>
            <a:r>
              <a:rPr lang="en-US" sz="2400" smtClean="0"/>
              <a:t>; </a:t>
            </a:r>
            <a:r>
              <a:rPr lang="en-US" sz="2400" b="1" smtClean="0"/>
              <a:t>color: black; </a:t>
            </a:r>
            <a:r>
              <a:rPr lang="en-US" sz="2400" smtClean="0"/>
              <a:t>}</a:t>
            </a:r>
          </a:p>
          <a:p>
            <a:pPr marL="0" indent="0">
              <a:buFont typeface="Wingdings" pitchFamily="2" charset="2"/>
              <a:buNone/>
            </a:pPr>
            <a:r>
              <a:rPr lang="en-US" sz="2400" b="1" smtClean="0"/>
              <a:t>       h1 </a:t>
            </a:r>
            <a:r>
              <a:rPr lang="en-US" sz="2400" smtClean="0"/>
              <a:t>{ </a:t>
            </a:r>
            <a:r>
              <a:rPr lang="en-US" sz="2400" b="1" smtClean="0"/>
              <a:t>font-family: tahoma, helvetica, sans-serif</a:t>
            </a:r>
            <a:r>
              <a:rPr lang="en-US" sz="2400" smtClean="0"/>
              <a:t>; }</a:t>
            </a:r>
          </a:p>
          <a:p>
            <a:pPr marL="0" indent="0">
              <a:buFont typeface="Wingdings" pitchFamily="2" charset="2"/>
              <a:buNone/>
            </a:pPr>
            <a:r>
              <a:rPr lang="en-US" sz="2400" b="1" smtClean="0"/>
              <a:t>       p </a:t>
            </a:r>
            <a:r>
              <a:rPr lang="en-US" sz="2400" smtClean="0"/>
              <a:t>{ </a:t>
            </a:r>
            <a:r>
              <a:rPr lang="en-US" sz="2400" b="1" smtClean="0"/>
              <a:t>font-size: 12pt; font-family: arial, sans-serif</a:t>
            </a:r>
            <a:r>
              <a:rPr lang="en-US" sz="2400" smtClean="0"/>
              <a:t>; }</a:t>
            </a:r>
          </a:p>
          <a:p>
            <a:pPr marL="0" indent="0">
              <a:buFont typeface="Wingdings" pitchFamily="2" charset="2"/>
              <a:buNone/>
            </a:pPr>
            <a:r>
              <a:rPr lang="en-US" sz="2400" smtClean="0"/>
              <a:t>       </a:t>
            </a:r>
            <a:r>
              <a:rPr lang="en-US" sz="2400" smtClean="0">
                <a:solidFill>
                  <a:srgbClr val="FF0000"/>
                </a:solidFill>
              </a:rPr>
              <a:t>.special </a:t>
            </a:r>
            <a:r>
              <a:rPr lang="en-US" sz="2400" smtClean="0"/>
              <a:t>{ </a:t>
            </a:r>
            <a:r>
              <a:rPr lang="en-US" sz="2400" b="1" smtClean="0"/>
              <a:t>color: purple</a:t>
            </a:r>
            <a:r>
              <a:rPr lang="en-US" sz="2400" smtClean="0"/>
              <a:t>; }</a:t>
            </a:r>
          </a:p>
          <a:p>
            <a:pPr marL="0" indent="0">
              <a:buFont typeface="Wingdings" pitchFamily="2" charset="2"/>
              <a:buNone/>
            </a:pPr>
            <a:r>
              <a:rPr lang="en-US" sz="2400" b="1" smtClean="0"/>
              <a:t>&lt;/style&gt;</a:t>
            </a:r>
            <a:endParaRPr lang="en-US" sz="2400" smtClean="0"/>
          </a:p>
        </p:txBody>
      </p:sp>
      <p:sp>
        <p:nvSpPr>
          <p:cNvPr id="80898" name="Title 1"/>
          <p:cNvSpPr>
            <a:spLocks noGrp="1"/>
          </p:cNvSpPr>
          <p:nvPr>
            <p:ph type="title"/>
          </p:nvPr>
        </p:nvSpPr>
        <p:spPr/>
        <p:txBody>
          <a:bodyPr/>
          <a:lstStyle/>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Content Placeholder 2"/>
          <p:cNvSpPr>
            <a:spLocks noGrp="1"/>
          </p:cNvSpPr>
          <p:nvPr>
            <p:ph idx="1"/>
          </p:nvPr>
        </p:nvSpPr>
        <p:spPr/>
        <p:txBody>
          <a:bodyPr/>
          <a:lstStyle/>
          <a:p>
            <a:pPr algn="just"/>
            <a:r>
              <a:rPr lang="en-US" dirty="0" smtClean="0"/>
              <a:t>The style element’s type attribute specifies the </a:t>
            </a:r>
            <a:r>
              <a:rPr lang="en-US" b="1" dirty="0" smtClean="0"/>
              <a:t>MIME </a:t>
            </a:r>
            <a:r>
              <a:rPr lang="en-US" dirty="0" smtClean="0"/>
              <a:t>(</a:t>
            </a:r>
            <a:r>
              <a:rPr lang="en-US" b="1" dirty="0" smtClean="0"/>
              <a:t>Multipurpose Internet Mail Extensions) type </a:t>
            </a:r>
            <a:r>
              <a:rPr lang="en-US" dirty="0" smtClean="0"/>
              <a:t>that describes the style element’s content. CSS documents use the MIME type text/</a:t>
            </a:r>
            <a:r>
              <a:rPr lang="en-US" dirty="0" err="1" smtClean="0"/>
              <a:t>css</a:t>
            </a:r>
            <a:r>
              <a:rPr lang="en-US" dirty="0" smtClean="0"/>
              <a:t>.</a:t>
            </a:r>
          </a:p>
        </p:txBody>
      </p:sp>
      <p:sp>
        <p:nvSpPr>
          <p:cNvPr id="81922" name="Title 1"/>
          <p:cNvSpPr>
            <a:spLocks noGrp="1"/>
          </p:cNvSpPr>
          <p:nvPr>
            <p:ph type="title"/>
          </p:nvPr>
        </p:nvSpPr>
        <p:spPr/>
        <p:txBody>
          <a:bodyPr/>
          <a:lstStyle/>
          <a:p>
            <a:endParaRPr lang="en-US" smtClean="0"/>
          </a:p>
        </p:txBody>
      </p:sp>
      <p:pic>
        <p:nvPicPr>
          <p:cNvPr id="81924" name="Picture 2"/>
          <p:cNvPicPr>
            <a:picLocks noChangeAspect="1" noChangeArrowheads="1"/>
          </p:cNvPicPr>
          <p:nvPr/>
        </p:nvPicPr>
        <p:blipFill>
          <a:blip r:embed="rId2"/>
          <a:srcRect/>
          <a:stretch>
            <a:fillRect/>
          </a:stretch>
        </p:blipFill>
        <p:spPr bwMode="auto">
          <a:xfrm>
            <a:off x="3505200" y="3505200"/>
            <a:ext cx="4429125"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525</TotalTime>
  <Words>1644</Words>
  <Application>Microsoft Office PowerPoint</Application>
  <PresentationFormat>On-screen Show (4:3)</PresentationFormat>
  <Paragraphs>166</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Slide 1</vt:lpstr>
      <vt:lpstr>CSS</vt:lpstr>
      <vt:lpstr>CSS Syntax </vt:lpstr>
      <vt:lpstr>CSS</vt:lpstr>
      <vt:lpstr>Inline style</vt:lpstr>
      <vt:lpstr>Embedded Style Sheets</vt:lpstr>
      <vt:lpstr>class attribute</vt:lpstr>
      <vt:lpstr>Slide 8</vt:lpstr>
      <vt:lpstr>Slide 9</vt:lpstr>
      <vt:lpstr>Slide 10</vt:lpstr>
      <vt:lpstr>Applying a style class</vt:lpstr>
      <vt:lpstr>Conflicting styles</vt:lpstr>
      <vt:lpstr>Conflicting styles …</vt:lpstr>
      <vt:lpstr>Conflicting styles …</vt:lpstr>
      <vt:lpstr>Linking External Style Sheets</vt:lpstr>
      <vt:lpstr>External style sheet</vt:lpstr>
      <vt:lpstr>Positioning elements</vt:lpstr>
      <vt:lpstr>Positioning elements - Absolute Positioning   </vt:lpstr>
      <vt:lpstr>Absolute Positioning  ...</vt:lpstr>
      <vt:lpstr>Z-index</vt:lpstr>
      <vt:lpstr>Positioning Elements: Relative Positioning</vt:lpstr>
      <vt:lpstr>span</vt:lpstr>
      <vt:lpstr>Background </vt:lpstr>
      <vt:lpstr>Background </vt:lpstr>
      <vt:lpstr>Box Model and Text Flow</vt:lpstr>
      <vt:lpstr>Element dimension</vt:lpstr>
      <vt:lpstr>Box Model and Text Flow</vt:lpstr>
      <vt:lpstr>Floating Elements</vt:lpstr>
      <vt:lpstr>Media Types and Media Queries</vt:lpstr>
      <vt:lpstr>Media Types …</vt:lpstr>
      <vt:lpstr>Media Queries</vt:lpstr>
      <vt:lpstr>Drop-Down Menus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63</cp:revision>
  <dcterms:created xsi:type="dcterms:W3CDTF">2019-01-26T15:35:21Z</dcterms:created>
  <dcterms:modified xsi:type="dcterms:W3CDTF">2019-02-26T04:39:01Z</dcterms:modified>
</cp:coreProperties>
</file>