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256" r:id="rId2"/>
    <p:sldId id="258" r:id="rId3"/>
    <p:sldId id="259" r:id="rId4"/>
    <p:sldId id="261" r:id="rId5"/>
    <p:sldId id="262" r:id="rId6"/>
    <p:sldId id="264" r:id="rId7"/>
    <p:sldId id="265" r:id="rId8"/>
    <p:sldId id="266" r:id="rId9"/>
    <p:sldId id="268" r:id="rId10"/>
    <p:sldId id="280" r:id="rId11"/>
    <p:sldId id="281" r:id="rId12"/>
    <p:sldId id="282" r:id="rId13"/>
    <p:sldId id="271" r:id="rId14"/>
    <p:sldId id="273" r:id="rId15"/>
    <p:sldId id="275" r:id="rId16"/>
    <p:sldId id="277" r:id="rId17"/>
    <p:sldId id="279" r:id="rId18"/>
    <p:sldId id="283" r:id="rId19"/>
    <p:sldId id="284" r:id="rId20"/>
    <p:sldId id="285" r:id="rId21"/>
    <p:sldId id="287" r:id="rId22"/>
    <p:sldId id="288" r:id="rId23"/>
    <p:sldId id="289" r:id="rId24"/>
    <p:sldId id="286" r:id="rId25"/>
    <p:sldId id="290" r:id="rId26"/>
    <p:sldId id="292" r:id="rId27"/>
    <p:sldId id="293" r:id="rId28"/>
    <p:sldId id="294" r:id="rId29"/>
    <p:sldId id="296" r:id="rId30"/>
    <p:sldId id="297" r:id="rId31"/>
    <p:sldId id="298" r:id="rId32"/>
    <p:sldId id="299" r:id="rId33"/>
    <p:sldId id="300" r:id="rId34"/>
    <p:sldId id="301" r:id="rId35"/>
    <p:sldId id="303" r:id="rId36"/>
    <p:sldId id="304" r:id="rId37"/>
    <p:sldId id="305" r:id="rId38"/>
    <p:sldId id="306" r:id="rId39"/>
    <p:sldId id="307" r:id="rId40"/>
    <p:sldId id="308" r:id="rId41"/>
    <p:sldId id="309" r:id="rId42"/>
    <p:sldId id="310" r:id="rId43"/>
    <p:sldId id="311" r:id="rId44"/>
    <p:sldId id="314" r:id="rId45"/>
    <p:sldId id="315" r:id="rId46"/>
    <p:sldId id="316" r:id="rId47"/>
    <p:sldId id="318" r:id="rId48"/>
    <p:sldId id="317" r:id="rId49"/>
    <p:sldId id="319" r:id="rId50"/>
    <p:sldId id="344" r:id="rId51"/>
    <p:sldId id="320" r:id="rId52"/>
    <p:sldId id="31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1893-F181-454A-AE6C-FF0089820FAF}" type="datetimeFigureOut">
              <a:rPr lang="en-US" smtClean="0"/>
              <a:pPr/>
              <a:t>3/18/2019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4EDEA-BF01-4296-A236-81980BF3043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EDEA-BF01-4296-A236-81980BF30430}"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EDEA-BF01-4296-A236-81980BF30430}"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EDEA-BF01-4296-A236-81980BF30430}"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4CFBCE9-0633-4C50-AB1F-8F9C1C2DBC40}" type="datetimeFigureOut">
              <a:rPr lang="en-US" smtClean="0"/>
              <a:pPr/>
              <a:t>3/18/2019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67CFBE0-61D6-406E-8ED6-1885FA0A70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CFBCE9-0633-4C50-AB1F-8F9C1C2DBC40}"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CFBCE9-0633-4C50-AB1F-8F9C1C2DBC40}"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1625" y="6245225"/>
            <a:ext cx="2289175" cy="476250"/>
          </a:xfrm>
        </p:spPr>
        <p:txBody>
          <a:bodyPr/>
          <a:lstStyle>
            <a:lvl1pPr>
              <a:defRPr/>
            </a:lvl1pPr>
          </a:lstStyle>
          <a:p>
            <a:pPr>
              <a:defRPr/>
            </a:pPr>
            <a:endParaRPr lang="tr-T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tr-TR"/>
          </a:p>
        </p:txBody>
      </p:sp>
      <p:sp>
        <p:nvSpPr>
          <p:cNvPr id="7" name="Slide Number Placeholder 6"/>
          <p:cNvSpPr>
            <a:spLocks noGrp="1"/>
          </p:cNvSpPr>
          <p:nvPr>
            <p:ph type="sldNum" sz="quarter" idx="12"/>
          </p:nvPr>
        </p:nvSpPr>
        <p:spPr>
          <a:xfrm>
            <a:off x="6553200" y="6245225"/>
            <a:ext cx="2289175" cy="476250"/>
          </a:xfrm>
        </p:spPr>
        <p:txBody>
          <a:bodyPr/>
          <a:lstStyle>
            <a:lvl1pPr>
              <a:defRPr/>
            </a:lvl1pPr>
          </a:lstStyle>
          <a:p>
            <a:pPr>
              <a:defRPr/>
            </a:pPr>
            <a:fld id="{1DDB39D3-4C23-4BBC-9373-D804BFCE058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CFBCE9-0633-4C50-AB1F-8F9C1C2DBC40}"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CFBCE9-0633-4C50-AB1F-8F9C1C2DBC40}" type="datetimeFigureOut">
              <a:rPr lang="en-US" smtClean="0"/>
              <a:pPr/>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CFBE0-61D6-406E-8ED6-1885FA0A70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CFBCE9-0633-4C50-AB1F-8F9C1C2DBC40}"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4CFBCE9-0633-4C50-AB1F-8F9C1C2DBC40}" type="datetimeFigureOut">
              <a:rPr lang="en-US" smtClean="0"/>
              <a:pPr/>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4CFBCE9-0633-4C50-AB1F-8F9C1C2DBC40}" type="datetimeFigureOut">
              <a:rPr lang="en-US" smtClean="0"/>
              <a:pPr/>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FBCE9-0633-4C50-AB1F-8F9C1C2DBC40}" type="datetimeFigureOut">
              <a:rPr lang="en-US" smtClean="0"/>
              <a:pPr/>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CFBCE9-0633-4C50-AB1F-8F9C1C2DBC40}"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CFBE0-61D6-406E-8ED6-1885FA0A70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CFBCE9-0633-4C50-AB1F-8F9C1C2DBC40}" type="datetimeFigureOut">
              <a:rPr lang="en-US" smtClean="0"/>
              <a:pPr/>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67CFBE0-61D6-406E-8ED6-1885FA0A709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4CFBCE9-0633-4C50-AB1F-8F9C1C2DBC40}" type="datetimeFigureOut">
              <a:rPr lang="en-US" smtClean="0"/>
              <a:pPr/>
              <a:t>3/18/2019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7CFBE0-61D6-406E-8ED6-1885FA0A709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3schools.com/jsref/met_doc_writeln.asp" TargetMode="External"/><Relationship Id="rId2" Type="http://schemas.openxmlformats.org/officeDocument/2006/relationships/hyperlink" Target="http://www.w3schools.com/jsref/met_doc_write.as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851648" cy="1295400"/>
          </a:xfrm>
        </p:spPr>
        <p:txBody>
          <a:bodyPr>
            <a:normAutofit fontScale="90000"/>
          </a:bodyPr>
          <a:lstStyle/>
          <a:p>
            <a:pPr algn="ctr"/>
            <a:r>
              <a:rPr lang="en-US" sz="6000" dirty="0" smtClean="0">
                <a:solidFill>
                  <a:schemeClr val="tx1"/>
                </a:solidFill>
              </a:rPr>
              <a:t>JAVASCRIPT</a:t>
            </a:r>
            <a:br>
              <a:rPr lang="en-US" sz="6000" dirty="0" smtClean="0">
                <a:solidFill>
                  <a:schemeClr val="tx1"/>
                </a:solidFill>
              </a:rPr>
            </a:br>
            <a:endParaRPr lang="en-US" dirty="0">
              <a:solidFill>
                <a:schemeClr val="tx1"/>
              </a:solidFill>
            </a:endParaRPr>
          </a:p>
        </p:txBody>
      </p:sp>
      <p:sp>
        <p:nvSpPr>
          <p:cNvPr id="3" name="Subtitle 2"/>
          <p:cNvSpPr>
            <a:spLocks noGrp="1"/>
          </p:cNvSpPr>
          <p:nvPr>
            <p:ph type="subTitle" idx="1"/>
          </p:nvPr>
        </p:nvSpPr>
        <p:spPr>
          <a:xfrm>
            <a:off x="533400" y="3228536"/>
            <a:ext cx="7854696" cy="733864"/>
          </a:xfrm>
        </p:spPr>
        <p:txBody>
          <a:bodyPr/>
          <a:lstStyle/>
          <a:p>
            <a:r>
              <a:rPr lang="en-US" dirty="0" smtClean="0"/>
              <a:t>Module III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pPr algn="ctr"/>
            <a:r>
              <a:rPr lang="en-US" b="1" i="1" dirty="0" smtClean="0">
                <a:solidFill>
                  <a:schemeClr val="bg1"/>
                </a:solidFill>
              </a:rPr>
              <a:t>Declarations, Keywords and Variables</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lstStyle/>
          <a:p>
            <a:pPr algn="just"/>
            <a:r>
              <a:rPr lang="en-US" dirty="0" smtClean="0">
                <a:solidFill>
                  <a:schemeClr val="bg1"/>
                </a:solidFill>
              </a:rPr>
              <a:t>Keywords are words that have special meaning in JavaScript.</a:t>
            </a:r>
          </a:p>
          <a:p>
            <a:pPr algn="just"/>
            <a:r>
              <a:rPr lang="en-US" dirty="0" smtClean="0">
                <a:solidFill>
                  <a:schemeClr val="bg1"/>
                </a:solidFill>
              </a:rPr>
              <a:t>A variable is a location in the computer’s memory where a value can be stored for use by a script.</a:t>
            </a:r>
          </a:p>
          <a:p>
            <a:pPr algn="just"/>
            <a:r>
              <a:rPr lang="en-US" dirty="0" smtClean="0">
                <a:solidFill>
                  <a:schemeClr val="bg1"/>
                </a:solidFill>
              </a:rPr>
              <a:t>All variables have a </a:t>
            </a:r>
            <a:r>
              <a:rPr lang="en-US" b="1" i="1" dirty="0" smtClean="0">
                <a:solidFill>
                  <a:schemeClr val="bg1"/>
                </a:solidFill>
              </a:rPr>
              <a:t>name and value</a:t>
            </a:r>
            <a:r>
              <a:rPr lang="en-US" i="1" dirty="0" smtClean="0">
                <a:solidFill>
                  <a:schemeClr val="bg1"/>
                </a:solidFill>
              </a:rPr>
              <a:t>, </a:t>
            </a:r>
            <a:r>
              <a:rPr lang="en-US" dirty="0" smtClean="0">
                <a:solidFill>
                  <a:schemeClr val="bg1"/>
                </a:solidFill>
              </a:rPr>
              <a:t>and should be declared with a </a:t>
            </a:r>
            <a:r>
              <a:rPr lang="en-US" b="1" dirty="0" err="1" smtClean="0">
                <a:solidFill>
                  <a:schemeClr val="bg1"/>
                </a:solidFill>
              </a:rPr>
              <a:t>var</a:t>
            </a:r>
            <a:r>
              <a:rPr lang="en-US" dirty="0" smtClean="0">
                <a:solidFill>
                  <a:schemeClr val="bg1"/>
                </a:solidFill>
              </a:rPr>
              <a:t> statement before they’re used in a script.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algn="ctr"/>
            <a:r>
              <a:rPr lang="en-US" b="1" dirty="0" smtClean="0">
                <a:solidFill>
                  <a:schemeClr val="bg1"/>
                </a:solidFill>
              </a:rPr>
              <a:t>Identifiers </a:t>
            </a:r>
            <a:endParaRPr lang="en-US" b="1" dirty="0">
              <a:solidFill>
                <a:schemeClr val="bg1"/>
              </a:solidFill>
            </a:endParaRPr>
          </a:p>
        </p:txBody>
      </p:sp>
      <p:sp>
        <p:nvSpPr>
          <p:cNvPr id="3" name="Content Placeholder 2"/>
          <p:cNvSpPr>
            <a:spLocks noGrp="1"/>
          </p:cNvSpPr>
          <p:nvPr>
            <p:ph idx="1"/>
          </p:nvPr>
        </p:nvSpPr>
        <p:spPr>
          <a:solidFill>
            <a:schemeClr val="tx1"/>
          </a:solidFill>
        </p:spPr>
        <p:txBody>
          <a:bodyPr>
            <a:normAutofit/>
          </a:bodyPr>
          <a:lstStyle/>
          <a:p>
            <a:pPr algn="just"/>
            <a:r>
              <a:rPr lang="en-US" dirty="0" smtClean="0">
                <a:solidFill>
                  <a:schemeClr val="bg1"/>
                </a:solidFill>
              </a:rPr>
              <a:t>The name of a variable can be any valid </a:t>
            </a:r>
            <a:r>
              <a:rPr lang="en-US" b="1" dirty="0" smtClean="0">
                <a:solidFill>
                  <a:schemeClr val="bg1"/>
                </a:solidFill>
              </a:rPr>
              <a:t>identifier.</a:t>
            </a:r>
          </a:p>
          <a:p>
            <a:pPr algn="just"/>
            <a:r>
              <a:rPr lang="en-US" b="1" dirty="0" smtClean="0">
                <a:solidFill>
                  <a:schemeClr val="bg1"/>
                </a:solidFill>
              </a:rPr>
              <a:t> </a:t>
            </a:r>
            <a:r>
              <a:rPr lang="en-US" dirty="0" smtClean="0">
                <a:solidFill>
                  <a:schemeClr val="bg1"/>
                </a:solidFill>
              </a:rPr>
              <a:t>An identifier is a series of characters consisting of letters, digits, underscores ( _ ) and dollar signs ($) that does </a:t>
            </a:r>
            <a:r>
              <a:rPr lang="en-US" i="1" dirty="0" smtClean="0">
                <a:solidFill>
                  <a:schemeClr val="bg1"/>
                </a:solidFill>
              </a:rPr>
              <a:t>not begin with a digit </a:t>
            </a:r>
            <a:r>
              <a:rPr lang="en-US" dirty="0" smtClean="0">
                <a:solidFill>
                  <a:schemeClr val="bg1"/>
                </a:solidFill>
              </a:rPr>
              <a:t>and is </a:t>
            </a:r>
            <a:r>
              <a:rPr lang="en-US" i="1" dirty="0" smtClean="0">
                <a:solidFill>
                  <a:schemeClr val="bg1"/>
                </a:solidFill>
              </a:rPr>
              <a:t>not a reserved JavaScript keyword.</a:t>
            </a:r>
          </a:p>
          <a:p>
            <a:pPr algn="just"/>
            <a:r>
              <a:rPr lang="en-US" dirty="0" smtClean="0">
                <a:solidFill>
                  <a:schemeClr val="bg1"/>
                </a:solidFill>
              </a:rPr>
              <a:t>JavaScript is </a:t>
            </a:r>
            <a:r>
              <a:rPr lang="en-US" b="1" dirty="0" smtClean="0">
                <a:solidFill>
                  <a:schemeClr val="bg1"/>
                </a:solidFill>
              </a:rPr>
              <a:t>case sensitive—uppercase and lowercase letters are considered </a:t>
            </a:r>
            <a:r>
              <a:rPr lang="en-US" dirty="0" smtClean="0">
                <a:solidFill>
                  <a:schemeClr val="bg1"/>
                </a:solidFill>
              </a:rPr>
              <a:t>to be different characters.</a:t>
            </a:r>
          </a:p>
          <a:p>
            <a:pPr>
              <a:buNone/>
            </a:pPr>
            <a:endParaRPr lang="en-US" dirty="0" smtClean="0">
              <a:solidFill>
                <a:schemeClr val="bg1"/>
              </a:solidFill>
            </a:endParaRPr>
          </a:p>
          <a:p>
            <a:pPr>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solidFill>
            <a:schemeClr val="tx1"/>
          </a:solidFill>
        </p:spPr>
        <p:txBody>
          <a:bodyPr/>
          <a:lstStyle/>
          <a:p>
            <a:pPr algn="ctr"/>
            <a:r>
              <a:rPr lang="en-US" b="1" dirty="0" smtClean="0">
                <a:solidFill>
                  <a:schemeClr val="bg1"/>
                </a:solidFill>
              </a:rPr>
              <a:t>Comment </a:t>
            </a:r>
          </a:p>
        </p:txBody>
      </p:sp>
      <p:sp>
        <p:nvSpPr>
          <p:cNvPr id="118787" name="Content Placeholder 2"/>
          <p:cNvSpPr>
            <a:spLocks noGrp="1"/>
          </p:cNvSpPr>
          <p:nvPr>
            <p:ph idx="1"/>
          </p:nvPr>
        </p:nvSpPr>
        <p:spPr>
          <a:solidFill>
            <a:schemeClr val="tx1"/>
          </a:solidFill>
        </p:spPr>
        <p:txBody>
          <a:bodyPr/>
          <a:lstStyle/>
          <a:p>
            <a:r>
              <a:rPr lang="en-US" dirty="0" smtClean="0">
                <a:solidFill>
                  <a:schemeClr val="bg1"/>
                </a:solidFill>
              </a:rPr>
              <a:t>A </a:t>
            </a:r>
            <a:r>
              <a:rPr lang="en-US" b="1" dirty="0" smtClean="0">
                <a:solidFill>
                  <a:schemeClr val="bg1"/>
                </a:solidFill>
              </a:rPr>
              <a:t>single-line comment that </a:t>
            </a:r>
            <a:r>
              <a:rPr lang="en-US" dirty="0" smtClean="0">
                <a:solidFill>
                  <a:schemeClr val="bg1"/>
                </a:solidFill>
              </a:rPr>
              <a:t>begins with the characters // states the purpose of the variable in the script.</a:t>
            </a:r>
          </a:p>
          <a:p>
            <a:r>
              <a:rPr lang="en-US" dirty="0" smtClean="0">
                <a:solidFill>
                  <a:schemeClr val="bg1"/>
                </a:solidFill>
              </a:rPr>
              <a:t>A // comment can begin at any position in a line of JavaScript code and continues until the end of the line.</a:t>
            </a:r>
          </a:p>
          <a:p>
            <a:r>
              <a:rPr lang="en-US" dirty="0" smtClean="0">
                <a:solidFill>
                  <a:schemeClr val="bg1"/>
                </a:solidFill>
              </a:rPr>
              <a:t>Multi-line comments begin with the delimiter /* and end with the delimiter */</a:t>
            </a:r>
            <a:endParaRPr lang="tr-TR" dirty="0" smtClean="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endParaRPr lang="en-US" smtClean="0"/>
          </a:p>
        </p:txBody>
      </p:sp>
      <p:sp>
        <p:nvSpPr>
          <p:cNvPr id="117763" name="Content Placeholder 2"/>
          <p:cNvSpPr>
            <a:spLocks noGrp="1"/>
          </p:cNvSpPr>
          <p:nvPr>
            <p:ph idx="1"/>
          </p:nvPr>
        </p:nvSpPr>
        <p:spPr>
          <a:xfrm>
            <a:off x="457200" y="914400"/>
            <a:ext cx="8382000" cy="5715000"/>
          </a:xfrm>
          <a:solidFill>
            <a:schemeClr val="tx1"/>
          </a:solidFill>
        </p:spPr>
        <p:txBody>
          <a:bodyPr/>
          <a:lstStyle/>
          <a:p>
            <a:r>
              <a:rPr lang="en-US" sz="2400" dirty="0" smtClean="0">
                <a:solidFill>
                  <a:schemeClr val="bg1"/>
                </a:solidFill>
              </a:rPr>
              <a:t>If the user either types a non-integer value or clicks the </a:t>
            </a:r>
            <a:r>
              <a:rPr lang="en-US" sz="2400" b="1" dirty="0" smtClean="0">
                <a:solidFill>
                  <a:schemeClr val="bg1"/>
                </a:solidFill>
              </a:rPr>
              <a:t>Cancel </a:t>
            </a:r>
            <a:r>
              <a:rPr lang="en-US" sz="2400" dirty="0" smtClean="0">
                <a:solidFill>
                  <a:schemeClr val="bg1"/>
                </a:solidFill>
              </a:rPr>
              <a:t>button, a logic error will occur and the result in </a:t>
            </a:r>
            <a:r>
              <a:rPr lang="en-US" sz="2400" b="1" dirty="0" err="1" smtClean="0">
                <a:solidFill>
                  <a:schemeClr val="bg1"/>
                </a:solidFill>
              </a:rPr>
              <a:t>NaN</a:t>
            </a:r>
            <a:r>
              <a:rPr lang="en-US" sz="2400" b="1" dirty="0" smtClean="0">
                <a:solidFill>
                  <a:schemeClr val="bg1"/>
                </a:solidFill>
              </a:rPr>
              <a:t>(not a number)</a:t>
            </a:r>
          </a:p>
          <a:p>
            <a:r>
              <a:rPr lang="en-US" sz="2400" dirty="0" smtClean="0">
                <a:solidFill>
                  <a:schemeClr val="bg1"/>
                </a:solidFill>
              </a:rPr>
              <a:t>Function </a:t>
            </a:r>
            <a:r>
              <a:rPr lang="en-US" sz="2400" b="1" dirty="0" err="1" smtClean="0">
                <a:solidFill>
                  <a:schemeClr val="bg1"/>
                </a:solidFill>
              </a:rPr>
              <a:t>parseInt</a:t>
            </a:r>
            <a:r>
              <a:rPr lang="en-US" sz="2400" b="1" dirty="0" smtClean="0">
                <a:solidFill>
                  <a:schemeClr val="bg1"/>
                </a:solidFill>
              </a:rPr>
              <a:t> </a:t>
            </a:r>
            <a:r>
              <a:rPr lang="en-US" sz="2400" dirty="0" smtClean="0">
                <a:solidFill>
                  <a:schemeClr val="bg1"/>
                </a:solidFill>
              </a:rPr>
              <a:t>converts its string argument to an integer.</a:t>
            </a:r>
          </a:p>
          <a:p>
            <a:r>
              <a:rPr lang="en-US" sz="2400" dirty="0" err="1" smtClean="0">
                <a:solidFill>
                  <a:schemeClr val="bg1"/>
                </a:solidFill>
              </a:rPr>
              <a:t>Datatype</a:t>
            </a:r>
            <a:r>
              <a:rPr lang="en-US" sz="2400" dirty="0" smtClean="0">
                <a:solidFill>
                  <a:schemeClr val="bg1"/>
                </a:solidFill>
              </a:rPr>
              <a:t> </a:t>
            </a:r>
          </a:p>
          <a:p>
            <a:pPr lvl="1"/>
            <a:r>
              <a:rPr lang="en-US" sz="2000" i="1" dirty="0" smtClean="0">
                <a:solidFill>
                  <a:schemeClr val="bg1"/>
                </a:solidFill>
              </a:rPr>
              <a:t>JavaScript does not require variables to have a declared type before they can be used in a script</a:t>
            </a:r>
          </a:p>
          <a:p>
            <a:pPr lvl="1"/>
            <a:r>
              <a:rPr lang="en-US" sz="2000" dirty="0" smtClean="0">
                <a:solidFill>
                  <a:schemeClr val="bg1"/>
                </a:solidFill>
              </a:rPr>
              <a:t>A variable in JavaScript can contain a value of </a:t>
            </a:r>
            <a:r>
              <a:rPr lang="en-US" sz="2000" i="1" dirty="0" smtClean="0">
                <a:solidFill>
                  <a:schemeClr val="bg1"/>
                </a:solidFill>
              </a:rPr>
              <a:t>any </a:t>
            </a:r>
            <a:r>
              <a:rPr lang="en-US" sz="2000" dirty="0" smtClean="0">
                <a:solidFill>
                  <a:schemeClr val="bg1"/>
                </a:solidFill>
              </a:rPr>
              <a:t>data type, and in many situations JavaScript automatically converts between values of different types for you. </a:t>
            </a:r>
          </a:p>
          <a:p>
            <a:pPr lvl="1"/>
            <a:r>
              <a:rPr lang="en-US" sz="2000" dirty="0" smtClean="0">
                <a:solidFill>
                  <a:schemeClr val="bg1"/>
                </a:solidFill>
              </a:rPr>
              <a:t>Loosely typed language</a:t>
            </a:r>
          </a:p>
          <a:p>
            <a:pPr lvl="1"/>
            <a:endParaRPr lang="en-US" sz="2000" dirty="0" smtClean="0">
              <a:solidFill>
                <a:schemeClr val="bg1"/>
              </a:solidFill>
            </a:endParaRPr>
          </a:p>
          <a:p>
            <a:pPr lvl="1"/>
            <a:endParaRPr lang="en-US" sz="2000" dirty="0" smtClean="0">
              <a:solidFill>
                <a:schemeClr val="bg1"/>
              </a:solidFill>
            </a:endParaRPr>
          </a:p>
          <a:p>
            <a:pPr lvl="1"/>
            <a:endParaRPr lang="en-US" sz="2000" dirty="0" smtClean="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solidFill>
            <a:schemeClr val="tx1"/>
          </a:solidFill>
        </p:spPr>
        <p:txBody>
          <a:bodyPr/>
          <a:lstStyle/>
          <a:p>
            <a:pPr algn="ctr"/>
            <a:r>
              <a:rPr lang="tr-TR" b="1" dirty="0" smtClean="0">
                <a:solidFill>
                  <a:schemeClr val="bg1"/>
                </a:solidFill>
              </a:rPr>
              <a:t>JavaScript Operators</a:t>
            </a:r>
          </a:p>
        </p:txBody>
      </p:sp>
      <p:sp>
        <p:nvSpPr>
          <p:cNvPr id="119811" name="Rectangle 3"/>
          <p:cNvSpPr>
            <a:spLocks noGrp="1" noRot="1" noChangeArrowheads="1"/>
          </p:cNvSpPr>
          <p:nvPr>
            <p:ph type="body" sz="half" idx="1"/>
          </p:nvPr>
        </p:nvSpPr>
        <p:spPr>
          <a:xfrm>
            <a:off x="301625" y="1600200"/>
            <a:ext cx="3889375" cy="4498975"/>
          </a:xfrm>
          <a:solidFill>
            <a:schemeClr val="tx1"/>
          </a:solidFill>
        </p:spPr>
        <p:txBody>
          <a:bodyPr/>
          <a:lstStyle/>
          <a:p>
            <a:pPr>
              <a:buFont typeface="Arial" pitchFamily="34" charset="0"/>
              <a:buNone/>
            </a:pPr>
            <a:r>
              <a:rPr lang="tr-TR" sz="2800" dirty="0" smtClean="0">
                <a:solidFill>
                  <a:schemeClr val="bg1"/>
                </a:solidFill>
              </a:rPr>
              <a:t>Arithmetic Operators</a:t>
            </a:r>
          </a:p>
          <a:p>
            <a:pPr>
              <a:buFont typeface="Arial" pitchFamily="34" charset="0"/>
              <a:buNone/>
            </a:pPr>
            <a:endParaRPr lang="tr-TR" sz="1200" dirty="0" smtClean="0">
              <a:solidFill>
                <a:schemeClr val="bg1"/>
              </a:solidFill>
            </a:endParaRPr>
          </a:p>
        </p:txBody>
      </p:sp>
      <p:graphicFrame>
        <p:nvGraphicFramePr>
          <p:cNvPr id="12673" name="Group 385"/>
          <p:cNvGraphicFramePr>
            <a:graphicFrameLocks noGrp="1"/>
          </p:cNvGraphicFramePr>
          <p:nvPr>
            <p:ph sz="half" idx="2"/>
          </p:nvPr>
        </p:nvGraphicFramePr>
        <p:xfrm>
          <a:off x="4500563" y="1484313"/>
          <a:ext cx="4341812" cy="4876798"/>
        </p:xfrm>
        <a:graphic>
          <a:graphicData uri="http://schemas.openxmlformats.org/drawingml/2006/table">
            <a:tbl>
              <a:tblPr/>
              <a:tblGrid>
                <a:gridCol w="907146"/>
                <a:gridCol w="1474113"/>
                <a:gridCol w="1296627"/>
                <a:gridCol w="663926"/>
              </a:tblGrid>
              <a:tr h="380542">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dirty="0" smtClean="0">
                          <a:ln>
                            <a:noFill/>
                          </a:ln>
                          <a:solidFill>
                            <a:schemeClr val="bg1"/>
                          </a:solidFill>
                          <a:effectLst/>
                          <a:latin typeface="Verdana" pitchFamily="34" charset="0"/>
                        </a:rPr>
                        <a:t>Operator</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bg1"/>
                          </a:solidFill>
                          <a:effectLst/>
                          <a:latin typeface="Verdana" pitchFamily="34" charset="0"/>
                        </a:rPr>
                        <a:t>Description</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bg1"/>
                          </a:solidFill>
                          <a:effectLst/>
                          <a:latin typeface="Verdana" pitchFamily="34" charset="0"/>
                        </a:rPr>
                        <a:t>Example</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dirty="0" smtClean="0">
                          <a:ln>
                            <a:noFill/>
                          </a:ln>
                          <a:solidFill>
                            <a:schemeClr val="bg1"/>
                          </a:solidFill>
                          <a:effectLst/>
                          <a:latin typeface="Verdana" pitchFamily="34" charset="0"/>
                        </a:rPr>
                        <a:t>Result</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Addition</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4</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y=2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c vMerge="1">
                  <a:txBody>
                    <a:bodyPr/>
                    <a:lstStyle/>
                    <a:p>
                      <a:endParaRPr lang="en-US"/>
                    </a:p>
                  </a:txBody>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en-US"/>
                    </a:p>
                  </a:txBody>
                  <a:tcPr/>
                </a:tc>
              </a:tr>
              <a:tr h="249792">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Subtraction</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x=5</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3</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y=2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c vMerge="1">
                  <a:txBody>
                    <a:bodyPr/>
                    <a:lstStyle/>
                    <a:p>
                      <a:endParaRPr lang="en-US"/>
                    </a:p>
                  </a:txBody>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en-US"/>
                    </a:p>
                  </a:txBody>
                  <a:tcPr/>
                </a:tc>
              </a:tr>
              <a:tr h="249792">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Multiplication</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x=5</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20</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y=4</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c vMerge="1">
                  <a:txBody>
                    <a:bodyPr/>
                    <a:lstStyle/>
                    <a:p>
                      <a:endParaRPr lang="en-US"/>
                    </a:p>
                  </a:txBody>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en-US"/>
                    </a:p>
                  </a:txBody>
                  <a:tcPr/>
                </a:tc>
              </a:tr>
              <a:tr h="249792">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Division</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15/5</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3</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2,5</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Modulus (division remainder)</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1</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10%8</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10%2</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0</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Increment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x=5</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x=6</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en-US"/>
                    </a:p>
                  </a:txBody>
                  <a:tcPr/>
                </a:tc>
              </a:tr>
              <a:tr h="249792">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Decrement</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x=5</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x=4</a:t>
                      </a:r>
                      <a:endParaRPr kumimoji="0" lang="tr-TR" sz="1800" b="0" i="0" u="none" strike="noStrike" cap="none" normalizeH="0" baseline="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9792">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x--</a:t>
                      </a:r>
                      <a:endParaRPr kumimoji="0" lang="tr-TR" sz="1800" b="0" i="0" u="none" strike="noStrike" cap="none" normalizeH="0" baseline="0" dirty="0" smtClean="0">
                        <a:ln>
                          <a:noFill/>
                        </a:ln>
                        <a:solidFill>
                          <a:schemeClr val="bg1"/>
                        </a:solidFill>
                        <a:effectLst/>
                        <a:latin typeface="Arial" pitchFamily="34" charset="0"/>
                      </a:endParaRPr>
                    </a:p>
                  </a:txBody>
                  <a:tcPr marL="91428" marR="91428"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v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a:solidFill>
            <a:schemeClr val="tx1"/>
          </a:solidFill>
        </p:spPr>
        <p:txBody>
          <a:bodyPr/>
          <a:lstStyle/>
          <a:p>
            <a:r>
              <a:rPr lang="tr-TR" b="1" dirty="0" smtClean="0">
                <a:solidFill>
                  <a:schemeClr val="bg1"/>
                </a:solidFill>
              </a:rPr>
              <a:t>JavaScript Operators – 2</a:t>
            </a:r>
          </a:p>
        </p:txBody>
      </p:sp>
      <p:sp>
        <p:nvSpPr>
          <p:cNvPr id="121859" name="Rectangle 3"/>
          <p:cNvSpPr>
            <a:spLocks noGrp="1" noRot="1" noChangeArrowheads="1"/>
          </p:cNvSpPr>
          <p:nvPr>
            <p:ph type="body" sz="half" idx="1"/>
          </p:nvPr>
        </p:nvSpPr>
        <p:spPr>
          <a:solidFill>
            <a:schemeClr val="tx1"/>
          </a:solidFill>
        </p:spPr>
        <p:txBody>
          <a:bodyPr/>
          <a:lstStyle/>
          <a:p>
            <a:pPr>
              <a:buFont typeface="Arial" pitchFamily="34" charset="0"/>
              <a:buNone/>
            </a:pPr>
            <a:r>
              <a:rPr lang="tr-TR" sz="2800" dirty="0" smtClean="0">
                <a:solidFill>
                  <a:schemeClr val="bg1"/>
                </a:solidFill>
              </a:rPr>
              <a:t>Assignment Operators</a:t>
            </a:r>
          </a:p>
        </p:txBody>
      </p:sp>
      <p:graphicFrame>
        <p:nvGraphicFramePr>
          <p:cNvPr id="14473" name="Group 137"/>
          <p:cNvGraphicFramePr>
            <a:graphicFrameLocks noGrp="1"/>
          </p:cNvGraphicFramePr>
          <p:nvPr>
            <p:ph sz="half" idx="2"/>
          </p:nvPr>
        </p:nvGraphicFramePr>
        <p:xfrm>
          <a:off x="4648200" y="1600200"/>
          <a:ext cx="4194175" cy="4498975"/>
        </p:xfrm>
        <a:graphic>
          <a:graphicData uri="http://schemas.openxmlformats.org/drawingml/2006/table">
            <a:tbl>
              <a:tblPr/>
              <a:tblGrid>
                <a:gridCol w="1182688"/>
                <a:gridCol w="1096962"/>
                <a:gridCol w="1914525"/>
              </a:tblGrid>
              <a:tr h="974725">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bg1"/>
                          </a:solidFill>
                          <a:effectLst/>
                          <a:latin typeface="Verdana" pitchFamily="34" charset="0"/>
                        </a:rPr>
                        <a:t>Operator</a:t>
                      </a:r>
                      <a:endParaRPr kumimoji="0" lang="tr-TR" sz="1800" b="0" i="0" u="none" strike="noStrike" cap="none" normalizeH="0" baseline="0" dirty="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bg1"/>
                          </a:solidFill>
                          <a:effectLst/>
                          <a:latin typeface="Verdana" pitchFamily="34" charset="0"/>
                        </a:rPr>
                        <a:t>Example</a:t>
                      </a:r>
                      <a:endParaRPr kumimoji="0" lang="tr-TR" sz="1800" b="0" i="0" u="none" strike="noStrike" cap="none" normalizeH="0" baseline="0" dirty="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bg1"/>
                          </a:solidFill>
                          <a:effectLst/>
                          <a:latin typeface="Verdana" pitchFamily="34" charset="0"/>
                        </a:rPr>
                        <a:t>Is The Same As</a:t>
                      </a:r>
                      <a:endParaRPr kumimoji="0" lang="tr-TR" sz="1800" b="0" i="0" u="none" strike="noStrike" cap="none" normalizeH="0" baseline="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bg1"/>
                          </a:solidFill>
                          <a:effectLst/>
                          <a:latin typeface="Verdana" pitchFamily="34" charset="0"/>
                        </a:rPr>
                        <a:t>x%=y</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dirty="0" smtClean="0">
                          <a:ln>
                            <a:noFill/>
                          </a:ln>
                          <a:solidFill>
                            <a:schemeClr val="bg1"/>
                          </a:solidFill>
                          <a:effectLst/>
                          <a:latin typeface="Verdana" pitchFamily="34" charset="0"/>
                        </a:rPr>
                        <a:t>x=x%y</a:t>
                      </a:r>
                      <a:endParaRPr kumimoji="0" lang="tr-TR" sz="1800" b="0" i="0" u="none" strike="noStrike" cap="none" normalizeH="0" baseline="0" dirty="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a:solidFill>
            <a:schemeClr val="tx1"/>
          </a:solidFill>
        </p:spPr>
        <p:txBody>
          <a:bodyPr/>
          <a:lstStyle/>
          <a:p>
            <a:r>
              <a:rPr lang="tr-TR" b="1" dirty="0" smtClean="0">
                <a:solidFill>
                  <a:schemeClr val="bg1"/>
                </a:solidFill>
              </a:rPr>
              <a:t>JavaScript Operators - 3</a:t>
            </a:r>
          </a:p>
        </p:txBody>
      </p:sp>
      <p:sp>
        <p:nvSpPr>
          <p:cNvPr id="123907" name="Rectangle 3"/>
          <p:cNvSpPr>
            <a:spLocks noGrp="1" noRot="1" noChangeArrowheads="1"/>
          </p:cNvSpPr>
          <p:nvPr>
            <p:ph type="body" sz="half" idx="1"/>
          </p:nvPr>
        </p:nvSpPr>
        <p:spPr>
          <a:solidFill>
            <a:schemeClr val="tx1"/>
          </a:solidFill>
        </p:spPr>
        <p:txBody>
          <a:bodyPr/>
          <a:lstStyle/>
          <a:p>
            <a:pPr>
              <a:buFont typeface="Arial" pitchFamily="34" charset="0"/>
              <a:buNone/>
            </a:pPr>
            <a:r>
              <a:rPr lang="tr-TR" sz="2800" dirty="0" smtClean="0">
                <a:solidFill>
                  <a:schemeClr val="bg1"/>
                </a:solidFill>
              </a:rPr>
              <a:t>Comparison Operators</a:t>
            </a:r>
          </a:p>
          <a:p>
            <a:pPr>
              <a:buFont typeface="Arial" pitchFamily="34" charset="0"/>
              <a:buNone/>
            </a:pPr>
            <a:endParaRPr lang="tr-TR" sz="2800" dirty="0" smtClean="0">
              <a:solidFill>
                <a:schemeClr val="bg1"/>
              </a:solidFill>
            </a:endParaRPr>
          </a:p>
        </p:txBody>
      </p:sp>
      <p:graphicFrame>
        <p:nvGraphicFramePr>
          <p:cNvPr id="16590" name="Group 206"/>
          <p:cNvGraphicFramePr>
            <a:graphicFrameLocks noGrp="1"/>
          </p:cNvGraphicFramePr>
          <p:nvPr>
            <p:ph sz="half" idx="2"/>
          </p:nvPr>
        </p:nvGraphicFramePr>
        <p:xfrm>
          <a:off x="4648200" y="1600200"/>
          <a:ext cx="4194175" cy="4321178"/>
        </p:xfrm>
        <a:graphic>
          <a:graphicData uri="http://schemas.openxmlformats.org/drawingml/2006/table">
            <a:tbl>
              <a:tblPr/>
              <a:tblGrid>
                <a:gridCol w="931863"/>
                <a:gridCol w="1812925"/>
                <a:gridCol w="1449387"/>
              </a:tblGrid>
              <a:tr h="388938">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dirty="0" smtClean="0">
                          <a:ln>
                            <a:noFill/>
                          </a:ln>
                          <a:solidFill>
                            <a:schemeClr val="bg1"/>
                          </a:solidFill>
                          <a:effectLst/>
                          <a:latin typeface="Verdana" pitchFamily="34" charset="0"/>
                        </a:rPr>
                        <a:t>Operator</a:t>
                      </a:r>
                      <a:endParaRPr kumimoji="0" lang="tr-TR" sz="1800" b="0" i="0" u="none" strike="noStrike" cap="none" normalizeH="0" baseline="0" dirty="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bg1"/>
                          </a:solidFill>
                          <a:effectLst/>
                          <a:latin typeface="Verdana" pitchFamily="34" charset="0"/>
                        </a:rPr>
                        <a:t>Description</a:t>
                      </a:r>
                      <a:endParaRPr kumimoji="0" lang="tr-TR" sz="1800" b="0" i="0" u="none" strike="noStrike" cap="none" normalizeH="0" baseline="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bg1"/>
                          </a:solidFill>
                          <a:effectLst/>
                          <a:latin typeface="Verdana" pitchFamily="34" charset="0"/>
                        </a:rPr>
                        <a:t>Example</a:t>
                      </a:r>
                      <a:endParaRPr kumimoji="0" lang="tr-TR" sz="1800" b="0" i="0" u="none" strike="noStrike" cap="none" normalizeH="0" baseline="0" smtClean="0">
                        <a:ln>
                          <a:noFill/>
                        </a:ln>
                        <a:solidFill>
                          <a:schemeClr val="bg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6036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is equal to</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5==8 returns false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87338">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is equal to (checks for both value and type)</a:t>
                      </a:r>
                      <a:endParaRPr kumimoji="0" lang="tr-TR" sz="1800" b="0" i="0" u="none" strike="noStrike" cap="none" normalizeH="0" baseline="0" dirty="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x=5</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tx1"/>
                    </a:solidFill>
                  </a:tcPr>
                </a:tc>
              </a:tr>
              <a:tr h="28416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y="5"</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r>
              <a:tr h="2857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Arial Tur" charset="-94"/>
                        </a:rPr>
                        <a:t> </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r>
              <a:tr h="4635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x==y returns true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tx1"/>
                    </a:solidFill>
                  </a:tcPr>
                </a:tc>
              </a:tr>
              <a:tr h="4635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x===y returns false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is not equal</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5!=8 returns true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857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&gt;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is greater than</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5&gt;8 returns false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&lt;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is less than</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5&lt;8 returns true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635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&gt;=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is greater than or equal to</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5&gt;=8 returns false</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635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bg1"/>
                          </a:solidFill>
                          <a:effectLst/>
                          <a:latin typeface="Verdana" pitchFamily="34" charset="0"/>
                        </a:rPr>
                        <a:t>&lt;=</a:t>
                      </a:r>
                      <a:endParaRPr kumimoji="0" lang="tr-TR" sz="1800" b="0" i="0" u="none" strike="noStrike" cap="none" normalizeH="0" baseline="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is less than or equal to</a:t>
                      </a:r>
                      <a:endParaRPr kumimoji="0" lang="tr-TR" sz="1800" b="0" i="0" u="none" strike="noStrike" cap="none" normalizeH="0" baseline="0" dirty="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dirty="0" smtClean="0">
                          <a:ln>
                            <a:noFill/>
                          </a:ln>
                          <a:solidFill>
                            <a:schemeClr val="bg1"/>
                          </a:solidFill>
                          <a:effectLst/>
                          <a:latin typeface="Verdana" pitchFamily="34" charset="0"/>
                        </a:rPr>
                        <a:t>5&lt;=8 returns true</a:t>
                      </a:r>
                      <a:endParaRPr kumimoji="0" lang="tr-TR" sz="1800" b="0" i="0" u="none" strike="noStrike" cap="none" normalizeH="0" baseline="0" dirty="0" smtClean="0">
                        <a:ln>
                          <a:noFill/>
                        </a:ln>
                        <a:solidFill>
                          <a:schemeClr val="bg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solidFill>
            <a:schemeClr val="tx1"/>
          </a:solidFill>
        </p:spPr>
        <p:txBody>
          <a:bodyPr/>
          <a:lstStyle/>
          <a:p>
            <a:pPr algn="ctr"/>
            <a:r>
              <a:rPr lang="en-US" b="1" dirty="0" smtClean="0">
                <a:solidFill>
                  <a:schemeClr val="bg1"/>
                </a:solidFill>
              </a:rPr>
              <a:t>Operator precedence</a:t>
            </a:r>
          </a:p>
        </p:txBody>
      </p:sp>
      <p:sp>
        <p:nvSpPr>
          <p:cNvPr id="125955" name="Content Placeholder 2"/>
          <p:cNvSpPr>
            <a:spLocks noGrp="1"/>
          </p:cNvSpPr>
          <p:nvPr>
            <p:ph idx="1"/>
          </p:nvPr>
        </p:nvSpPr>
        <p:spPr>
          <a:solidFill>
            <a:schemeClr val="tx1"/>
          </a:solidFill>
        </p:spPr>
        <p:txBody>
          <a:bodyPr/>
          <a:lstStyle/>
          <a:p>
            <a:endParaRPr lang="en-US" dirty="0" smtClean="0"/>
          </a:p>
        </p:txBody>
      </p:sp>
      <p:pic>
        <p:nvPicPr>
          <p:cNvPr id="125956" name="Picture 2"/>
          <p:cNvPicPr>
            <a:picLocks noChangeAspect="1" noChangeArrowheads="1"/>
          </p:cNvPicPr>
          <p:nvPr/>
        </p:nvPicPr>
        <p:blipFill>
          <a:blip r:embed="rId2"/>
          <a:srcRect/>
          <a:stretch>
            <a:fillRect/>
          </a:stretch>
        </p:blipFill>
        <p:spPr bwMode="auto">
          <a:xfrm>
            <a:off x="1752600" y="2438400"/>
            <a:ext cx="5791200" cy="3338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solidFill>
            <a:schemeClr val="tx1"/>
          </a:solidFill>
        </p:spPr>
        <p:txBody>
          <a:bodyPr/>
          <a:lstStyle/>
          <a:p>
            <a:pPr algn="ctr"/>
            <a:r>
              <a:rPr lang="en-US" b="1" dirty="0" smtClean="0">
                <a:solidFill>
                  <a:schemeClr val="bg1"/>
                </a:solidFill>
              </a:rPr>
              <a:t>Control statement </a:t>
            </a:r>
          </a:p>
        </p:txBody>
      </p:sp>
      <p:sp>
        <p:nvSpPr>
          <p:cNvPr id="126979" name="Content Placeholder 2"/>
          <p:cNvSpPr>
            <a:spLocks noGrp="1"/>
          </p:cNvSpPr>
          <p:nvPr>
            <p:ph idx="1"/>
          </p:nvPr>
        </p:nvSpPr>
        <p:spPr>
          <a:solidFill>
            <a:schemeClr val="tx1"/>
          </a:solidFill>
        </p:spPr>
        <p:txBody>
          <a:bodyPr/>
          <a:lstStyle/>
          <a:p>
            <a:r>
              <a:rPr lang="en-US" dirty="0" smtClean="0">
                <a:solidFill>
                  <a:schemeClr val="bg1"/>
                </a:solidFill>
              </a:rPr>
              <a:t>JavaScript has only eight control statements:</a:t>
            </a:r>
          </a:p>
          <a:p>
            <a:pPr lvl="2"/>
            <a:r>
              <a:rPr lang="en-US" sz="2400" dirty="0" smtClean="0">
                <a:solidFill>
                  <a:schemeClr val="bg1"/>
                </a:solidFill>
              </a:rPr>
              <a:t>Sequence </a:t>
            </a:r>
          </a:p>
          <a:p>
            <a:pPr lvl="2"/>
            <a:r>
              <a:rPr lang="en-US" sz="2400" dirty="0" smtClean="0">
                <a:solidFill>
                  <a:schemeClr val="bg1"/>
                </a:solidFill>
              </a:rPr>
              <a:t>Three types of selection (if, else, switch)</a:t>
            </a:r>
          </a:p>
          <a:p>
            <a:pPr lvl="2"/>
            <a:r>
              <a:rPr lang="en-US" sz="2400" dirty="0" smtClean="0">
                <a:solidFill>
                  <a:schemeClr val="bg1"/>
                </a:solidFill>
              </a:rPr>
              <a:t> Four types of repetition(while, do…while, for, for…in)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a:solidFill>
            <a:schemeClr val="tx1"/>
          </a:solidFill>
        </p:spPr>
        <p:txBody>
          <a:bodyPr/>
          <a:lstStyle/>
          <a:p>
            <a:pPr algn="ctr"/>
            <a:r>
              <a:rPr lang="en-US" b="1" dirty="0" smtClean="0">
                <a:solidFill>
                  <a:schemeClr val="bg1"/>
                </a:solidFill>
              </a:rPr>
              <a:t>Selection statement</a:t>
            </a:r>
          </a:p>
        </p:txBody>
      </p:sp>
      <p:sp>
        <p:nvSpPr>
          <p:cNvPr id="3" name="Content Placeholder 2"/>
          <p:cNvSpPr>
            <a:spLocks noGrp="1"/>
          </p:cNvSpPr>
          <p:nvPr>
            <p:ph idx="1"/>
          </p:nvPr>
        </p:nvSpPr>
        <p:spPr>
          <a:solidFill>
            <a:schemeClr val="tx1"/>
          </a:solidFill>
        </p:spPr>
        <p:txBody>
          <a:bodyPr/>
          <a:lstStyle/>
          <a:p>
            <a:pPr algn="just">
              <a:defRPr/>
            </a:pPr>
            <a:r>
              <a:rPr lang="en-US" dirty="0">
                <a:solidFill>
                  <a:schemeClr val="bg1"/>
                </a:solidFill>
              </a:rPr>
              <a:t>A selection statement is used to choose among alternative courses of action in a script</a:t>
            </a:r>
            <a:r>
              <a:rPr lang="en-US" dirty="0" smtClean="0">
                <a:solidFill>
                  <a:schemeClr val="bg1"/>
                </a:solidFill>
              </a:rPr>
              <a:t>.</a:t>
            </a:r>
          </a:p>
          <a:p>
            <a:pPr>
              <a:defRPr/>
            </a:pPr>
            <a:r>
              <a:rPr lang="en-US" dirty="0" smtClean="0">
                <a:solidFill>
                  <a:schemeClr val="bg1"/>
                </a:solidFill>
              </a:rPr>
              <a:t>If </a:t>
            </a:r>
            <a:r>
              <a:rPr lang="en-US" dirty="0" err="1" smtClean="0">
                <a:solidFill>
                  <a:schemeClr val="bg1"/>
                </a:solidFill>
              </a:rPr>
              <a:t>statment</a:t>
            </a:r>
            <a:endParaRPr lang="en-US" dirty="0" smtClean="0">
              <a:solidFill>
                <a:schemeClr val="bg1"/>
              </a:solidFill>
            </a:endParaRPr>
          </a:p>
          <a:p>
            <a:pPr>
              <a:defRPr/>
            </a:pPr>
            <a:r>
              <a:rPr lang="en-US" dirty="0" err="1" smtClean="0">
                <a:solidFill>
                  <a:schemeClr val="bg1"/>
                </a:solidFill>
              </a:rPr>
              <a:t>Eg</a:t>
            </a:r>
            <a:r>
              <a:rPr lang="en-US" dirty="0" smtClean="0">
                <a:solidFill>
                  <a:schemeClr val="bg1"/>
                </a:solidFill>
              </a:rPr>
              <a:t>: </a:t>
            </a:r>
            <a:r>
              <a:rPr lang="en-US" b="1" dirty="0">
                <a:solidFill>
                  <a:schemeClr val="bg1"/>
                </a:solidFill>
              </a:rPr>
              <a:t>if </a:t>
            </a:r>
            <a:r>
              <a:rPr lang="en-US" dirty="0">
                <a:solidFill>
                  <a:schemeClr val="bg1"/>
                </a:solidFill>
              </a:rPr>
              <a:t>( </a:t>
            </a:r>
            <a:r>
              <a:rPr lang="en-US" dirty="0" err="1">
                <a:solidFill>
                  <a:schemeClr val="bg1"/>
                </a:solidFill>
              </a:rPr>
              <a:t>studentGrade</a:t>
            </a:r>
            <a:r>
              <a:rPr lang="en-US" dirty="0">
                <a:solidFill>
                  <a:schemeClr val="bg1"/>
                </a:solidFill>
              </a:rPr>
              <a:t> &gt;= </a:t>
            </a:r>
            <a:r>
              <a:rPr lang="en-US" b="1" dirty="0">
                <a:solidFill>
                  <a:schemeClr val="bg1"/>
                </a:solidFill>
              </a:rPr>
              <a:t>60 </a:t>
            </a:r>
            <a:r>
              <a:rPr lang="en-US" dirty="0">
                <a:solidFill>
                  <a:schemeClr val="bg1"/>
                </a:solidFill>
              </a:rPr>
              <a:t>)</a:t>
            </a:r>
          </a:p>
          <a:p>
            <a:pPr marL="0" indent="0">
              <a:buFont typeface="Wingdings" pitchFamily="2" charset="2"/>
              <a:buNone/>
              <a:defRPr/>
            </a:pPr>
            <a:r>
              <a:rPr lang="en-US" dirty="0" smtClean="0">
                <a:solidFill>
                  <a:schemeClr val="bg1"/>
                </a:solidFill>
              </a:rPr>
              <a:t>     </a:t>
            </a:r>
            <a:r>
              <a:rPr lang="en-US" dirty="0" err="1" smtClean="0">
                <a:solidFill>
                  <a:schemeClr val="bg1"/>
                </a:solidFill>
              </a:rPr>
              <a:t>document.writeln</a:t>
            </a:r>
            <a:r>
              <a:rPr lang="en-US" dirty="0">
                <a:solidFill>
                  <a:schemeClr val="bg1"/>
                </a:solidFill>
              </a:rPr>
              <a:t>( </a:t>
            </a:r>
            <a:r>
              <a:rPr lang="en-US" b="1" dirty="0">
                <a:solidFill>
                  <a:schemeClr val="bg1"/>
                </a:solidFill>
              </a:rPr>
              <a:t>"&lt;p&gt;Passed&lt;/p&gt;" </a:t>
            </a:r>
            <a:r>
              <a:rPr lang="en-US" dirty="0">
                <a:solidFill>
                  <a:schemeClr val="bg1"/>
                </a:solidFill>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algn="ctr"/>
            <a:r>
              <a:rPr lang="en-US" b="1" smtClean="0"/>
              <a:t>JavaScript</a:t>
            </a:r>
            <a:endParaRPr lang="en-US" smtClean="0"/>
          </a:p>
        </p:txBody>
      </p:sp>
      <p:sp>
        <p:nvSpPr>
          <p:cNvPr id="103427" name="Content Placeholder 2"/>
          <p:cNvSpPr>
            <a:spLocks noGrp="1"/>
          </p:cNvSpPr>
          <p:nvPr>
            <p:ph idx="1"/>
          </p:nvPr>
        </p:nvSpPr>
        <p:spPr>
          <a:xfrm>
            <a:off x="457200" y="1981200"/>
            <a:ext cx="8229600" cy="4267200"/>
          </a:xfrm>
          <a:solidFill>
            <a:schemeClr val="tx1"/>
          </a:solidFill>
        </p:spPr>
        <p:txBody>
          <a:bodyPr/>
          <a:lstStyle/>
          <a:p>
            <a:pPr algn="just"/>
            <a:r>
              <a:rPr lang="en-US" sz="2400" b="1" dirty="0" smtClean="0">
                <a:solidFill>
                  <a:schemeClr val="bg1"/>
                </a:solidFill>
              </a:rPr>
              <a:t>JavaScript</a:t>
            </a:r>
            <a:r>
              <a:rPr lang="en-US" sz="2400" dirty="0" smtClean="0">
                <a:solidFill>
                  <a:schemeClr val="bg1"/>
                </a:solidFill>
              </a:rPr>
              <a:t>- </a:t>
            </a:r>
            <a:r>
              <a:rPr lang="en-US" sz="2400" b="1" dirty="0" smtClean="0">
                <a:solidFill>
                  <a:schemeClr val="bg1"/>
                </a:solidFill>
              </a:rPr>
              <a:t>scripting language -</a:t>
            </a:r>
            <a:r>
              <a:rPr lang="en-US" sz="2400" dirty="0" smtClean="0">
                <a:solidFill>
                  <a:schemeClr val="bg1"/>
                </a:solidFill>
              </a:rPr>
              <a:t> used to enhance the functionality and appearance of web pages.</a:t>
            </a:r>
          </a:p>
          <a:p>
            <a:pPr algn="just">
              <a:lnSpc>
                <a:spcPct val="90000"/>
              </a:lnSpc>
            </a:pPr>
            <a:r>
              <a:rPr lang="tr-TR" sz="2400" dirty="0" smtClean="0">
                <a:solidFill>
                  <a:schemeClr val="bg1"/>
                </a:solidFill>
              </a:rPr>
              <a:t>JavaScript is a scripting language (a scripting language is a lightweight programming language) </a:t>
            </a:r>
          </a:p>
          <a:p>
            <a:pPr algn="just">
              <a:lnSpc>
                <a:spcPct val="90000"/>
              </a:lnSpc>
            </a:pPr>
            <a:r>
              <a:rPr lang="tr-TR" sz="2400" dirty="0" smtClean="0">
                <a:solidFill>
                  <a:schemeClr val="bg1"/>
                </a:solidFill>
              </a:rPr>
              <a:t>A JavaScript is usually embedded directly into HTML pages </a:t>
            </a:r>
          </a:p>
          <a:p>
            <a:pPr algn="just">
              <a:lnSpc>
                <a:spcPct val="90000"/>
              </a:lnSpc>
            </a:pPr>
            <a:r>
              <a:rPr lang="tr-TR" sz="2400" dirty="0" smtClean="0">
                <a:solidFill>
                  <a:schemeClr val="bg1"/>
                </a:solidFill>
              </a:rPr>
              <a:t>JavaScript is an interpreted language (means that scripts execute without preliminary compilation) </a:t>
            </a:r>
          </a:p>
          <a:p>
            <a:pPr algn="just"/>
            <a:r>
              <a:rPr lang="tr-TR" sz="2400" dirty="0" smtClean="0">
                <a:solidFill>
                  <a:schemeClr val="bg1"/>
                </a:solidFill>
              </a:rPr>
              <a:t>JavaScript is the most popular scripting language on the internet, and works in all major browsers, such as Internet Explorer, Mozilla, Firefox, Netscape, Opera.</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solidFill>
            <a:schemeClr val="tx1"/>
          </a:solidFill>
        </p:spPr>
        <p:txBody>
          <a:bodyPr/>
          <a:lstStyle/>
          <a:p>
            <a:pPr algn="ctr"/>
            <a:r>
              <a:rPr lang="en-US" b="1" dirty="0" smtClean="0">
                <a:solidFill>
                  <a:schemeClr val="bg1"/>
                </a:solidFill>
              </a:rPr>
              <a:t>Selection statement</a:t>
            </a:r>
          </a:p>
        </p:txBody>
      </p:sp>
      <p:sp>
        <p:nvSpPr>
          <p:cNvPr id="3" name="Content Placeholder 2"/>
          <p:cNvSpPr>
            <a:spLocks noGrp="1"/>
          </p:cNvSpPr>
          <p:nvPr>
            <p:ph idx="1"/>
          </p:nvPr>
        </p:nvSpPr>
        <p:spPr>
          <a:solidFill>
            <a:schemeClr val="tx1"/>
          </a:solidFill>
        </p:spPr>
        <p:txBody>
          <a:bodyPr/>
          <a:lstStyle/>
          <a:p>
            <a:pPr>
              <a:defRPr/>
            </a:pPr>
            <a:r>
              <a:rPr lang="en-US" dirty="0" smtClean="0">
                <a:solidFill>
                  <a:schemeClr val="bg1"/>
                </a:solidFill>
              </a:rPr>
              <a:t>If…else statement</a:t>
            </a:r>
          </a:p>
          <a:p>
            <a:pPr marL="400050" lvl="1" indent="0">
              <a:buFont typeface="Wingdings" pitchFamily="2" charset="2"/>
              <a:buNone/>
              <a:defRPr/>
            </a:pPr>
            <a:r>
              <a:rPr lang="en-US" sz="2000" b="1" dirty="0">
                <a:solidFill>
                  <a:schemeClr val="bg1"/>
                </a:solidFill>
              </a:rPr>
              <a:t>if </a:t>
            </a:r>
            <a:r>
              <a:rPr lang="en-US" sz="2000" dirty="0">
                <a:solidFill>
                  <a:schemeClr val="bg1"/>
                </a:solidFill>
              </a:rPr>
              <a:t>( </a:t>
            </a:r>
            <a:r>
              <a:rPr lang="en-US" sz="2000" dirty="0" err="1">
                <a:solidFill>
                  <a:schemeClr val="bg1"/>
                </a:solidFill>
              </a:rPr>
              <a:t>studentGrade</a:t>
            </a:r>
            <a:r>
              <a:rPr lang="en-US" sz="2000" dirty="0">
                <a:solidFill>
                  <a:schemeClr val="bg1"/>
                </a:solidFill>
              </a:rPr>
              <a:t> &gt;= </a:t>
            </a:r>
            <a:r>
              <a:rPr lang="en-US" sz="2000" b="1" dirty="0">
                <a:solidFill>
                  <a:schemeClr val="bg1"/>
                </a:solidFill>
              </a:rPr>
              <a:t>60 </a:t>
            </a:r>
            <a:r>
              <a:rPr lang="en-US" sz="2000" dirty="0">
                <a:solidFill>
                  <a:schemeClr val="bg1"/>
                </a:solidFill>
              </a:rPr>
              <a:t>)</a:t>
            </a:r>
          </a:p>
          <a:p>
            <a:pPr marL="400050" lvl="1" indent="0">
              <a:buFont typeface="Wingdings" pitchFamily="2" charset="2"/>
              <a:buNone/>
              <a:defRPr/>
            </a:pPr>
            <a:r>
              <a:rPr lang="en-US" sz="2000" dirty="0" smtClean="0">
                <a:solidFill>
                  <a:schemeClr val="bg1"/>
                </a:solidFill>
              </a:rPr>
              <a:t>      </a:t>
            </a:r>
            <a:r>
              <a:rPr lang="en-US" sz="2000" dirty="0" err="1" smtClean="0">
                <a:solidFill>
                  <a:schemeClr val="bg1"/>
                </a:solidFill>
              </a:rPr>
              <a:t>document.writeln</a:t>
            </a:r>
            <a:r>
              <a:rPr lang="en-US" sz="2000" dirty="0">
                <a:solidFill>
                  <a:schemeClr val="bg1"/>
                </a:solidFill>
              </a:rPr>
              <a:t>( </a:t>
            </a:r>
            <a:r>
              <a:rPr lang="en-US" sz="2000" b="1" dirty="0">
                <a:solidFill>
                  <a:schemeClr val="bg1"/>
                </a:solidFill>
              </a:rPr>
              <a:t>"&lt;p&gt;Passed&lt;/p&gt;" </a:t>
            </a:r>
            <a:r>
              <a:rPr lang="en-US" sz="2000" dirty="0">
                <a:solidFill>
                  <a:schemeClr val="bg1"/>
                </a:solidFill>
              </a:rPr>
              <a:t>);</a:t>
            </a:r>
          </a:p>
          <a:p>
            <a:pPr marL="400050" lvl="1" indent="0">
              <a:buFont typeface="Wingdings" pitchFamily="2" charset="2"/>
              <a:buNone/>
              <a:defRPr/>
            </a:pPr>
            <a:r>
              <a:rPr lang="en-US" sz="2000" b="1" dirty="0">
                <a:solidFill>
                  <a:schemeClr val="bg1"/>
                </a:solidFill>
              </a:rPr>
              <a:t>else</a:t>
            </a:r>
          </a:p>
          <a:p>
            <a:pPr marL="400050" lvl="1" indent="0">
              <a:buFont typeface="Wingdings" pitchFamily="2" charset="2"/>
              <a:buNone/>
              <a:defRPr/>
            </a:pPr>
            <a:r>
              <a:rPr lang="en-US" sz="2000" dirty="0" smtClean="0">
                <a:solidFill>
                  <a:schemeClr val="bg1"/>
                </a:solidFill>
              </a:rPr>
              <a:t>          </a:t>
            </a:r>
            <a:r>
              <a:rPr lang="en-US" sz="2000" dirty="0" err="1" smtClean="0">
                <a:solidFill>
                  <a:schemeClr val="bg1"/>
                </a:solidFill>
              </a:rPr>
              <a:t>document.writeln</a:t>
            </a:r>
            <a:r>
              <a:rPr lang="en-US" sz="2000" dirty="0">
                <a:solidFill>
                  <a:schemeClr val="bg1"/>
                </a:solidFill>
              </a:rPr>
              <a:t>( </a:t>
            </a:r>
            <a:r>
              <a:rPr lang="en-US" sz="2000" b="1" dirty="0">
                <a:solidFill>
                  <a:schemeClr val="bg1"/>
                </a:solidFill>
              </a:rPr>
              <a:t>"&lt;p&gt;Failed&lt;/p&gt;" </a:t>
            </a:r>
            <a:r>
              <a:rPr lang="en-US" sz="2000" dirty="0" smtClean="0">
                <a:solidFill>
                  <a:schemeClr val="bg1"/>
                </a:solidFill>
              </a:rPr>
              <a:t>);</a:t>
            </a:r>
          </a:p>
          <a:p>
            <a:pPr>
              <a:defRPr/>
            </a:pPr>
            <a:r>
              <a:rPr lang="en-US" sz="2400" b="1" i="1" dirty="0">
                <a:solidFill>
                  <a:schemeClr val="bg1"/>
                </a:solidFill>
              </a:rPr>
              <a:t>Conditional Operator </a:t>
            </a:r>
            <a:r>
              <a:rPr lang="en-US" sz="2400" b="1" i="1" dirty="0" smtClean="0">
                <a:solidFill>
                  <a:schemeClr val="bg1"/>
                </a:solidFill>
              </a:rPr>
              <a:t>(?:)</a:t>
            </a:r>
          </a:p>
          <a:p>
            <a:pPr marL="0" indent="0">
              <a:buFont typeface="Wingdings" pitchFamily="2" charset="2"/>
              <a:buNone/>
              <a:defRPr/>
            </a:pPr>
            <a:r>
              <a:rPr lang="en-US" sz="2400" b="1" i="1" dirty="0" err="1" smtClean="0">
                <a:solidFill>
                  <a:schemeClr val="bg1"/>
                </a:solidFill>
              </a:rPr>
              <a:t>Eg</a:t>
            </a:r>
            <a:r>
              <a:rPr lang="en-US" sz="2400" b="1" i="1" dirty="0" smtClean="0">
                <a:solidFill>
                  <a:schemeClr val="bg1"/>
                </a:solidFill>
              </a:rPr>
              <a:t>: </a:t>
            </a:r>
            <a:r>
              <a:rPr lang="en-US" sz="2400" dirty="0" err="1" smtClean="0">
                <a:solidFill>
                  <a:schemeClr val="bg1"/>
                </a:solidFill>
              </a:rPr>
              <a:t>document.writeln</a:t>
            </a:r>
            <a:r>
              <a:rPr lang="en-US" sz="2400" dirty="0">
                <a:solidFill>
                  <a:schemeClr val="bg1"/>
                </a:solidFill>
              </a:rPr>
              <a:t>( </a:t>
            </a:r>
            <a:r>
              <a:rPr lang="en-US" sz="2400" dirty="0" err="1">
                <a:solidFill>
                  <a:schemeClr val="bg1"/>
                </a:solidFill>
              </a:rPr>
              <a:t>studentGrade</a:t>
            </a:r>
            <a:r>
              <a:rPr lang="en-US" sz="2400" dirty="0">
                <a:solidFill>
                  <a:schemeClr val="bg1"/>
                </a:solidFill>
              </a:rPr>
              <a:t> &gt;= </a:t>
            </a:r>
            <a:r>
              <a:rPr lang="en-US" sz="2400" b="1" dirty="0">
                <a:solidFill>
                  <a:schemeClr val="bg1"/>
                </a:solidFill>
              </a:rPr>
              <a:t>60 </a:t>
            </a:r>
            <a:r>
              <a:rPr lang="en-US" sz="2400" dirty="0">
                <a:solidFill>
                  <a:schemeClr val="bg1"/>
                </a:solidFill>
              </a:rPr>
              <a:t>? </a:t>
            </a:r>
            <a:r>
              <a:rPr lang="en-US" sz="2400" b="1" dirty="0">
                <a:solidFill>
                  <a:schemeClr val="bg1"/>
                </a:solidFill>
              </a:rPr>
              <a:t>"Passed" </a:t>
            </a:r>
            <a:r>
              <a:rPr lang="en-US" sz="2400" dirty="0">
                <a:solidFill>
                  <a:schemeClr val="bg1"/>
                </a:solidFill>
              </a:rPr>
              <a:t>: </a:t>
            </a:r>
            <a:r>
              <a:rPr lang="en-US" sz="2400" b="1" dirty="0">
                <a:solidFill>
                  <a:schemeClr val="bg1"/>
                </a:solidFill>
              </a:rPr>
              <a:t>"Failed" </a:t>
            </a:r>
            <a:r>
              <a:rPr lang="en-US" sz="2400" dirty="0">
                <a:solidFill>
                  <a:schemeClr val="bg1"/>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algn="ctr"/>
            <a:r>
              <a:rPr lang="en-US" b="1" dirty="0" smtClean="0">
                <a:solidFill>
                  <a:schemeClr val="bg1"/>
                </a:solidFill>
              </a:rPr>
              <a:t>Selection statement</a:t>
            </a:r>
            <a:endParaRPr lang="en-US" b="1" dirty="0">
              <a:solidFill>
                <a:schemeClr val="bg1"/>
              </a:solidFill>
            </a:endParaRPr>
          </a:p>
        </p:txBody>
      </p:sp>
      <p:sp>
        <p:nvSpPr>
          <p:cNvPr id="3" name="Content Placeholder 2"/>
          <p:cNvSpPr>
            <a:spLocks noGrp="1"/>
          </p:cNvSpPr>
          <p:nvPr>
            <p:ph idx="1"/>
          </p:nvPr>
        </p:nvSpPr>
        <p:spPr>
          <a:xfrm>
            <a:off x="457200" y="1935480"/>
            <a:ext cx="8229600" cy="4541520"/>
          </a:xfrm>
          <a:solidFill>
            <a:schemeClr val="tx1"/>
          </a:solidFill>
        </p:spPr>
        <p:txBody>
          <a:bodyPr>
            <a:normAutofit fontScale="92500" lnSpcReduction="10000"/>
          </a:bodyPr>
          <a:lstStyle/>
          <a:p>
            <a:r>
              <a:rPr lang="en-US" b="1" i="1" dirty="0" smtClean="0">
                <a:solidFill>
                  <a:schemeClr val="bg1"/>
                </a:solidFill>
              </a:rPr>
              <a:t>Nested if...else Statements</a:t>
            </a:r>
          </a:p>
          <a:p>
            <a:pPr lvl="1"/>
            <a:r>
              <a:rPr lang="en-US" dirty="0" smtClean="0">
                <a:solidFill>
                  <a:schemeClr val="bg1"/>
                </a:solidFill>
              </a:rPr>
              <a:t>Nested if…else statements test for </a:t>
            </a:r>
            <a:r>
              <a:rPr lang="en-US" dirty="0" smtClean="0">
                <a:solidFill>
                  <a:srgbClr val="FF0000"/>
                </a:solidFill>
              </a:rPr>
              <a:t>multiple</a:t>
            </a:r>
            <a:r>
              <a:rPr lang="en-US" dirty="0" smtClean="0">
                <a:solidFill>
                  <a:schemeClr val="bg1"/>
                </a:solidFill>
              </a:rPr>
              <a:t> cases by placing if…else statements </a:t>
            </a:r>
            <a:r>
              <a:rPr lang="en-US" i="1" dirty="0" smtClean="0">
                <a:solidFill>
                  <a:schemeClr val="bg1"/>
                </a:solidFill>
              </a:rPr>
              <a:t>inside </a:t>
            </a:r>
            <a:r>
              <a:rPr lang="en-US" dirty="0" smtClean="0">
                <a:solidFill>
                  <a:schemeClr val="bg1"/>
                </a:solidFill>
              </a:rPr>
              <a:t>if…else statements.</a:t>
            </a:r>
          </a:p>
          <a:p>
            <a:pPr lvl="1"/>
            <a:r>
              <a:rPr lang="en-US" b="1" dirty="0" err="1" smtClean="0">
                <a:solidFill>
                  <a:schemeClr val="bg1"/>
                </a:solidFill>
              </a:rPr>
              <a:t>Eg</a:t>
            </a:r>
            <a:r>
              <a:rPr lang="en-US" b="1" dirty="0" smtClean="0">
                <a:solidFill>
                  <a:schemeClr val="bg1"/>
                </a:solidFill>
              </a:rPr>
              <a:t>: if ( </a:t>
            </a:r>
            <a:r>
              <a:rPr lang="en-US" b="1" dirty="0" err="1" smtClean="0">
                <a:solidFill>
                  <a:schemeClr val="bg1"/>
                </a:solidFill>
              </a:rPr>
              <a:t>studentGrade</a:t>
            </a:r>
            <a:r>
              <a:rPr lang="en-US" b="1" dirty="0" smtClean="0">
                <a:solidFill>
                  <a:schemeClr val="bg1"/>
                </a:solidFill>
              </a:rPr>
              <a:t> &gt;= 90 )</a:t>
            </a:r>
          </a:p>
          <a:p>
            <a:pPr lvl="3">
              <a:buNone/>
            </a:pPr>
            <a:r>
              <a:rPr lang="en-US" dirty="0" err="1" smtClean="0">
                <a:solidFill>
                  <a:schemeClr val="bg1"/>
                </a:solidFill>
              </a:rPr>
              <a:t>document.writeln</a:t>
            </a:r>
            <a:r>
              <a:rPr lang="en-US" dirty="0" smtClean="0">
                <a:solidFill>
                  <a:schemeClr val="bg1"/>
                </a:solidFill>
              </a:rPr>
              <a:t>( </a:t>
            </a:r>
            <a:r>
              <a:rPr lang="en-US" b="1" dirty="0" smtClean="0">
                <a:solidFill>
                  <a:schemeClr val="bg1"/>
                </a:solidFill>
              </a:rPr>
              <a:t>"A" );</a:t>
            </a:r>
          </a:p>
          <a:p>
            <a:pPr lvl="3">
              <a:buNone/>
            </a:pPr>
            <a:r>
              <a:rPr lang="en-US" b="1" dirty="0" smtClean="0">
                <a:solidFill>
                  <a:schemeClr val="bg1"/>
                </a:solidFill>
              </a:rPr>
              <a:t>else</a:t>
            </a:r>
          </a:p>
          <a:p>
            <a:pPr lvl="3">
              <a:buNone/>
            </a:pPr>
            <a:r>
              <a:rPr lang="en-US" b="1" dirty="0" smtClean="0">
                <a:solidFill>
                  <a:schemeClr val="bg1"/>
                </a:solidFill>
              </a:rPr>
              <a:t>if ( </a:t>
            </a:r>
            <a:r>
              <a:rPr lang="en-US" b="1" dirty="0" err="1" smtClean="0">
                <a:solidFill>
                  <a:schemeClr val="bg1"/>
                </a:solidFill>
              </a:rPr>
              <a:t>studentGrade</a:t>
            </a:r>
            <a:r>
              <a:rPr lang="en-US" b="1" dirty="0" smtClean="0">
                <a:solidFill>
                  <a:schemeClr val="bg1"/>
                </a:solidFill>
              </a:rPr>
              <a:t> &gt;= 80 )</a:t>
            </a:r>
          </a:p>
          <a:p>
            <a:pPr lvl="3">
              <a:buNone/>
            </a:pPr>
            <a:r>
              <a:rPr lang="en-US" dirty="0" err="1" smtClean="0">
                <a:solidFill>
                  <a:schemeClr val="bg1"/>
                </a:solidFill>
              </a:rPr>
              <a:t>document.writeln</a:t>
            </a:r>
            <a:r>
              <a:rPr lang="en-US" dirty="0" smtClean="0">
                <a:solidFill>
                  <a:schemeClr val="bg1"/>
                </a:solidFill>
              </a:rPr>
              <a:t>( </a:t>
            </a:r>
            <a:r>
              <a:rPr lang="en-US" b="1" dirty="0" smtClean="0">
                <a:solidFill>
                  <a:schemeClr val="bg1"/>
                </a:solidFill>
              </a:rPr>
              <a:t>"B" );</a:t>
            </a:r>
          </a:p>
          <a:p>
            <a:pPr lvl="3">
              <a:buNone/>
            </a:pPr>
            <a:r>
              <a:rPr lang="en-US" b="1" dirty="0" smtClean="0">
                <a:solidFill>
                  <a:schemeClr val="bg1"/>
                </a:solidFill>
              </a:rPr>
              <a:t>else</a:t>
            </a:r>
          </a:p>
          <a:p>
            <a:pPr lvl="3">
              <a:buNone/>
            </a:pPr>
            <a:r>
              <a:rPr lang="en-US" b="1" dirty="0" smtClean="0">
                <a:solidFill>
                  <a:schemeClr val="bg1"/>
                </a:solidFill>
              </a:rPr>
              <a:t>if ( </a:t>
            </a:r>
            <a:r>
              <a:rPr lang="en-US" b="1" dirty="0" err="1" smtClean="0">
                <a:solidFill>
                  <a:schemeClr val="bg1"/>
                </a:solidFill>
              </a:rPr>
              <a:t>studentGrade</a:t>
            </a:r>
            <a:r>
              <a:rPr lang="en-US" b="1" dirty="0" smtClean="0">
                <a:solidFill>
                  <a:schemeClr val="bg1"/>
                </a:solidFill>
              </a:rPr>
              <a:t> &gt;= 70 )</a:t>
            </a:r>
          </a:p>
          <a:p>
            <a:pPr lvl="3">
              <a:buNone/>
            </a:pPr>
            <a:r>
              <a:rPr lang="en-US" dirty="0" err="1" smtClean="0">
                <a:solidFill>
                  <a:schemeClr val="bg1"/>
                </a:solidFill>
              </a:rPr>
              <a:t>document.writeln</a:t>
            </a:r>
            <a:r>
              <a:rPr lang="en-US" dirty="0" smtClean="0">
                <a:solidFill>
                  <a:schemeClr val="bg1"/>
                </a:solidFill>
              </a:rPr>
              <a:t>( </a:t>
            </a:r>
            <a:r>
              <a:rPr lang="en-US" b="1" dirty="0" smtClean="0">
                <a:solidFill>
                  <a:schemeClr val="bg1"/>
                </a:solidFill>
              </a:rPr>
              <a:t>"C" );</a:t>
            </a:r>
          </a:p>
          <a:p>
            <a:pPr lvl="3">
              <a:buNone/>
            </a:pPr>
            <a:r>
              <a:rPr lang="en-US" b="1" dirty="0" smtClean="0">
                <a:solidFill>
                  <a:schemeClr val="bg1"/>
                </a:solidFill>
              </a:rPr>
              <a:t>else</a:t>
            </a:r>
          </a:p>
          <a:p>
            <a:pPr lvl="3">
              <a:buNone/>
            </a:pPr>
            <a:r>
              <a:rPr lang="en-US" dirty="0" err="1" smtClean="0">
                <a:solidFill>
                  <a:schemeClr val="bg1"/>
                </a:solidFill>
              </a:rPr>
              <a:t>document.writeln</a:t>
            </a:r>
            <a:r>
              <a:rPr lang="en-US" dirty="0" smtClean="0">
                <a:solidFill>
                  <a:schemeClr val="bg1"/>
                </a:solidFill>
              </a:rPr>
              <a:t>( </a:t>
            </a:r>
            <a:r>
              <a:rPr lang="en-US" b="1" dirty="0" smtClean="0">
                <a:solidFill>
                  <a:schemeClr val="bg1"/>
                </a:solidFill>
              </a:rPr>
              <a:t>"F"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algn="ctr"/>
            <a:r>
              <a:rPr lang="en-US" b="1" dirty="0" smtClean="0">
                <a:solidFill>
                  <a:schemeClr val="bg1"/>
                </a:solidFill>
              </a:rPr>
              <a:t>Selection statement</a:t>
            </a:r>
            <a:endParaRPr lang="en-US" b="1" dirty="0">
              <a:solidFill>
                <a:schemeClr val="bg1"/>
              </a:solidFill>
            </a:endParaRPr>
          </a:p>
        </p:txBody>
      </p:sp>
      <p:sp>
        <p:nvSpPr>
          <p:cNvPr id="3" name="Content Placeholder 2"/>
          <p:cNvSpPr>
            <a:spLocks noGrp="1"/>
          </p:cNvSpPr>
          <p:nvPr>
            <p:ph idx="1"/>
          </p:nvPr>
        </p:nvSpPr>
        <p:spPr>
          <a:solidFill>
            <a:schemeClr val="tx1"/>
          </a:solidFill>
        </p:spPr>
        <p:txBody>
          <a:bodyPr>
            <a:normAutofit fontScale="92500" lnSpcReduction="10000"/>
          </a:bodyPr>
          <a:lstStyle/>
          <a:p>
            <a:r>
              <a:rPr lang="en-US" b="1" i="1" dirty="0" smtClean="0">
                <a:solidFill>
                  <a:schemeClr val="bg1"/>
                </a:solidFill>
              </a:rPr>
              <a:t>Dangling-else Problem</a:t>
            </a:r>
          </a:p>
          <a:p>
            <a:pPr lvl="1"/>
            <a:r>
              <a:rPr lang="en-US" sz="1800" dirty="0" smtClean="0">
                <a:solidFill>
                  <a:schemeClr val="bg1"/>
                </a:solidFill>
              </a:rPr>
              <a:t>The JavaScript interpreter always associates an else with the previous if, unless told to do otherwise by the placement of braces ({}).</a:t>
            </a:r>
          </a:p>
          <a:p>
            <a:pPr lvl="2">
              <a:buNone/>
            </a:pPr>
            <a:r>
              <a:rPr lang="en-US" sz="1800" b="1" dirty="0" smtClean="0">
                <a:solidFill>
                  <a:schemeClr val="bg1"/>
                </a:solidFill>
              </a:rPr>
              <a:t>if ( x &gt; 5 )</a:t>
            </a:r>
          </a:p>
          <a:p>
            <a:pPr lvl="2">
              <a:buNone/>
            </a:pPr>
            <a:r>
              <a:rPr lang="en-US" sz="1800" b="1" dirty="0" smtClean="0">
                <a:solidFill>
                  <a:schemeClr val="bg1"/>
                </a:solidFill>
              </a:rPr>
              <a:t>	  if ( y &gt; 5 )</a:t>
            </a:r>
          </a:p>
          <a:p>
            <a:pPr lvl="2">
              <a:buNone/>
            </a:pPr>
            <a:r>
              <a:rPr lang="en-US" sz="1800" dirty="0" smtClean="0">
                <a:solidFill>
                  <a:schemeClr val="bg1"/>
                </a:solidFill>
              </a:rPr>
              <a:t>		</a:t>
            </a:r>
            <a:r>
              <a:rPr lang="en-US" sz="1800" dirty="0" err="1" smtClean="0">
                <a:solidFill>
                  <a:schemeClr val="bg1"/>
                </a:solidFill>
              </a:rPr>
              <a:t>document.writeln</a:t>
            </a:r>
            <a:r>
              <a:rPr lang="en-US" sz="1800" dirty="0" smtClean="0">
                <a:solidFill>
                  <a:schemeClr val="bg1"/>
                </a:solidFill>
              </a:rPr>
              <a:t>( </a:t>
            </a:r>
            <a:r>
              <a:rPr lang="en-US" sz="1800" b="1" dirty="0" smtClean="0">
                <a:solidFill>
                  <a:schemeClr val="bg1"/>
                </a:solidFill>
              </a:rPr>
              <a:t>"&lt;p&gt;x and y are &gt; 5&lt;/p&gt;" );</a:t>
            </a:r>
          </a:p>
          <a:p>
            <a:pPr lvl="2">
              <a:buNone/>
            </a:pPr>
            <a:r>
              <a:rPr lang="en-US" sz="1800" b="1" dirty="0" smtClean="0">
                <a:solidFill>
                  <a:schemeClr val="bg1"/>
                </a:solidFill>
              </a:rPr>
              <a:t>else</a:t>
            </a:r>
          </a:p>
          <a:p>
            <a:pPr lvl="2">
              <a:buNone/>
            </a:pPr>
            <a:r>
              <a:rPr lang="nl-NL" sz="1800" dirty="0" smtClean="0">
                <a:solidFill>
                  <a:schemeClr val="bg1"/>
                </a:solidFill>
              </a:rPr>
              <a:t>	document.writeln( </a:t>
            </a:r>
            <a:r>
              <a:rPr lang="nl-NL" sz="1800" b="1" dirty="0" smtClean="0">
                <a:solidFill>
                  <a:schemeClr val="bg1"/>
                </a:solidFill>
              </a:rPr>
              <a:t>"&lt;p&gt;x is &lt;= 5&lt;/p&gt;" );</a:t>
            </a:r>
          </a:p>
          <a:p>
            <a:pPr lvl="1"/>
            <a:r>
              <a:rPr lang="nl-NL" sz="1800" dirty="0" smtClean="0">
                <a:solidFill>
                  <a:schemeClr val="bg1"/>
                </a:solidFill>
              </a:rPr>
              <a:t>Above </a:t>
            </a:r>
            <a:r>
              <a:rPr lang="en-US" sz="1800" dirty="0" smtClean="0">
                <a:solidFill>
                  <a:schemeClr val="bg1"/>
                </a:solidFill>
              </a:rPr>
              <a:t>code illustrates the </a:t>
            </a:r>
            <a:r>
              <a:rPr lang="en-US" sz="1800" b="1" dirty="0" smtClean="0">
                <a:solidFill>
                  <a:schemeClr val="bg1"/>
                </a:solidFill>
              </a:rPr>
              <a:t>dangling-else problem</a:t>
            </a:r>
          </a:p>
          <a:p>
            <a:pPr lvl="1"/>
            <a:r>
              <a:rPr lang="en-US" sz="1800" dirty="0" smtClean="0">
                <a:solidFill>
                  <a:schemeClr val="bg1"/>
                </a:solidFill>
              </a:rPr>
              <a:t>Above  code interpreted as follows :</a:t>
            </a:r>
          </a:p>
          <a:p>
            <a:pPr lvl="2">
              <a:buNone/>
            </a:pPr>
            <a:r>
              <a:rPr lang="en-US" sz="1800" b="1" dirty="0" smtClean="0">
                <a:solidFill>
                  <a:schemeClr val="bg1"/>
                </a:solidFill>
              </a:rPr>
              <a:t>if ( x &gt; 5 )</a:t>
            </a:r>
          </a:p>
          <a:p>
            <a:pPr lvl="2">
              <a:buNone/>
            </a:pPr>
            <a:r>
              <a:rPr lang="en-US" sz="1800" b="1" dirty="0" smtClean="0">
                <a:solidFill>
                  <a:schemeClr val="bg1"/>
                </a:solidFill>
              </a:rPr>
              <a:t>	  if ( y &gt; 5 )</a:t>
            </a:r>
          </a:p>
          <a:p>
            <a:pPr lvl="2">
              <a:buNone/>
            </a:pPr>
            <a:r>
              <a:rPr lang="en-US" sz="1800" dirty="0" smtClean="0">
                <a:solidFill>
                  <a:schemeClr val="bg1"/>
                </a:solidFill>
              </a:rPr>
              <a:t>		</a:t>
            </a:r>
            <a:r>
              <a:rPr lang="en-US" sz="1800" dirty="0" err="1" smtClean="0">
                <a:solidFill>
                  <a:schemeClr val="bg1"/>
                </a:solidFill>
              </a:rPr>
              <a:t>document.writeln</a:t>
            </a:r>
            <a:r>
              <a:rPr lang="en-US" sz="1800" dirty="0" smtClean="0">
                <a:solidFill>
                  <a:schemeClr val="bg1"/>
                </a:solidFill>
              </a:rPr>
              <a:t>( </a:t>
            </a:r>
            <a:r>
              <a:rPr lang="en-US" sz="1800" b="1" dirty="0" smtClean="0">
                <a:solidFill>
                  <a:schemeClr val="bg1"/>
                </a:solidFill>
              </a:rPr>
              <a:t>"&lt;p&gt;x and y are &gt; 5&lt;/p&gt;" );</a:t>
            </a:r>
          </a:p>
          <a:p>
            <a:pPr lvl="2">
              <a:buNone/>
            </a:pPr>
            <a:r>
              <a:rPr lang="en-US" sz="1800" b="1" dirty="0" smtClean="0">
                <a:solidFill>
                  <a:schemeClr val="bg1"/>
                </a:solidFill>
              </a:rPr>
              <a:t>	else</a:t>
            </a:r>
          </a:p>
          <a:p>
            <a:pPr lvl="2">
              <a:buNone/>
            </a:pPr>
            <a:r>
              <a:rPr lang="nl-NL" sz="1800" dirty="0" smtClean="0">
                <a:solidFill>
                  <a:schemeClr val="bg1"/>
                </a:solidFill>
              </a:rPr>
              <a:t>		document.writeln( </a:t>
            </a:r>
            <a:r>
              <a:rPr lang="nl-NL" sz="1800" b="1" dirty="0" smtClean="0">
                <a:solidFill>
                  <a:schemeClr val="bg1"/>
                </a:solidFill>
              </a:rPr>
              <a:t>"&lt;p&gt;x is &lt;= 5&lt;/p&gt;" );</a:t>
            </a:r>
          </a:p>
          <a:p>
            <a:pPr lvl="1"/>
            <a:endParaRPr lang="en-US" sz="1800"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chemeClr val="tx1"/>
          </a:solidFill>
        </p:spPr>
        <p:txBody>
          <a:bodyPr/>
          <a:lstStyle/>
          <a:p>
            <a:r>
              <a:rPr lang="en-US" dirty="0" smtClean="0">
                <a:solidFill>
                  <a:schemeClr val="bg1"/>
                </a:solidFill>
              </a:rPr>
              <a:t>To force the </a:t>
            </a:r>
            <a:r>
              <a:rPr lang="en-US" i="1" dirty="0" smtClean="0">
                <a:solidFill>
                  <a:schemeClr val="bg1"/>
                </a:solidFill>
              </a:rPr>
              <a:t>first nested if statement to execute as it was intended originally </a:t>
            </a:r>
          </a:p>
          <a:p>
            <a:pPr lvl="2">
              <a:buNone/>
            </a:pPr>
            <a:r>
              <a:rPr lang="en-US" b="1" dirty="0" smtClean="0">
                <a:solidFill>
                  <a:schemeClr val="bg1"/>
                </a:solidFill>
              </a:rPr>
              <a:t>if ( x &gt; 5 )</a:t>
            </a:r>
          </a:p>
          <a:p>
            <a:pPr lvl="2">
              <a:buNone/>
            </a:pPr>
            <a:r>
              <a:rPr lang="en-US" dirty="0" smtClean="0">
                <a:solidFill>
                  <a:schemeClr val="bg1"/>
                </a:solidFill>
              </a:rPr>
              <a:t>{</a:t>
            </a:r>
          </a:p>
          <a:p>
            <a:pPr lvl="2">
              <a:buNone/>
            </a:pPr>
            <a:r>
              <a:rPr lang="en-US" b="1" dirty="0" smtClean="0">
                <a:solidFill>
                  <a:schemeClr val="bg1"/>
                </a:solidFill>
              </a:rPr>
              <a:t>	if ( y &gt; 5 )</a:t>
            </a:r>
          </a:p>
          <a:p>
            <a:pPr lvl="2">
              <a:buNone/>
            </a:pPr>
            <a:r>
              <a:rPr lang="en-US" dirty="0" smtClean="0">
                <a:solidFill>
                  <a:schemeClr val="bg1"/>
                </a:solidFill>
              </a:rPr>
              <a:t>		</a:t>
            </a:r>
            <a:r>
              <a:rPr lang="en-US" dirty="0" err="1" smtClean="0">
                <a:solidFill>
                  <a:schemeClr val="bg1"/>
                </a:solidFill>
              </a:rPr>
              <a:t>document.writeln</a:t>
            </a:r>
            <a:r>
              <a:rPr lang="en-US" dirty="0" smtClean="0">
                <a:solidFill>
                  <a:schemeClr val="bg1"/>
                </a:solidFill>
              </a:rPr>
              <a:t>( </a:t>
            </a:r>
            <a:r>
              <a:rPr lang="en-US" b="1" dirty="0" smtClean="0">
                <a:solidFill>
                  <a:schemeClr val="bg1"/>
                </a:solidFill>
              </a:rPr>
              <a:t>"&lt;p&gt;x and y are &gt; 5&lt;/p&gt;" );</a:t>
            </a:r>
          </a:p>
          <a:p>
            <a:pPr lvl="2">
              <a:buNone/>
            </a:pPr>
            <a:r>
              <a:rPr lang="en-US" dirty="0" smtClean="0">
                <a:solidFill>
                  <a:schemeClr val="bg1"/>
                </a:solidFill>
              </a:rPr>
              <a:t>}</a:t>
            </a:r>
          </a:p>
          <a:p>
            <a:pPr lvl="2">
              <a:buNone/>
            </a:pPr>
            <a:r>
              <a:rPr lang="en-US" b="1" dirty="0" smtClean="0">
                <a:solidFill>
                  <a:schemeClr val="bg1"/>
                </a:solidFill>
              </a:rPr>
              <a:t>else</a:t>
            </a:r>
          </a:p>
          <a:p>
            <a:pPr lvl="2">
              <a:buNone/>
            </a:pPr>
            <a:r>
              <a:rPr lang="nl-NL" dirty="0" smtClean="0">
                <a:solidFill>
                  <a:schemeClr val="bg1"/>
                </a:solidFill>
              </a:rPr>
              <a:t>	document.writeln( </a:t>
            </a:r>
            <a:r>
              <a:rPr lang="nl-NL" b="1" dirty="0" smtClean="0">
                <a:solidFill>
                  <a:schemeClr val="bg1"/>
                </a:solidFill>
              </a:rPr>
              <a:t>"&lt;p&gt;x is &lt;= 5&lt;/p&gt;"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solidFill>
            <a:schemeClr val="tx1"/>
          </a:solidFill>
        </p:spPr>
        <p:txBody>
          <a:bodyPr/>
          <a:lstStyle/>
          <a:p>
            <a:pPr algn="ctr"/>
            <a:r>
              <a:rPr lang="en-US" b="1" dirty="0" smtClean="0">
                <a:solidFill>
                  <a:schemeClr val="bg1"/>
                </a:solidFill>
              </a:rPr>
              <a:t>Repetition statement</a:t>
            </a:r>
          </a:p>
        </p:txBody>
      </p:sp>
      <p:sp>
        <p:nvSpPr>
          <p:cNvPr id="3" name="Content Placeholder 2"/>
          <p:cNvSpPr>
            <a:spLocks noGrp="1"/>
          </p:cNvSpPr>
          <p:nvPr>
            <p:ph idx="1"/>
          </p:nvPr>
        </p:nvSpPr>
        <p:spPr>
          <a:solidFill>
            <a:schemeClr val="tx1"/>
          </a:solidFill>
        </p:spPr>
        <p:txBody>
          <a:bodyPr/>
          <a:lstStyle/>
          <a:p>
            <a:pPr>
              <a:defRPr/>
            </a:pPr>
            <a:r>
              <a:rPr lang="en-US" dirty="0" smtClean="0">
                <a:solidFill>
                  <a:schemeClr val="bg1"/>
                </a:solidFill>
              </a:rPr>
              <a:t>While</a:t>
            </a:r>
          </a:p>
          <a:p>
            <a:pPr lvl="1">
              <a:defRPr/>
            </a:pPr>
            <a:r>
              <a:rPr lang="en-US" dirty="0">
                <a:solidFill>
                  <a:schemeClr val="bg1"/>
                </a:solidFill>
              </a:rPr>
              <a:t>A </a:t>
            </a:r>
            <a:r>
              <a:rPr lang="en-US" i="1" dirty="0">
                <a:solidFill>
                  <a:schemeClr val="bg1"/>
                </a:solidFill>
              </a:rPr>
              <a:t>repetition structure </a:t>
            </a:r>
            <a:r>
              <a:rPr lang="en-US" dirty="0">
                <a:solidFill>
                  <a:schemeClr val="bg1"/>
                </a:solidFill>
              </a:rPr>
              <a:t>(also known as a </a:t>
            </a:r>
            <a:r>
              <a:rPr lang="en-US" b="1" dirty="0">
                <a:solidFill>
                  <a:schemeClr val="bg1"/>
                </a:solidFill>
              </a:rPr>
              <a:t>loop</a:t>
            </a:r>
            <a:r>
              <a:rPr lang="en-US" dirty="0">
                <a:solidFill>
                  <a:schemeClr val="bg1"/>
                </a:solidFill>
              </a:rPr>
              <a:t>) allows you to specify that a script is to </a:t>
            </a:r>
            <a:r>
              <a:rPr lang="en-US" dirty="0" smtClean="0">
                <a:solidFill>
                  <a:schemeClr val="bg1"/>
                </a:solidFill>
              </a:rPr>
              <a:t>repeat an </a:t>
            </a:r>
            <a:r>
              <a:rPr lang="en-US" dirty="0">
                <a:solidFill>
                  <a:schemeClr val="bg1"/>
                </a:solidFill>
              </a:rPr>
              <a:t>action </a:t>
            </a:r>
            <a:r>
              <a:rPr lang="en-US" dirty="0" smtClean="0">
                <a:solidFill>
                  <a:schemeClr val="bg1"/>
                </a:solidFill>
              </a:rPr>
              <a:t>while </a:t>
            </a:r>
            <a:r>
              <a:rPr lang="en-US" dirty="0">
                <a:solidFill>
                  <a:schemeClr val="bg1"/>
                </a:solidFill>
              </a:rPr>
              <a:t>some condition remains </a:t>
            </a:r>
            <a:r>
              <a:rPr lang="en-US" i="1" dirty="0">
                <a:solidFill>
                  <a:schemeClr val="bg1"/>
                </a:solidFill>
              </a:rPr>
              <a:t>true</a:t>
            </a:r>
            <a:r>
              <a:rPr lang="en-US" dirty="0" smtClean="0">
                <a:solidFill>
                  <a:schemeClr val="bg1"/>
                </a:solidFill>
              </a:rPr>
              <a:t>.</a:t>
            </a:r>
          </a:p>
          <a:p>
            <a:pPr lvl="1">
              <a:defRPr/>
            </a:pPr>
            <a:r>
              <a:rPr lang="en-US" b="1" dirty="0" err="1" smtClean="0">
                <a:solidFill>
                  <a:schemeClr val="bg1"/>
                </a:solidFill>
              </a:rPr>
              <a:t>Eg</a:t>
            </a:r>
            <a:r>
              <a:rPr lang="en-US" b="1" dirty="0" smtClean="0">
                <a:solidFill>
                  <a:schemeClr val="bg1"/>
                </a:solidFill>
              </a:rPr>
              <a:t>: </a:t>
            </a:r>
            <a:r>
              <a:rPr lang="en-US" b="1" dirty="0" err="1" smtClean="0">
                <a:solidFill>
                  <a:schemeClr val="bg1"/>
                </a:solidFill>
              </a:rPr>
              <a:t>var</a:t>
            </a:r>
            <a:r>
              <a:rPr lang="en-US" b="1" dirty="0" smtClean="0">
                <a:solidFill>
                  <a:schemeClr val="bg1"/>
                </a:solidFill>
              </a:rPr>
              <a:t> </a:t>
            </a:r>
            <a:r>
              <a:rPr lang="en-US" dirty="0">
                <a:solidFill>
                  <a:schemeClr val="bg1"/>
                </a:solidFill>
              </a:rPr>
              <a:t>product = </a:t>
            </a:r>
            <a:r>
              <a:rPr lang="en-US" b="1" dirty="0">
                <a:solidFill>
                  <a:schemeClr val="bg1"/>
                </a:solidFill>
              </a:rPr>
              <a:t>2</a:t>
            </a:r>
            <a:r>
              <a:rPr lang="en-US" dirty="0">
                <a:solidFill>
                  <a:schemeClr val="bg1"/>
                </a:solidFill>
              </a:rPr>
              <a:t>;</a:t>
            </a:r>
          </a:p>
          <a:p>
            <a:pPr marL="457200" lvl="1" indent="0">
              <a:buFont typeface="Wingdings" pitchFamily="2" charset="2"/>
              <a:buNone/>
              <a:defRPr/>
            </a:pPr>
            <a:r>
              <a:rPr lang="en-US" b="1" dirty="0" smtClean="0">
                <a:solidFill>
                  <a:schemeClr val="bg1"/>
                </a:solidFill>
              </a:rPr>
              <a:t>         while </a:t>
            </a:r>
            <a:r>
              <a:rPr lang="en-US" dirty="0">
                <a:solidFill>
                  <a:schemeClr val="bg1"/>
                </a:solidFill>
              </a:rPr>
              <a:t>( product &lt;= </a:t>
            </a:r>
            <a:r>
              <a:rPr lang="en-US" b="1" dirty="0">
                <a:solidFill>
                  <a:schemeClr val="bg1"/>
                </a:solidFill>
              </a:rPr>
              <a:t>1000 </a:t>
            </a:r>
            <a:r>
              <a:rPr lang="en-US" dirty="0">
                <a:solidFill>
                  <a:schemeClr val="bg1"/>
                </a:solidFill>
              </a:rPr>
              <a:t>)</a:t>
            </a:r>
          </a:p>
          <a:p>
            <a:pPr marL="457200" lvl="1" indent="0">
              <a:buFont typeface="Wingdings" pitchFamily="2" charset="2"/>
              <a:buNone/>
              <a:defRPr/>
            </a:pPr>
            <a:r>
              <a:rPr lang="en-US" dirty="0" smtClean="0">
                <a:solidFill>
                  <a:schemeClr val="bg1"/>
                </a:solidFill>
              </a:rPr>
              <a:t>                product </a:t>
            </a:r>
            <a:r>
              <a:rPr lang="en-US" dirty="0">
                <a:solidFill>
                  <a:schemeClr val="bg1"/>
                </a:solidFill>
              </a:rPr>
              <a:t>= </a:t>
            </a:r>
            <a:r>
              <a:rPr lang="en-US" b="1" dirty="0">
                <a:solidFill>
                  <a:schemeClr val="bg1"/>
                </a:solidFill>
              </a:rPr>
              <a:t>2 </a:t>
            </a:r>
            <a:r>
              <a:rPr lang="en-US" dirty="0">
                <a:solidFill>
                  <a:schemeClr val="bg1"/>
                </a:solidFill>
              </a:rPr>
              <a:t>* product;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algn="ctr"/>
            <a:r>
              <a:rPr lang="en-US" b="1" dirty="0" smtClean="0">
                <a:solidFill>
                  <a:schemeClr val="bg1"/>
                </a:solidFill>
              </a:rPr>
              <a:t>for Repetition Statement</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normAutofit fontScale="92500" lnSpcReduction="10000"/>
          </a:bodyPr>
          <a:lstStyle/>
          <a:p>
            <a:r>
              <a:rPr lang="en-US" dirty="0" smtClean="0">
                <a:solidFill>
                  <a:schemeClr val="bg1"/>
                </a:solidFill>
              </a:rPr>
              <a:t>Syntax</a:t>
            </a:r>
          </a:p>
          <a:p>
            <a:pPr lvl="1">
              <a:buNone/>
            </a:pPr>
            <a:r>
              <a:rPr lang="en-US" sz="3000" dirty="0" smtClean="0">
                <a:solidFill>
                  <a:schemeClr val="bg1"/>
                </a:solidFill>
              </a:rPr>
              <a:t>for ( </a:t>
            </a:r>
            <a:r>
              <a:rPr lang="en-US" sz="3000" i="1" dirty="0" smtClean="0">
                <a:solidFill>
                  <a:schemeClr val="bg1"/>
                </a:solidFill>
              </a:rPr>
              <a:t>initialization; </a:t>
            </a:r>
            <a:r>
              <a:rPr lang="en-US" sz="3000" i="1" dirty="0" err="1" smtClean="0">
                <a:solidFill>
                  <a:schemeClr val="bg1"/>
                </a:solidFill>
              </a:rPr>
              <a:t>loopContinuationTest</a:t>
            </a:r>
            <a:r>
              <a:rPr lang="en-US" sz="3000" i="1" dirty="0" smtClean="0">
                <a:solidFill>
                  <a:schemeClr val="bg1"/>
                </a:solidFill>
              </a:rPr>
              <a:t>; increment )</a:t>
            </a:r>
          </a:p>
          <a:p>
            <a:pPr lvl="1">
              <a:buNone/>
            </a:pPr>
            <a:r>
              <a:rPr lang="en-US" i="1" dirty="0" smtClean="0">
                <a:solidFill>
                  <a:schemeClr val="bg1"/>
                </a:solidFill>
              </a:rPr>
              <a:t>	</a:t>
            </a:r>
            <a:r>
              <a:rPr lang="en-US" sz="3200" i="1" dirty="0" smtClean="0">
                <a:solidFill>
                  <a:schemeClr val="bg1"/>
                </a:solidFill>
              </a:rPr>
              <a:t>statements</a:t>
            </a:r>
          </a:p>
          <a:p>
            <a:pPr lvl="2"/>
            <a:r>
              <a:rPr lang="en-US" sz="2800" i="1" dirty="0" smtClean="0">
                <a:solidFill>
                  <a:schemeClr val="bg1"/>
                </a:solidFill>
              </a:rPr>
              <a:t>initialization expression names the loop’s control variable and provides its initial </a:t>
            </a:r>
            <a:r>
              <a:rPr lang="en-US" sz="2800" dirty="0" smtClean="0">
                <a:solidFill>
                  <a:schemeClr val="bg1"/>
                </a:solidFill>
              </a:rPr>
              <a:t>value</a:t>
            </a:r>
          </a:p>
          <a:p>
            <a:pPr lvl="2"/>
            <a:r>
              <a:rPr lang="en-US" sz="2800" i="1" dirty="0" err="1" smtClean="0">
                <a:solidFill>
                  <a:schemeClr val="bg1"/>
                </a:solidFill>
              </a:rPr>
              <a:t>loopContinuationTest</a:t>
            </a:r>
            <a:r>
              <a:rPr lang="en-US" sz="2800" i="1" dirty="0" smtClean="0">
                <a:solidFill>
                  <a:schemeClr val="bg1"/>
                </a:solidFill>
              </a:rPr>
              <a:t> is the expression that tests the loop-continuation condition</a:t>
            </a:r>
          </a:p>
          <a:p>
            <a:pPr lvl="2"/>
            <a:r>
              <a:rPr lang="en-US" sz="2800" i="1" dirty="0" smtClean="0">
                <a:solidFill>
                  <a:schemeClr val="bg1"/>
                </a:solidFill>
              </a:rPr>
              <a:t>increment is an expression that increments the control variable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r>
              <a:rPr lang="en-US" b="1" dirty="0" smtClean="0">
                <a:solidFill>
                  <a:schemeClr val="bg1"/>
                </a:solidFill>
              </a:rPr>
              <a:t>Question</a:t>
            </a:r>
            <a:endParaRPr lang="en-US" b="1" dirty="0">
              <a:solidFill>
                <a:schemeClr val="bg1"/>
              </a:solidFill>
            </a:endParaRPr>
          </a:p>
        </p:txBody>
      </p:sp>
      <p:sp>
        <p:nvSpPr>
          <p:cNvPr id="3" name="Content Placeholder 2"/>
          <p:cNvSpPr>
            <a:spLocks noGrp="1"/>
          </p:cNvSpPr>
          <p:nvPr>
            <p:ph idx="1"/>
          </p:nvPr>
        </p:nvSpPr>
        <p:spPr>
          <a:solidFill>
            <a:schemeClr val="tx1"/>
          </a:solidFill>
        </p:spPr>
        <p:txBody>
          <a:bodyPr>
            <a:normAutofit/>
          </a:bodyPr>
          <a:lstStyle/>
          <a:p>
            <a:r>
              <a:rPr lang="en-US" sz="2800" dirty="0" smtClean="0">
                <a:solidFill>
                  <a:schemeClr val="bg1"/>
                </a:solidFill>
              </a:rPr>
              <a:t>Consider the following problem statement:</a:t>
            </a:r>
          </a:p>
          <a:p>
            <a:pPr>
              <a:buNone/>
            </a:pPr>
            <a:r>
              <a:rPr lang="en-US" sz="2800" i="1" dirty="0" smtClean="0">
                <a:solidFill>
                  <a:schemeClr val="bg1"/>
                </a:solidFill>
              </a:rPr>
              <a:t>	A person invests $1000.00 in a savings account yielding 5 percent interest. Assuming that all the interest is left on deposit, calculate and print the amount of money in the account at the end of each year for 10 years. Use the following formula to determine the amounts:</a:t>
            </a:r>
          </a:p>
          <a:p>
            <a:pPr>
              <a:buNone/>
            </a:pPr>
            <a:r>
              <a:rPr lang="pt-BR" sz="2800" i="1" dirty="0" smtClean="0">
                <a:solidFill>
                  <a:schemeClr val="bg1"/>
                </a:solidFill>
              </a:rPr>
              <a:t>			a = p (1 + r) n</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a:solidFill>
            <a:schemeClr val="tx1"/>
          </a:solidFill>
        </p:spPr>
        <p:txBody>
          <a:bodyPr>
            <a:normAutofit fontScale="90000"/>
          </a:bodyPr>
          <a:lstStyle/>
          <a:p>
            <a:pPr algn="ctr"/>
            <a:r>
              <a:rPr lang="en-US" b="1" dirty="0" smtClean="0">
                <a:solidFill>
                  <a:schemeClr val="bg1"/>
                </a:solidFill>
              </a:rPr>
              <a:t>switch Multiple-Selection Statement</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lstStyle/>
          <a:p>
            <a:pPr algn="just"/>
            <a:r>
              <a:rPr lang="en-US" dirty="0" smtClean="0">
                <a:solidFill>
                  <a:schemeClr val="bg1"/>
                </a:solidFill>
              </a:rPr>
              <a:t>An algorithm will contain a series of decisions in which a variable or expression is tested separately for each of the values it may assume, and different actions are taken for each value. </a:t>
            </a:r>
          </a:p>
          <a:p>
            <a:r>
              <a:rPr lang="en-US" dirty="0" smtClean="0">
                <a:solidFill>
                  <a:schemeClr val="bg1"/>
                </a:solidFill>
              </a:rPr>
              <a:t>JavaScript provides the switch multiple-selection statement to handle such decision making</a:t>
            </a:r>
            <a:r>
              <a:rPr lang="en-US" i="1"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normAutofit fontScale="90000"/>
          </a:bodyPr>
          <a:lstStyle/>
          <a:p>
            <a:pPr algn="ctr"/>
            <a:r>
              <a:rPr lang="en-US" b="1" dirty="0" smtClean="0">
                <a:solidFill>
                  <a:schemeClr val="bg1"/>
                </a:solidFill>
              </a:rPr>
              <a:t>do…while Repetition Statement</a:t>
            </a:r>
            <a:endParaRPr lang="en-US" b="1" dirty="0">
              <a:solidFill>
                <a:schemeClr val="bg1"/>
              </a:solidFill>
            </a:endParaRPr>
          </a:p>
        </p:txBody>
      </p:sp>
      <p:sp>
        <p:nvSpPr>
          <p:cNvPr id="3" name="Content Placeholder 2"/>
          <p:cNvSpPr>
            <a:spLocks noGrp="1"/>
          </p:cNvSpPr>
          <p:nvPr>
            <p:ph idx="1"/>
          </p:nvPr>
        </p:nvSpPr>
        <p:spPr>
          <a:solidFill>
            <a:schemeClr val="tx1"/>
          </a:solidFill>
        </p:spPr>
        <p:txBody>
          <a:bodyPr/>
          <a:lstStyle/>
          <a:p>
            <a:r>
              <a:rPr lang="en-US" dirty="0" smtClean="0">
                <a:solidFill>
                  <a:schemeClr val="bg1"/>
                </a:solidFill>
              </a:rPr>
              <a:t>The </a:t>
            </a:r>
            <a:r>
              <a:rPr lang="en-US" b="1" dirty="0" smtClean="0">
                <a:solidFill>
                  <a:schemeClr val="bg1"/>
                </a:solidFill>
              </a:rPr>
              <a:t>do…while repetition statement is similar to the while statement.</a:t>
            </a:r>
          </a:p>
          <a:p>
            <a:r>
              <a:rPr lang="en-US" b="1" dirty="0" smtClean="0">
                <a:solidFill>
                  <a:schemeClr val="bg1"/>
                </a:solidFill>
              </a:rPr>
              <a:t> In the while statement, </a:t>
            </a:r>
            <a:r>
              <a:rPr lang="en-US" dirty="0" smtClean="0">
                <a:solidFill>
                  <a:schemeClr val="bg1"/>
                </a:solidFill>
              </a:rPr>
              <a:t>the loop-continuation test occurs at the </a:t>
            </a:r>
            <a:r>
              <a:rPr lang="en-US" i="1" dirty="0" smtClean="0">
                <a:solidFill>
                  <a:schemeClr val="bg1"/>
                </a:solidFill>
              </a:rPr>
              <a:t>beginning of the loop, before the body of the </a:t>
            </a:r>
            <a:r>
              <a:rPr lang="en-US" dirty="0" smtClean="0">
                <a:solidFill>
                  <a:schemeClr val="bg1"/>
                </a:solidFill>
              </a:rPr>
              <a:t>loop executes. </a:t>
            </a:r>
          </a:p>
          <a:p>
            <a:r>
              <a:rPr lang="en-US" dirty="0" smtClean="0">
                <a:solidFill>
                  <a:schemeClr val="bg1"/>
                </a:solidFill>
              </a:rPr>
              <a:t>The do…while statement tests the loop-continuation condition </a:t>
            </a:r>
            <a:r>
              <a:rPr lang="en-US" i="1" dirty="0" smtClean="0">
                <a:solidFill>
                  <a:schemeClr val="bg1"/>
                </a:solidFill>
              </a:rPr>
              <a:t>after the loop </a:t>
            </a:r>
            <a:r>
              <a:rPr lang="en-US" dirty="0" smtClean="0">
                <a:solidFill>
                  <a:schemeClr val="bg1"/>
                </a:solidFill>
              </a:rPr>
              <a:t>body executes—therefore, </a:t>
            </a:r>
            <a:r>
              <a:rPr lang="en-US" i="1" dirty="0" smtClean="0">
                <a:solidFill>
                  <a:schemeClr val="bg1"/>
                </a:solidFill>
              </a:rPr>
              <a:t>the loop body always executes at least once.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27888"/>
          </a:xfrm>
          <a:solidFill>
            <a:schemeClr val="tx1"/>
          </a:solidFill>
        </p:spPr>
        <p:txBody>
          <a:bodyPr>
            <a:normAutofit fontScale="90000"/>
          </a:bodyPr>
          <a:lstStyle/>
          <a:p>
            <a:pPr algn="ctr"/>
            <a:r>
              <a:rPr lang="en-US" b="1" dirty="0" smtClean="0">
                <a:solidFill>
                  <a:schemeClr val="bg1"/>
                </a:solidFill>
              </a:rPr>
              <a:t>break and continue Statements</a:t>
            </a:r>
            <a:endParaRPr lang="en-US" dirty="0">
              <a:solidFill>
                <a:schemeClr val="bg1"/>
              </a:solidFill>
            </a:endParaRPr>
          </a:p>
        </p:txBody>
      </p:sp>
      <p:sp>
        <p:nvSpPr>
          <p:cNvPr id="3" name="Content Placeholder 2"/>
          <p:cNvSpPr>
            <a:spLocks noGrp="1"/>
          </p:cNvSpPr>
          <p:nvPr>
            <p:ph idx="1"/>
          </p:nvPr>
        </p:nvSpPr>
        <p:spPr>
          <a:xfrm>
            <a:off x="457200" y="1066800"/>
            <a:ext cx="8229600" cy="5562600"/>
          </a:xfrm>
          <a:solidFill>
            <a:schemeClr val="tx1"/>
          </a:solidFill>
        </p:spPr>
        <p:txBody>
          <a:bodyPr>
            <a:noAutofit/>
          </a:bodyPr>
          <a:lstStyle/>
          <a:p>
            <a:pPr algn="just"/>
            <a:r>
              <a:rPr lang="en-US" sz="2400" dirty="0" smtClean="0">
                <a:solidFill>
                  <a:schemeClr val="bg1"/>
                </a:solidFill>
              </a:rPr>
              <a:t>JavaScript provides the statements break and </a:t>
            </a:r>
            <a:r>
              <a:rPr lang="en-US" sz="2400" b="1" dirty="0" smtClean="0">
                <a:solidFill>
                  <a:schemeClr val="bg1"/>
                </a:solidFill>
              </a:rPr>
              <a:t>continue to alter the flow of control.</a:t>
            </a:r>
          </a:p>
          <a:p>
            <a:pPr algn="just"/>
            <a:r>
              <a:rPr lang="en-US" sz="2400" dirty="0" smtClean="0">
                <a:solidFill>
                  <a:schemeClr val="bg1"/>
                </a:solidFill>
              </a:rPr>
              <a:t>The break statement, when executed in a while, for, do…while or switch statement, causes </a:t>
            </a:r>
            <a:r>
              <a:rPr lang="en-US" sz="2400" i="1" dirty="0" smtClean="0">
                <a:solidFill>
                  <a:schemeClr val="bg1"/>
                </a:solidFill>
              </a:rPr>
              <a:t>immediate exit from the statement.</a:t>
            </a:r>
          </a:p>
          <a:p>
            <a:pPr algn="just"/>
            <a:r>
              <a:rPr lang="en-US" sz="2400" dirty="0" smtClean="0">
                <a:solidFill>
                  <a:schemeClr val="bg1"/>
                </a:solidFill>
              </a:rPr>
              <a:t>The continue statement, when executed in a while, for or do…while statement, skips the remaining statements in the body of the statement and proceeds with the next iteration of the loop.</a:t>
            </a:r>
          </a:p>
          <a:p>
            <a:pPr lvl="1" algn="just"/>
            <a:r>
              <a:rPr lang="en-US" sz="2000" dirty="0" smtClean="0">
                <a:solidFill>
                  <a:schemeClr val="bg1"/>
                </a:solidFill>
              </a:rPr>
              <a:t> In while and do…while statements, the loop-continuation test evaluates immediately after the continue statement executes. </a:t>
            </a:r>
          </a:p>
          <a:p>
            <a:pPr lvl="1" algn="just"/>
            <a:r>
              <a:rPr lang="en-US" sz="2000" dirty="0" smtClean="0">
                <a:solidFill>
                  <a:schemeClr val="bg1"/>
                </a:solidFill>
              </a:rPr>
              <a:t>In for statements, the increment expression executes, then the loop-continuation test evaluates. </a:t>
            </a:r>
          </a:p>
          <a:p>
            <a:pPr lvl="1" algn="just"/>
            <a:r>
              <a:rPr lang="en-US" sz="2000" dirty="0" smtClean="0">
                <a:solidFill>
                  <a:schemeClr val="bg1"/>
                </a:solidFill>
              </a:rPr>
              <a:t>Improper placement of continue before the increment in a while may result in an </a:t>
            </a:r>
            <a:r>
              <a:rPr lang="en-US" sz="2000" i="1" dirty="0" smtClean="0">
                <a:solidFill>
                  <a:schemeClr val="bg1"/>
                </a:solidFill>
              </a:rPr>
              <a:t>infinite loop.</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normAutofit fontScale="90000"/>
          </a:bodyPr>
          <a:lstStyle/>
          <a:p>
            <a:r>
              <a:rPr lang="tr-TR" sz="4000" smtClean="0"/>
              <a:t>How to Put a JavaScript Into an HTML Page?</a:t>
            </a:r>
          </a:p>
        </p:txBody>
      </p:sp>
      <p:sp>
        <p:nvSpPr>
          <p:cNvPr id="105475" name="Rectangle 3"/>
          <p:cNvSpPr>
            <a:spLocks noGrp="1" noRot="1" noChangeArrowheads="1"/>
          </p:cNvSpPr>
          <p:nvPr>
            <p:ph type="body" idx="1"/>
          </p:nvPr>
        </p:nvSpPr>
        <p:spPr>
          <a:solidFill>
            <a:schemeClr val="tx1"/>
          </a:solidFill>
        </p:spPr>
        <p:txBody>
          <a:bodyPr/>
          <a:lstStyle/>
          <a:p>
            <a:pPr>
              <a:buFont typeface="Arial" pitchFamily="34" charset="0"/>
              <a:buNone/>
            </a:pPr>
            <a:r>
              <a:rPr lang="en-IN" sz="2400" dirty="0" smtClean="0">
                <a:solidFill>
                  <a:schemeClr val="bg1"/>
                </a:solidFill>
              </a:rPr>
              <a:t>helloworld.html</a:t>
            </a:r>
            <a:endParaRPr lang="tr-TR" sz="2400"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2400" y="152400"/>
            <a:ext cx="8534400" cy="6553200"/>
          </a:xfrm>
          <a:solidFill>
            <a:schemeClr val="tx1"/>
          </a:solidFill>
        </p:spPr>
        <p:txBody>
          <a:bodyPr>
            <a:normAutofit fontScale="92500" lnSpcReduction="20000"/>
          </a:bodyPr>
          <a:lstStyle/>
          <a:p>
            <a:pPr>
              <a:buNone/>
            </a:pPr>
            <a:r>
              <a:rPr lang="en-US" dirty="0" smtClean="0">
                <a:solidFill>
                  <a:schemeClr val="bg1"/>
                </a:solidFill>
              </a:rPr>
              <a:t>&lt;html&gt;</a:t>
            </a:r>
          </a:p>
          <a:p>
            <a:pPr>
              <a:buNone/>
            </a:pPr>
            <a:r>
              <a:rPr lang="en-US" dirty="0" smtClean="0">
                <a:solidFill>
                  <a:schemeClr val="bg1"/>
                </a:solidFill>
              </a:rPr>
              <a:t>&lt;head&gt;</a:t>
            </a:r>
          </a:p>
          <a:p>
            <a:pPr>
              <a:buNone/>
            </a:pPr>
            <a:r>
              <a:rPr lang="en-US" dirty="0" smtClean="0">
                <a:solidFill>
                  <a:schemeClr val="bg1"/>
                </a:solidFill>
              </a:rPr>
              <a:t>&lt;meta </a:t>
            </a:r>
            <a:r>
              <a:rPr lang="en-US" dirty="0" err="1" smtClean="0">
                <a:solidFill>
                  <a:schemeClr val="bg1"/>
                </a:solidFill>
              </a:rPr>
              <a:t>charset</a:t>
            </a:r>
            <a:r>
              <a:rPr lang="en-US" dirty="0" smtClean="0">
                <a:solidFill>
                  <a:schemeClr val="bg1"/>
                </a:solidFill>
              </a:rPr>
              <a:t> = "utf-8"&gt; </a:t>
            </a:r>
          </a:p>
          <a:p>
            <a:pPr>
              <a:buNone/>
            </a:pPr>
            <a:r>
              <a:rPr lang="en-US" dirty="0" smtClean="0">
                <a:solidFill>
                  <a:schemeClr val="bg1"/>
                </a:solidFill>
              </a:rPr>
              <a:t>&lt;title&gt;Using the continue Statement in a for Statement&lt;/title&gt;</a:t>
            </a:r>
          </a:p>
          <a:p>
            <a:pPr>
              <a:buNone/>
            </a:pPr>
            <a:r>
              <a:rPr lang="en-US" dirty="0" smtClean="0">
                <a:solidFill>
                  <a:schemeClr val="bg1"/>
                </a:solidFill>
              </a:rPr>
              <a:t> &lt;script&gt;</a:t>
            </a:r>
          </a:p>
          <a:p>
            <a:pPr>
              <a:buNone/>
            </a:pPr>
            <a:r>
              <a:rPr lang="en-US" dirty="0" smtClean="0">
                <a:solidFill>
                  <a:schemeClr val="bg1"/>
                </a:solidFill>
              </a:rPr>
              <a:t> for ( </a:t>
            </a:r>
            <a:r>
              <a:rPr lang="en-US" dirty="0" err="1" smtClean="0">
                <a:solidFill>
                  <a:schemeClr val="bg1"/>
                </a:solidFill>
              </a:rPr>
              <a:t>var</a:t>
            </a:r>
            <a:r>
              <a:rPr lang="en-US" dirty="0" smtClean="0">
                <a:solidFill>
                  <a:schemeClr val="bg1"/>
                </a:solidFill>
              </a:rPr>
              <a:t> count = 1; count &lt;= 10; ++count )</a:t>
            </a:r>
          </a:p>
          <a:p>
            <a:pPr>
              <a:buNone/>
            </a:pPr>
            <a:r>
              <a:rPr lang="en-US" dirty="0" smtClean="0">
                <a:solidFill>
                  <a:schemeClr val="bg1"/>
                </a:solidFill>
              </a:rPr>
              <a:t>{</a:t>
            </a:r>
          </a:p>
          <a:p>
            <a:pPr>
              <a:buNone/>
            </a:pPr>
            <a:r>
              <a:rPr lang="en-US" dirty="0" smtClean="0">
                <a:solidFill>
                  <a:schemeClr val="bg1"/>
                </a:solidFill>
              </a:rPr>
              <a:t>	if ( count == 5 )</a:t>
            </a:r>
          </a:p>
          <a:p>
            <a:pPr>
              <a:buNone/>
            </a:pPr>
            <a:r>
              <a:rPr lang="en-US" dirty="0" smtClean="0">
                <a:solidFill>
                  <a:schemeClr val="bg1"/>
                </a:solidFill>
              </a:rPr>
              <a:t>		continue;</a:t>
            </a:r>
          </a:p>
          <a:p>
            <a:pPr>
              <a:buNone/>
            </a:pPr>
            <a:r>
              <a:rPr lang="en-US" dirty="0" smtClean="0">
                <a:solidFill>
                  <a:schemeClr val="bg1"/>
                </a:solidFill>
              </a:rPr>
              <a:t>	 </a:t>
            </a:r>
            <a:r>
              <a:rPr lang="en-US" dirty="0" err="1" smtClean="0">
                <a:solidFill>
                  <a:schemeClr val="bg1"/>
                </a:solidFill>
              </a:rPr>
              <a:t>document.writeln</a:t>
            </a:r>
            <a:r>
              <a:rPr lang="en-US" dirty="0" smtClean="0">
                <a:solidFill>
                  <a:schemeClr val="bg1"/>
                </a:solidFill>
              </a:rPr>
              <a:t>( count + " " );</a:t>
            </a:r>
          </a:p>
          <a:p>
            <a:pPr>
              <a:buNone/>
            </a:pPr>
            <a:r>
              <a:rPr lang="en-US" dirty="0" smtClean="0">
                <a:solidFill>
                  <a:schemeClr val="bg1"/>
                </a:solidFill>
              </a:rPr>
              <a:t> } //end for</a:t>
            </a:r>
          </a:p>
          <a:p>
            <a:pPr>
              <a:buNone/>
            </a:pPr>
            <a:r>
              <a:rPr lang="en-US" dirty="0" smtClean="0">
                <a:solidFill>
                  <a:schemeClr val="bg1"/>
                </a:solidFill>
              </a:rPr>
              <a:t> </a:t>
            </a:r>
            <a:r>
              <a:rPr lang="en-US" dirty="0" err="1" smtClean="0">
                <a:solidFill>
                  <a:schemeClr val="bg1"/>
                </a:solidFill>
              </a:rPr>
              <a:t>document.writeln</a:t>
            </a:r>
            <a:r>
              <a:rPr lang="en-US" dirty="0" smtClean="0">
                <a:solidFill>
                  <a:schemeClr val="bg1"/>
                </a:solidFill>
              </a:rPr>
              <a:t>( "&lt;p&gt;Used continue to skip printing 5&lt;/p&gt;" );</a:t>
            </a:r>
          </a:p>
          <a:p>
            <a:pPr>
              <a:buNone/>
            </a:pPr>
            <a:endParaRPr lang="en-US" dirty="0" smtClean="0">
              <a:solidFill>
                <a:schemeClr val="bg1"/>
              </a:solidFill>
            </a:endParaRPr>
          </a:p>
          <a:p>
            <a:pPr>
              <a:buNone/>
            </a:pPr>
            <a:r>
              <a:rPr lang="en-US" dirty="0" smtClean="0">
                <a:solidFill>
                  <a:schemeClr val="bg1"/>
                </a:solidFill>
              </a:rPr>
              <a:t> &lt;/script&gt;</a:t>
            </a:r>
          </a:p>
          <a:p>
            <a:pPr>
              <a:buNone/>
            </a:pPr>
            <a:r>
              <a:rPr lang="en-US" dirty="0" smtClean="0">
                <a:solidFill>
                  <a:schemeClr val="bg1"/>
                </a:solidFill>
              </a:rPr>
              <a:t> &lt;/head&gt;&lt;body&gt;&lt;/body&gt;</a:t>
            </a:r>
          </a:p>
          <a:p>
            <a:pPr>
              <a:buNone/>
            </a:pPr>
            <a:r>
              <a:rPr lang="en-US" dirty="0" smtClean="0">
                <a:solidFill>
                  <a:schemeClr val="bg1"/>
                </a:solidFill>
              </a:rPr>
              <a:t> &lt;/html&gt;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381000" y="457200"/>
            <a:ext cx="8229600" cy="1371600"/>
          </a:xfrm>
          <a:solidFill>
            <a:schemeClr val="tx1"/>
          </a:solidFill>
        </p:spPr>
        <p:txBody>
          <a:bodyPr/>
          <a:lstStyle/>
          <a:p>
            <a:pPr algn="ctr"/>
            <a:r>
              <a:rPr lang="en-US" b="1" dirty="0" err="1" smtClean="0">
                <a:solidFill>
                  <a:schemeClr val="bg1"/>
                </a:solidFill>
              </a:rPr>
              <a:t>Javascript</a:t>
            </a:r>
            <a:r>
              <a:rPr lang="en-US" b="1" dirty="0" smtClean="0">
                <a:solidFill>
                  <a:schemeClr val="bg1"/>
                </a:solidFill>
              </a:rPr>
              <a:t> function</a:t>
            </a:r>
          </a:p>
        </p:txBody>
      </p:sp>
      <p:sp>
        <p:nvSpPr>
          <p:cNvPr id="131075" name="Content Placeholder 2"/>
          <p:cNvSpPr>
            <a:spLocks noGrp="1"/>
          </p:cNvSpPr>
          <p:nvPr>
            <p:ph idx="1"/>
          </p:nvPr>
        </p:nvSpPr>
        <p:spPr>
          <a:solidFill>
            <a:schemeClr val="tx1"/>
          </a:solidFill>
        </p:spPr>
        <p:txBody>
          <a:bodyPr>
            <a:normAutofit/>
          </a:bodyPr>
          <a:lstStyle/>
          <a:p>
            <a:pPr algn="just"/>
            <a:r>
              <a:rPr lang="en-US" sz="3200" dirty="0" smtClean="0">
                <a:solidFill>
                  <a:schemeClr val="bg1"/>
                </a:solidFill>
              </a:rPr>
              <a:t>The best way to develop and maintain a large program is to construct it from small, simple pieces, or </a:t>
            </a:r>
            <a:r>
              <a:rPr lang="en-US" sz="3200" b="1" dirty="0" smtClean="0">
                <a:solidFill>
                  <a:schemeClr val="bg1"/>
                </a:solidFill>
              </a:rPr>
              <a:t>modules</a:t>
            </a:r>
            <a:r>
              <a:rPr lang="en-US" sz="3200" dirty="0" smtClean="0">
                <a:solidFill>
                  <a:schemeClr val="bg1"/>
                </a:solidFill>
              </a:rPr>
              <a:t>. This technique is called </a:t>
            </a:r>
            <a:r>
              <a:rPr lang="en-US" sz="3200" b="1" dirty="0" smtClean="0">
                <a:solidFill>
                  <a:schemeClr val="bg1"/>
                </a:solidFill>
              </a:rPr>
              <a:t>divide and conquer</a:t>
            </a:r>
            <a:r>
              <a:rPr lang="en-US" sz="3200" i="1" dirty="0" smtClean="0">
                <a:solidFill>
                  <a:schemeClr val="bg1"/>
                </a:solidFill>
              </a:rPr>
              <a:t>.</a:t>
            </a:r>
            <a:endParaRPr lang="en-US" sz="3200" dirty="0" smtClean="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457200" y="228600"/>
            <a:ext cx="8229600" cy="1143000"/>
          </a:xfrm>
          <a:solidFill>
            <a:schemeClr val="tx1"/>
          </a:solidFill>
        </p:spPr>
        <p:txBody>
          <a:bodyPr/>
          <a:lstStyle/>
          <a:p>
            <a:r>
              <a:rPr lang="en-US" dirty="0" smtClean="0">
                <a:solidFill>
                  <a:schemeClr val="bg1"/>
                </a:solidFill>
              </a:rPr>
              <a:t>Program Modules in JavaScript</a:t>
            </a:r>
          </a:p>
        </p:txBody>
      </p:sp>
      <p:sp>
        <p:nvSpPr>
          <p:cNvPr id="108547" name="Content Placeholder 2"/>
          <p:cNvSpPr>
            <a:spLocks noGrp="1"/>
          </p:cNvSpPr>
          <p:nvPr>
            <p:ph idx="1"/>
          </p:nvPr>
        </p:nvSpPr>
        <p:spPr>
          <a:xfrm>
            <a:off x="457200" y="1524000"/>
            <a:ext cx="8229600" cy="5334000"/>
          </a:xfrm>
          <a:solidFill>
            <a:schemeClr val="tx1"/>
          </a:solidFill>
        </p:spPr>
        <p:txBody>
          <a:bodyPr>
            <a:noAutofit/>
          </a:bodyPr>
          <a:lstStyle/>
          <a:p>
            <a:pPr algn="just">
              <a:defRPr/>
            </a:pPr>
            <a:r>
              <a:rPr lang="en-US" sz="3200" dirty="0" smtClean="0">
                <a:solidFill>
                  <a:schemeClr val="bg1"/>
                </a:solidFill>
                <a:latin typeface="Times New Roman" pitchFamily="18" charset="0"/>
                <a:cs typeface="Times New Roman" pitchFamily="18" charset="0"/>
              </a:rPr>
              <a:t>Scripts that write in JavaScript typically contain of one or more pieces called </a:t>
            </a:r>
            <a:r>
              <a:rPr lang="en-US" sz="3200" b="1" dirty="0" smtClean="0">
                <a:solidFill>
                  <a:schemeClr val="bg1"/>
                </a:solidFill>
                <a:latin typeface="Times New Roman" pitchFamily="18" charset="0"/>
                <a:cs typeface="Times New Roman" pitchFamily="18" charset="0"/>
              </a:rPr>
              <a:t>functions.</a:t>
            </a:r>
          </a:p>
          <a:p>
            <a:pPr algn="just">
              <a:defRPr/>
            </a:pPr>
            <a:r>
              <a:rPr lang="en-US" sz="3200" dirty="0" smtClean="0">
                <a:solidFill>
                  <a:schemeClr val="bg1"/>
                </a:solidFill>
                <a:latin typeface="Times New Roman" pitchFamily="18" charset="0"/>
                <a:cs typeface="Times New Roman" pitchFamily="18" charset="0"/>
              </a:rPr>
              <a:t>The prepackaged functions that belong to JavaScript objects (such as Math.pow) are called </a:t>
            </a:r>
            <a:r>
              <a:rPr lang="en-US" sz="3200" b="1" dirty="0" smtClean="0">
                <a:solidFill>
                  <a:schemeClr val="bg1"/>
                </a:solidFill>
                <a:latin typeface="Times New Roman" pitchFamily="18" charset="0"/>
                <a:cs typeface="Times New Roman" pitchFamily="18" charset="0"/>
              </a:rPr>
              <a:t>methods</a:t>
            </a:r>
            <a:r>
              <a:rPr lang="en-US" sz="3200" dirty="0" smtClean="0">
                <a:solidFill>
                  <a:schemeClr val="bg1"/>
                </a:solidFill>
                <a:latin typeface="Times New Roman" pitchFamily="18" charset="0"/>
                <a:cs typeface="Times New Roman" pitchFamily="18" charset="0"/>
              </a:rPr>
              <a:t>.</a:t>
            </a:r>
          </a:p>
          <a:p>
            <a:pPr algn="just">
              <a:defRPr/>
            </a:pPr>
            <a:r>
              <a:rPr lang="en-US" sz="3200" b="1" dirty="0" smtClean="0">
                <a:solidFill>
                  <a:schemeClr val="bg1"/>
                </a:solidFill>
                <a:latin typeface="Times New Roman" pitchFamily="18" charset="0"/>
                <a:cs typeface="Times New Roman" pitchFamily="18" charset="0"/>
              </a:rPr>
              <a:t>programmer-defined functions</a:t>
            </a:r>
            <a:r>
              <a:rPr lang="en-US" sz="3200" i="1" dirty="0" smtClean="0">
                <a:solidFill>
                  <a:schemeClr val="bg1"/>
                </a:solidFill>
                <a:latin typeface="Times New Roman" pitchFamily="18" charset="0"/>
                <a:cs typeface="Times New Roman" pitchFamily="18" charset="0"/>
              </a:rPr>
              <a:t>-</a:t>
            </a:r>
            <a:r>
              <a:rPr lang="en-US" sz="3200" dirty="0" smtClean="0">
                <a:solidFill>
                  <a:schemeClr val="bg1"/>
                </a:solidFill>
                <a:latin typeface="Times New Roman" pitchFamily="18" charset="0"/>
                <a:cs typeface="Times New Roman" pitchFamily="18" charset="0"/>
              </a:rPr>
              <a:t>Functions to define tasks that may be used at many points in a script</a:t>
            </a:r>
            <a:r>
              <a:rPr lang="en-US" sz="3600" dirty="0" smtClean="0">
                <a:solidFill>
                  <a:schemeClr val="bg1"/>
                </a:solidFill>
              </a:rPr>
              <a:t>.</a:t>
            </a:r>
          </a:p>
          <a:p>
            <a:pPr algn="just">
              <a:defRPr/>
            </a:pPr>
            <a:endParaRPr lang="en-US" sz="3600" dirty="0" smtClean="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457200" y="228600"/>
            <a:ext cx="8229600" cy="1143000"/>
          </a:xfrm>
          <a:solidFill>
            <a:schemeClr val="tx1"/>
          </a:solidFill>
        </p:spPr>
        <p:txBody>
          <a:bodyPr/>
          <a:lstStyle/>
          <a:p>
            <a:r>
              <a:rPr lang="en-US" b="1" dirty="0" smtClean="0">
                <a:solidFill>
                  <a:schemeClr val="bg1"/>
                </a:solidFill>
              </a:rPr>
              <a:t>Program Modules in JavaScript</a:t>
            </a:r>
          </a:p>
        </p:txBody>
      </p:sp>
      <p:sp>
        <p:nvSpPr>
          <p:cNvPr id="109571" name="Content Placeholder 2"/>
          <p:cNvSpPr>
            <a:spLocks noGrp="1"/>
          </p:cNvSpPr>
          <p:nvPr>
            <p:ph idx="1"/>
          </p:nvPr>
        </p:nvSpPr>
        <p:spPr>
          <a:solidFill>
            <a:schemeClr val="tx1"/>
          </a:solidFill>
        </p:spPr>
        <p:txBody>
          <a:bodyPr>
            <a:normAutofit/>
          </a:bodyPr>
          <a:lstStyle/>
          <a:p>
            <a:pPr algn="just">
              <a:defRPr/>
            </a:pPr>
            <a:r>
              <a:rPr lang="en-US" sz="3200" dirty="0" smtClean="0">
                <a:solidFill>
                  <a:schemeClr val="bg1"/>
                </a:solidFill>
              </a:rPr>
              <a:t>A function is </a:t>
            </a:r>
            <a:r>
              <a:rPr lang="en-US" sz="3200" b="1" dirty="0" smtClean="0">
                <a:solidFill>
                  <a:schemeClr val="bg1"/>
                </a:solidFill>
              </a:rPr>
              <a:t>invoked </a:t>
            </a:r>
            <a:r>
              <a:rPr lang="en-US" sz="3200" dirty="0" smtClean="0">
                <a:solidFill>
                  <a:schemeClr val="bg1"/>
                </a:solidFill>
              </a:rPr>
              <a:t>(that is, made to perform its designated task) by a </a:t>
            </a:r>
            <a:r>
              <a:rPr lang="en-US" sz="3200" b="1" dirty="0" smtClean="0">
                <a:solidFill>
                  <a:schemeClr val="bg1"/>
                </a:solidFill>
              </a:rPr>
              <a:t>function call</a:t>
            </a:r>
            <a:r>
              <a:rPr lang="en-US" sz="3200" i="1" dirty="0" smtClean="0">
                <a:solidFill>
                  <a:schemeClr val="bg1"/>
                </a:solidFill>
              </a:rPr>
              <a:t>.</a:t>
            </a:r>
          </a:p>
          <a:p>
            <a:pPr marL="0" indent="0" algn="just">
              <a:buFont typeface="Wingdings" pitchFamily="2" charset="2"/>
              <a:buNone/>
              <a:defRPr/>
            </a:pPr>
            <a:endParaRPr lang="en-US" sz="3200" i="1" dirty="0" smtClean="0">
              <a:solidFill>
                <a:schemeClr val="bg1"/>
              </a:solidFill>
            </a:endParaRPr>
          </a:p>
          <a:p>
            <a:pPr algn="just">
              <a:defRPr/>
            </a:pPr>
            <a:r>
              <a:rPr lang="en-US" sz="3200" dirty="0" smtClean="0">
                <a:solidFill>
                  <a:schemeClr val="bg1"/>
                </a:solidFill>
              </a:rPr>
              <a:t>The function call specifies the function name and provides information (as </a:t>
            </a:r>
            <a:r>
              <a:rPr lang="en-US" sz="3200" b="1" dirty="0" smtClean="0">
                <a:solidFill>
                  <a:schemeClr val="bg1"/>
                </a:solidFill>
              </a:rPr>
              <a:t>arguments</a:t>
            </a:r>
            <a:r>
              <a:rPr lang="en-US" sz="3200" dirty="0" smtClean="0">
                <a:solidFill>
                  <a:schemeClr val="bg1"/>
                </a:solidFill>
              </a:rPr>
              <a:t>)</a:t>
            </a:r>
            <a:r>
              <a:rPr lang="en-US" sz="3200" dirty="0">
                <a:solidFill>
                  <a:schemeClr val="bg1"/>
                </a:solidFill>
              </a:rPr>
              <a:t> </a:t>
            </a:r>
            <a:r>
              <a:rPr lang="en-US" sz="3200" dirty="0" smtClean="0">
                <a:solidFill>
                  <a:schemeClr val="bg1"/>
                </a:solidFill>
              </a:rPr>
              <a:t>that the called function needs to perform its task.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304800" y="228600"/>
            <a:ext cx="8229600" cy="1143000"/>
          </a:xfrm>
          <a:solidFill>
            <a:schemeClr val="tx1"/>
          </a:solidFill>
        </p:spPr>
        <p:txBody>
          <a:bodyPr/>
          <a:lstStyle/>
          <a:p>
            <a:r>
              <a:rPr lang="en-US" b="1" dirty="0" smtClean="0">
                <a:solidFill>
                  <a:schemeClr val="bg1"/>
                </a:solidFill>
              </a:rPr>
              <a:t>Program Modules in JavaScript</a:t>
            </a:r>
          </a:p>
        </p:txBody>
      </p:sp>
      <p:sp>
        <p:nvSpPr>
          <p:cNvPr id="134147" name="Content Placeholder 2"/>
          <p:cNvSpPr>
            <a:spLocks noGrp="1"/>
          </p:cNvSpPr>
          <p:nvPr>
            <p:ph idx="1"/>
          </p:nvPr>
        </p:nvSpPr>
        <p:spPr>
          <a:xfrm>
            <a:off x="304800" y="1447800"/>
            <a:ext cx="8229600" cy="5105400"/>
          </a:xfrm>
          <a:solidFill>
            <a:schemeClr val="tx1"/>
          </a:solidFill>
        </p:spPr>
        <p:txBody>
          <a:bodyPr/>
          <a:lstStyle/>
          <a:p>
            <a:pPr eaLnBrk="1" hangingPunct="1">
              <a:buFontTx/>
              <a:buChar char="•"/>
            </a:pPr>
            <a:r>
              <a:rPr lang="en-US" sz="2400" dirty="0" smtClean="0">
                <a:solidFill>
                  <a:schemeClr val="bg1"/>
                </a:solidFill>
                <a:latin typeface="Times New Roman" pitchFamily="18" charset="0"/>
              </a:rPr>
              <a:t>Function calls</a:t>
            </a:r>
          </a:p>
          <a:p>
            <a:pPr lvl="1" eaLnBrk="1" hangingPunct="1">
              <a:buFontTx/>
              <a:buChar char="–"/>
            </a:pPr>
            <a:r>
              <a:rPr lang="en-US" sz="2400" dirty="0" smtClean="0">
                <a:solidFill>
                  <a:schemeClr val="bg1"/>
                </a:solidFill>
                <a:latin typeface="Times New Roman" pitchFamily="18" charset="0"/>
              </a:rPr>
              <a:t>Name</a:t>
            </a:r>
          </a:p>
          <a:p>
            <a:pPr lvl="1" eaLnBrk="1" hangingPunct="1">
              <a:buFontTx/>
              <a:buChar char="–"/>
            </a:pPr>
            <a:r>
              <a:rPr lang="en-US" sz="2400" dirty="0" smtClean="0">
                <a:solidFill>
                  <a:schemeClr val="bg1"/>
                </a:solidFill>
                <a:latin typeface="Times New Roman" pitchFamily="18" charset="0"/>
              </a:rPr>
              <a:t>Left parenthesis</a:t>
            </a:r>
          </a:p>
          <a:p>
            <a:pPr lvl="1" eaLnBrk="1" hangingPunct="1">
              <a:buFontTx/>
              <a:buChar char="–"/>
            </a:pPr>
            <a:r>
              <a:rPr lang="en-US" sz="2400" dirty="0" smtClean="0">
                <a:solidFill>
                  <a:schemeClr val="bg1"/>
                </a:solidFill>
                <a:latin typeface="Times New Roman" pitchFamily="18" charset="0"/>
              </a:rPr>
              <a:t>Arguments separated by commas</a:t>
            </a:r>
          </a:p>
          <a:p>
            <a:pPr lvl="2" eaLnBrk="1" hangingPunct="1">
              <a:buFontTx/>
              <a:buChar char="•"/>
            </a:pPr>
            <a:r>
              <a:rPr lang="en-US" dirty="0" smtClean="0">
                <a:solidFill>
                  <a:schemeClr val="bg1"/>
                </a:solidFill>
                <a:latin typeface="Times New Roman" pitchFamily="18" charset="0"/>
              </a:rPr>
              <a:t>Constants, variables or expressions</a:t>
            </a:r>
          </a:p>
          <a:p>
            <a:pPr lvl="1" eaLnBrk="1" hangingPunct="1">
              <a:buFontTx/>
              <a:buChar char="–"/>
            </a:pPr>
            <a:r>
              <a:rPr lang="en-US" sz="2400" dirty="0" smtClean="0">
                <a:solidFill>
                  <a:schemeClr val="bg1"/>
                </a:solidFill>
                <a:latin typeface="Times New Roman" pitchFamily="18" charset="0"/>
              </a:rPr>
              <a:t>Right parenthesis</a:t>
            </a:r>
          </a:p>
          <a:p>
            <a:pPr lvl="1" eaLnBrk="1" hangingPunct="1">
              <a:buFontTx/>
              <a:buChar char="–"/>
            </a:pPr>
            <a:r>
              <a:rPr lang="en-US" sz="2400" dirty="0" smtClean="0">
                <a:solidFill>
                  <a:schemeClr val="bg1"/>
                </a:solidFill>
                <a:latin typeface="Times New Roman" pitchFamily="18" charset="0"/>
              </a:rPr>
              <a:t>Examples:</a:t>
            </a:r>
            <a:br>
              <a:rPr lang="en-US" sz="2400" dirty="0" smtClean="0">
                <a:solidFill>
                  <a:schemeClr val="bg1"/>
                </a:solidFill>
                <a:latin typeface="Times New Roman" pitchFamily="18" charset="0"/>
              </a:rPr>
            </a:br>
            <a:endParaRPr lang="en-US" sz="2400" dirty="0" smtClean="0">
              <a:solidFill>
                <a:schemeClr val="bg1"/>
              </a:solidFill>
              <a:latin typeface="Times New Roman" pitchFamily="18" charset="0"/>
            </a:endParaRPr>
          </a:p>
          <a:p>
            <a:pPr eaLnBrk="1" hangingPunct="1">
              <a:spcBef>
                <a:spcPts val="900"/>
              </a:spcBef>
              <a:spcAft>
                <a:spcPts val="900"/>
              </a:spcAft>
            </a:pPr>
            <a:r>
              <a:rPr lang="en-US" dirty="0" smtClean="0">
                <a:solidFill>
                  <a:schemeClr val="bg1"/>
                </a:solidFill>
                <a:latin typeface="LucidaSansTypewriter"/>
              </a:rPr>
              <a:t>		</a:t>
            </a:r>
            <a:r>
              <a:rPr lang="en-US" sz="2800" dirty="0" smtClean="0">
                <a:solidFill>
                  <a:schemeClr val="bg1"/>
                </a:solidFill>
                <a:latin typeface="LucidaSansTypewriter"/>
              </a:rPr>
              <a:t>total += </a:t>
            </a:r>
            <a:r>
              <a:rPr lang="en-US" sz="2800" dirty="0" err="1" smtClean="0">
                <a:solidFill>
                  <a:schemeClr val="bg1"/>
                </a:solidFill>
                <a:latin typeface="LucidaSansTypewriter"/>
              </a:rPr>
              <a:t>parseFloat</a:t>
            </a:r>
            <a:r>
              <a:rPr lang="en-US" sz="2800" dirty="0" smtClean="0">
                <a:solidFill>
                  <a:schemeClr val="bg1"/>
                </a:solidFill>
                <a:latin typeface="LucidaSansTypewriter"/>
              </a:rPr>
              <a:t>( </a:t>
            </a:r>
            <a:r>
              <a:rPr lang="en-US" sz="2800" dirty="0" err="1" smtClean="0">
                <a:solidFill>
                  <a:schemeClr val="bg1"/>
                </a:solidFill>
                <a:latin typeface="LucidaSansTypewriter"/>
              </a:rPr>
              <a:t>inputValue</a:t>
            </a:r>
            <a:r>
              <a:rPr lang="en-US" sz="2800" dirty="0" smtClean="0">
                <a:solidFill>
                  <a:schemeClr val="bg1"/>
                </a:solidFill>
                <a:latin typeface="LucidaSansTypewriter"/>
              </a:rPr>
              <a:t> );</a:t>
            </a:r>
          </a:p>
          <a:p>
            <a:pPr eaLnBrk="1" hangingPunct="1">
              <a:spcBef>
                <a:spcPts val="900"/>
              </a:spcBef>
              <a:spcAft>
                <a:spcPts val="900"/>
              </a:spcAft>
            </a:pPr>
            <a:r>
              <a:rPr lang="en-US" sz="2800" dirty="0" smtClean="0">
                <a:solidFill>
                  <a:schemeClr val="bg1"/>
                </a:solidFill>
                <a:latin typeface="LucidaSansTypewriter"/>
              </a:rPr>
              <a:t>		total += </a:t>
            </a:r>
            <a:r>
              <a:rPr lang="en-US" sz="2800" dirty="0" err="1" smtClean="0">
                <a:solidFill>
                  <a:schemeClr val="bg1"/>
                </a:solidFill>
                <a:latin typeface="LucidaSansTypewriter"/>
              </a:rPr>
              <a:t>parseFloat</a:t>
            </a:r>
            <a:r>
              <a:rPr lang="en-US" sz="2800" dirty="0" smtClean="0">
                <a:solidFill>
                  <a:schemeClr val="bg1"/>
                </a:solidFill>
                <a:latin typeface="LucidaSansTypewriter"/>
              </a:rPr>
              <a:t>( s1 + s2 );</a:t>
            </a: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533400" y="0"/>
            <a:ext cx="8229600" cy="1143000"/>
          </a:xfrm>
          <a:solidFill>
            <a:schemeClr val="tx1"/>
          </a:solidFill>
        </p:spPr>
        <p:txBody>
          <a:bodyPr/>
          <a:lstStyle/>
          <a:p>
            <a:pPr algn="ctr"/>
            <a:r>
              <a:rPr lang="en-US" b="1" dirty="0" smtClean="0">
                <a:solidFill>
                  <a:schemeClr val="bg1"/>
                </a:solidFill>
              </a:rPr>
              <a:t>Function definition</a:t>
            </a:r>
          </a:p>
        </p:txBody>
      </p:sp>
      <p:sp>
        <p:nvSpPr>
          <p:cNvPr id="136195" name="Content Placeholder 2"/>
          <p:cNvSpPr>
            <a:spLocks noGrp="1"/>
          </p:cNvSpPr>
          <p:nvPr>
            <p:ph idx="1"/>
          </p:nvPr>
        </p:nvSpPr>
        <p:spPr>
          <a:xfrm>
            <a:off x="457200" y="1447800"/>
            <a:ext cx="8229600" cy="5410200"/>
          </a:xfrm>
          <a:solidFill>
            <a:schemeClr val="tx1"/>
          </a:solidFill>
        </p:spPr>
        <p:txBody>
          <a:bodyPr/>
          <a:lstStyle/>
          <a:p>
            <a:pPr eaLnBrk="1" hangingPunct="1"/>
            <a:r>
              <a:rPr lang="en-US" sz="2800" dirty="0" smtClean="0">
                <a:solidFill>
                  <a:schemeClr val="bg1"/>
                </a:solidFill>
                <a:latin typeface="Times New Roman" pitchFamily="18" charset="0"/>
              </a:rPr>
              <a:t>Format of a function definition</a:t>
            </a:r>
          </a:p>
          <a:p>
            <a:pPr marL="1257300" lvl="3" indent="0" eaLnBrk="1" hangingPunct="1">
              <a:buFont typeface="Wingdings" pitchFamily="2" charset="2"/>
              <a:buNone/>
            </a:pPr>
            <a:r>
              <a:rPr lang="en-US" sz="1000" dirty="0" smtClean="0">
                <a:solidFill>
                  <a:schemeClr val="bg1"/>
                </a:solidFill>
                <a:latin typeface="LucidaSansTypewriter"/>
              </a:rPr>
              <a:t/>
            </a:r>
            <a:br>
              <a:rPr lang="en-US" sz="1000" dirty="0" smtClean="0">
                <a:solidFill>
                  <a:schemeClr val="bg1"/>
                </a:solidFill>
                <a:latin typeface="LucidaSansTypewriter"/>
              </a:rPr>
            </a:br>
            <a:r>
              <a:rPr lang="en-US" dirty="0" smtClean="0">
                <a:solidFill>
                  <a:schemeClr val="bg1"/>
                </a:solidFill>
                <a:latin typeface="Lucida Console" pitchFamily="49" charset="0"/>
              </a:rPr>
              <a:t>function </a:t>
            </a:r>
            <a:r>
              <a:rPr lang="en-US" i="1" dirty="0" err="1" smtClean="0">
                <a:solidFill>
                  <a:schemeClr val="bg1"/>
                </a:solidFill>
                <a:latin typeface="Times New Roman" pitchFamily="18" charset="0"/>
              </a:rPr>
              <a:t>function</a:t>
            </a:r>
            <a:r>
              <a:rPr lang="en-US" i="1" dirty="0" smtClean="0">
                <a:solidFill>
                  <a:schemeClr val="bg1"/>
                </a:solidFill>
                <a:latin typeface="Times New Roman" pitchFamily="18" charset="0"/>
              </a:rPr>
              <a:t>-name</a:t>
            </a:r>
            <a:r>
              <a:rPr lang="en-US" dirty="0" smtClean="0">
                <a:solidFill>
                  <a:schemeClr val="bg1"/>
                </a:solidFill>
                <a:latin typeface="Lucida Console" pitchFamily="49" charset="0"/>
              </a:rPr>
              <a:t>( </a:t>
            </a:r>
            <a:r>
              <a:rPr lang="en-US" i="1" dirty="0" smtClean="0">
                <a:solidFill>
                  <a:schemeClr val="bg1"/>
                </a:solidFill>
                <a:latin typeface="Times New Roman" pitchFamily="18" charset="0"/>
              </a:rPr>
              <a:t>parameter-list</a:t>
            </a:r>
            <a:r>
              <a:rPr lang="en-US" dirty="0" smtClean="0">
                <a:solidFill>
                  <a:schemeClr val="bg1"/>
                </a:solidFill>
                <a:latin typeface="LucidaSansTypewriter"/>
              </a:rPr>
              <a:t> </a:t>
            </a:r>
            <a:r>
              <a:rPr lang="en-US" dirty="0" smtClean="0">
                <a:solidFill>
                  <a:schemeClr val="bg1"/>
                </a:solidFill>
                <a:latin typeface="Lucida Console" pitchFamily="49" charset="0"/>
              </a:rPr>
              <a:t>)</a:t>
            </a:r>
            <a:br>
              <a:rPr lang="en-US" dirty="0" smtClean="0">
                <a:solidFill>
                  <a:schemeClr val="bg1"/>
                </a:solidFill>
                <a:latin typeface="Lucida Console" pitchFamily="49" charset="0"/>
              </a:rPr>
            </a:br>
            <a:r>
              <a:rPr lang="en-US" dirty="0" smtClean="0">
                <a:solidFill>
                  <a:schemeClr val="bg1"/>
                </a:solidFill>
                <a:latin typeface="Lucida Console" pitchFamily="49" charset="0"/>
              </a:rPr>
              <a:t>{</a:t>
            </a:r>
            <a:br>
              <a:rPr lang="en-US" dirty="0" smtClean="0">
                <a:solidFill>
                  <a:schemeClr val="bg1"/>
                </a:solidFill>
                <a:latin typeface="Lucida Console" pitchFamily="49" charset="0"/>
              </a:rPr>
            </a:br>
            <a:r>
              <a:rPr lang="en-US" dirty="0" smtClean="0">
                <a:solidFill>
                  <a:schemeClr val="bg1"/>
                </a:solidFill>
                <a:latin typeface="LucidaSansTypewriter"/>
              </a:rPr>
              <a:t>   </a:t>
            </a:r>
            <a:r>
              <a:rPr lang="en-US" i="1" dirty="0" smtClean="0">
                <a:solidFill>
                  <a:schemeClr val="bg1"/>
                </a:solidFill>
                <a:latin typeface="Times New Roman" pitchFamily="18" charset="0"/>
              </a:rPr>
              <a:t>declarations and statements</a:t>
            </a:r>
            <a:br>
              <a:rPr lang="en-US" i="1" dirty="0" smtClean="0">
                <a:solidFill>
                  <a:schemeClr val="bg1"/>
                </a:solidFill>
                <a:latin typeface="Times New Roman" pitchFamily="18" charset="0"/>
              </a:rPr>
            </a:br>
            <a:r>
              <a:rPr lang="en-US" dirty="0" smtClean="0">
                <a:solidFill>
                  <a:schemeClr val="bg1"/>
                </a:solidFill>
                <a:latin typeface="Lucida Console" pitchFamily="49" charset="0"/>
              </a:rPr>
              <a:t>}</a:t>
            </a:r>
          </a:p>
          <a:p>
            <a:pPr eaLnBrk="1" hangingPunct="1"/>
            <a:r>
              <a:rPr lang="en-US" sz="2600" dirty="0" smtClean="0">
                <a:solidFill>
                  <a:schemeClr val="bg1"/>
                </a:solidFill>
                <a:latin typeface="Times New Roman" pitchFamily="18" charset="0"/>
              </a:rPr>
              <a:t>Function name any valid identifier</a:t>
            </a:r>
          </a:p>
          <a:p>
            <a:pPr lvl="1" eaLnBrk="1" hangingPunct="1"/>
            <a:r>
              <a:rPr lang="en-US" sz="2400" dirty="0" smtClean="0">
                <a:solidFill>
                  <a:schemeClr val="bg1"/>
                </a:solidFill>
                <a:latin typeface="Times New Roman" pitchFamily="18" charset="0"/>
              </a:rPr>
              <a:t>Parameter list names of variables that will receive arguments</a:t>
            </a:r>
          </a:p>
          <a:p>
            <a:pPr lvl="2" eaLnBrk="1" hangingPunct="1">
              <a:buFontTx/>
              <a:buChar char="•"/>
            </a:pPr>
            <a:r>
              <a:rPr lang="en-US" dirty="0" smtClean="0">
                <a:solidFill>
                  <a:schemeClr val="bg1"/>
                </a:solidFill>
                <a:latin typeface="Times New Roman" pitchFamily="18" charset="0"/>
              </a:rPr>
              <a:t>Must have same number as function call</a:t>
            </a:r>
          </a:p>
          <a:p>
            <a:pPr lvl="2" eaLnBrk="1" hangingPunct="1">
              <a:buFontTx/>
              <a:buChar char="•"/>
            </a:pPr>
            <a:r>
              <a:rPr lang="en-US" dirty="0" smtClean="0">
                <a:solidFill>
                  <a:schemeClr val="bg1"/>
                </a:solidFill>
                <a:latin typeface="Times New Roman" pitchFamily="18" charset="0"/>
              </a:rPr>
              <a:t>May be empty</a:t>
            </a:r>
          </a:p>
          <a:p>
            <a:pPr lvl="1" eaLnBrk="1" hangingPunct="1"/>
            <a:r>
              <a:rPr lang="en-US" sz="2400" dirty="0" smtClean="0">
                <a:solidFill>
                  <a:schemeClr val="bg1"/>
                </a:solidFill>
                <a:latin typeface="Times New Roman" pitchFamily="18" charset="0"/>
              </a:rPr>
              <a:t>Declarations and statements</a:t>
            </a:r>
          </a:p>
          <a:p>
            <a:pPr lvl="2" eaLnBrk="1" hangingPunct="1">
              <a:buFontTx/>
              <a:buChar char="•"/>
            </a:pPr>
            <a:r>
              <a:rPr lang="en-US" dirty="0" smtClean="0">
                <a:solidFill>
                  <a:schemeClr val="bg1"/>
                </a:solidFill>
                <a:latin typeface="Times New Roman" pitchFamily="18" charset="0"/>
              </a:rPr>
              <a:t>Function body (“block” of code)</a:t>
            </a: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a:xfrm>
            <a:off x="457200" y="0"/>
            <a:ext cx="8229600" cy="1143000"/>
          </a:xfrm>
          <a:solidFill>
            <a:schemeClr val="tx1"/>
          </a:solidFill>
        </p:spPr>
        <p:txBody>
          <a:bodyPr/>
          <a:lstStyle/>
          <a:p>
            <a:pPr algn="ctr"/>
            <a:r>
              <a:rPr lang="en-US" b="1" dirty="0" smtClean="0">
                <a:solidFill>
                  <a:schemeClr val="bg1"/>
                </a:solidFill>
              </a:rPr>
              <a:t>JavaScript function</a:t>
            </a:r>
          </a:p>
        </p:txBody>
      </p:sp>
      <p:sp>
        <p:nvSpPr>
          <p:cNvPr id="137219" name="Content Placeholder 2"/>
          <p:cNvSpPr>
            <a:spLocks noGrp="1"/>
          </p:cNvSpPr>
          <p:nvPr>
            <p:ph idx="1"/>
          </p:nvPr>
        </p:nvSpPr>
        <p:spPr>
          <a:xfrm>
            <a:off x="457200" y="1524000"/>
            <a:ext cx="8229600" cy="5181600"/>
          </a:xfrm>
          <a:solidFill>
            <a:schemeClr val="tx1"/>
          </a:solidFill>
        </p:spPr>
        <p:txBody>
          <a:bodyPr/>
          <a:lstStyle/>
          <a:p>
            <a:pPr marL="0" indent="0">
              <a:buFont typeface="Wingdings" pitchFamily="2" charset="2"/>
              <a:buNone/>
            </a:pPr>
            <a:r>
              <a:rPr lang="en-US" sz="2000" dirty="0" smtClean="0">
                <a:solidFill>
                  <a:schemeClr val="bg1"/>
                </a:solidFill>
              </a:rPr>
              <a:t>&lt;html&gt;</a:t>
            </a:r>
          </a:p>
          <a:p>
            <a:pPr marL="0" indent="0">
              <a:buFont typeface="Wingdings" pitchFamily="2" charset="2"/>
              <a:buNone/>
            </a:pPr>
            <a:r>
              <a:rPr lang="en-US" sz="2000" dirty="0" smtClean="0">
                <a:solidFill>
                  <a:schemeClr val="bg1"/>
                </a:solidFill>
              </a:rPr>
              <a:t>&lt;head&gt;</a:t>
            </a:r>
          </a:p>
          <a:p>
            <a:pPr marL="0" indent="0">
              <a:buFont typeface="Wingdings" pitchFamily="2" charset="2"/>
              <a:buNone/>
            </a:pPr>
            <a:r>
              <a:rPr lang="en-US" sz="2000" dirty="0" smtClean="0">
                <a:solidFill>
                  <a:schemeClr val="bg1"/>
                </a:solidFill>
              </a:rPr>
              <a:t>&lt;title&gt;</a:t>
            </a:r>
            <a:r>
              <a:rPr lang="en-US" sz="2000" dirty="0" err="1" smtClean="0">
                <a:solidFill>
                  <a:schemeClr val="bg1"/>
                </a:solidFill>
              </a:rPr>
              <a:t>Eg</a:t>
            </a:r>
            <a:r>
              <a:rPr lang="en-US" sz="2000" dirty="0" smtClean="0">
                <a:solidFill>
                  <a:schemeClr val="bg1"/>
                </a:solidFill>
              </a:rPr>
              <a:t> for function&lt;/title&gt;</a:t>
            </a:r>
          </a:p>
          <a:p>
            <a:pPr marL="0" indent="0">
              <a:buFont typeface="Wingdings" pitchFamily="2" charset="2"/>
              <a:buNone/>
            </a:pPr>
            <a:r>
              <a:rPr lang="en-US" sz="2000" dirty="0" smtClean="0">
                <a:solidFill>
                  <a:schemeClr val="bg1"/>
                </a:solidFill>
              </a:rPr>
              <a:t>&lt;script&gt;</a:t>
            </a:r>
          </a:p>
          <a:p>
            <a:pPr marL="0" indent="0">
              <a:buFont typeface="Wingdings" pitchFamily="2" charset="2"/>
              <a:buNone/>
            </a:pPr>
            <a:r>
              <a:rPr lang="en-US" sz="2000" dirty="0" err="1" smtClean="0">
                <a:solidFill>
                  <a:schemeClr val="bg1"/>
                </a:solidFill>
              </a:rPr>
              <a:t>document.write</a:t>
            </a:r>
            <a:r>
              <a:rPr lang="en-US" sz="2000" dirty="0" smtClean="0">
                <a:solidFill>
                  <a:schemeClr val="bg1"/>
                </a:solidFill>
              </a:rPr>
              <a:t>("&lt;h1&gt; square of number </a:t>
            </a:r>
            <a:r>
              <a:rPr lang="en-US" sz="2000" dirty="0" err="1" smtClean="0">
                <a:solidFill>
                  <a:schemeClr val="bg1"/>
                </a:solidFill>
              </a:rPr>
              <a:t>upto</a:t>
            </a:r>
            <a:r>
              <a:rPr lang="en-US" sz="2000" dirty="0" smtClean="0">
                <a:solidFill>
                  <a:schemeClr val="bg1"/>
                </a:solidFill>
              </a:rPr>
              <a:t> 10&lt;/h1&gt;");</a:t>
            </a:r>
          </a:p>
          <a:p>
            <a:pPr marL="0" indent="0">
              <a:buFont typeface="Wingdings" pitchFamily="2" charset="2"/>
              <a:buNone/>
            </a:pPr>
            <a:r>
              <a:rPr lang="en-US" sz="2000" dirty="0" err="1" smtClean="0">
                <a:solidFill>
                  <a:schemeClr val="bg1"/>
                </a:solidFill>
              </a:rPr>
              <a:t>var</a:t>
            </a:r>
            <a:r>
              <a:rPr lang="en-US" sz="2000" dirty="0" smtClean="0">
                <a:solidFill>
                  <a:schemeClr val="bg1"/>
                </a:solidFill>
              </a:rPr>
              <a:t> </a:t>
            </a:r>
            <a:r>
              <a:rPr lang="en-US" sz="2000" dirty="0" err="1" smtClean="0">
                <a:solidFill>
                  <a:schemeClr val="bg1"/>
                </a:solidFill>
              </a:rPr>
              <a:t>i,y</a:t>
            </a:r>
            <a:r>
              <a:rPr lang="en-US" sz="2000" dirty="0" smtClean="0">
                <a:solidFill>
                  <a:schemeClr val="bg1"/>
                </a:solidFill>
              </a:rPr>
              <a:t>;</a:t>
            </a:r>
          </a:p>
          <a:p>
            <a:pPr marL="0" indent="0">
              <a:buFont typeface="Wingdings" pitchFamily="2" charset="2"/>
              <a:buNone/>
            </a:pPr>
            <a:r>
              <a:rPr lang="en-US" sz="2000" dirty="0" smtClean="0">
                <a:solidFill>
                  <a:schemeClr val="bg1"/>
                </a:solidFill>
              </a:rPr>
              <a:t>for (</a:t>
            </a:r>
            <a:r>
              <a:rPr lang="en-US" sz="2000" dirty="0" err="1" smtClean="0">
                <a:solidFill>
                  <a:schemeClr val="bg1"/>
                </a:solidFill>
              </a:rPr>
              <a:t>i</a:t>
            </a:r>
            <a:r>
              <a:rPr lang="en-US" sz="2000" dirty="0" smtClean="0">
                <a:solidFill>
                  <a:schemeClr val="bg1"/>
                </a:solidFill>
              </a:rPr>
              <a:t>=1;i&lt;10;i++)</a:t>
            </a:r>
          </a:p>
          <a:p>
            <a:pPr marL="0" indent="0">
              <a:buFont typeface="Wingdings" pitchFamily="2" charset="2"/>
              <a:buNone/>
            </a:pPr>
            <a:r>
              <a:rPr lang="en-US" sz="2000" dirty="0" err="1" smtClean="0">
                <a:solidFill>
                  <a:schemeClr val="bg1"/>
                </a:solidFill>
              </a:rPr>
              <a:t>document.writeln</a:t>
            </a:r>
            <a:r>
              <a:rPr lang="en-US" sz="2000" dirty="0" smtClean="0">
                <a:solidFill>
                  <a:schemeClr val="bg1"/>
                </a:solidFill>
              </a:rPr>
              <a:t>("&lt;p&gt;the square of \t" + </a:t>
            </a:r>
            <a:r>
              <a:rPr lang="en-US" sz="2000" dirty="0" err="1" smtClean="0">
                <a:solidFill>
                  <a:schemeClr val="bg1"/>
                </a:solidFill>
              </a:rPr>
              <a:t>i</a:t>
            </a:r>
            <a:r>
              <a:rPr lang="en-US" sz="2000" dirty="0" smtClean="0">
                <a:solidFill>
                  <a:schemeClr val="bg1"/>
                </a:solidFill>
              </a:rPr>
              <a:t> +" is "+ sq(</a:t>
            </a:r>
            <a:r>
              <a:rPr lang="en-US" sz="2000" dirty="0" err="1" smtClean="0">
                <a:solidFill>
                  <a:schemeClr val="bg1"/>
                </a:solidFill>
              </a:rPr>
              <a:t>i</a:t>
            </a:r>
            <a:r>
              <a:rPr lang="en-US" sz="2000" dirty="0" smtClean="0">
                <a:solidFill>
                  <a:schemeClr val="bg1"/>
                </a:solidFill>
              </a:rPr>
              <a:t>)+"&lt;/p&gt;");</a:t>
            </a:r>
          </a:p>
          <a:p>
            <a:pPr marL="0" indent="0">
              <a:buFont typeface="Wingdings" pitchFamily="2" charset="2"/>
              <a:buNone/>
            </a:pPr>
            <a:endParaRPr lang="en-US" sz="2000" dirty="0" smtClean="0">
              <a:solidFill>
                <a:schemeClr val="bg1"/>
              </a:solidFill>
            </a:endParaRPr>
          </a:p>
          <a:p>
            <a:pPr marL="0" indent="0">
              <a:buFont typeface="Wingdings" pitchFamily="2" charset="2"/>
              <a:buNone/>
            </a:pPr>
            <a:r>
              <a:rPr lang="en-US" sz="2000" dirty="0" smtClean="0">
                <a:solidFill>
                  <a:schemeClr val="bg1"/>
                </a:solidFill>
              </a:rPr>
              <a:t>function sq( y ) //</a:t>
            </a:r>
          </a:p>
          <a:p>
            <a:pPr marL="0" indent="0">
              <a:buFont typeface="Wingdings" pitchFamily="2" charset="2"/>
              <a:buNone/>
            </a:pPr>
            <a:r>
              <a:rPr lang="en-US" sz="2000" dirty="0" smtClean="0">
                <a:solidFill>
                  <a:schemeClr val="bg1"/>
                </a:solidFill>
              </a:rPr>
              <a:t>{</a:t>
            </a:r>
          </a:p>
          <a:p>
            <a:pPr marL="0" indent="0">
              <a:buFont typeface="Wingdings" pitchFamily="2" charset="2"/>
              <a:buNone/>
            </a:pPr>
            <a:r>
              <a:rPr lang="en-US" sz="2000" dirty="0" smtClean="0">
                <a:solidFill>
                  <a:schemeClr val="bg1"/>
                </a:solidFill>
              </a:rPr>
              <a:t>return y*y;</a:t>
            </a:r>
          </a:p>
          <a:p>
            <a:pPr marL="0" indent="0">
              <a:buFont typeface="Wingdings" pitchFamily="2" charset="2"/>
              <a:buNone/>
            </a:pPr>
            <a:r>
              <a:rPr lang="en-US" sz="2000" dirty="0" smtClean="0">
                <a:solidFill>
                  <a:schemeClr val="bg1"/>
                </a:solidFill>
              </a:rPr>
              <a:t>}</a:t>
            </a:r>
          </a:p>
          <a:p>
            <a:pPr marL="0" indent="0">
              <a:buFont typeface="Wingdings" pitchFamily="2" charset="2"/>
              <a:buNone/>
            </a:pPr>
            <a:r>
              <a:rPr lang="en-US" sz="2000" dirty="0" smtClean="0">
                <a:solidFill>
                  <a:schemeClr val="bg1"/>
                </a:solidFill>
              </a:rPr>
              <a:t>&lt;/script&gt; &lt;/head&gt; &lt;/html&gt;</a:t>
            </a:r>
          </a:p>
        </p:txBody>
      </p:sp>
      <p:sp>
        <p:nvSpPr>
          <p:cNvPr id="3" name="Line Callout 2 2"/>
          <p:cNvSpPr/>
          <p:nvPr/>
        </p:nvSpPr>
        <p:spPr>
          <a:xfrm>
            <a:off x="2514600" y="4495800"/>
            <a:ext cx="1371600" cy="622300"/>
          </a:xfrm>
          <a:prstGeom prst="borderCallout2">
            <a:avLst>
              <a:gd name="adj1" fmla="val 18750"/>
              <a:gd name="adj2" fmla="val -8333"/>
              <a:gd name="adj3" fmla="val 18750"/>
              <a:gd name="adj4" fmla="val -16667"/>
              <a:gd name="adj5" fmla="val 69052"/>
              <a:gd name="adj6" fmla="val -5324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Function definition</a:t>
            </a:r>
          </a:p>
        </p:txBody>
      </p:sp>
      <p:sp>
        <p:nvSpPr>
          <p:cNvPr id="4" name="Line Callout 2 3"/>
          <p:cNvSpPr/>
          <p:nvPr/>
        </p:nvSpPr>
        <p:spPr>
          <a:xfrm>
            <a:off x="7010400" y="3429000"/>
            <a:ext cx="1784350" cy="484188"/>
          </a:xfrm>
          <a:prstGeom prst="borderCallout2">
            <a:avLst>
              <a:gd name="adj1" fmla="val 18750"/>
              <a:gd name="adj2" fmla="val -8333"/>
              <a:gd name="adj3" fmla="val 18750"/>
              <a:gd name="adj4" fmla="val -16667"/>
              <a:gd name="adj5" fmla="val 139108"/>
              <a:gd name="adj6" fmla="val -3944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Function call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a:xfrm>
            <a:off x="533400" y="-152400"/>
            <a:ext cx="8229600" cy="1143000"/>
          </a:xfrm>
          <a:solidFill>
            <a:schemeClr val="tx1"/>
          </a:solidFill>
        </p:spPr>
        <p:txBody>
          <a:bodyPr/>
          <a:lstStyle/>
          <a:p>
            <a:pPr algn="ctr"/>
            <a:r>
              <a:rPr lang="en-US" b="1" dirty="0" err="1" smtClean="0">
                <a:solidFill>
                  <a:schemeClr val="bg1"/>
                </a:solidFill>
              </a:rPr>
              <a:t>Javascript</a:t>
            </a:r>
            <a:r>
              <a:rPr lang="en-US" b="1" dirty="0" smtClean="0">
                <a:solidFill>
                  <a:schemeClr val="bg1"/>
                </a:solidFill>
              </a:rPr>
              <a:t> function</a:t>
            </a:r>
          </a:p>
        </p:txBody>
      </p:sp>
      <p:sp>
        <p:nvSpPr>
          <p:cNvPr id="138243" name="Content Placeholder 2"/>
          <p:cNvSpPr>
            <a:spLocks noGrp="1"/>
          </p:cNvSpPr>
          <p:nvPr>
            <p:ph idx="1"/>
          </p:nvPr>
        </p:nvSpPr>
        <p:spPr>
          <a:xfrm>
            <a:off x="457200" y="990600"/>
            <a:ext cx="8229600" cy="5334000"/>
          </a:xfrm>
          <a:solidFill>
            <a:schemeClr val="tx1"/>
          </a:solidFill>
        </p:spPr>
        <p:txBody>
          <a:bodyPr/>
          <a:lstStyle/>
          <a:p>
            <a:pPr marL="0" indent="0">
              <a:buFont typeface="Wingdings" pitchFamily="2" charset="2"/>
              <a:buNone/>
            </a:pPr>
            <a:r>
              <a:rPr lang="en-US" sz="1800" dirty="0" smtClean="0">
                <a:solidFill>
                  <a:schemeClr val="bg1"/>
                </a:solidFill>
              </a:rPr>
              <a:t>//find largest of three numbers</a:t>
            </a:r>
          </a:p>
          <a:p>
            <a:pPr marL="0" indent="0">
              <a:buFont typeface="Wingdings" pitchFamily="2" charset="2"/>
              <a:buNone/>
            </a:pPr>
            <a:r>
              <a:rPr lang="en-US" sz="1800" dirty="0" smtClean="0">
                <a:solidFill>
                  <a:schemeClr val="bg1"/>
                </a:solidFill>
              </a:rPr>
              <a:t>&lt;html&gt;</a:t>
            </a:r>
          </a:p>
          <a:p>
            <a:pPr marL="0" indent="0">
              <a:buFont typeface="Wingdings" pitchFamily="2" charset="2"/>
              <a:buNone/>
            </a:pPr>
            <a:r>
              <a:rPr lang="en-US" sz="1800" dirty="0" smtClean="0">
                <a:solidFill>
                  <a:schemeClr val="bg1"/>
                </a:solidFill>
              </a:rPr>
              <a:t>&lt;head&gt;</a:t>
            </a:r>
          </a:p>
          <a:p>
            <a:pPr marL="0" indent="0">
              <a:buFont typeface="Wingdings" pitchFamily="2" charset="2"/>
              <a:buNone/>
            </a:pPr>
            <a:r>
              <a:rPr lang="en-US" sz="1800" dirty="0" smtClean="0">
                <a:solidFill>
                  <a:schemeClr val="bg1"/>
                </a:solidFill>
              </a:rPr>
              <a:t>&lt;title&gt;maximum of three number&lt;/title&gt;</a:t>
            </a:r>
          </a:p>
          <a:p>
            <a:pPr marL="0" indent="0">
              <a:buFont typeface="Wingdings" pitchFamily="2" charset="2"/>
              <a:buNone/>
            </a:pPr>
            <a:r>
              <a:rPr lang="en-US" sz="1800" dirty="0" smtClean="0">
                <a:solidFill>
                  <a:schemeClr val="bg1"/>
                </a:solidFill>
              </a:rPr>
              <a:t>&lt;script&gt;</a:t>
            </a:r>
          </a:p>
          <a:p>
            <a:pPr marL="0" indent="0">
              <a:buFont typeface="Wingdings" pitchFamily="2" charset="2"/>
              <a:buNone/>
            </a:pPr>
            <a:r>
              <a:rPr lang="en-US" sz="1800" dirty="0" smtClean="0">
                <a:solidFill>
                  <a:schemeClr val="bg1"/>
                </a:solidFill>
              </a:rPr>
              <a:t>	 </a:t>
            </a:r>
            <a:r>
              <a:rPr lang="en-US" sz="1800" dirty="0" err="1" smtClean="0">
                <a:solidFill>
                  <a:schemeClr val="bg1"/>
                </a:solidFill>
              </a:rPr>
              <a:t>var</a:t>
            </a:r>
            <a:r>
              <a:rPr lang="en-US" sz="1800" dirty="0" smtClean="0">
                <a:solidFill>
                  <a:schemeClr val="bg1"/>
                </a:solidFill>
              </a:rPr>
              <a:t> num1,num2,num3,a,b,c, max;</a:t>
            </a:r>
          </a:p>
          <a:p>
            <a:pPr marL="0" indent="0">
              <a:buFont typeface="Wingdings" pitchFamily="2" charset="2"/>
              <a:buNone/>
            </a:pPr>
            <a:r>
              <a:rPr lang="en-US" sz="1800" dirty="0" smtClean="0">
                <a:solidFill>
                  <a:schemeClr val="bg1"/>
                </a:solidFill>
              </a:rPr>
              <a:t>	num1=</a:t>
            </a:r>
            <a:r>
              <a:rPr lang="en-US" sz="1800" dirty="0" err="1" smtClean="0">
                <a:solidFill>
                  <a:schemeClr val="bg1"/>
                </a:solidFill>
              </a:rPr>
              <a:t>window.prompt</a:t>
            </a:r>
            <a:r>
              <a:rPr lang="en-US" sz="1800" dirty="0" smtClean="0">
                <a:solidFill>
                  <a:schemeClr val="bg1"/>
                </a:solidFill>
              </a:rPr>
              <a:t>("enter first number","0");</a:t>
            </a:r>
          </a:p>
          <a:p>
            <a:pPr marL="0" indent="0">
              <a:buFont typeface="Wingdings" pitchFamily="2" charset="2"/>
              <a:buNone/>
            </a:pPr>
            <a:r>
              <a:rPr lang="en-US" sz="1800" dirty="0" smtClean="0">
                <a:solidFill>
                  <a:schemeClr val="bg1"/>
                </a:solidFill>
              </a:rPr>
              <a:t>	num2=</a:t>
            </a:r>
            <a:r>
              <a:rPr lang="en-US" sz="1800" dirty="0" err="1" smtClean="0">
                <a:solidFill>
                  <a:schemeClr val="bg1"/>
                </a:solidFill>
              </a:rPr>
              <a:t>window.prompt</a:t>
            </a:r>
            <a:r>
              <a:rPr lang="en-US" sz="1800" dirty="0" smtClean="0">
                <a:solidFill>
                  <a:schemeClr val="bg1"/>
                </a:solidFill>
              </a:rPr>
              <a:t>("enter second number","0");</a:t>
            </a:r>
          </a:p>
          <a:p>
            <a:pPr marL="0" indent="0">
              <a:buFont typeface="Wingdings" pitchFamily="2" charset="2"/>
              <a:buNone/>
            </a:pPr>
            <a:r>
              <a:rPr lang="en-US" sz="1800" dirty="0" smtClean="0">
                <a:solidFill>
                  <a:schemeClr val="bg1"/>
                </a:solidFill>
              </a:rPr>
              <a:t>	num3=</a:t>
            </a:r>
            <a:r>
              <a:rPr lang="en-US" sz="1800" dirty="0" err="1" smtClean="0">
                <a:solidFill>
                  <a:schemeClr val="bg1"/>
                </a:solidFill>
              </a:rPr>
              <a:t>window.prompt</a:t>
            </a:r>
            <a:r>
              <a:rPr lang="en-US" sz="1800" dirty="0" smtClean="0">
                <a:solidFill>
                  <a:schemeClr val="bg1"/>
                </a:solidFill>
              </a:rPr>
              <a:t>("enter third number","0");</a:t>
            </a:r>
          </a:p>
          <a:p>
            <a:pPr marL="0" indent="0">
              <a:buFont typeface="Wingdings" pitchFamily="2" charset="2"/>
              <a:buNone/>
            </a:pPr>
            <a:r>
              <a:rPr lang="en-US" sz="1800" dirty="0" smtClean="0">
                <a:solidFill>
                  <a:schemeClr val="bg1"/>
                </a:solidFill>
              </a:rPr>
              <a:t>	num1=</a:t>
            </a:r>
            <a:r>
              <a:rPr lang="en-US" sz="1800" dirty="0" err="1" smtClean="0">
                <a:solidFill>
                  <a:schemeClr val="bg1"/>
                </a:solidFill>
              </a:rPr>
              <a:t>parseInt</a:t>
            </a:r>
            <a:r>
              <a:rPr lang="en-US" sz="1800" dirty="0" smtClean="0">
                <a:solidFill>
                  <a:schemeClr val="bg1"/>
                </a:solidFill>
              </a:rPr>
              <a:t>(num1);</a:t>
            </a:r>
          </a:p>
          <a:p>
            <a:pPr marL="0" indent="0">
              <a:buFont typeface="Wingdings" pitchFamily="2" charset="2"/>
              <a:buNone/>
            </a:pPr>
            <a:r>
              <a:rPr lang="en-US" sz="1800" dirty="0" smtClean="0">
                <a:solidFill>
                  <a:schemeClr val="bg1"/>
                </a:solidFill>
              </a:rPr>
              <a:t>	b=</a:t>
            </a:r>
            <a:r>
              <a:rPr lang="en-US" sz="1800" dirty="0" err="1" smtClean="0">
                <a:solidFill>
                  <a:schemeClr val="bg1"/>
                </a:solidFill>
              </a:rPr>
              <a:t>parseInt</a:t>
            </a:r>
            <a:r>
              <a:rPr lang="en-US" sz="1800" dirty="0" smtClean="0">
                <a:solidFill>
                  <a:schemeClr val="bg1"/>
                </a:solidFill>
              </a:rPr>
              <a:t>(num2);</a:t>
            </a:r>
          </a:p>
          <a:p>
            <a:pPr marL="0" indent="0">
              <a:buFont typeface="Wingdings" pitchFamily="2" charset="2"/>
              <a:buNone/>
            </a:pPr>
            <a:r>
              <a:rPr lang="en-US" sz="1800" dirty="0" smtClean="0">
                <a:solidFill>
                  <a:schemeClr val="bg1"/>
                </a:solidFill>
              </a:rPr>
              <a:t>	c=</a:t>
            </a:r>
            <a:r>
              <a:rPr lang="en-US" sz="1800" dirty="0" err="1" smtClean="0">
                <a:solidFill>
                  <a:schemeClr val="bg1"/>
                </a:solidFill>
              </a:rPr>
              <a:t>parseInt</a:t>
            </a:r>
            <a:r>
              <a:rPr lang="en-US" sz="1800" dirty="0" smtClean="0">
                <a:solidFill>
                  <a:schemeClr val="bg1"/>
                </a:solidFill>
              </a:rPr>
              <a:t>(num3);</a:t>
            </a:r>
          </a:p>
          <a:p>
            <a:pPr marL="0" indent="0">
              <a:buFont typeface="Wingdings" pitchFamily="2" charset="2"/>
              <a:buNone/>
            </a:pPr>
            <a:r>
              <a:rPr lang="en-US" sz="1800" dirty="0" smtClean="0">
                <a:solidFill>
                  <a:schemeClr val="bg1"/>
                </a:solidFill>
              </a:rPr>
              <a:t>	max=highest(num1,b,c);</a:t>
            </a:r>
          </a:p>
          <a:p>
            <a:pPr marL="0" indent="0">
              <a:buFont typeface="Wingdings" pitchFamily="2" charset="2"/>
              <a:buNone/>
            </a:pPr>
            <a:r>
              <a:rPr lang="en-US" sz="1800" dirty="0" smtClean="0">
                <a:solidFill>
                  <a:schemeClr val="bg1"/>
                </a:solidFill>
              </a:rPr>
              <a:t>	</a:t>
            </a:r>
            <a:r>
              <a:rPr lang="en-US" sz="1800" dirty="0" err="1" smtClean="0">
                <a:solidFill>
                  <a:schemeClr val="bg1"/>
                </a:solidFill>
              </a:rPr>
              <a:t>document.writeln</a:t>
            </a:r>
            <a:r>
              <a:rPr lang="en-US" sz="1800" dirty="0" smtClean="0">
                <a:solidFill>
                  <a:schemeClr val="bg1"/>
                </a:solidFill>
              </a:rPr>
              <a:t>("the maximum value is“ +max+ "\n");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457200" y="0"/>
            <a:ext cx="8229600" cy="1143000"/>
          </a:xfrm>
          <a:solidFill>
            <a:schemeClr val="tx1"/>
          </a:solidFill>
        </p:spPr>
        <p:txBody>
          <a:bodyPr/>
          <a:lstStyle/>
          <a:p>
            <a:pPr algn="ctr"/>
            <a:r>
              <a:rPr lang="en-US" b="1" dirty="0" err="1" smtClean="0">
                <a:solidFill>
                  <a:schemeClr val="bg1"/>
                </a:solidFill>
              </a:rPr>
              <a:t>Javascript</a:t>
            </a:r>
            <a:r>
              <a:rPr lang="en-US" b="1" dirty="0" smtClean="0">
                <a:solidFill>
                  <a:schemeClr val="bg1"/>
                </a:solidFill>
              </a:rPr>
              <a:t> function</a:t>
            </a:r>
          </a:p>
        </p:txBody>
      </p:sp>
      <p:sp>
        <p:nvSpPr>
          <p:cNvPr id="3" name="Content Placeholder 2"/>
          <p:cNvSpPr>
            <a:spLocks noGrp="1"/>
          </p:cNvSpPr>
          <p:nvPr>
            <p:ph idx="1"/>
          </p:nvPr>
        </p:nvSpPr>
        <p:spPr>
          <a:xfrm>
            <a:off x="457200" y="1295400"/>
            <a:ext cx="8229600" cy="5029200"/>
          </a:xfrm>
          <a:solidFill>
            <a:schemeClr val="tx1"/>
          </a:solidFill>
        </p:spPr>
        <p:txBody>
          <a:bodyPr>
            <a:normAutofit/>
          </a:bodyPr>
          <a:lstStyle/>
          <a:p>
            <a:pPr marL="0" indent="0">
              <a:buFont typeface="Wingdings" pitchFamily="2" charset="2"/>
              <a:buNone/>
              <a:defRPr/>
            </a:pPr>
            <a:r>
              <a:rPr lang="en-US" sz="2400" dirty="0" smtClean="0">
                <a:solidFill>
                  <a:schemeClr val="bg1"/>
                </a:solidFill>
              </a:rPr>
              <a:t>//function definition</a:t>
            </a:r>
          </a:p>
          <a:p>
            <a:pPr marL="0" indent="0">
              <a:buFont typeface="Wingdings" pitchFamily="2" charset="2"/>
              <a:buNone/>
              <a:defRPr/>
            </a:pPr>
            <a:r>
              <a:rPr lang="en-US" sz="2400" dirty="0" smtClean="0">
                <a:solidFill>
                  <a:schemeClr val="bg1"/>
                </a:solidFill>
              </a:rPr>
              <a:t>	function highest(</a:t>
            </a:r>
            <a:r>
              <a:rPr lang="en-US" sz="2400" dirty="0" err="1" smtClean="0">
                <a:solidFill>
                  <a:schemeClr val="bg1"/>
                </a:solidFill>
              </a:rPr>
              <a:t>x,y,z</a:t>
            </a:r>
            <a:r>
              <a:rPr lang="en-US" sz="2400" dirty="0" smtClean="0">
                <a:solidFill>
                  <a:schemeClr val="bg1"/>
                </a:solidFill>
              </a:rPr>
              <a:t>)</a:t>
            </a:r>
          </a:p>
          <a:p>
            <a:pPr marL="0" indent="0">
              <a:buFont typeface="Wingdings" pitchFamily="2" charset="2"/>
              <a:buNone/>
              <a:defRPr/>
            </a:pPr>
            <a:r>
              <a:rPr lang="en-US" sz="2400" dirty="0" smtClean="0">
                <a:solidFill>
                  <a:schemeClr val="bg1"/>
                </a:solidFill>
              </a:rPr>
              <a:t>	{</a:t>
            </a:r>
          </a:p>
          <a:p>
            <a:pPr marL="0" indent="0">
              <a:buFont typeface="Wingdings" pitchFamily="2" charset="2"/>
              <a:buNone/>
              <a:defRPr/>
            </a:pPr>
            <a:r>
              <a:rPr lang="en-US" sz="2400" dirty="0" smtClean="0">
                <a:solidFill>
                  <a:schemeClr val="bg1"/>
                </a:solidFill>
              </a:rPr>
              <a:t>	return </a:t>
            </a:r>
            <a:r>
              <a:rPr lang="en-US" sz="2400" dirty="0" err="1" smtClean="0">
                <a:solidFill>
                  <a:schemeClr val="bg1"/>
                </a:solidFill>
              </a:rPr>
              <a:t>Math.max</a:t>
            </a:r>
            <a:r>
              <a:rPr lang="en-US" sz="2400" dirty="0" smtClean="0">
                <a:solidFill>
                  <a:schemeClr val="bg1"/>
                </a:solidFill>
              </a:rPr>
              <a:t>(</a:t>
            </a:r>
            <a:r>
              <a:rPr lang="en-US" sz="2400" dirty="0" err="1" smtClean="0">
                <a:solidFill>
                  <a:schemeClr val="bg1"/>
                </a:solidFill>
              </a:rPr>
              <a:t>x,Math.max</a:t>
            </a:r>
            <a:r>
              <a:rPr lang="en-US" sz="2400" dirty="0" smtClean="0">
                <a:solidFill>
                  <a:schemeClr val="bg1"/>
                </a:solidFill>
              </a:rPr>
              <a:t>(</a:t>
            </a:r>
            <a:r>
              <a:rPr lang="en-US" sz="2400" dirty="0" err="1" smtClean="0">
                <a:solidFill>
                  <a:schemeClr val="bg1"/>
                </a:solidFill>
              </a:rPr>
              <a:t>y,z</a:t>
            </a:r>
            <a:r>
              <a:rPr lang="en-US" sz="2400" dirty="0" smtClean="0">
                <a:solidFill>
                  <a:schemeClr val="bg1"/>
                </a:solidFill>
              </a:rPr>
              <a:t>));</a:t>
            </a:r>
          </a:p>
          <a:p>
            <a:pPr marL="0" indent="0">
              <a:buFont typeface="Wingdings" pitchFamily="2" charset="2"/>
              <a:buNone/>
              <a:defRPr/>
            </a:pPr>
            <a:r>
              <a:rPr lang="en-US" sz="2400" dirty="0">
                <a:solidFill>
                  <a:schemeClr val="bg1"/>
                </a:solidFill>
              </a:rPr>
              <a:t>	</a:t>
            </a:r>
            <a:r>
              <a:rPr lang="en-US" sz="2400" dirty="0" smtClean="0">
                <a:solidFill>
                  <a:schemeClr val="bg1"/>
                </a:solidFill>
              </a:rPr>
              <a:t>}</a:t>
            </a:r>
          </a:p>
          <a:p>
            <a:pPr marL="0" indent="0">
              <a:buFont typeface="Wingdings" pitchFamily="2" charset="2"/>
              <a:buNone/>
              <a:defRPr/>
            </a:pPr>
            <a:r>
              <a:rPr lang="en-US" sz="2400" dirty="0" smtClean="0">
                <a:solidFill>
                  <a:schemeClr val="bg1"/>
                </a:solidFill>
              </a:rPr>
              <a:t>&lt;/script&gt;</a:t>
            </a:r>
          </a:p>
          <a:p>
            <a:pPr marL="0" indent="0">
              <a:buFont typeface="Wingdings" pitchFamily="2" charset="2"/>
              <a:buNone/>
              <a:defRPr/>
            </a:pPr>
            <a:r>
              <a:rPr lang="en-US" sz="2400" dirty="0" smtClean="0">
                <a:solidFill>
                  <a:schemeClr val="bg1"/>
                </a:solidFill>
              </a:rPr>
              <a:t>&lt;/head&gt;</a:t>
            </a:r>
          </a:p>
          <a:p>
            <a:pPr marL="0" indent="0">
              <a:buFont typeface="Wingdings" pitchFamily="2" charset="2"/>
              <a:buNone/>
              <a:defRPr/>
            </a:pPr>
            <a:r>
              <a:rPr lang="en-US" sz="2400" dirty="0" smtClean="0">
                <a:solidFill>
                  <a:schemeClr val="bg1"/>
                </a:solidFill>
              </a:rPr>
              <a:t>&lt;/html&gt;</a:t>
            </a:r>
          </a:p>
          <a:p>
            <a:pPr>
              <a:defRPr/>
            </a:pPr>
            <a:r>
              <a:rPr lang="en-US" sz="2800" dirty="0" smtClean="0">
                <a:solidFill>
                  <a:schemeClr val="bg1"/>
                </a:solidFill>
              </a:rPr>
              <a:t> All variables declared with the keyword </a:t>
            </a:r>
            <a:r>
              <a:rPr lang="en-US" sz="2800" dirty="0" err="1" smtClean="0">
                <a:solidFill>
                  <a:schemeClr val="bg1"/>
                </a:solidFill>
              </a:rPr>
              <a:t>var</a:t>
            </a:r>
            <a:r>
              <a:rPr lang="en-US" sz="2800" dirty="0" smtClean="0">
                <a:solidFill>
                  <a:schemeClr val="bg1"/>
                </a:solidFill>
              </a:rPr>
              <a:t> in </a:t>
            </a:r>
            <a:r>
              <a:rPr lang="en-US" sz="2800" dirty="0" err="1" smtClean="0">
                <a:solidFill>
                  <a:schemeClr val="bg1"/>
                </a:solidFill>
              </a:rPr>
              <a:t>fucntion</a:t>
            </a:r>
            <a:r>
              <a:rPr lang="en-US" sz="2800" dirty="0" smtClean="0">
                <a:solidFill>
                  <a:schemeClr val="bg1"/>
                </a:solidFill>
              </a:rPr>
              <a:t> definition are local variable.</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381000" y="228600"/>
            <a:ext cx="8229600" cy="1143000"/>
          </a:xfrm>
          <a:solidFill>
            <a:schemeClr val="tx1"/>
          </a:solidFill>
        </p:spPr>
        <p:txBody>
          <a:bodyPr/>
          <a:lstStyle/>
          <a:p>
            <a:r>
              <a:rPr lang="en-US" b="1" dirty="0" smtClean="0">
                <a:solidFill>
                  <a:schemeClr val="bg1"/>
                </a:solidFill>
              </a:rPr>
              <a:t>Random Number Generation</a:t>
            </a:r>
            <a:endParaRPr lang="en-US" dirty="0" smtClean="0">
              <a:solidFill>
                <a:schemeClr val="bg1"/>
              </a:solidFill>
            </a:endParaRPr>
          </a:p>
        </p:txBody>
      </p:sp>
      <p:sp>
        <p:nvSpPr>
          <p:cNvPr id="140291" name="Content Placeholder 2"/>
          <p:cNvSpPr>
            <a:spLocks noGrp="1"/>
          </p:cNvSpPr>
          <p:nvPr>
            <p:ph idx="1"/>
          </p:nvPr>
        </p:nvSpPr>
        <p:spPr>
          <a:solidFill>
            <a:schemeClr val="tx1"/>
          </a:solidFill>
        </p:spPr>
        <p:txBody>
          <a:bodyPr/>
          <a:lstStyle/>
          <a:p>
            <a:r>
              <a:rPr lang="en-US" sz="2400" dirty="0" smtClean="0">
                <a:solidFill>
                  <a:schemeClr val="bg1"/>
                </a:solidFill>
                <a:latin typeface="Times New Roman" pitchFamily="18" charset="0"/>
                <a:cs typeface="Times New Roman" pitchFamily="18" charset="0"/>
              </a:rPr>
              <a:t>Random-number generation introduces element of chance</a:t>
            </a:r>
          </a:p>
          <a:p>
            <a:pPr lvl="1" eaLnBrk="1" hangingPunct="1">
              <a:buFontTx/>
              <a:buChar char="–"/>
            </a:pPr>
            <a:r>
              <a:rPr lang="en-US" sz="2400" dirty="0" err="1" smtClean="0">
                <a:solidFill>
                  <a:schemeClr val="bg1"/>
                </a:solidFill>
                <a:latin typeface="Times New Roman" pitchFamily="18" charset="0"/>
                <a:cs typeface="Times New Roman" pitchFamily="18" charset="0"/>
              </a:rPr>
              <a:t>Math.random</a:t>
            </a:r>
            <a:endParaRPr lang="en-US" sz="2400" dirty="0" smtClean="0">
              <a:solidFill>
                <a:schemeClr val="bg1"/>
              </a:solidFill>
              <a:latin typeface="Times New Roman" pitchFamily="18" charset="0"/>
              <a:cs typeface="Times New Roman" pitchFamily="18" charset="0"/>
            </a:endParaRPr>
          </a:p>
          <a:p>
            <a:pPr lvl="1" eaLnBrk="1" hangingPunct="1"/>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var</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randomValue</a:t>
            </a:r>
            <a:r>
              <a:rPr lang="en-US" sz="2400" dirty="0" smtClean="0">
                <a:solidFill>
                  <a:schemeClr val="bg1"/>
                </a:solidFill>
                <a:latin typeface="Times New Roman" pitchFamily="18" charset="0"/>
                <a:cs typeface="Times New Roman" pitchFamily="18" charset="0"/>
              </a:rPr>
              <a:t> = </a:t>
            </a:r>
            <a:r>
              <a:rPr lang="en-US" sz="2400" dirty="0" err="1" smtClean="0">
                <a:solidFill>
                  <a:schemeClr val="bg1"/>
                </a:solidFill>
                <a:latin typeface="Times New Roman" pitchFamily="18" charset="0"/>
                <a:cs typeface="Times New Roman" pitchFamily="18" charset="0"/>
              </a:rPr>
              <a:t>Math.random</a:t>
            </a:r>
            <a:r>
              <a:rPr lang="en-US" sz="2400" dirty="0" smtClean="0">
                <a:solidFill>
                  <a:schemeClr val="bg1"/>
                </a:solidFill>
                <a:latin typeface="Times New Roman" pitchFamily="18" charset="0"/>
                <a:cs typeface="Times New Roman" pitchFamily="18" charset="0"/>
              </a:rPr>
              <a:t>();</a:t>
            </a:r>
          </a:p>
          <a:p>
            <a:pPr lvl="1" eaLnBrk="1" hangingPunct="1">
              <a:buFontTx/>
              <a:buChar char="–"/>
            </a:pPr>
            <a:r>
              <a:rPr lang="en-US" sz="2400" dirty="0" smtClean="0">
                <a:solidFill>
                  <a:schemeClr val="bg1"/>
                </a:solidFill>
                <a:latin typeface="Times New Roman" pitchFamily="18" charset="0"/>
                <a:cs typeface="Times New Roman" pitchFamily="18" charset="0"/>
              </a:rPr>
              <a:t>Floating point value between 0 and 1</a:t>
            </a:r>
          </a:p>
          <a:p>
            <a:pPr lvl="1" eaLnBrk="1" hangingPunct="1">
              <a:buFontTx/>
              <a:buChar char="–"/>
            </a:pPr>
            <a:r>
              <a:rPr lang="en-US" sz="2400" dirty="0" smtClean="0">
                <a:solidFill>
                  <a:schemeClr val="bg1"/>
                </a:solidFill>
                <a:latin typeface="Times New Roman" pitchFamily="18" charset="0"/>
                <a:cs typeface="Times New Roman" pitchFamily="18" charset="0"/>
              </a:rPr>
              <a:t>Adjust range by scaling and shifting</a:t>
            </a:r>
          </a:p>
          <a:p>
            <a:pPr lvl="1" eaLnBrk="1" hangingPunct="1">
              <a:buFontTx/>
              <a:buChar char="–"/>
            </a:pPr>
            <a:r>
              <a:rPr lang="en-US" sz="2400" dirty="0" err="1" smtClean="0">
                <a:solidFill>
                  <a:schemeClr val="bg1"/>
                </a:solidFill>
                <a:latin typeface="Times New Roman" pitchFamily="18" charset="0"/>
                <a:cs typeface="Times New Roman" pitchFamily="18" charset="0"/>
              </a:rPr>
              <a:t>Math.floor</a:t>
            </a:r>
            <a:endParaRPr lang="en-US" sz="2400" dirty="0" smtClean="0">
              <a:solidFill>
                <a:schemeClr val="bg1"/>
              </a:solidFill>
              <a:latin typeface="Times New Roman" pitchFamily="18" charset="0"/>
              <a:cs typeface="Times New Roman" pitchFamily="18" charset="0"/>
            </a:endParaRPr>
          </a:p>
          <a:p>
            <a:pPr lvl="2" eaLnBrk="1" hangingPunct="1">
              <a:buFontTx/>
              <a:buChar char="•"/>
            </a:pPr>
            <a:r>
              <a:rPr lang="en-US" dirty="0" smtClean="0">
                <a:solidFill>
                  <a:schemeClr val="bg1"/>
                </a:solidFill>
                <a:latin typeface="Times New Roman" pitchFamily="18" charset="0"/>
                <a:cs typeface="Times New Roman" pitchFamily="18" charset="0"/>
              </a:rPr>
              <a:t>Always round down</a:t>
            </a:r>
          </a:p>
          <a:p>
            <a:pPr lvl="1" eaLnBrk="1" hangingPunct="1">
              <a:spcBef>
                <a:spcPts val="900"/>
              </a:spcBef>
              <a:spcAft>
                <a:spcPts val="900"/>
              </a:spcAft>
            </a:pP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Math.floor</a:t>
            </a:r>
            <a:r>
              <a:rPr lang="en-US" sz="2400" dirty="0" smtClean="0">
                <a:solidFill>
                  <a:schemeClr val="bg1"/>
                </a:solidFill>
                <a:latin typeface="Times New Roman" pitchFamily="18" charset="0"/>
                <a:cs typeface="Times New Roman" pitchFamily="18" charset="0"/>
              </a:rPr>
              <a:t>( 1 + </a:t>
            </a:r>
            <a:r>
              <a:rPr lang="en-US" sz="2400" dirty="0" err="1" smtClean="0">
                <a:solidFill>
                  <a:schemeClr val="bg1"/>
                </a:solidFill>
                <a:latin typeface="Times New Roman" pitchFamily="18" charset="0"/>
                <a:cs typeface="Times New Roman" pitchFamily="18" charset="0"/>
              </a:rPr>
              <a:t>Math.random</a:t>
            </a:r>
            <a:r>
              <a:rPr lang="en-US" sz="2400" dirty="0" smtClean="0">
                <a:solidFill>
                  <a:schemeClr val="bg1"/>
                </a:solidFill>
                <a:latin typeface="Times New Roman" pitchFamily="18" charset="0"/>
                <a:cs typeface="Times New Roman" pitchFamily="18" charset="0"/>
              </a:rPr>
              <a:t>() * 6 )</a:t>
            </a:r>
          </a:p>
          <a:p>
            <a:pPr lvl="1" eaLnBrk="1" hangingPunct="1">
              <a:buFontTx/>
              <a:buChar char="–"/>
            </a:pPr>
            <a:endParaRPr lang="en-US" b="1"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endParaRPr lang="en-US" dirty="0" smtClean="0"/>
          </a:p>
        </p:txBody>
      </p:sp>
      <p:sp>
        <p:nvSpPr>
          <p:cNvPr id="107523" name="Content Placeholder 2"/>
          <p:cNvSpPr>
            <a:spLocks noGrp="1"/>
          </p:cNvSpPr>
          <p:nvPr>
            <p:ph idx="1"/>
          </p:nvPr>
        </p:nvSpPr>
        <p:spPr>
          <a:xfrm>
            <a:off x="457200" y="1981200"/>
            <a:ext cx="8229600" cy="4343400"/>
          </a:xfrm>
          <a:solidFill>
            <a:schemeClr val="tx1"/>
          </a:solidFill>
        </p:spPr>
        <p:txBody>
          <a:bodyPr>
            <a:normAutofit lnSpcReduction="10000"/>
          </a:bodyPr>
          <a:lstStyle/>
          <a:p>
            <a:pPr algn="just"/>
            <a:r>
              <a:rPr lang="en-US" sz="2400" b="1" dirty="0" smtClean="0">
                <a:solidFill>
                  <a:schemeClr val="bg1"/>
                </a:solidFill>
              </a:rPr>
              <a:t>&lt;script&gt; </a:t>
            </a:r>
            <a:r>
              <a:rPr lang="en-US" sz="2400" dirty="0" smtClean="0">
                <a:solidFill>
                  <a:schemeClr val="bg1"/>
                </a:solidFill>
              </a:rPr>
              <a:t>tag to indicate to the browser that the text which follows is part of a script.</a:t>
            </a:r>
          </a:p>
          <a:p>
            <a:pPr algn="just"/>
            <a:r>
              <a:rPr lang="en-US" sz="2400" dirty="0" smtClean="0">
                <a:solidFill>
                  <a:schemeClr val="bg1"/>
                </a:solidFill>
              </a:rPr>
              <a:t>The </a:t>
            </a:r>
            <a:r>
              <a:rPr lang="en-US" sz="2400" b="1" dirty="0" smtClean="0">
                <a:solidFill>
                  <a:schemeClr val="bg1"/>
                </a:solidFill>
              </a:rPr>
              <a:t>type </a:t>
            </a:r>
            <a:r>
              <a:rPr lang="en-US" sz="2400" dirty="0" smtClean="0">
                <a:solidFill>
                  <a:schemeClr val="bg1"/>
                </a:solidFill>
              </a:rPr>
              <a:t>attribute specifies the MIME type of the script as well as the </a:t>
            </a:r>
            <a:r>
              <a:rPr lang="en-US" sz="2400" b="1" dirty="0" smtClean="0">
                <a:solidFill>
                  <a:schemeClr val="bg1"/>
                </a:solidFill>
              </a:rPr>
              <a:t>scripting language </a:t>
            </a:r>
            <a:r>
              <a:rPr lang="en-US" sz="2400" dirty="0" smtClean="0">
                <a:solidFill>
                  <a:schemeClr val="bg1"/>
                </a:solidFill>
              </a:rPr>
              <a:t>used in the script.</a:t>
            </a:r>
          </a:p>
          <a:p>
            <a:pPr algn="just"/>
            <a:r>
              <a:rPr lang="en-US" sz="2400" dirty="0" smtClean="0">
                <a:solidFill>
                  <a:schemeClr val="bg1"/>
                </a:solidFill>
              </a:rPr>
              <a:t>E</a:t>
            </a:r>
            <a:r>
              <a:rPr lang="tr-TR" sz="2400" dirty="0" smtClean="0">
                <a:solidFill>
                  <a:schemeClr val="bg1"/>
                </a:solidFill>
              </a:rPr>
              <a:t>ach code statement has to end with a semicolon (;).</a:t>
            </a:r>
            <a:endParaRPr lang="en-US" sz="2400" dirty="0" smtClean="0">
              <a:solidFill>
                <a:schemeClr val="bg1"/>
              </a:solidFill>
            </a:endParaRPr>
          </a:p>
          <a:p>
            <a:pPr algn="just"/>
            <a:r>
              <a:rPr lang="en-US" sz="2400" dirty="0" smtClean="0">
                <a:solidFill>
                  <a:schemeClr val="bg1"/>
                </a:solidFill>
              </a:rPr>
              <a:t>When an HTML document is loaded into a web browser, it becomes a </a:t>
            </a:r>
            <a:r>
              <a:rPr lang="en-US" sz="2400" b="1" dirty="0" smtClean="0">
                <a:solidFill>
                  <a:schemeClr val="bg1"/>
                </a:solidFill>
              </a:rPr>
              <a:t>document object</a:t>
            </a:r>
            <a:r>
              <a:rPr lang="en-US" sz="2400" dirty="0" smtClean="0">
                <a:solidFill>
                  <a:schemeClr val="bg1"/>
                </a:solidFill>
              </a:rPr>
              <a:t>.</a:t>
            </a:r>
          </a:p>
          <a:p>
            <a:pPr algn="just"/>
            <a:r>
              <a:rPr lang="en-US" sz="2400" b="1" dirty="0" smtClean="0">
                <a:solidFill>
                  <a:schemeClr val="bg1"/>
                </a:solidFill>
              </a:rPr>
              <a:t>Document object</a:t>
            </a:r>
            <a:r>
              <a:rPr lang="en-US" sz="2400" dirty="0" smtClean="0">
                <a:solidFill>
                  <a:schemeClr val="bg1"/>
                </a:solidFill>
              </a:rPr>
              <a:t>, which represents the HTML document the browser is currently displaying.</a:t>
            </a:r>
          </a:p>
          <a:p>
            <a:pPr algn="just"/>
            <a:r>
              <a:rPr lang="en-US" sz="2400" dirty="0" smtClean="0">
                <a:solidFill>
                  <a:schemeClr val="bg1"/>
                </a:solidFill>
              </a:rPr>
              <a:t>An object resides in the computer’s memory and contains information used by the script.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457200" y="228600"/>
            <a:ext cx="8229600" cy="1371600"/>
          </a:xfrm>
          <a:solidFill>
            <a:schemeClr val="tx1"/>
          </a:solidFill>
        </p:spPr>
        <p:txBody>
          <a:bodyPr/>
          <a:lstStyle/>
          <a:p>
            <a:pPr algn="ctr"/>
            <a:r>
              <a:rPr lang="en-US" b="1" dirty="0" smtClean="0">
                <a:solidFill>
                  <a:schemeClr val="bg1"/>
                </a:solidFill>
              </a:rPr>
              <a:t>Scope rules</a:t>
            </a:r>
          </a:p>
        </p:txBody>
      </p:sp>
      <p:sp>
        <p:nvSpPr>
          <p:cNvPr id="117763" name="Content Placeholder 2"/>
          <p:cNvSpPr>
            <a:spLocks noGrp="1"/>
          </p:cNvSpPr>
          <p:nvPr>
            <p:ph idx="1"/>
          </p:nvPr>
        </p:nvSpPr>
        <p:spPr>
          <a:xfrm>
            <a:off x="457200" y="1600200"/>
            <a:ext cx="8229600" cy="5105400"/>
          </a:xfrm>
          <a:solidFill>
            <a:schemeClr val="tx1"/>
          </a:solidFill>
        </p:spPr>
        <p:txBody>
          <a:bodyPr>
            <a:normAutofit lnSpcReduction="10000"/>
          </a:bodyPr>
          <a:lstStyle/>
          <a:p>
            <a:pPr>
              <a:defRPr/>
            </a:pPr>
            <a:r>
              <a:rPr lang="en-US" sz="2400" b="1" dirty="0">
                <a:solidFill>
                  <a:schemeClr val="bg1"/>
                </a:solidFill>
                <a:latin typeface="Times New Roman" pitchFamily="18" charset="0"/>
                <a:cs typeface="Times New Roman" pitchFamily="18" charset="0"/>
              </a:rPr>
              <a:t>S</a:t>
            </a:r>
            <a:r>
              <a:rPr lang="en-US" sz="2400" b="1" dirty="0" smtClean="0">
                <a:solidFill>
                  <a:schemeClr val="bg1"/>
                </a:solidFill>
                <a:latin typeface="Times New Roman" pitchFamily="18" charset="0"/>
                <a:cs typeface="Times New Roman" pitchFamily="18" charset="0"/>
              </a:rPr>
              <a:t>cope </a:t>
            </a:r>
            <a:r>
              <a:rPr lang="en-US" sz="2400" dirty="0" smtClean="0">
                <a:solidFill>
                  <a:schemeClr val="bg1"/>
                </a:solidFill>
                <a:latin typeface="Times New Roman" pitchFamily="18" charset="0"/>
                <a:cs typeface="Times New Roman" pitchFamily="18" charset="0"/>
              </a:rPr>
              <a:t>of an identifier for a variable or function is the portion of the program in which the identifier can be referenced.</a:t>
            </a:r>
          </a:p>
          <a:p>
            <a:pPr marL="0" indent="0">
              <a:buFont typeface="Wingdings" pitchFamily="2" charset="2"/>
              <a:buNone/>
              <a:defRPr/>
            </a:pPr>
            <a:endParaRPr lang="en-US" sz="2400" dirty="0" smtClean="0">
              <a:solidFill>
                <a:schemeClr val="bg1"/>
              </a:solidFill>
              <a:latin typeface="Times New Roman" pitchFamily="18" charset="0"/>
              <a:cs typeface="Times New Roman" pitchFamily="18" charset="0"/>
            </a:endParaRPr>
          </a:p>
          <a:p>
            <a:pPr>
              <a:defRPr/>
            </a:pPr>
            <a:r>
              <a:rPr lang="en-US" sz="2400" b="1" dirty="0" smtClean="0">
                <a:solidFill>
                  <a:schemeClr val="bg1"/>
                </a:solidFill>
                <a:latin typeface="Times New Roman" pitchFamily="18" charset="0"/>
                <a:cs typeface="Times New Roman" pitchFamily="18" charset="0"/>
              </a:rPr>
              <a:t>Global variables </a:t>
            </a:r>
            <a:r>
              <a:rPr lang="en-US" sz="2400" dirty="0" smtClean="0">
                <a:solidFill>
                  <a:schemeClr val="bg1"/>
                </a:solidFill>
                <a:latin typeface="Times New Roman" pitchFamily="18" charset="0"/>
                <a:cs typeface="Times New Roman" pitchFamily="18" charset="0"/>
              </a:rPr>
              <a:t>or </a:t>
            </a:r>
            <a:r>
              <a:rPr lang="en-US" sz="2400" b="1" dirty="0" smtClean="0">
                <a:solidFill>
                  <a:schemeClr val="bg1"/>
                </a:solidFill>
                <a:latin typeface="Times New Roman" pitchFamily="18" charset="0"/>
                <a:cs typeface="Times New Roman" pitchFamily="18" charset="0"/>
              </a:rPr>
              <a:t>script-level variables </a:t>
            </a:r>
            <a:r>
              <a:rPr lang="en-US" sz="2400" dirty="0" smtClean="0">
                <a:solidFill>
                  <a:schemeClr val="bg1"/>
                </a:solidFill>
                <a:latin typeface="Times New Roman" pitchFamily="18" charset="0"/>
                <a:cs typeface="Times New Roman" pitchFamily="18" charset="0"/>
              </a:rPr>
              <a:t>that are declared in the head element are accessible in </a:t>
            </a:r>
            <a:r>
              <a:rPr lang="en-US" sz="2400" i="1" dirty="0" smtClean="0">
                <a:solidFill>
                  <a:schemeClr val="bg1"/>
                </a:solidFill>
                <a:latin typeface="Times New Roman" pitchFamily="18" charset="0"/>
                <a:cs typeface="Times New Roman" pitchFamily="18" charset="0"/>
              </a:rPr>
              <a:t>any </a:t>
            </a:r>
            <a:r>
              <a:rPr lang="en-US" sz="2400" dirty="0" smtClean="0">
                <a:solidFill>
                  <a:schemeClr val="bg1"/>
                </a:solidFill>
                <a:latin typeface="Times New Roman" pitchFamily="18" charset="0"/>
                <a:cs typeface="Times New Roman" pitchFamily="18" charset="0"/>
              </a:rPr>
              <a:t>part of a script and are said to have </a:t>
            </a:r>
            <a:r>
              <a:rPr lang="en-US" sz="2400" b="1" dirty="0" smtClean="0">
                <a:solidFill>
                  <a:schemeClr val="bg1"/>
                </a:solidFill>
                <a:latin typeface="Times New Roman" pitchFamily="18" charset="0"/>
                <a:cs typeface="Times New Roman" pitchFamily="18" charset="0"/>
              </a:rPr>
              <a:t>global scope</a:t>
            </a:r>
            <a:r>
              <a:rPr lang="en-US" sz="2400" dirty="0" smtClean="0">
                <a:solidFill>
                  <a:schemeClr val="bg1"/>
                </a:solidFill>
                <a:latin typeface="Times New Roman" pitchFamily="18" charset="0"/>
                <a:cs typeface="Times New Roman" pitchFamily="18" charset="0"/>
              </a:rPr>
              <a:t>.</a:t>
            </a:r>
          </a:p>
          <a:p>
            <a:pPr marL="0" indent="0">
              <a:buFont typeface="Wingdings" pitchFamily="2" charset="2"/>
              <a:buNone/>
              <a:defRPr/>
            </a:pPr>
            <a:endParaRPr lang="en-US" sz="2400" dirty="0" smtClean="0">
              <a:solidFill>
                <a:schemeClr val="bg1"/>
              </a:solidFill>
              <a:latin typeface="Times New Roman" pitchFamily="18" charset="0"/>
              <a:cs typeface="Times New Roman" pitchFamily="18" charset="0"/>
            </a:endParaRPr>
          </a:p>
          <a:p>
            <a:pPr>
              <a:defRPr/>
            </a:pPr>
            <a:r>
              <a:rPr lang="en-US" sz="2400" dirty="0" smtClean="0">
                <a:solidFill>
                  <a:schemeClr val="bg1"/>
                </a:solidFill>
                <a:latin typeface="Times New Roman" pitchFamily="18" charset="0"/>
                <a:cs typeface="Times New Roman" pitchFamily="18" charset="0"/>
              </a:rPr>
              <a:t>Identifiers declared inside a function have </a:t>
            </a:r>
            <a:r>
              <a:rPr lang="en-US" sz="2400" b="1" dirty="0" smtClean="0">
                <a:solidFill>
                  <a:schemeClr val="bg1"/>
                </a:solidFill>
                <a:latin typeface="Times New Roman" pitchFamily="18" charset="0"/>
                <a:cs typeface="Times New Roman" pitchFamily="18" charset="0"/>
              </a:rPr>
              <a:t>function </a:t>
            </a:r>
            <a:r>
              <a:rPr lang="en-US" sz="2400" dirty="0" smtClean="0">
                <a:solidFill>
                  <a:schemeClr val="bg1"/>
                </a:solidFill>
                <a:latin typeface="Times New Roman" pitchFamily="18" charset="0"/>
                <a:cs typeface="Times New Roman" pitchFamily="18" charset="0"/>
              </a:rPr>
              <a:t>(or </a:t>
            </a:r>
            <a:r>
              <a:rPr lang="en-US" sz="2400" b="1" dirty="0" smtClean="0">
                <a:solidFill>
                  <a:schemeClr val="bg1"/>
                </a:solidFill>
                <a:latin typeface="Times New Roman" pitchFamily="18" charset="0"/>
                <a:cs typeface="Times New Roman" pitchFamily="18" charset="0"/>
              </a:rPr>
              <a:t>local</a:t>
            </a:r>
            <a:r>
              <a:rPr lang="en-US" sz="2400" dirty="0" smtClean="0">
                <a:solidFill>
                  <a:schemeClr val="bg1"/>
                </a:solidFill>
                <a:latin typeface="Times New Roman" pitchFamily="18" charset="0"/>
                <a:cs typeface="Times New Roman" pitchFamily="18" charset="0"/>
              </a:rPr>
              <a:t>) </a:t>
            </a:r>
            <a:r>
              <a:rPr lang="en-US" sz="2400" b="1" dirty="0" smtClean="0">
                <a:solidFill>
                  <a:schemeClr val="bg1"/>
                </a:solidFill>
                <a:latin typeface="Times New Roman" pitchFamily="18" charset="0"/>
                <a:cs typeface="Times New Roman" pitchFamily="18" charset="0"/>
              </a:rPr>
              <a:t>scope </a:t>
            </a:r>
            <a:r>
              <a:rPr lang="en-US" sz="2400" dirty="0" smtClean="0">
                <a:solidFill>
                  <a:schemeClr val="bg1"/>
                </a:solidFill>
                <a:latin typeface="Times New Roman" pitchFamily="18" charset="0"/>
                <a:cs typeface="Times New Roman" pitchFamily="18" charset="0"/>
              </a:rPr>
              <a:t>and can be used only in that function.</a:t>
            </a:r>
          </a:p>
          <a:p>
            <a:pPr>
              <a:defRPr/>
            </a:pPr>
            <a:endParaRPr lang="en-US" sz="2400" dirty="0" smtClean="0">
              <a:solidFill>
                <a:schemeClr val="bg1"/>
              </a:solidFill>
              <a:latin typeface="Times New Roman" pitchFamily="18" charset="0"/>
              <a:cs typeface="Times New Roman" pitchFamily="18" charset="0"/>
            </a:endParaRPr>
          </a:p>
          <a:p>
            <a:pPr>
              <a:defRPr/>
            </a:pPr>
            <a:r>
              <a:rPr lang="en-US" sz="2400" dirty="0" smtClean="0">
                <a:solidFill>
                  <a:schemeClr val="bg1"/>
                </a:solidFill>
                <a:latin typeface="Times New Roman" pitchFamily="18" charset="0"/>
                <a:cs typeface="Times New Roman" pitchFamily="18" charset="0"/>
              </a:rPr>
              <a:t>If a local variable in a function has the same name as a global variable, the global variable is “hidden” from the body of the function.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533400" y="0"/>
            <a:ext cx="8229600" cy="1143000"/>
          </a:xfrm>
          <a:solidFill>
            <a:schemeClr val="tx1"/>
          </a:solidFill>
        </p:spPr>
        <p:txBody>
          <a:bodyPr/>
          <a:lstStyle/>
          <a:p>
            <a:pPr algn="ctr"/>
            <a:r>
              <a:rPr lang="en-US" b="1" dirty="0" smtClean="0">
                <a:solidFill>
                  <a:schemeClr val="bg1"/>
                </a:solidFill>
              </a:rPr>
              <a:t>JS global functions</a:t>
            </a:r>
          </a:p>
        </p:txBody>
      </p:sp>
      <p:sp>
        <p:nvSpPr>
          <p:cNvPr id="118787" name="Content Placeholder 2"/>
          <p:cNvSpPr>
            <a:spLocks noGrp="1"/>
          </p:cNvSpPr>
          <p:nvPr>
            <p:ph idx="1"/>
          </p:nvPr>
        </p:nvSpPr>
        <p:spPr>
          <a:solidFill>
            <a:schemeClr val="tx1"/>
          </a:solidFill>
        </p:spPr>
        <p:txBody>
          <a:bodyPr/>
          <a:lstStyle/>
          <a:p>
            <a:pPr algn="just">
              <a:defRPr/>
            </a:pPr>
            <a:r>
              <a:rPr lang="en-US" sz="2400" b="1" dirty="0" err="1" smtClean="0">
                <a:solidFill>
                  <a:schemeClr val="bg1"/>
                </a:solidFill>
                <a:latin typeface="Times New Roman" pitchFamily="18" charset="0"/>
                <a:cs typeface="Times New Roman" pitchFamily="18" charset="0"/>
              </a:rPr>
              <a:t>isfinite</a:t>
            </a:r>
            <a:r>
              <a:rPr lang="en-US" sz="2400" b="1" dirty="0" smtClean="0">
                <a:solidFill>
                  <a:schemeClr val="bg1"/>
                </a:solidFill>
                <a:latin typeface="Times New Roman" pitchFamily="18" charset="0"/>
                <a:cs typeface="Times New Roman" pitchFamily="18" charset="0"/>
              </a:rPr>
              <a:t>()-</a:t>
            </a:r>
            <a:r>
              <a:rPr lang="en-US" sz="2400" dirty="0" smtClean="0">
                <a:solidFill>
                  <a:schemeClr val="bg1"/>
                </a:solidFill>
                <a:latin typeface="Times New Roman" pitchFamily="18" charset="0"/>
                <a:cs typeface="Times New Roman" pitchFamily="18" charset="0"/>
              </a:rPr>
              <a:t>determine whether the number is finite or not.</a:t>
            </a:r>
          </a:p>
          <a:p>
            <a:pPr marL="0" indent="0" algn="just">
              <a:buFont typeface="Wingdings" pitchFamily="2" charset="2"/>
              <a:buNone/>
              <a:defRPr/>
            </a:pPr>
            <a:endParaRPr lang="en-US" sz="2400" dirty="0" smtClean="0">
              <a:solidFill>
                <a:schemeClr val="bg1"/>
              </a:solidFill>
              <a:latin typeface="Times New Roman" pitchFamily="18" charset="0"/>
              <a:cs typeface="Times New Roman" pitchFamily="18" charset="0"/>
            </a:endParaRPr>
          </a:p>
          <a:p>
            <a:pPr algn="just">
              <a:defRPr/>
            </a:pPr>
            <a:r>
              <a:rPr lang="en-US" sz="2400" b="1" dirty="0" err="1" smtClean="0">
                <a:solidFill>
                  <a:schemeClr val="bg1"/>
                </a:solidFill>
                <a:latin typeface="Times New Roman" pitchFamily="18" charset="0"/>
                <a:cs typeface="Times New Roman" pitchFamily="18" charset="0"/>
              </a:rPr>
              <a:t>isNan</a:t>
            </a:r>
            <a:r>
              <a:rPr lang="en-US" sz="2400" b="1" dirty="0" smtClean="0">
                <a:solidFill>
                  <a:schemeClr val="bg1"/>
                </a:solidFill>
                <a:latin typeface="Times New Roman" pitchFamily="18" charset="0"/>
                <a:cs typeface="Times New Roman" pitchFamily="18" charset="0"/>
              </a:rPr>
              <a:t>()</a:t>
            </a:r>
            <a:r>
              <a:rPr lang="en-US" sz="2400" dirty="0" smtClean="0">
                <a:solidFill>
                  <a:schemeClr val="bg1"/>
                </a:solidFill>
                <a:latin typeface="Times New Roman" pitchFamily="18" charset="0"/>
                <a:cs typeface="Times New Roman" pitchFamily="18" charset="0"/>
              </a:rPr>
              <a:t>-Takes a numeric argument and returns true if the value of the argument is not a number; otherwise, it returns false.</a:t>
            </a:r>
          </a:p>
          <a:p>
            <a:pPr marL="0" indent="0" algn="just">
              <a:buFont typeface="Wingdings" pitchFamily="2" charset="2"/>
              <a:buNone/>
              <a:defRPr/>
            </a:pPr>
            <a:endParaRPr lang="en-US" sz="2400" dirty="0" smtClean="0">
              <a:solidFill>
                <a:schemeClr val="bg1"/>
              </a:solidFill>
              <a:latin typeface="Times New Roman" pitchFamily="18" charset="0"/>
              <a:cs typeface="Times New Roman" pitchFamily="18" charset="0"/>
            </a:endParaRPr>
          </a:p>
          <a:p>
            <a:pPr algn="just">
              <a:defRPr/>
            </a:pPr>
            <a:r>
              <a:rPr lang="en-US" sz="2400" b="1" dirty="0" err="1" smtClean="0">
                <a:solidFill>
                  <a:schemeClr val="bg1"/>
                </a:solidFill>
                <a:latin typeface="Times New Roman" pitchFamily="18" charset="0"/>
                <a:cs typeface="Times New Roman" pitchFamily="18" charset="0"/>
              </a:rPr>
              <a:t>parseInt</a:t>
            </a:r>
            <a:r>
              <a:rPr lang="en-US" sz="2400" b="1" dirty="0" smtClean="0">
                <a:solidFill>
                  <a:schemeClr val="bg1"/>
                </a:solidFill>
                <a:latin typeface="Times New Roman" pitchFamily="18" charset="0"/>
                <a:cs typeface="Times New Roman" pitchFamily="18" charset="0"/>
              </a:rPr>
              <a:t>()-</a:t>
            </a:r>
            <a:r>
              <a:rPr lang="en-US" sz="2400" dirty="0" smtClean="0">
                <a:solidFill>
                  <a:schemeClr val="bg1"/>
                </a:solidFill>
                <a:latin typeface="Times New Roman" pitchFamily="18" charset="0"/>
                <a:cs typeface="Times New Roman" pitchFamily="18" charset="0"/>
              </a:rPr>
              <a:t>convert string to </a:t>
            </a:r>
            <a:r>
              <a:rPr lang="en-US" sz="2400" dirty="0" err="1" smtClean="0">
                <a:solidFill>
                  <a:schemeClr val="bg1"/>
                </a:solidFill>
                <a:latin typeface="Times New Roman" pitchFamily="18" charset="0"/>
                <a:cs typeface="Times New Roman" pitchFamily="18" charset="0"/>
              </a:rPr>
              <a:t>int</a:t>
            </a:r>
            <a:endParaRPr lang="en-US" sz="2400" dirty="0" smtClean="0">
              <a:solidFill>
                <a:schemeClr val="bg1"/>
              </a:solidFill>
              <a:latin typeface="Times New Roman" pitchFamily="18" charset="0"/>
              <a:cs typeface="Times New Roman" pitchFamily="18" charset="0"/>
            </a:endParaRPr>
          </a:p>
          <a:p>
            <a:pPr marL="0" indent="0" algn="just">
              <a:buFont typeface="Wingdings" pitchFamily="2" charset="2"/>
              <a:buNone/>
              <a:defRPr/>
            </a:pPr>
            <a:endParaRPr lang="en-US" sz="2400" dirty="0" smtClean="0">
              <a:solidFill>
                <a:schemeClr val="bg1"/>
              </a:solidFill>
              <a:latin typeface="Times New Roman" pitchFamily="18" charset="0"/>
              <a:cs typeface="Times New Roman" pitchFamily="18" charset="0"/>
            </a:endParaRPr>
          </a:p>
          <a:p>
            <a:pPr algn="just">
              <a:defRPr/>
            </a:pPr>
            <a:r>
              <a:rPr lang="en-US" sz="2400" b="1" dirty="0" err="1" smtClean="0">
                <a:solidFill>
                  <a:schemeClr val="bg1"/>
                </a:solidFill>
                <a:latin typeface="Times New Roman" pitchFamily="18" charset="0"/>
                <a:cs typeface="Times New Roman" pitchFamily="18" charset="0"/>
              </a:rPr>
              <a:t>parseFloat</a:t>
            </a:r>
            <a:r>
              <a:rPr lang="en-US" sz="2400" b="1" dirty="0" smtClean="0">
                <a:solidFill>
                  <a:schemeClr val="bg1"/>
                </a:solidFill>
                <a:latin typeface="Times New Roman" pitchFamily="18" charset="0"/>
                <a:cs typeface="Times New Roman" pitchFamily="18" charset="0"/>
              </a:rPr>
              <a:t>()-</a:t>
            </a:r>
            <a:r>
              <a:rPr lang="en-US" sz="2400" dirty="0" smtClean="0">
                <a:solidFill>
                  <a:schemeClr val="bg1"/>
                </a:solidFill>
                <a:latin typeface="Times New Roman" pitchFamily="18" charset="0"/>
                <a:cs typeface="Times New Roman" pitchFamily="18" charset="0"/>
              </a:rPr>
              <a:t>convert string to float</a:t>
            </a:r>
          </a:p>
          <a:p>
            <a:pPr marL="0" indent="0">
              <a:buFont typeface="Wingdings" pitchFamily="2" charset="2"/>
              <a:buNone/>
              <a:defRPr/>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a:solidFill>
            <a:schemeClr val="tx1"/>
          </a:solidFill>
        </p:spPr>
        <p:txBody>
          <a:bodyPr/>
          <a:lstStyle/>
          <a:p>
            <a:pPr algn="ctr"/>
            <a:r>
              <a:rPr lang="en-US" b="1" dirty="0" smtClean="0">
                <a:solidFill>
                  <a:schemeClr val="bg1"/>
                </a:solidFill>
              </a:rPr>
              <a:t>Recursion</a:t>
            </a:r>
          </a:p>
        </p:txBody>
      </p:sp>
      <p:sp>
        <p:nvSpPr>
          <p:cNvPr id="143363" name="Content Placeholder 2"/>
          <p:cNvSpPr>
            <a:spLocks noGrp="1"/>
          </p:cNvSpPr>
          <p:nvPr>
            <p:ph idx="1"/>
          </p:nvPr>
        </p:nvSpPr>
        <p:spPr>
          <a:solidFill>
            <a:schemeClr val="tx1"/>
          </a:solidFill>
        </p:spPr>
        <p:txBody>
          <a:bodyPr>
            <a:normAutofit/>
          </a:bodyPr>
          <a:lstStyle/>
          <a:p>
            <a:r>
              <a:rPr lang="en-US" sz="3200" dirty="0" smtClean="0">
                <a:solidFill>
                  <a:schemeClr val="bg1"/>
                </a:solidFill>
              </a:rPr>
              <a:t>A recursive function is a function that calls </a:t>
            </a:r>
            <a:r>
              <a:rPr lang="en-US" sz="3200" i="1" dirty="0" smtClean="0">
                <a:solidFill>
                  <a:schemeClr val="bg1"/>
                </a:solidFill>
              </a:rPr>
              <a:t>itself</a:t>
            </a:r>
            <a:r>
              <a:rPr lang="en-US" sz="3200" dirty="0" smtClean="0">
                <a:solidFill>
                  <a:schemeClr val="bg1"/>
                </a:solidFill>
              </a:rPr>
              <a:t>, either directly, or indirectly through </a:t>
            </a:r>
            <a:r>
              <a:rPr lang="en-US" sz="3600" dirty="0" smtClean="0">
                <a:solidFill>
                  <a:schemeClr val="bg1"/>
                </a:solidFill>
              </a:rPr>
              <a:t>another</a:t>
            </a:r>
            <a:r>
              <a:rPr lang="en-US" sz="3200" dirty="0" smtClean="0">
                <a:solidFill>
                  <a:schemeClr val="bg1"/>
                </a:solidFill>
              </a:rPr>
              <a:t> function.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848600" cy="685800"/>
          </a:xfrm>
          <a:solidFill>
            <a:schemeClr val="tx1"/>
          </a:solidFill>
        </p:spPr>
        <p:txBody>
          <a:bodyPr>
            <a:normAutofit fontScale="90000"/>
          </a:bodyPr>
          <a:lstStyle/>
          <a:p>
            <a:pPr algn="ctr"/>
            <a:r>
              <a:rPr lang="en-US" b="1" dirty="0" smtClean="0">
                <a:solidFill>
                  <a:schemeClr val="bg1"/>
                </a:solidFill>
              </a:rPr>
              <a:t>Form validation</a:t>
            </a:r>
            <a:endParaRPr lang="en-US" b="1" dirty="0">
              <a:solidFill>
                <a:schemeClr val="bg1"/>
              </a:solidFill>
            </a:endParaRPr>
          </a:p>
        </p:txBody>
      </p:sp>
      <p:sp>
        <p:nvSpPr>
          <p:cNvPr id="3" name="Content Placeholder 2"/>
          <p:cNvSpPr>
            <a:spLocks noGrp="1"/>
          </p:cNvSpPr>
          <p:nvPr>
            <p:ph idx="1"/>
          </p:nvPr>
        </p:nvSpPr>
        <p:spPr>
          <a:xfrm>
            <a:off x="762000" y="990600"/>
            <a:ext cx="7924800" cy="5715000"/>
          </a:xfrm>
          <a:solidFill>
            <a:schemeClr val="tx1"/>
          </a:solidFill>
        </p:spPr>
        <p:txBody>
          <a:bodyPr>
            <a:noAutofit/>
          </a:bodyPr>
          <a:lstStyle/>
          <a:p>
            <a:pPr>
              <a:buNone/>
            </a:pPr>
            <a:r>
              <a:rPr lang="en-US" sz="1400" dirty="0" smtClean="0">
                <a:solidFill>
                  <a:schemeClr val="bg1"/>
                </a:solidFill>
              </a:rPr>
              <a:t>&lt;html&gt;</a:t>
            </a:r>
          </a:p>
          <a:p>
            <a:pPr>
              <a:buNone/>
            </a:pPr>
            <a:r>
              <a:rPr lang="en-US" sz="1400" dirty="0" smtClean="0">
                <a:solidFill>
                  <a:schemeClr val="bg1"/>
                </a:solidFill>
              </a:rPr>
              <a:t>&lt;head&gt;</a:t>
            </a:r>
          </a:p>
          <a:p>
            <a:pPr>
              <a:buNone/>
            </a:pPr>
            <a:r>
              <a:rPr lang="en-US" sz="1400" dirty="0" smtClean="0">
                <a:solidFill>
                  <a:schemeClr val="bg1"/>
                </a:solidFill>
              </a:rPr>
              <a:t>&lt;script&gt;  </a:t>
            </a:r>
          </a:p>
          <a:p>
            <a:pPr>
              <a:buNone/>
            </a:pPr>
            <a:r>
              <a:rPr lang="en-US" sz="1400" dirty="0" smtClean="0">
                <a:solidFill>
                  <a:schemeClr val="bg1"/>
                </a:solidFill>
              </a:rPr>
              <a:t>function </a:t>
            </a:r>
            <a:r>
              <a:rPr lang="en-US" sz="1400" dirty="0" err="1" smtClean="0">
                <a:solidFill>
                  <a:schemeClr val="bg1"/>
                </a:solidFill>
              </a:rPr>
              <a:t>validateform</a:t>
            </a:r>
            <a:r>
              <a:rPr lang="en-US" sz="1400" dirty="0" smtClean="0">
                <a:solidFill>
                  <a:schemeClr val="bg1"/>
                </a:solidFill>
              </a:rPr>
              <a:t>(){  </a:t>
            </a:r>
          </a:p>
          <a:p>
            <a:pPr>
              <a:buNone/>
            </a:pPr>
            <a:r>
              <a:rPr lang="en-US" sz="1400" dirty="0" err="1" smtClean="0">
                <a:solidFill>
                  <a:schemeClr val="bg1"/>
                </a:solidFill>
              </a:rPr>
              <a:t>var</a:t>
            </a:r>
            <a:r>
              <a:rPr lang="en-US" sz="1400" dirty="0" smtClean="0">
                <a:solidFill>
                  <a:schemeClr val="bg1"/>
                </a:solidFill>
              </a:rPr>
              <a:t> name=</a:t>
            </a:r>
            <a:r>
              <a:rPr lang="en-US" sz="1400" dirty="0" err="1" smtClean="0">
                <a:solidFill>
                  <a:schemeClr val="bg1"/>
                </a:solidFill>
              </a:rPr>
              <a:t>document.myform.name.value</a:t>
            </a:r>
            <a:r>
              <a:rPr lang="en-US" sz="1400" dirty="0" smtClean="0">
                <a:solidFill>
                  <a:schemeClr val="bg1"/>
                </a:solidFill>
              </a:rPr>
              <a:t>;  </a:t>
            </a:r>
          </a:p>
          <a:p>
            <a:pPr>
              <a:buNone/>
            </a:pPr>
            <a:r>
              <a:rPr lang="en-US" sz="1400" dirty="0" err="1" smtClean="0">
                <a:solidFill>
                  <a:schemeClr val="bg1"/>
                </a:solidFill>
              </a:rPr>
              <a:t>var</a:t>
            </a:r>
            <a:r>
              <a:rPr lang="en-US" sz="1400" dirty="0" smtClean="0">
                <a:solidFill>
                  <a:schemeClr val="bg1"/>
                </a:solidFill>
              </a:rPr>
              <a:t> password=</a:t>
            </a:r>
            <a:r>
              <a:rPr lang="en-US" sz="1400" dirty="0" err="1" smtClean="0">
                <a:solidFill>
                  <a:schemeClr val="bg1"/>
                </a:solidFill>
              </a:rPr>
              <a:t>document.myform.password.value</a:t>
            </a:r>
            <a:r>
              <a:rPr lang="en-US" sz="1400" dirty="0" smtClean="0">
                <a:solidFill>
                  <a:schemeClr val="bg1"/>
                </a:solidFill>
              </a:rPr>
              <a:t>;  </a:t>
            </a:r>
          </a:p>
          <a:p>
            <a:pPr>
              <a:buNone/>
            </a:pPr>
            <a:r>
              <a:rPr lang="en-US" sz="1400" dirty="0" smtClean="0">
                <a:solidFill>
                  <a:schemeClr val="bg1"/>
                </a:solidFill>
              </a:rPr>
              <a:t>if (name==null || name==""){  </a:t>
            </a:r>
          </a:p>
          <a:p>
            <a:pPr>
              <a:buNone/>
            </a:pPr>
            <a:r>
              <a:rPr lang="en-US" sz="1400" dirty="0" smtClean="0">
                <a:solidFill>
                  <a:schemeClr val="bg1"/>
                </a:solidFill>
              </a:rPr>
              <a:t>  alert("Name can't be blank");  </a:t>
            </a:r>
          </a:p>
          <a:p>
            <a:pPr>
              <a:buNone/>
            </a:pPr>
            <a:r>
              <a:rPr lang="en-US" sz="1400" dirty="0" smtClean="0">
                <a:solidFill>
                  <a:schemeClr val="bg1"/>
                </a:solidFill>
              </a:rPr>
              <a:t>  return false;  </a:t>
            </a:r>
          </a:p>
          <a:p>
            <a:pPr>
              <a:buNone/>
            </a:pPr>
            <a:r>
              <a:rPr lang="en-US" sz="1400" dirty="0" smtClean="0">
                <a:solidFill>
                  <a:schemeClr val="bg1"/>
                </a:solidFill>
              </a:rPr>
              <a:t>}else if(</a:t>
            </a:r>
            <a:r>
              <a:rPr lang="en-US" sz="1400" dirty="0" err="1" smtClean="0">
                <a:solidFill>
                  <a:schemeClr val="bg1"/>
                </a:solidFill>
              </a:rPr>
              <a:t>password.length</a:t>
            </a:r>
            <a:r>
              <a:rPr lang="en-US" sz="1400" dirty="0" smtClean="0">
                <a:solidFill>
                  <a:schemeClr val="bg1"/>
                </a:solidFill>
              </a:rPr>
              <a:t>&lt;6){  </a:t>
            </a:r>
          </a:p>
          <a:p>
            <a:pPr>
              <a:buNone/>
            </a:pPr>
            <a:r>
              <a:rPr lang="en-US" sz="1400" dirty="0" smtClean="0">
                <a:solidFill>
                  <a:schemeClr val="bg1"/>
                </a:solidFill>
              </a:rPr>
              <a:t>  alert("Password must be at least 6 characters long.");  </a:t>
            </a:r>
          </a:p>
          <a:p>
            <a:pPr>
              <a:buNone/>
            </a:pPr>
            <a:r>
              <a:rPr lang="en-US" sz="1400" dirty="0" smtClean="0">
                <a:solidFill>
                  <a:schemeClr val="bg1"/>
                </a:solidFill>
              </a:rPr>
              <a:t>  return false;  </a:t>
            </a:r>
          </a:p>
          <a:p>
            <a:pPr>
              <a:buNone/>
            </a:pPr>
            <a:r>
              <a:rPr lang="en-US" sz="1400" dirty="0" smtClean="0">
                <a:solidFill>
                  <a:schemeClr val="bg1"/>
                </a:solidFill>
              </a:rPr>
              <a:t>  }  </a:t>
            </a:r>
          </a:p>
          <a:p>
            <a:pPr>
              <a:buNone/>
            </a:pPr>
            <a:r>
              <a:rPr lang="en-US" sz="1400" dirty="0" smtClean="0">
                <a:solidFill>
                  <a:schemeClr val="bg1"/>
                </a:solidFill>
              </a:rPr>
              <a:t>}  </a:t>
            </a:r>
          </a:p>
          <a:p>
            <a:pPr>
              <a:buNone/>
            </a:pPr>
            <a:r>
              <a:rPr lang="en-US" sz="1400" dirty="0" smtClean="0">
                <a:solidFill>
                  <a:schemeClr val="bg1"/>
                </a:solidFill>
              </a:rPr>
              <a:t>&lt;/script&gt;  &lt;/head&gt;</a:t>
            </a:r>
          </a:p>
          <a:p>
            <a:pPr>
              <a:buNone/>
            </a:pPr>
            <a:r>
              <a:rPr lang="en-US" sz="1400" dirty="0" smtClean="0">
                <a:solidFill>
                  <a:schemeClr val="bg1"/>
                </a:solidFill>
              </a:rPr>
              <a:t>&lt;body&gt;  </a:t>
            </a:r>
          </a:p>
          <a:p>
            <a:pPr>
              <a:buNone/>
            </a:pPr>
            <a:r>
              <a:rPr lang="en-US" sz="1400" dirty="0" smtClean="0">
                <a:solidFill>
                  <a:schemeClr val="bg1"/>
                </a:solidFill>
              </a:rPr>
              <a:t>&lt;form name="</a:t>
            </a:r>
            <a:r>
              <a:rPr lang="en-US" sz="1400" dirty="0" err="1" smtClean="0">
                <a:solidFill>
                  <a:schemeClr val="bg1"/>
                </a:solidFill>
              </a:rPr>
              <a:t>myform</a:t>
            </a:r>
            <a:r>
              <a:rPr lang="en-US" sz="1400" dirty="0" smtClean="0">
                <a:solidFill>
                  <a:schemeClr val="bg1"/>
                </a:solidFill>
              </a:rPr>
              <a:t>" method="post" action=“hello.html" </a:t>
            </a:r>
            <a:r>
              <a:rPr lang="en-US" sz="1400" dirty="0" err="1" smtClean="0">
                <a:solidFill>
                  <a:schemeClr val="bg1"/>
                </a:solidFill>
              </a:rPr>
              <a:t>onsubmit</a:t>
            </a:r>
            <a:r>
              <a:rPr lang="en-US" sz="1400" dirty="0" smtClean="0">
                <a:solidFill>
                  <a:schemeClr val="bg1"/>
                </a:solidFill>
              </a:rPr>
              <a:t>="return </a:t>
            </a:r>
            <a:r>
              <a:rPr lang="en-US" sz="1400" dirty="0" err="1" smtClean="0">
                <a:solidFill>
                  <a:schemeClr val="bg1"/>
                </a:solidFill>
              </a:rPr>
              <a:t>validateform</a:t>
            </a:r>
            <a:r>
              <a:rPr lang="en-US" sz="1400" dirty="0" smtClean="0">
                <a:solidFill>
                  <a:schemeClr val="bg1"/>
                </a:solidFill>
              </a:rPr>
              <a:t>()" &gt;  </a:t>
            </a:r>
          </a:p>
          <a:p>
            <a:pPr>
              <a:buNone/>
            </a:pPr>
            <a:r>
              <a:rPr lang="en-US" sz="1400" dirty="0" smtClean="0">
                <a:solidFill>
                  <a:schemeClr val="bg1"/>
                </a:solidFill>
              </a:rPr>
              <a:t>Name: &lt;input type="text" name="name"&gt;&lt;</a:t>
            </a:r>
            <a:r>
              <a:rPr lang="en-US" sz="1400" dirty="0" err="1" smtClean="0">
                <a:solidFill>
                  <a:schemeClr val="bg1"/>
                </a:solidFill>
              </a:rPr>
              <a:t>br</a:t>
            </a:r>
            <a:r>
              <a:rPr lang="en-US" sz="1400" dirty="0" smtClean="0">
                <a:solidFill>
                  <a:schemeClr val="bg1"/>
                </a:solidFill>
              </a:rPr>
              <a:t>/&gt;  </a:t>
            </a:r>
          </a:p>
          <a:p>
            <a:pPr>
              <a:buNone/>
            </a:pPr>
            <a:r>
              <a:rPr lang="en-US" sz="1400" dirty="0" smtClean="0">
                <a:solidFill>
                  <a:schemeClr val="bg1"/>
                </a:solidFill>
              </a:rPr>
              <a:t>Password: &lt;input type="password" name="password"&gt;&lt;</a:t>
            </a:r>
            <a:r>
              <a:rPr lang="en-US" sz="1400" dirty="0" err="1" smtClean="0">
                <a:solidFill>
                  <a:schemeClr val="bg1"/>
                </a:solidFill>
              </a:rPr>
              <a:t>br</a:t>
            </a:r>
            <a:r>
              <a:rPr lang="en-US" sz="1400" dirty="0" smtClean="0">
                <a:solidFill>
                  <a:schemeClr val="bg1"/>
                </a:solidFill>
              </a:rPr>
              <a:t>/&gt;  </a:t>
            </a:r>
          </a:p>
          <a:p>
            <a:pPr>
              <a:buNone/>
            </a:pPr>
            <a:r>
              <a:rPr lang="en-US" sz="1400" dirty="0" smtClean="0">
                <a:solidFill>
                  <a:schemeClr val="bg1"/>
                </a:solidFill>
              </a:rPr>
              <a:t>&lt;input type="submit" value="register"&gt;  </a:t>
            </a:r>
          </a:p>
          <a:p>
            <a:pPr>
              <a:buNone/>
            </a:pPr>
            <a:r>
              <a:rPr lang="en-US" sz="1400" dirty="0" smtClean="0">
                <a:solidFill>
                  <a:schemeClr val="bg1"/>
                </a:solidFill>
              </a:rPr>
              <a:t>&lt;/form&gt;  &lt;/body&gt;&lt;/html&gt;</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a:xfrm>
            <a:off x="533400" y="2362200"/>
            <a:ext cx="8229600" cy="1371600"/>
          </a:xfrm>
          <a:solidFill>
            <a:schemeClr val="tx1"/>
          </a:solidFill>
        </p:spPr>
        <p:txBody>
          <a:bodyPr/>
          <a:lstStyle/>
          <a:p>
            <a:pPr algn="ctr"/>
            <a:r>
              <a:rPr lang="en-US" b="1" dirty="0" smtClean="0">
                <a:solidFill>
                  <a:schemeClr val="bg1"/>
                </a:solidFill>
              </a:rPr>
              <a:t>JAVASCRIPT ARRAYS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457200" y="304800"/>
            <a:ext cx="8229600" cy="1143000"/>
          </a:xfrm>
          <a:solidFill>
            <a:schemeClr val="tx1"/>
          </a:solidFill>
        </p:spPr>
        <p:txBody>
          <a:bodyPr/>
          <a:lstStyle/>
          <a:p>
            <a:pPr algn="ctr"/>
            <a:r>
              <a:rPr lang="en-US" b="1" dirty="0" smtClean="0">
                <a:solidFill>
                  <a:schemeClr val="bg1"/>
                </a:solidFill>
              </a:rPr>
              <a:t>JS Arrays</a:t>
            </a:r>
          </a:p>
        </p:txBody>
      </p:sp>
      <p:sp>
        <p:nvSpPr>
          <p:cNvPr id="121859" name="Content Placeholder 2"/>
          <p:cNvSpPr>
            <a:spLocks noGrp="1"/>
          </p:cNvSpPr>
          <p:nvPr>
            <p:ph idx="1"/>
          </p:nvPr>
        </p:nvSpPr>
        <p:spPr>
          <a:xfrm>
            <a:off x="457200" y="1600200"/>
            <a:ext cx="8229600" cy="4724400"/>
          </a:xfrm>
          <a:solidFill>
            <a:schemeClr val="tx1"/>
          </a:solidFill>
        </p:spPr>
        <p:txBody>
          <a:bodyPr/>
          <a:lstStyle/>
          <a:p>
            <a:pPr algn="just">
              <a:defRPr/>
            </a:pPr>
            <a:r>
              <a:rPr lang="en-US" sz="2400" b="1" dirty="0" smtClean="0">
                <a:solidFill>
                  <a:schemeClr val="bg1"/>
                </a:solidFill>
                <a:latin typeface="Times New Roman" pitchFamily="18" charset="0"/>
                <a:cs typeface="Times New Roman" pitchFamily="18" charset="0"/>
              </a:rPr>
              <a:t>Arrays </a:t>
            </a:r>
            <a:r>
              <a:rPr lang="en-US" sz="2400" dirty="0" smtClean="0">
                <a:solidFill>
                  <a:schemeClr val="bg1"/>
                </a:solidFill>
                <a:latin typeface="Times New Roman" pitchFamily="18" charset="0"/>
                <a:cs typeface="Times New Roman" pitchFamily="18" charset="0"/>
              </a:rPr>
              <a:t>are data structures consisting of related data items.</a:t>
            </a:r>
          </a:p>
          <a:p>
            <a:pPr algn="just">
              <a:defRPr/>
            </a:pPr>
            <a:r>
              <a:rPr lang="en-US" sz="2400" dirty="0" smtClean="0">
                <a:solidFill>
                  <a:schemeClr val="bg1"/>
                </a:solidFill>
                <a:latin typeface="Times New Roman" pitchFamily="18" charset="0"/>
                <a:cs typeface="Times New Roman" pitchFamily="18" charset="0"/>
              </a:rPr>
              <a:t>JS arrays are dynamic </a:t>
            </a:r>
          </a:p>
          <a:p>
            <a:pPr marL="800100" lvl="3" indent="-342900" algn="just">
              <a:buSzPct val="75000"/>
              <a:defRPr/>
            </a:pPr>
            <a:r>
              <a:rPr lang="en-US" sz="2400" dirty="0" smtClean="0">
                <a:solidFill>
                  <a:schemeClr val="bg1"/>
                </a:solidFill>
                <a:latin typeface="Times New Roman" pitchFamily="18" charset="0"/>
                <a:cs typeface="Times New Roman" pitchFamily="18" charset="0"/>
              </a:rPr>
              <a:t>Size of an array in JavaScript can be changed (increased)  AFTER it is created</a:t>
            </a:r>
            <a:endParaRPr lang="en-US" sz="2400" dirty="0">
              <a:solidFill>
                <a:schemeClr val="bg1"/>
              </a:solidFill>
              <a:latin typeface="Times New Roman" pitchFamily="18" charset="0"/>
              <a:cs typeface="Times New Roman" pitchFamily="18" charset="0"/>
            </a:endParaRPr>
          </a:p>
          <a:p>
            <a:pPr marL="342900" lvl="2" indent="-342900" algn="just">
              <a:buSzPct val="75000"/>
              <a:defRPr/>
            </a:pPr>
            <a:r>
              <a:rPr lang="en-US" dirty="0" smtClean="0">
                <a:solidFill>
                  <a:schemeClr val="bg1"/>
                </a:solidFill>
                <a:latin typeface="Times New Roman" pitchFamily="18" charset="0"/>
                <a:cs typeface="Times New Roman" pitchFamily="18" charset="0"/>
              </a:rPr>
              <a:t>Each element referenced by a number</a:t>
            </a:r>
          </a:p>
          <a:p>
            <a:pPr lvl="2" algn="just">
              <a:defRPr/>
            </a:pPr>
            <a:r>
              <a:rPr lang="en-US" dirty="0" smtClean="0">
                <a:solidFill>
                  <a:schemeClr val="bg1"/>
                </a:solidFill>
                <a:latin typeface="Times New Roman" pitchFamily="18" charset="0"/>
                <a:cs typeface="Times New Roman" pitchFamily="18" charset="0"/>
              </a:rPr>
              <a:t>Start at “</a:t>
            </a:r>
            <a:r>
              <a:rPr lang="en-US" dirty="0" err="1" smtClean="0">
                <a:solidFill>
                  <a:schemeClr val="bg1"/>
                </a:solidFill>
                <a:latin typeface="Times New Roman" pitchFamily="18" charset="0"/>
                <a:cs typeface="Times New Roman" pitchFamily="18" charset="0"/>
              </a:rPr>
              <a:t>zeroth</a:t>
            </a:r>
            <a:r>
              <a:rPr lang="en-US" dirty="0" smtClean="0">
                <a:solidFill>
                  <a:schemeClr val="bg1"/>
                </a:solidFill>
                <a:latin typeface="Times New Roman" pitchFamily="18" charset="0"/>
                <a:cs typeface="Times New Roman" pitchFamily="18" charset="0"/>
              </a:rPr>
              <a:t> element”: 10 element array has elements: 0,1,2 ,..,8,9</a:t>
            </a:r>
          </a:p>
          <a:p>
            <a:pPr lvl="2" algn="just">
              <a:defRPr/>
            </a:pPr>
            <a:r>
              <a:rPr lang="en-US" dirty="0" smtClean="0">
                <a:solidFill>
                  <a:schemeClr val="bg1"/>
                </a:solidFill>
                <a:latin typeface="Times New Roman" pitchFamily="18" charset="0"/>
                <a:cs typeface="Times New Roman" pitchFamily="18" charset="0"/>
              </a:rPr>
              <a:t>Subscript or index</a:t>
            </a:r>
          </a:p>
          <a:p>
            <a:pPr marL="0" indent="0">
              <a:buFont typeface="Wingdings" pitchFamily="2" charset="2"/>
              <a:buNone/>
              <a:defRPr/>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a:xfrm>
            <a:off x="457200" y="304800"/>
            <a:ext cx="8229600" cy="1143000"/>
          </a:xfrm>
          <a:solidFill>
            <a:schemeClr val="tx1"/>
          </a:solidFill>
        </p:spPr>
        <p:txBody>
          <a:bodyPr/>
          <a:lstStyle/>
          <a:p>
            <a:pPr algn="ctr"/>
            <a:r>
              <a:rPr lang="en-US" b="1" dirty="0" smtClean="0">
                <a:solidFill>
                  <a:schemeClr val="bg1"/>
                </a:solidFill>
              </a:rPr>
              <a:t>Declaring and Allocating Arrays</a:t>
            </a:r>
            <a:endParaRPr lang="en-US" dirty="0" smtClean="0">
              <a:solidFill>
                <a:schemeClr val="bg1"/>
              </a:solidFill>
            </a:endParaRPr>
          </a:p>
        </p:txBody>
      </p:sp>
      <p:sp>
        <p:nvSpPr>
          <p:cNvPr id="122883" name="Content Placeholder 2"/>
          <p:cNvSpPr>
            <a:spLocks noGrp="1"/>
          </p:cNvSpPr>
          <p:nvPr>
            <p:ph idx="1"/>
          </p:nvPr>
        </p:nvSpPr>
        <p:spPr>
          <a:xfrm>
            <a:off x="457200" y="1676400"/>
            <a:ext cx="8229600" cy="4953000"/>
          </a:xfrm>
          <a:solidFill>
            <a:schemeClr val="tx1"/>
          </a:solidFill>
        </p:spPr>
        <p:txBody>
          <a:bodyPr/>
          <a:lstStyle/>
          <a:p>
            <a:pPr>
              <a:defRPr/>
            </a:pPr>
            <a:r>
              <a:rPr lang="en-US" sz="2400" dirty="0" smtClean="0">
                <a:solidFill>
                  <a:schemeClr val="bg1"/>
                </a:solidFill>
                <a:latin typeface="Times New Roman" pitchFamily="18" charset="0"/>
                <a:cs typeface="Times New Roman" pitchFamily="18" charset="0"/>
              </a:rPr>
              <a:t>In </a:t>
            </a:r>
            <a:r>
              <a:rPr lang="en-US" sz="2400" dirty="0" err="1" smtClean="0">
                <a:solidFill>
                  <a:schemeClr val="bg1"/>
                </a:solidFill>
                <a:latin typeface="Times New Roman" pitchFamily="18" charset="0"/>
                <a:cs typeface="Times New Roman" pitchFamily="18" charset="0"/>
              </a:rPr>
              <a:t>javascript</a:t>
            </a:r>
            <a:r>
              <a:rPr lang="en-US" sz="2400" dirty="0" smtClean="0">
                <a:solidFill>
                  <a:schemeClr val="bg1"/>
                </a:solidFill>
                <a:latin typeface="Times New Roman" pitchFamily="18" charset="0"/>
                <a:cs typeface="Times New Roman" pitchFamily="18" charset="0"/>
              </a:rPr>
              <a:t>, arrays are implemented in the form of  </a:t>
            </a:r>
            <a:r>
              <a:rPr lang="en-US" sz="2400" i="1" dirty="0" smtClean="0">
                <a:solidFill>
                  <a:schemeClr val="bg1"/>
                </a:solidFill>
                <a:latin typeface="Times New Roman" pitchFamily="18" charset="0"/>
                <a:cs typeface="Times New Roman" pitchFamily="18" charset="0"/>
              </a:rPr>
              <a:t>array</a:t>
            </a:r>
            <a:r>
              <a:rPr lang="en-US" sz="2400" dirty="0" smtClean="0">
                <a:solidFill>
                  <a:schemeClr val="bg1"/>
                </a:solidFill>
                <a:latin typeface="Times New Roman" pitchFamily="18" charset="0"/>
                <a:cs typeface="Times New Roman" pitchFamily="18" charset="0"/>
              </a:rPr>
              <a:t> object.</a:t>
            </a:r>
          </a:p>
          <a:p>
            <a:pPr>
              <a:defRPr/>
            </a:pPr>
            <a:r>
              <a:rPr lang="en-US" sz="2400" b="1" dirty="0" smtClean="0">
                <a:solidFill>
                  <a:schemeClr val="bg1"/>
                </a:solidFill>
                <a:latin typeface="Times New Roman" pitchFamily="18" charset="0"/>
                <a:cs typeface="Times New Roman" pitchFamily="18" charset="0"/>
              </a:rPr>
              <a:t>New</a:t>
            </a:r>
            <a:r>
              <a:rPr lang="en-US" sz="2400" dirty="0" smtClean="0">
                <a:solidFill>
                  <a:schemeClr val="bg1"/>
                </a:solidFill>
                <a:latin typeface="Times New Roman" pitchFamily="18" charset="0"/>
                <a:cs typeface="Times New Roman" pitchFamily="18" charset="0"/>
              </a:rPr>
              <a:t> operator is used to create an array</a:t>
            </a:r>
          </a:p>
          <a:p>
            <a:pPr lvl="2">
              <a:defRPr/>
            </a:pPr>
            <a:r>
              <a:rPr lang="en-US" dirty="0" smtClean="0">
                <a:solidFill>
                  <a:schemeClr val="bg1"/>
                </a:solidFill>
                <a:latin typeface="Times New Roman" pitchFamily="18" charset="0"/>
                <a:cs typeface="Times New Roman" pitchFamily="18" charset="0"/>
              </a:rPr>
              <a:t>Allocates memory for objects</a:t>
            </a:r>
          </a:p>
          <a:p>
            <a:pPr lvl="2">
              <a:defRPr/>
            </a:pPr>
            <a:r>
              <a:rPr lang="en-US" dirty="0" smtClean="0">
                <a:solidFill>
                  <a:schemeClr val="bg1"/>
                </a:solidFill>
                <a:latin typeface="Times New Roman" pitchFamily="18" charset="0"/>
                <a:cs typeface="Times New Roman" pitchFamily="18" charset="0"/>
              </a:rPr>
              <a:t>Dynamic memory allocation operator</a:t>
            </a:r>
            <a:br>
              <a:rPr lang="en-US" dirty="0" smtClean="0">
                <a:solidFill>
                  <a:schemeClr val="bg1"/>
                </a:solidFill>
                <a:latin typeface="Times New Roman" pitchFamily="18" charset="0"/>
                <a:cs typeface="Times New Roman" pitchFamily="18" charset="0"/>
              </a:rPr>
            </a:br>
            <a:r>
              <a:rPr lang="en-US" dirty="0" err="1" smtClean="0">
                <a:solidFill>
                  <a:schemeClr val="bg1"/>
                </a:solidFill>
                <a:latin typeface="Times New Roman" pitchFamily="18" charset="0"/>
                <a:cs typeface="Times New Roman" pitchFamily="18" charset="0"/>
              </a:rPr>
              <a:t>var</a:t>
            </a:r>
            <a:r>
              <a:rPr lang="en-US" dirty="0" smtClean="0">
                <a:solidFill>
                  <a:schemeClr val="bg1"/>
                </a:solidFill>
                <a:latin typeface="Times New Roman" pitchFamily="18" charset="0"/>
                <a:cs typeface="Times New Roman" pitchFamily="18" charset="0"/>
              </a:rPr>
              <a:t> c;                </a:t>
            </a:r>
            <a:r>
              <a:rPr lang="en-US" dirty="0" smtClean="0">
                <a:solidFill>
                  <a:schemeClr val="bg1"/>
                </a:solidFill>
                <a:latin typeface="Times New Roman" pitchFamily="18" charset="0"/>
                <a:cs typeface="Times New Roman" pitchFamily="18" charset="0"/>
                <a:sym typeface="Wingdings" pitchFamily="2" charset="2"/>
              </a:rPr>
              <a:t> array declaration</a:t>
            </a:r>
            <a:r>
              <a:rPr lang="en-US" dirty="0" smtClean="0">
                <a:solidFill>
                  <a:schemeClr val="bg1"/>
                </a:solidFill>
                <a:latin typeface="Times New Roman" pitchFamily="18" charset="0"/>
                <a:cs typeface="Times New Roman" pitchFamily="18" charset="0"/>
              </a:rPr>
              <a:t/>
            </a:r>
            <a:br>
              <a:rPr lang="en-US" dirty="0" smtClean="0">
                <a:solidFill>
                  <a:schemeClr val="bg1"/>
                </a:solidFill>
                <a:latin typeface="Times New Roman" pitchFamily="18" charset="0"/>
                <a:cs typeface="Times New Roman" pitchFamily="18" charset="0"/>
              </a:rPr>
            </a:br>
            <a:r>
              <a:rPr lang="en-US" dirty="0" smtClean="0">
                <a:solidFill>
                  <a:schemeClr val="bg1"/>
                </a:solidFill>
                <a:latin typeface="Times New Roman" pitchFamily="18" charset="0"/>
                <a:cs typeface="Times New Roman" pitchFamily="18" charset="0"/>
              </a:rPr>
              <a:t>c = new Array( 12 );  </a:t>
            </a:r>
            <a:r>
              <a:rPr lang="en-US" dirty="0" smtClean="0">
                <a:solidFill>
                  <a:schemeClr val="bg1"/>
                </a:solidFill>
                <a:latin typeface="Times New Roman" pitchFamily="18" charset="0"/>
                <a:cs typeface="Times New Roman" pitchFamily="18" charset="0"/>
                <a:sym typeface="Wingdings" pitchFamily="2" charset="2"/>
              </a:rPr>
              <a:t> memory allocation</a:t>
            </a:r>
            <a:endParaRPr lang="en-US" dirty="0" smtClean="0">
              <a:solidFill>
                <a:schemeClr val="bg1"/>
              </a:solidFill>
              <a:latin typeface="Times New Roman" pitchFamily="18" charset="0"/>
              <a:cs typeface="Times New Roman" pitchFamily="18" charset="0"/>
            </a:endParaRPr>
          </a:p>
          <a:p>
            <a:pPr marL="0" indent="0">
              <a:buFont typeface="Wingdings" pitchFamily="2" charset="2"/>
              <a:buNone/>
              <a:defRPr/>
            </a:pPr>
            <a:endParaRPr lang="en-US" sz="24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itle 1"/>
          <p:cNvSpPr txBox="1">
            <a:spLocks/>
          </p:cNvSpPr>
          <p:nvPr/>
        </p:nvSpPr>
        <p:spPr bwMode="auto">
          <a:xfrm>
            <a:off x="533400" y="152400"/>
            <a:ext cx="8458200" cy="1447800"/>
          </a:xfrm>
          <a:prstGeom prst="rect">
            <a:avLst/>
          </a:prstGeom>
          <a:solidFill>
            <a:schemeClr val="tx1"/>
          </a:solidFill>
          <a:ln w="9525">
            <a:noFill/>
            <a:miter lim="800000"/>
            <a:headEnd/>
            <a:tailEnd/>
          </a:ln>
        </p:spPr>
        <p:txBody>
          <a:bodyPr anchor="ctr"/>
          <a:lstStyle/>
          <a:p>
            <a:pPr algn="ctr" eaLnBrk="0" hangingPunct="0"/>
            <a:r>
              <a:rPr lang="en-US" sz="4400" b="1" dirty="0">
                <a:solidFill>
                  <a:schemeClr val="bg1"/>
                </a:solidFill>
              </a:rPr>
              <a:t>Array initialization</a:t>
            </a:r>
          </a:p>
        </p:txBody>
      </p:sp>
      <p:sp>
        <p:nvSpPr>
          <p:cNvPr id="7" name="Content Placeholder 2"/>
          <p:cNvSpPr txBox="1">
            <a:spLocks/>
          </p:cNvSpPr>
          <p:nvPr/>
        </p:nvSpPr>
        <p:spPr bwMode="auto">
          <a:xfrm>
            <a:off x="381000" y="1828800"/>
            <a:ext cx="8229600" cy="3962400"/>
          </a:xfrm>
          <a:prstGeom prst="rect">
            <a:avLst/>
          </a:prstGeom>
          <a:solidFill>
            <a:schemeClr val="tx1"/>
          </a:solid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defRPr/>
            </a:pPr>
            <a:r>
              <a:rPr lang="en-US" sz="2400" b="1" i="1" dirty="0" smtClean="0">
                <a:solidFill>
                  <a:schemeClr val="bg1"/>
                </a:solidFill>
              </a:rPr>
              <a:t>Using an </a:t>
            </a:r>
            <a:r>
              <a:rPr lang="en-US" sz="2400" b="1" i="1" dirty="0" err="1" smtClean="0">
                <a:solidFill>
                  <a:schemeClr val="bg1"/>
                </a:solidFill>
              </a:rPr>
              <a:t>Initializer</a:t>
            </a:r>
            <a:r>
              <a:rPr lang="en-US" sz="2400" b="1" i="1" dirty="0" smtClean="0">
                <a:solidFill>
                  <a:schemeClr val="bg1"/>
                </a:solidFill>
              </a:rPr>
              <a:t> List</a:t>
            </a:r>
          </a:p>
          <a:p>
            <a:pPr lvl="1">
              <a:defRPr/>
            </a:pPr>
            <a:r>
              <a:rPr lang="pt-BR" sz="2400" b="1" dirty="0" smtClean="0">
                <a:solidFill>
                  <a:schemeClr val="bg1"/>
                </a:solidFill>
              </a:rPr>
              <a:t>var </a:t>
            </a:r>
            <a:r>
              <a:rPr lang="pt-BR" sz="2400" dirty="0" smtClean="0">
                <a:solidFill>
                  <a:schemeClr val="bg1"/>
                </a:solidFill>
              </a:rPr>
              <a:t>n = [ </a:t>
            </a:r>
            <a:r>
              <a:rPr lang="pt-BR" sz="2400" b="1" dirty="0" smtClean="0">
                <a:solidFill>
                  <a:schemeClr val="bg1"/>
                </a:solidFill>
              </a:rPr>
              <a:t>10</a:t>
            </a:r>
            <a:r>
              <a:rPr lang="pt-BR" sz="2400" dirty="0" smtClean="0">
                <a:solidFill>
                  <a:schemeClr val="bg1"/>
                </a:solidFill>
              </a:rPr>
              <a:t>, </a:t>
            </a:r>
            <a:r>
              <a:rPr lang="pt-BR" sz="2400" b="1" dirty="0" smtClean="0">
                <a:solidFill>
                  <a:schemeClr val="bg1"/>
                </a:solidFill>
              </a:rPr>
              <a:t>20</a:t>
            </a:r>
            <a:r>
              <a:rPr lang="pt-BR" sz="2400" dirty="0" smtClean="0">
                <a:solidFill>
                  <a:schemeClr val="bg1"/>
                </a:solidFill>
              </a:rPr>
              <a:t>, </a:t>
            </a:r>
            <a:r>
              <a:rPr lang="pt-BR" sz="2400" b="1" dirty="0" smtClean="0">
                <a:solidFill>
                  <a:schemeClr val="bg1"/>
                </a:solidFill>
              </a:rPr>
              <a:t>30</a:t>
            </a:r>
            <a:r>
              <a:rPr lang="pt-BR" sz="2400" dirty="0" smtClean="0">
                <a:solidFill>
                  <a:schemeClr val="bg1"/>
                </a:solidFill>
              </a:rPr>
              <a:t>, </a:t>
            </a:r>
            <a:r>
              <a:rPr lang="pt-BR" sz="2400" b="1" dirty="0" smtClean="0">
                <a:solidFill>
                  <a:schemeClr val="bg1"/>
                </a:solidFill>
              </a:rPr>
              <a:t>40</a:t>
            </a:r>
            <a:r>
              <a:rPr lang="pt-BR" sz="2400" dirty="0" smtClean="0">
                <a:solidFill>
                  <a:schemeClr val="bg1"/>
                </a:solidFill>
              </a:rPr>
              <a:t>, </a:t>
            </a:r>
            <a:r>
              <a:rPr lang="pt-BR" sz="2400" b="1" dirty="0" smtClean="0">
                <a:solidFill>
                  <a:schemeClr val="bg1"/>
                </a:solidFill>
              </a:rPr>
              <a:t>50 </a:t>
            </a:r>
            <a:r>
              <a:rPr lang="pt-BR" sz="2400" dirty="0" smtClean="0">
                <a:solidFill>
                  <a:schemeClr val="bg1"/>
                </a:solidFill>
              </a:rPr>
              <a:t>];</a:t>
            </a:r>
          </a:p>
          <a:p>
            <a:pPr lvl="1">
              <a:defRPr/>
            </a:pPr>
            <a:r>
              <a:rPr lang="nn-NO" sz="2400" b="1" dirty="0" smtClean="0">
                <a:solidFill>
                  <a:schemeClr val="bg1"/>
                </a:solidFill>
              </a:rPr>
              <a:t>var </a:t>
            </a:r>
            <a:r>
              <a:rPr lang="nn-NO" sz="2400" dirty="0" smtClean="0">
                <a:solidFill>
                  <a:schemeClr val="bg1"/>
                </a:solidFill>
              </a:rPr>
              <a:t>n = </a:t>
            </a:r>
            <a:r>
              <a:rPr lang="nn-NO" sz="2400" b="1" dirty="0" smtClean="0">
                <a:solidFill>
                  <a:schemeClr val="bg1"/>
                </a:solidFill>
              </a:rPr>
              <a:t>new </a:t>
            </a:r>
            <a:r>
              <a:rPr lang="nn-NO" sz="2400" dirty="0" smtClean="0">
                <a:solidFill>
                  <a:schemeClr val="bg1"/>
                </a:solidFill>
              </a:rPr>
              <a:t>Array</a:t>
            </a:r>
            <a:r>
              <a:rPr lang="nn-NO" sz="2400" smtClean="0">
                <a:solidFill>
                  <a:schemeClr val="bg1"/>
                </a:solidFill>
              </a:rPr>
              <a:t>( );</a:t>
            </a:r>
            <a:endParaRPr lang="nn-NO" sz="2400" dirty="0" smtClean="0">
              <a:solidFill>
                <a:schemeClr val="bg1"/>
              </a:solidFill>
            </a:endParaRPr>
          </a:p>
          <a:p>
            <a:pPr lvl="1">
              <a:defRPr/>
            </a:pPr>
            <a:r>
              <a:rPr lang="pt-BR" sz="2400" b="1" dirty="0" smtClean="0">
                <a:solidFill>
                  <a:schemeClr val="bg1"/>
                </a:solidFill>
              </a:rPr>
              <a:t>var </a:t>
            </a:r>
            <a:r>
              <a:rPr lang="pt-BR" sz="2400" dirty="0" smtClean="0">
                <a:solidFill>
                  <a:schemeClr val="bg1"/>
                </a:solidFill>
              </a:rPr>
              <a:t>n = [ </a:t>
            </a:r>
            <a:r>
              <a:rPr lang="pt-BR" sz="2400" b="1" dirty="0" smtClean="0">
                <a:solidFill>
                  <a:schemeClr val="bg1"/>
                </a:solidFill>
              </a:rPr>
              <a:t>10</a:t>
            </a:r>
            <a:r>
              <a:rPr lang="pt-BR" sz="2400" dirty="0" smtClean="0">
                <a:solidFill>
                  <a:schemeClr val="bg1"/>
                </a:solidFill>
              </a:rPr>
              <a:t>, </a:t>
            </a:r>
            <a:r>
              <a:rPr lang="pt-BR" sz="2400" b="1" dirty="0" smtClean="0">
                <a:solidFill>
                  <a:schemeClr val="bg1"/>
                </a:solidFill>
              </a:rPr>
              <a:t>20</a:t>
            </a:r>
            <a:r>
              <a:rPr lang="pt-BR" sz="2400" dirty="0" smtClean="0">
                <a:solidFill>
                  <a:schemeClr val="bg1"/>
                </a:solidFill>
              </a:rPr>
              <a:t>, , </a:t>
            </a:r>
            <a:r>
              <a:rPr lang="pt-BR" sz="2400" b="1" dirty="0" smtClean="0">
                <a:solidFill>
                  <a:schemeClr val="bg1"/>
                </a:solidFill>
              </a:rPr>
              <a:t>40</a:t>
            </a:r>
            <a:r>
              <a:rPr lang="pt-BR" sz="2400" dirty="0" smtClean="0">
                <a:solidFill>
                  <a:schemeClr val="bg1"/>
                </a:solidFill>
              </a:rPr>
              <a:t>, </a:t>
            </a:r>
            <a:r>
              <a:rPr lang="pt-BR" sz="2400" b="1" dirty="0" smtClean="0">
                <a:solidFill>
                  <a:schemeClr val="bg1"/>
                </a:solidFill>
              </a:rPr>
              <a:t>50 </a:t>
            </a:r>
            <a:r>
              <a:rPr lang="pt-BR" sz="2400" dirty="0" smtClean="0">
                <a:solidFill>
                  <a:schemeClr val="bg1"/>
                </a:solidFill>
              </a:rPr>
              <a:t>];</a:t>
            </a:r>
          </a:p>
          <a:p>
            <a:pPr marL="457200" lvl="1" indent="0">
              <a:buFont typeface="Wingdings" pitchFamily="2" charset="2"/>
              <a:buNone/>
              <a:defRPr/>
            </a:pPr>
            <a:endParaRPr lang="pt-BR" sz="2400" dirty="0" smtClean="0">
              <a:solidFill>
                <a:schemeClr val="bg1"/>
              </a:solidFill>
            </a:endParaRPr>
          </a:p>
          <a:p>
            <a:pPr>
              <a:defRPr/>
            </a:pPr>
            <a:r>
              <a:rPr lang="pt-BR" sz="2400" dirty="0" smtClean="0">
                <a:solidFill>
                  <a:schemeClr val="bg1"/>
                </a:solidFill>
              </a:rPr>
              <a:t>For...in statment</a:t>
            </a:r>
          </a:p>
          <a:p>
            <a:pPr marL="0" indent="0">
              <a:buFont typeface="Wingdings" pitchFamily="2" charset="2"/>
              <a:buNone/>
              <a:defRPr/>
            </a:pPr>
            <a:r>
              <a:rPr lang="nn-NO" sz="2400" dirty="0" smtClean="0">
                <a:solidFill>
                  <a:schemeClr val="bg1"/>
                </a:solidFill>
              </a:rPr>
              <a:t>            Eg:  for (var element in n)</a:t>
            </a:r>
          </a:p>
          <a:p>
            <a:pPr lvl="1">
              <a:defRPr/>
            </a:pPr>
            <a:r>
              <a:rPr lang="en-US" sz="2400" i="1" dirty="0" smtClean="0">
                <a:solidFill>
                  <a:schemeClr val="bg1"/>
                </a:solidFill>
              </a:rPr>
              <a:t>The for…in statement skips any undefined elements in the array.</a:t>
            </a:r>
            <a:endParaRPr lang="nn-NO" sz="2400" dirty="0" smtClean="0">
              <a:solidFill>
                <a:schemeClr val="bg1"/>
              </a:solidFill>
            </a:endParaRPr>
          </a:p>
          <a:p>
            <a:pPr marL="457200" lvl="1" indent="0">
              <a:buFont typeface="Wingdings" pitchFamily="2" charset="2"/>
              <a:buNone/>
              <a:defRPr/>
            </a:pPr>
            <a:endParaRPr lang="en-US" dirty="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0"/>
            <a:ext cx="9144000" cy="6858000"/>
          </a:xfrm>
          <a:solidFill>
            <a:schemeClr val="tx1"/>
          </a:solidFill>
        </p:spPr>
        <p:txBody>
          <a:bodyPr>
            <a:normAutofit/>
          </a:bodyPr>
          <a:lstStyle/>
          <a:p>
            <a:pPr>
              <a:buNone/>
            </a:pPr>
            <a:r>
              <a:rPr lang="en-US" sz="2800" dirty="0" smtClean="0">
                <a:solidFill>
                  <a:schemeClr val="bg1"/>
                </a:solidFill>
              </a:rPr>
              <a:t>&lt;html&gt;</a:t>
            </a:r>
          </a:p>
          <a:p>
            <a:pPr>
              <a:buNone/>
            </a:pPr>
            <a:r>
              <a:rPr lang="en-US" sz="2800" dirty="0" smtClean="0">
                <a:solidFill>
                  <a:schemeClr val="bg1"/>
                </a:solidFill>
              </a:rPr>
              <a:t>&lt;body&gt;</a:t>
            </a:r>
          </a:p>
          <a:p>
            <a:pPr>
              <a:buNone/>
            </a:pPr>
            <a:r>
              <a:rPr lang="en-US" sz="2800" dirty="0" smtClean="0">
                <a:solidFill>
                  <a:schemeClr val="bg1"/>
                </a:solidFill>
              </a:rPr>
              <a:t>&lt;h2&gt;JavaScript Arrays&lt;/h2&gt;</a:t>
            </a:r>
          </a:p>
          <a:p>
            <a:pPr>
              <a:buNone/>
            </a:pPr>
            <a:r>
              <a:rPr lang="en-US" sz="2800" dirty="0" smtClean="0">
                <a:solidFill>
                  <a:schemeClr val="bg1"/>
                </a:solidFill>
              </a:rPr>
              <a:t>&lt;p id="demo"&gt;&lt;/p&gt;</a:t>
            </a:r>
          </a:p>
          <a:p>
            <a:pPr>
              <a:buNone/>
            </a:pPr>
            <a:r>
              <a:rPr lang="en-US" sz="2800" dirty="0" smtClean="0">
                <a:solidFill>
                  <a:schemeClr val="bg1"/>
                </a:solidFill>
              </a:rPr>
              <a:t>&lt;script&gt;</a:t>
            </a:r>
          </a:p>
          <a:p>
            <a:pPr>
              <a:buNone/>
            </a:pPr>
            <a:r>
              <a:rPr lang="en-US" sz="2800" dirty="0" err="1" smtClean="0">
                <a:solidFill>
                  <a:schemeClr val="bg1"/>
                </a:solidFill>
              </a:rPr>
              <a:t>var</a:t>
            </a:r>
            <a:r>
              <a:rPr lang="en-US" sz="2800" dirty="0" smtClean="0">
                <a:solidFill>
                  <a:schemeClr val="bg1"/>
                </a:solidFill>
              </a:rPr>
              <a:t> cars = ["Saab", "Volvo", "BMW"];</a:t>
            </a:r>
          </a:p>
          <a:p>
            <a:pPr>
              <a:buNone/>
            </a:pPr>
            <a:r>
              <a:rPr lang="en-US" sz="2800" dirty="0" err="1" smtClean="0">
                <a:solidFill>
                  <a:schemeClr val="bg1"/>
                </a:solidFill>
              </a:rPr>
              <a:t>document.getElementById</a:t>
            </a:r>
            <a:r>
              <a:rPr lang="en-US" sz="2800" dirty="0" smtClean="0">
                <a:solidFill>
                  <a:schemeClr val="bg1"/>
                </a:solidFill>
              </a:rPr>
              <a:t>("demo").</a:t>
            </a:r>
            <a:r>
              <a:rPr lang="en-US" sz="2800" dirty="0" err="1" smtClean="0">
                <a:solidFill>
                  <a:schemeClr val="bg1"/>
                </a:solidFill>
              </a:rPr>
              <a:t>innerHTML</a:t>
            </a:r>
            <a:r>
              <a:rPr lang="en-US" sz="2800" dirty="0" smtClean="0">
                <a:solidFill>
                  <a:schemeClr val="bg1"/>
                </a:solidFill>
              </a:rPr>
              <a:t> = cars;</a:t>
            </a:r>
          </a:p>
          <a:p>
            <a:pPr>
              <a:buNone/>
            </a:pPr>
            <a:r>
              <a:rPr lang="en-US" sz="2800" dirty="0" smtClean="0">
                <a:solidFill>
                  <a:schemeClr val="bg1"/>
                </a:solidFill>
              </a:rPr>
              <a:t>&lt;/script&gt;</a:t>
            </a:r>
          </a:p>
          <a:p>
            <a:pPr>
              <a:buNone/>
            </a:pPr>
            <a:r>
              <a:rPr lang="en-US" sz="2800" dirty="0" smtClean="0">
                <a:solidFill>
                  <a:schemeClr val="bg1"/>
                </a:solidFill>
              </a:rPr>
              <a:t>&lt;/body&gt;</a:t>
            </a:r>
          </a:p>
          <a:p>
            <a:pPr>
              <a:buNone/>
            </a:pPr>
            <a:r>
              <a:rPr lang="en-US" sz="2800" dirty="0" smtClean="0">
                <a:solidFill>
                  <a:schemeClr val="bg1"/>
                </a:solidFill>
              </a:rPr>
              <a:t>&lt;/html&gt;</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629400"/>
          </a:xfrm>
          <a:solidFill>
            <a:schemeClr val="tx1"/>
          </a:solidFill>
        </p:spPr>
        <p:txBody>
          <a:bodyPr>
            <a:noAutofit/>
          </a:bodyPr>
          <a:lstStyle/>
          <a:p>
            <a:pPr>
              <a:buNone/>
            </a:pPr>
            <a:r>
              <a:rPr lang="en-US" sz="2400" dirty="0" smtClean="0">
                <a:solidFill>
                  <a:schemeClr val="bg1"/>
                </a:solidFill>
              </a:rPr>
              <a:t>&lt;html&gt;</a:t>
            </a:r>
          </a:p>
          <a:p>
            <a:pPr>
              <a:buNone/>
            </a:pPr>
            <a:r>
              <a:rPr lang="en-US" sz="2400" dirty="0" smtClean="0">
                <a:solidFill>
                  <a:schemeClr val="bg1"/>
                </a:solidFill>
              </a:rPr>
              <a:t>&lt;head&gt;</a:t>
            </a:r>
          </a:p>
          <a:p>
            <a:pPr>
              <a:buNone/>
            </a:pPr>
            <a:r>
              <a:rPr lang="en-US" sz="2400" dirty="0" smtClean="0">
                <a:solidFill>
                  <a:schemeClr val="bg1"/>
                </a:solidFill>
              </a:rPr>
              <a:t>&lt;meta </a:t>
            </a:r>
            <a:r>
              <a:rPr lang="en-US" sz="2400" dirty="0" err="1" smtClean="0">
                <a:solidFill>
                  <a:schemeClr val="bg1"/>
                </a:solidFill>
              </a:rPr>
              <a:t>charset</a:t>
            </a:r>
            <a:r>
              <a:rPr lang="en-US" sz="2400" dirty="0" smtClean="0">
                <a:solidFill>
                  <a:schemeClr val="bg1"/>
                </a:solidFill>
              </a:rPr>
              <a:t> = "utf-8"&gt;</a:t>
            </a:r>
          </a:p>
          <a:p>
            <a:pPr>
              <a:buNone/>
            </a:pPr>
            <a:r>
              <a:rPr lang="en-US" sz="2400" dirty="0" smtClean="0">
                <a:solidFill>
                  <a:schemeClr val="bg1"/>
                </a:solidFill>
              </a:rPr>
              <a:t> &lt;title&gt;Sum Array Elements&lt;/title&gt;</a:t>
            </a:r>
          </a:p>
          <a:p>
            <a:pPr>
              <a:buNone/>
            </a:pPr>
            <a:r>
              <a:rPr lang="en-US" sz="2400" dirty="0" smtClean="0">
                <a:solidFill>
                  <a:schemeClr val="bg1"/>
                </a:solidFill>
              </a:rPr>
              <a:t> &lt;script&gt;</a:t>
            </a:r>
          </a:p>
          <a:p>
            <a:pPr>
              <a:buNone/>
            </a:pPr>
            <a:r>
              <a:rPr lang="en-US" sz="2400" dirty="0" err="1" smtClean="0">
                <a:solidFill>
                  <a:schemeClr val="bg1"/>
                </a:solidFill>
              </a:rPr>
              <a:t>var</a:t>
            </a:r>
            <a:r>
              <a:rPr lang="en-US" sz="2400" dirty="0" smtClean="0">
                <a:solidFill>
                  <a:schemeClr val="bg1"/>
                </a:solidFill>
              </a:rPr>
              <a:t> </a:t>
            </a:r>
            <a:r>
              <a:rPr lang="en-US" sz="2400" dirty="0" err="1" smtClean="0">
                <a:solidFill>
                  <a:schemeClr val="bg1"/>
                </a:solidFill>
              </a:rPr>
              <a:t>theArray</a:t>
            </a:r>
            <a:r>
              <a:rPr lang="en-US" sz="2400" dirty="0" smtClean="0">
                <a:solidFill>
                  <a:schemeClr val="bg1"/>
                </a:solidFill>
              </a:rPr>
              <a:t> = [ 1, 2, 3, 4, 5, 6, 7, 8, 9, 10 ];</a:t>
            </a:r>
          </a:p>
          <a:p>
            <a:pPr>
              <a:buNone/>
            </a:pPr>
            <a:r>
              <a:rPr lang="en-US" sz="2400" dirty="0" err="1" smtClean="0">
                <a:solidFill>
                  <a:schemeClr val="bg1"/>
                </a:solidFill>
              </a:rPr>
              <a:t>var</a:t>
            </a:r>
            <a:r>
              <a:rPr lang="en-US" sz="2400" dirty="0" smtClean="0">
                <a:solidFill>
                  <a:schemeClr val="bg1"/>
                </a:solidFill>
              </a:rPr>
              <a:t> total1 = 0, total2 = 0;</a:t>
            </a:r>
          </a:p>
          <a:p>
            <a:pPr>
              <a:buNone/>
            </a:pPr>
            <a:r>
              <a:rPr lang="en-US" sz="2400" dirty="0" err="1" smtClean="0">
                <a:solidFill>
                  <a:schemeClr val="bg1"/>
                </a:solidFill>
              </a:rPr>
              <a:t>var</a:t>
            </a:r>
            <a:r>
              <a:rPr lang="en-US" sz="2400" dirty="0" smtClean="0">
                <a:solidFill>
                  <a:schemeClr val="bg1"/>
                </a:solidFill>
              </a:rPr>
              <a:t> length = </a:t>
            </a:r>
            <a:r>
              <a:rPr lang="en-US" sz="2400" dirty="0" err="1" smtClean="0">
                <a:solidFill>
                  <a:schemeClr val="bg1"/>
                </a:solidFill>
              </a:rPr>
              <a:t>theArray.length</a:t>
            </a:r>
            <a:r>
              <a:rPr lang="en-US" sz="2400" dirty="0" smtClean="0">
                <a:solidFill>
                  <a:schemeClr val="bg1"/>
                </a:solidFill>
              </a:rPr>
              <a:t>;</a:t>
            </a:r>
          </a:p>
          <a:p>
            <a:pPr>
              <a:buNone/>
            </a:pPr>
            <a:r>
              <a:rPr lang="en-US" sz="2400" dirty="0" smtClean="0">
                <a:solidFill>
                  <a:schemeClr val="bg1"/>
                </a:solidFill>
              </a:rPr>
              <a:t>for ( </a:t>
            </a:r>
            <a:r>
              <a:rPr lang="en-US" sz="2400" dirty="0" err="1" smtClean="0">
                <a:solidFill>
                  <a:schemeClr val="bg1"/>
                </a:solidFill>
              </a:rPr>
              <a:t>var</a:t>
            </a:r>
            <a:r>
              <a:rPr lang="en-US" sz="2400" dirty="0" smtClean="0">
                <a:solidFill>
                  <a:schemeClr val="bg1"/>
                </a:solidFill>
              </a:rPr>
              <a:t> </a:t>
            </a:r>
            <a:r>
              <a:rPr lang="en-US" sz="2400" dirty="0" err="1" smtClean="0">
                <a:solidFill>
                  <a:schemeClr val="bg1"/>
                </a:solidFill>
              </a:rPr>
              <a:t>i</a:t>
            </a:r>
            <a:r>
              <a:rPr lang="en-US" sz="2400" dirty="0" smtClean="0">
                <a:solidFill>
                  <a:schemeClr val="bg1"/>
                </a:solidFill>
              </a:rPr>
              <a:t> = 0; </a:t>
            </a:r>
            <a:r>
              <a:rPr lang="en-US" sz="2400" dirty="0" err="1" smtClean="0">
                <a:solidFill>
                  <a:schemeClr val="bg1"/>
                </a:solidFill>
              </a:rPr>
              <a:t>i</a:t>
            </a:r>
            <a:r>
              <a:rPr lang="en-US" sz="2400" dirty="0" smtClean="0">
                <a:solidFill>
                  <a:schemeClr val="bg1"/>
                </a:solidFill>
              </a:rPr>
              <a:t> &lt; length; ++</a:t>
            </a:r>
            <a:r>
              <a:rPr lang="en-US" sz="2400" dirty="0" err="1" smtClean="0">
                <a:solidFill>
                  <a:schemeClr val="bg1"/>
                </a:solidFill>
              </a:rPr>
              <a:t>i</a:t>
            </a:r>
            <a:r>
              <a:rPr lang="en-US" sz="2400" dirty="0" smtClean="0">
                <a:solidFill>
                  <a:schemeClr val="bg1"/>
                </a:solidFill>
              </a:rPr>
              <a:t> )</a:t>
            </a:r>
          </a:p>
          <a:p>
            <a:pPr>
              <a:buNone/>
            </a:pPr>
            <a:r>
              <a:rPr lang="en-US" sz="2400" dirty="0" smtClean="0">
                <a:solidFill>
                  <a:schemeClr val="bg1"/>
                </a:solidFill>
              </a:rPr>
              <a:t>	</a:t>
            </a:r>
            <a:r>
              <a:rPr lang="en-US" sz="2400" dirty="0" err="1" smtClean="0">
                <a:solidFill>
                  <a:schemeClr val="bg1"/>
                </a:solidFill>
              </a:rPr>
              <a:t>document.writeln</a:t>
            </a:r>
            <a:r>
              <a:rPr lang="en-US" sz="2400" dirty="0" smtClean="0">
                <a:solidFill>
                  <a:schemeClr val="bg1"/>
                </a:solidFill>
              </a:rPr>
              <a:t>("&lt;p&gt;"+</a:t>
            </a:r>
            <a:r>
              <a:rPr lang="en-US" sz="2400" dirty="0" err="1" smtClean="0">
                <a:solidFill>
                  <a:schemeClr val="bg1"/>
                </a:solidFill>
              </a:rPr>
              <a:t>theArray</a:t>
            </a:r>
            <a:r>
              <a:rPr lang="en-US" sz="2400" dirty="0" smtClean="0">
                <a:solidFill>
                  <a:schemeClr val="bg1"/>
                </a:solidFill>
              </a:rPr>
              <a:t>[</a:t>
            </a:r>
            <a:r>
              <a:rPr lang="en-US" sz="2400" dirty="0" err="1" smtClean="0">
                <a:solidFill>
                  <a:schemeClr val="bg1"/>
                </a:solidFill>
              </a:rPr>
              <a:t>i</a:t>
            </a:r>
            <a:r>
              <a:rPr lang="en-US" sz="2400" dirty="0" smtClean="0">
                <a:solidFill>
                  <a:schemeClr val="bg1"/>
                </a:solidFill>
              </a:rPr>
              <a:t>]+"&lt;/p&gt;");	</a:t>
            </a:r>
          </a:p>
          <a:p>
            <a:pPr>
              <a:buNone/>
            </a:pPr>
            <a:r>
              <a:rPr lang="en-US" sz="2400" dirty="0" smtClean="0">
                <a:solidFill>
                  <a:schemeClr val="bg1"/>
                </a:solidFill>
              </a:rPr>
              <a:t>for ( </a:t>
            </a:r>
            <a:r>
              <a:rPr lang="en-US" sz="2400" dirty="0" err="1" smtClean="0">
                <a:solidFill>
                  <a:schemeClr val="bg1"/>
                </a:solidFill>
              </a:rPr>
              <a:t>var</a:t>
            </a:r>
            <a:r>
              <a:rPr lang="en-US" sz="2400" dirty="0" smtClean="0">
                <a:solidFill>
                  <a:schemeClr val="bg1"/>
                </a:solidFill>
              </a:rPr>
              <a:t> j in </a:t>
            </a:r>
            <a:r>
              <a:rPr lang="en-US" sz="2400" dirty="0" err="1" smtClean="0">
                <a:solidFill>
                  <a:schemeClr val="bg1"/>
                </a:solidFill>
              </a:rPr>
              <a:t>theArray</a:t>
            </a:r>
            <a:r>
              <a:rPr lang="en-US" sz="2400" dirty="0" smtClean="0">
                <a:solidFill>
                  <a:schemeClr val="bg1"/>
                </a:solidFill>
              </a:rPr>
              <a:t> )</a:t>
            </a:r>
          </a:p>
          <a:p>
            <a:pPr>
              <a:buNone/>
            </a:pPr>
            <a:r>
              <a:rPr lang="en-US" sz="2400" dirty="0" smtClean="0">
                <a:solidFill>
                  <a:schemeClr val="bg1"/>
                </a:solidFill>
              </a:rPr>
              <a:t>	</a:t>
            </a:r>
            <a:r>
              <a:rPr lang="en-US" sz="2400" dirty="0" err="1" smtClean="0">
                <a:solidFill>
                  <a:schemeClr val="bg1"/>
                </a:solidFill>
              </a:rPr>
              <a:t>document.writeln</a:t>
            </a:r>
            <a:r>
              <a:rPr lang="en-US" sz="2400" dirty="0" smtClean="0">
                <a:solidFill>
                  <a:schemeClr val="bg1"/>
                </a:solidFill>
              </a:rPr>
              <a:t>("&lt;p&gt;"+</a:t>
            </a:r>
            <a:r>
              <a:rPr lang="en-US" sz="2400" dirty="0" err="1" smtClean="0">
                <a:solidFill>
                  <a:schemeClr val="bg1"/>
                </a:solidFill>
              </a:rPr>
              <a:t>theArray</a:t>
            </a:r>
            <a:r>
              <a:rPr lang="en-US" sz="2400" dirty="0" smtClean="0">
                <a:solidFill>
                  <a:schemeClr val="bg1"/>
                </a:solidFill>
              </a:rPr>
              <a:t>[j]+"&lt;/p&gt;");</a:t>
            </a:r>
          </a:p>
          <a:p>
            <a:pPr>
              <a:buNone/>
            </a:pPr>
            <a:r>
              <a:rPr lang="en-US" sz="2400" dirty="0" smtClean="0">
                <a:solidFill>
                  <a:schemeClr val="bg1"/>
                </a:solidFill>
              </a:rPr>
              <a:t> &lt;/script&gt;</a:t>
            </a:r>
          </a:p>
          <a:p>
            <a:pPr>
              <a:buNone/>
            </a:pPr>
            <a:r>
              <a:rPr lang="en-US" sz="2400" dirty="0" smtClean="0">
                <a:solidFill>
                  <a:schemeClr val="bg1"/>
                </a:solidFill>
              </a:rPr>
              <a:t> &lt;/head&gt;</a:t>
            </a:r>
          </a:p>
          <a:p>
            <a:pPr>
              <a:buNone/>
            </a:pPr>
            <a:r>
              <a:rPr lang="en-US" sz="2400" dirty="0" smtClean="0">
                <a:solidFill>
                  <a:schemeClr val="bg1"/>
                </a:solidFill>
              </a:rPr>
              <a:t> &lt;/html&gt;</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endParaRPr lang="en-US" smtClean="0"/>
          </a:p>
        </p:txBody>
      </p:sp>
      <p:sp>
        <p:nvSpPr>
          <p:cNvPr id="108547" name="Content Placeholder 2"/>
          <p:cNvSpPr>
            <a:spLocks noGrp="1"/>
          </p:cNvSpPr>
          <p:nvPr>
            <p:ph idx="1"/>
          </p:nvPr>
        </p:nvSpPr>
        <p:spPr>
          <a:solidFill>
            <a:schemeClr val="tx1"/>
          </a:solidFill>
        </p:spPr>
        <p:txBody>
          <a:bodyPr/>
          <a:lstStyle/>
          <a:p>
            <a:pPr algn="just"/>
            <a:r>
              <a:rPr lang="en-US" dirty="0" err="1" smtClean="0">
                <a:solidFill>
                  <a:schemeClr val="bg1"/>
                </a:solidFill>
                <a:hlinkClick r:id="rId2"/>
              </a:rPr>
              <a:t>document.write</a:t>
            </a:r>
            <a:r>
              <a:rPr lang="en-US" dirty="0" smtClean="0">
                <a:solidFill>
                  <a:schemeClr val="bg1"/>
                </a:solidFill>
                <a:hlinkClick r:id="rId2"/>
              </a:rPr>
              <a:t>()</a:t>
            </a:r>
            <a:r>
              <a:rPr lang="en-US" dirty="0" smtClean="0">
                <a:solidFill>
                  <a:schemeClr val="bg1"/>
                </a:solidFill>
              </a:rPr>
              <a:t>-Writes HTML expressions or JavaScript code to a document</a:t>
            </a:r>
          </a:p>
          <a:p>
            <a:pPr algn="just"/>
            <a:r>
              <a:rPr lang="en-US" dirty="0" err="1" smtClean="0">
                <a:solidFill>
                  <a:schemeClr val="bg1"/>
                </a:solidFill>
                <a:hlinkClick r:id="rId3"/>
              </a:rPr>
              <a:t>document.writeln</a:t>
            </a:r>
            <a:r>
              <a:rPr lang="en-US" dirty="0" smtClean="0">
                <a:solidFill>
                  <a:schemeClr val="bg1"/>
                </a:solidFill>
                <a:hlinkClick r:id="rId3"/>
              </a:rPr>
              <a:t>()</a:t>
            </a:r>
            <a:r>
              <a:rPr lang="en-US" dirty="0" smtClean="0">
                <a:solidFill>
                  <a:schemeClr val="bg1"/>
                </a:solidFill>
              </a:rPr>
              <a:t>-Same as write(), but adds a newline character after each statement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a:solidFill>
            <a:schemeClr val="tx1"/>
          </a:solidFill>
        </p:spPr>
        <p:txBody>
          <a:bodyPr>
            <a:normAutofit fontScale="90000"/>
          </a:bodyPr>
          <a:lstStyle/>
          <a:p>
            <a:pPr algn="ctr"/>
            <a:r>
              <a:rPr lang="en-US" b="1" dirty="0" smtClean="0">
                <a:solidFill>
                  <a:schemeClr val="bg1"/>
                </a:solidFill>
              </a:rPr>
              <a:t>Passing Arrays to Functions</a:t>
            </a:r>
            <a:endParaRPr lang="en-US" dirty="0">
              <a:solidFill>
                <a:schemeClr val="bg1"/>
              </a:solidFill>
            </a:endParaRPr>
          </a:p>
        </p:txBody>
      </p:sp>
      <p:sp>
        <p:nvSpPr>
          <p:cNvPr id="3" name="Content Placeholder 2"/>
          <p:cNvSpPr>
            <a:spLocks noGrp="1"/>
          </p:cNvSpPr>
          <p:nvPr>
            <p:ph idx="1"/>
          </p:nvPr>
        </p:nvSpPr>
        <p:spPr>
          <a:xfrm>
            <a:off x="457200" y="990600"/>
            <a:ext cx="8229600" cy="5867400"/>
          </a:xfrm>
          <a:solidFill>
            <a:schemeClr val="tx1"/>
          </a:solidFill>
        </p:spPr>
        <p:txBody>
          <a:bodyPr>
            <a:noAutofit/>
          </a:bodyPr>
          <a:lstStyle/>
          <a:p>
            <a:pPr algn="just">
              <a:defRPr/>
            </a:pPr>
            <a:r>
              <a:rPr lang="en-US" sz="2000" dirty="0" smtClean="0">
                <a:solidFill>
                  <a:schemeClr val="bg1"/>
                </a:solidFill>
                <a:latin typeface="Times New Roman" pitchFamily="18" charset="0"/>
                <a:cs typeface="Times New Roman" pitchFamily="18" charset="0"/>
              </a:rPr>
              <a:t>To pass an array argument to a function, specify the array’s name (a reference to the array) without brackets.</a:t>
            </a:r>
          </a:p>
          <a:p>
            <a:pPr marL="0" indent="0" algn="just">
              <a:buFont typeface="Wingdings" pitchFamily="2" charset="2"/>
              <a:buNone/>
              <a:defRPr/>
            </a:pPr>
            <a:endParaRPr lang="en-US" sz="2000" dirty="0" smtClean="0">
              <a:solidFill>
                <a:schemeClr val="bg1"/>
              </a:solidFill>
              <a:latin typeface="Times New Roman" pitchFamily="18" charset="0"/>
              <a:cs typeface="Times New Roman" pitchFamily="18" charset="0"/>
            </a:endParaRPr>
          </a:p>
          <a:p>
            <a:pPr algn="just">
              <a:defRPr/>
            </a:pPr>
            <a:r>
              <a:rPr lang="en-US" sz="2000" dirty="0" smtClean="0">
                <a:solidFill>
                  <a:schemeClr val="bg1"/>
                </a:solidFill>
                <a:latin typeface="Times New Roman" pitchFamily="18" charset="0"/>
                <a:cs typeface="Times New Roman" pitchFamily="18" charset="0"/>
              </a:rPr>
              <a:t>Array declaration:</a:t>
            </a:r>
            <a:endParaRPr lang="pt-BR" sz="2000" dirty="0" smtClean="0">
              <a:solidFill>
                <a:schemeClr val="bg1"/>
              </a:solidFill>
              <a:latin typeface="Times New Roman" pitchFamily="18" charset="0"/>
              <a:cs typeface="Times New Roman" pitchFamily="18" charset="0"/>
            </a:endParaRPr>
          </a:p>
          <a:p>
            <a:pPr marL="457200" lvl="1" indent="0">
              <a:buFont typeface="Wingdings" pitchFamily="2" charset="2"/>
              <a:buNone/>
              <a:defRPr/>
            </a:pPr>
            <a:r>
              <a:rPr lang="en-US" sz="2000" dirty="0" err="1" smtClean="0">
                <a:solidFill>
                  <a:schemeClr val="bg1"/>
                </a:solidFill>
                <a:latin typeface="Times New Roman" pitchFamily="18" charset="0"/>
                <a:cs typeface="Times New Roman" pitchFamily="18" charset="0"/>
              </a:rPr>
              <a:t>Eg:</a:t>
            </a:r>
            <a:r>
              <a:rPr lang="en-US" sz="2000" b="1" dirty="0" err="1" smtClean="0">
                <a:solidFill>
                  <a:schemeClr val="bg1"/>
                </a:solidFill>
                <a:latin typeface="Times New Roman" pitchFamily="18" charset="0"/>
                <a:cs typeface="Times New Roman" pitchFamily="18" charset="0"/>
              </a:rPr>
              <a:t>var</a:t>
            </a:r>
            <a:r>
              <a:rPr lang="en-US" sz="2000" b="1"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hourlyTemperatures</a:t>
            </a:r>
            <a:r>
              <a:rPr lang="en-US" sz="2000" dirty="0" smtClean="0">
                <a:solidFill>
                  <a:schemeClr val="bg1"/>
                </a:solidFill>
                <a:latin typeface="Times New Roman" pitchFamily="18" charset="0"/>
                <a:cs typeface="Times New Roman" pitchFamily="18" charset="0"/>
              </a:rPr>
              <a:t> = </a:t>
            </a:r>
            <a:r>
              <a:rPr lang="en-US" sz="2000" b="1" dirty="0" smtClean="0">
                <a:solidFill>
                  <a:schemeClr val="bg1"/>
                </a:solidFill>
                <a:latin typeface="Times New Roman" pitchFamily="18" charset="0"/>
                <a:cs typeface="Times New Roman" pitchFamily="18" charset="0"/>
              </a:rPr>
              <a:t>new </a:t>
            </a:r>
            <a:r>
              <a:rPr lang="en-US" sz="2000" dirty="0" smtClean="0">
                <a:solidFill>
                  <a:schemeClr val="bg1"/>
                </a:solidFill>
                <a:latin typeface="Times New Roman" pitchFamily="18" charset="0"/>
                <a:cs typeface="Times New Roman" pitchFamily="18" charset="0"/>
              </a:rPr>
              <a:t>Array( </a:t>
            </a:r>
            <a:r>
              <a:rPr lang="en-US" sz="2000" b="1" dirty="0" smtClean="0">
                <a:solidFill>
                  <a:schemeClr val="bg1"/>
                </a:solidFill>
                <a:latin typeface="Times New Roman" pitchFamily="18" charset="0"/>
                <a:cs typeface="Times New Roman" pitchFamily="18" charset="0"/>
              </a:rPr>
              <a:t>24 </a:t>
            </a:r>
            <a:r>
              <a:rPr lang="en-US" sz="2000" dirty="0" smtClean="0">
                <a:solidFill>
                  <a:schemeClr val="bg1"/>
                </a:solidFill>
                <a:latin typeface="Times New Roman" pitchFamily="18" charset="0"/>
                <a:cs typeface="Times New Roman" pitchFamily="18" charset="0"/>
              </a:rPr>
              <a:t>);</a:t>
            </a:r>
          </a:p>
          <a:p>
            <a:pPr marL="514350" indent="-457200">
              <a:defRPr/>
            </a:pPr>
            <a:r>
              <a:rPr lang="en-US" sz="2000" dirty="0" smtClean="0">
                <a:solidFill>
                  <a:schemeClr val="bg1"/>
                </a:solidFill>
                <a:latin typeface="Times New Roman" pitchFamily="18" charset="0"/>
                <a:cs typeface="Times New Roman" pitchFamily="18" charset="0"/>
              </a:rPr>
              <a:t>Function call</a:t>
            </a:r>
          </a:p>
          <a:p>
            <a:pPr marL="57150" indent="0">
              <a:buFont typeface="Wingdings" pitchFamily="2" charset="2"/>
              <a:buNone/>
              <a:defRPr/>
            </a:pP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modifyArray</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hourlyTemperatures</a:t>
            </a:r>
            <a:r>
              <a:rPr lang="en-US" sz="2000" dirty="0" smtClean="0">
                <a:solidFill>
                  <a:schemeClr val="bg1"/>
                </a:solidFill>
                <a:latin typeface="Times New Roman" pitchFamily="18" charset="0"/>
                <a:cs typeface="Times New Roman" pitchFamily="18" charset="0"/>
              </a:rPr>
              <a:t> );</a:t>
            </a:r>
          </a:p>
          <a:p>
            <a:r>
              <a:rPr lang="en-US" sz="2000" dirty="0" smtClean="0">
                <a:solidFill>
                  <a:schemeClr val="bg1"/>
                </a:solidFill>
              </a:rPr>
              <a:t>For a function to receive an array through a function call, the function’s parameter list must specify a parameter that will refer to the array in the body of the function. </a:t>
            </a:r>
          </a:p>
          <a:p>
            <a:r>
              <a:rPr lang="en-US" sz="2000" dirty="0" smtClean="0">
                <a:solidFill>
                  <a:schemeClr val="bg1"/>
                </a:solidFill>
              </a:rPr>
              <a:t>JavaScript does not provide a special syntax for this purpose—it simply requires that the identifier for the array be specified in the parameter list.</a:t>
            </a:r>
          </a:p>
          <a:p>
            <a:r>
              <a:rPr lang="en-US" sz="2000" dirty="0" smtClean="0">
                <a:solidFill>
                  <a:schemeClr val="bg1"/>
                </a:solidFill>
              </a:rPr>
              <a:t>the function header for function </a:t>
            </a:r>
            <a:r>
              <a:rPr lang="en-US" sz="2000" dirty="0" err="1" smtClean="0">
                <a:solidFill>
                  <a:schemeClr val="bg1"/>
                </a:solidFill>
              </a:rPr>
              <a:t>modifyArray</a:t>
            </a:r>
            <a:r>
              <a:rPr lang="en-US" sz="2000" dirty="0" smtClean="0">
                <a:solidFill>
                  <a:schemeClr val="bg1"/>
                </a:solidFill>
              </a:rPr>
              <a:t> might be written as</a:t>
            </a:r>
          </a:p>
          <a:p>
            <a:pPr algn="ctr">
              <a:buNone/>
            </a:pPr>
            <a:r>
              <a:rPr lang="en-US" sz="2000" b="1" dirty="0" err="1" smtClean="0">
                <a:solidFill>
                  <a:schemeClr val="bg1"/>
                </a:solidFill>
              </a:rPr>
              <a:t>Eg</a:t>
            </a:r>
            <a:r>
              <a:rPr lang="en-US" sz="2000" b="1" dirty="0" smtClean="0">
                <a:solidFill>
                  <a:schemeClr val="bg1"/>
                </a:solidFill>
              </a:rPr>
              <a:t>: function </a:t>
            </a:r>
            <a:r>
              <a:rPr lang="en-US" sz="2000" b="1" dirty="0" err="1" smtClean="0">
                <a:solidFill>
                  <a:schemeClr val="bg1"/>
                </a:solidFill>
              </a:rPr>
              <a:t>modifyArray</a:t>
            </a:r>
            <a:r>
              <a:rPr lang="en-US" sz="2000" b="1" dirty="0" smtClean="0">
                <a:solidFill>
                  <a:schemeClr val="bg1"/>
                </a:solidFill>
              </a:rPr>
              <a:t>( b )</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457200" y="381000"/>
            <a:ext cx="8229600" cy="1143000"/>
          </a:xfrm>
          <a:solidFill>
            <a:schemeClr val="tx1"/>
          </a:solidFill>
        </p:spPr>
        <p:txBody>
          <a:bodyPr/>
          <a:lstStyle/>
          <a:p>
            <a:pPr algn="ctr"/>
            <a:r>
              <a:rPr lang="en-US" b="1" dirty="0" smtClean="0">
                <a:solidFill>
                  <a:schemeClr val="bg1"/>
                </a:solidFill>
              </a:rPr>
              <a:t>JS Array methods</a:t>
            </a:r>
          </a:p>
        </p:txBody>
      </p:sp>
      <p:sp>
        <p:nvSpPr>
          <p:cNvPr id="148483" name="Content Placeholder 2"/>
          <p:cNvSpPr>
            <a:spLocks noGrp="1"/>
          </p:cNvSpPr>
          <p:nvPr>
            <p:ph idx="1"/>
          </p:nvPr>
        </p:nvSpPr>
        <p:spPr>
          <a:xfrm>
            <a:off x="457200" y="1600200"/>
            <a:ext cx="8229600" cy="4800600"/>
          </a:xfrm>
          <a:solidFill>
            <a:schemeClr val="tx1"/>
          </a:solidFill>
        </p:spPr>
        <p:txBody>
          <a:bodyPr/>
          <a:lstStyle/>
          <a:p>
            <a:pPr>
              <a:lnSpc>
                <a:spcPct val="90000"/>
              </a:lnSpc>
            </a:pPr>
            <a:r>
              <a:rPr lang="en-US" sz="2400" dirty="0" smtClean="0">
                <a:solidFill>
                  <a:schemeClr val="bg1"/>
                </a:solidFill>
              </a:rPr>
              <a:t>The key property of the ‘Array’ object is ‘length’, </a:t>
            </a:r>
            <a:r>
              <a:rPr lang="en-US" sz="2400" dirty="0" err="1" smtClean="0">
                <a:solidFill>
                  <a:schemeClr val="bg1"/>
                </a:solidFill>
              </a:rPr>
              <a:t>i.e</a:t>
            </a:r>
            <a:r>
              <a:rPr lang="en-US" sz="2400" dirty="0" smtClean="0">
                <a:solidFill>
                  <a:schemeClr val="bg1"/>
                </a:solidFill>
              </a:rPr>
              <a:t> the number of elements in an array</a:t>
            </a:r>
          </a:p>
          <a:p>
            <a:pPr>
              <a:lnSpc>
                <a:spcPct val="90000"/>
              </a:lnSpc>
            </a:pPr>
            <a:endParaRPr lang="en-US" sz="2400" dirty="0" smtClean="0">
              <a:solidFill>
                <a:schemeClr val="bg1"/>
              </a:solidFill>
            </a:endParaRPr>
          </a:p>
          <a:p>
            <a:pPr>
              <a:lnSpc>
                <a:spcPct val="90000"/>
              </a:lnSpc>
            </a:pPr>
            <a:r>
              <a:rPr lang="en-US" sz="2400" dirty="0" smtClean="0">
                <a:solidFill>
                  <a:schemeClr val="bg1"/>
                </a:solidFill>
              </a:rPr>
              <a:t>Two of the key ‘Array’ methods are:</a:t>
            </a:r>
          </a:p>
          <a:p>
            <a:pPr lvl="1">
              <a:lnSpc>
                <a:spcPct val="90000"/>
              </a:lnSpc>
            </a:pPr>
            <a:r>
              <a:rPr lang="en-US" sz="2400" dirty="0" smtClean="0">
                <a:solidFill>
                  <a:schemeClr val="bg1"/>
                </a:solidFill>
              </a:rPr>
              <a:t>reverse( )</a:t>
            </a:r>
          </a:p>
          <a:p>
            <a:pPr lvl="1">
              <a:lnSpc>
                <a:spcPct val="90000"/>
              </a:lnSpc>
            </a:pPr>
            <a:r>
              <a:rPr lang="en-US" sz="2400" dirty="0" smtClean="0">
                <a:solidFill>
                  <a:schemeClr val="bg1"/>
                </a:solidFill>
              </a:rPr>
              <a:t>sort( )</a:t>
            </a:r>
          </a:p>
          <a:p>
            <a:r>
              <a:rPr lang="en-US" sz="2400" dirty="0" smtClean="0">
                <a:solidFill>
                  <a:schemeClr val="bg1"/>
                </a:solidFill>
                <a:latin typeface="Times New Roman" pitchFamily="18" charset="0"/>
                <a:cs typeface="Times New Roman" pitchFamily="18" charset="0"/>
              </a:rPr>
              <a:t>Two search methods</a:t>
            </a:r>
          </a:p>
          <a:p>
            <a:pPr lvl="1"/>
            <a:r>
              <a:rPr lang="en-US" sz="2400" b="1" dirty="0" err="1" smtClean="0">
                <a:solidFill>
                  <a:schemeClr val="bg1"/>
                </a:solidFill>
                <a:latin typeface="Times New Roman" pitchFamily="18" charset="0"/>
                <a:cs typeface="Times New Roman" pitchFamily="18" charset="0"/>
              </a:rPr>
              <a:t>indexOf</a:t>
            </a:r>
            <a:r>
              <a:rPr lang="en-US" sz="2400" dirty="0" smtClean="0">
                <a:solidFill>
                  <a:schemeClr val="bg1"/>
                </a:solidFill>
                <a:latin typeface="Times New Roman" pitchFamily="18" charset="0"/>
                <a:cs typeface="Times New Roman" pitchFamily="18" charset="0"/>
              </a:rPr>
              <a:t>- searches for the first occurrence of specific key value</a:t>
            </a:r>
          </a:p>
          <a:p>
            <a:pPr lvl="1"/>
            <a:r>
              <a:rPr lang="en-US" sz="2400" b="1" dirty="0" err="1" smtClean="0">
                <a:solidFill>
                  <a:schemeClr val="bg1"/>
                </a:solidFill>
                <a:latin typeface="Times New Roman" pitchFamily="18" charset="0"/>
                <a:cs typeface="Times New Roman" pitchFamily="18" charset="0"/>
              </a:rPr>
              <a:t>lastIndexOf</a:t>
            </a:r>
            <a:r>
              <a:rPr lang="en-US" sz="2400" dirty="0" smtClean="0">
                <a:solidFill>
                  <a:schemeClr val="bg1"/>
                </a:solidFill>
                <a:latin typeface="Times New Roman" pitchFamily="18" charset="0"/>
                <a:cs typeface="Times New Roman" pitchFamily="18" charset="0"/>
              </a:rPr>
              <a:t> -searches for the last occurrence of specific key value</a:t>
            </a: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a:solidFill>
            <a:schemeClr val="tx1"/>
          </a:solidFill>
        </p:spPr>
        <p:txBody>
          <a:bodyPr>
            <a:normAutofit fontScale="90000"/>
          </a:bodyPr>
          <a:lstStyle/>
          <a:p>
            <a:r>
              <a:rPr lang="en-US" b="1" dirty="0" smtClean="0">
                <a:solidFill>
                  <a:schemeClr val="bg1"/>
                </a:solidFill>
              </a:rPr>
              <a:t>Sorting Arrays with Array Method sort</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lstStyle/>
          <a:p>
            <a:pPr algn="just"/>
            <a:r>
              <a:rPr lang="en-US" b="1" dirty="0" smtClean="0">
                <a:solidFill>
                  <a:schemeClr val="bg1"/>
                </a:solidFill>
              </a:rPr>
              <a:t>Sorting data (putting data in a particular order, such as ascending or descending) is one of </a:t>
            </a:r>
            <a:r>
              <a:rPr lang="en-US" dirty="0" smtClean="0">
                <a:solidFill>
                  <a:schemeClr val="bg1"/>
                </a:solidFill>
              </a:rPr>
              <a:t>the most important computing functions.</a:t>
            </a:r>
          </a:p>
          <a:p>
            <a:pPr algn="just"/>
            <a:r>
              <a:rPr lang="en-US" dirty="0" smtClean="0">
                <a:solidFill>
                  <a:schemeClr val="bg1"/>
                </a:solidFill>
              </a:rPr>
              <a:t>The Array object in JavaScript has a built-in method </a:t>
            </a:r>
            <a:r>
              <a:rPr lang="en-US" b="1" dirty="0" smtClean="0">
                <a:solidFill>
                  <a:schemeClr val="bg1"/>
                </a:solidFill>
              </a:rPr>
              <a:t>sort for sorting arrays.</a:t>
            </a:r>
          </a:p>
          <a:p>
            <a:pPr algn="just"/>
            <a:r>
              <a:rPr lang="en-US" dirty="0" smtClean="0">
                <a:solidFill>
                  <a:schemeClr val="bg1"/>
                </a:solidFill>
              </a:rPr>
              <a:t>By default, Array method sort (with no arguments) uses </a:t>
            </a:r>
            <a:r>
              <a:rPr lang="en-US" i="1" dirty="0" smtClean="0">
                <a:solidFill>
                  <a:schemeClr val="bg1"/>
                </a:solidFill>
              </a:rPr>
              <a:t>string comparisons to determine </a:t>
            </a:r>
            <a:r>
              <a:rPr lang="en-US" dirty="0" smtClean="0">
                <a:solidFill>
                  <a:schemeClr val="bg1"/>
                </a:solidFill>
              </a:rPr>
              <a:t>the sorting order of the array elements. </a:t>
            </a:r>
          </a:p>
          <a:p>
            <a:pPr algn="just"/>
            <a:r>
              <a:rPr lang="en-US" dirty="0" smtClean="0">
                <a:solidFill>
                  <a:schemeClr val="bg1"/>
                </a:solidFill>
              </a:rPr>
              <a:t>The strings are compared by the ASCII values of their characters.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solidFill>
            <a:schemeClr val="tx1"/>
          </a:solidFill>
        </p:spPr>
        <p:txBody>
          <a:bodyPr>
            <a:normAutofit/>
          </a:bodyPr>
          <a:lstStyle/>
          <a:p>
            <a:r>
              <a:rPr lang="en-US" sz="3200" dirty="0" smtClean="0">
                <a:solidFill>
                  <a:schemeClr val="bg1"/>
                </a:solidFill>
              </a:rPr>
              <a:t>a negative value if the first argument is </a:t>
            </a:r>
            <a:r>
              <a:rPr lang="en-US" sz="3200" i="1" dirty="0" smtClean="0">
                <a:solidFill>
                  <a:schemeClr val="bg1"/>
                </a:solidFill>
              </a:rPr>
              <a:t>less than the second argument</a:t>
            </a:r>
          </a:p>
          <a:p>
            <a:r>
              <a:rPr lang="en-US" sz="3200" dirty="0" smtClean="0">
                <a:solidFill>
                  <a:schemeClr val="bg1"/>
                </a:solidFill>
              </a:rPr>
              <a:t>Zero if the arguments are </a:t>
            </a:r>
            <a:r>
              <a:rPr lang="en-US" sz="3200" i="1" dirty="0" smtClean="0">
                <a:solidFill>
                  <a:schemeClr val="bg1"/>
                </a:solidFill>
              </a:rPr>
              <a:t>equal, or</a:t>
            </a:r>
          </a:p>
          <a:p>
            <a:r>
              <a:rPr lang="en-US" sz="3200" dirty="0" smtClean="0">
                <a:solidFill>
                  <a:schemeClr val="bg1"/>
                </a:solidFill>
              </a:rPr>
              <a:t>a positive value if the first argument is </a:t>
            </a:r>
            <a:r>
              <a:rPr lang="en-US" sz="3200" i="1" dirty="0" smtClean="0">
                <a:solidFill>
                  <a:schemeClr val="bg1"/>
                </a:solidFill>
              </a:rPr>
              <a:t>greater than the second argument.</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a:solidFill>
            <a:schemeClr val="tx1"/>
          </a:solidFill>
        </p:spPr>
        <p:txBody>
          <a:bodyPr>
            <a:normAutofit fontScale="90000"/>
          </a:bodyPr>
          <a:lstStyle/>
          <a:p>
            <a:pPr algn="ctr"/>
            <a:r>
              <a:rPr lang="en-US" b="1" dirty="0" smtClean="0">
                <a:solidFill>
                  <a:schemeClr val="bg1"/>
                </a:solidFill>
              </a:rPr>
              <a:t>Searching Arrays with Array Method </a:t>
            </a:r>
            <a:r>
              <a:rPr lang="en-US" b="1" dirty="0" err="1" smtClean="0">
                <a:solidFill>
                  <a:schemeClr val="bg1"/>
                </a:solidFill>
              </a:rPr>
              <a:t>indexOf</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normAutofit/>
          </a:bodyPr>
          <a:lstStyle/>
          <a:p>
            <a:r>
              <a:rPr lang="en-US" sz="2000" dirty="0" smtClean="0">
                <a:solidFill>
                  <a:schemeClr val="bg1"/>
                </a:solidFill>
              </a:rPr>
              <a:t>When working with data stored in arrays, it’s often necessary to determine whether an array contains a value that matches a certain </a:t>
            </a:r>
            <a:r>
              <a:rPr lang="en-US" sz="2000" i="1" dirty="0" smtClean="0">
                <a:solidFill>
                  <a:schemeClr val="bg1"/>
                </a:solidFill>
              </a:rPr>
              <a:t>key value. </a:t>
            </a:r>
          </a:p>
          <a:p>
            <a:r>
              <a:rPr lang="en-US" sz="2000" i="1" dirty="0" smtClean="0">
                <a:solidFill>
                  <a:schemeClr val="bg1"/>
                </a:solidFill>
              </a:rPr>
              <a:t>The process of locating a particular </a:t>
            </a:r>
            <a:r>
              <a:rPr lang="en-US" sz="2000" dirty="0" smtClean="0">
                <a:solidFill>
                  <a:schemeClr val="bg1"/>
                </a:solidFill>
              </a:rPr>
              <a:t>element value in an array is called </a:t>
            </a:r>
            <a:r>
              <a:rPr lang="en-US" sz="2000" i="1" dirty="0" smtClean="0">
                <a:solidFill>
                  <a:schemeClr val="bg1"/>
                </a:solidFill>
              </a:rPr>
              <a:t>searching. </a:t>
            </a:r>
          </a:p>
          <a:p>
            <a:r>
              <a:rPr lang="en-US" sz="2000" i="1" dirty="0" smtClean="0">
                <a:solidFill>
                  <a:schemeClr val="bg1"/>
                </a:solidFill>
              </a:rPr>
              <a:t>The Array object in JavaScript has built-in </a:t>
            </a:r>
            <a:r>
              <a:rPr lang="en-US" sz="2000" dirty="0" smtClean="0">
                <a:solidFill>
                  <a:schemeClr val="bg1"/>
                </a:solidFill>
              </a:rPr>
              <a:t>methods </a:t>
            </a:r>
            <a:r>
              <a:rPr lang="en-US" sz="2000" b="1" dirty="0" err="1" smtClean="0">
                <a:solidFill>
                  <a:schemeClr val="bg1"/>
                </a:solidFill>
              </a:rPr>
              <a:t>indexOf</a:t>
            </a:r>
            <a:r>
              <a:rPr lang="en-US" sz="2000" b="1" dirty="0" smtClean="0">
                <a:solidFill>
                  <a:schemeClr val="bg1"/>
                </a:solidFill>
              </a:rPr>
              <a:t> and </a:t>
            </a:r>
            <a:r>
              <a:rPr lang="en-US" sz="2000" b="1" dirty="0" err="1" smtClean="0">
                <a:solidFill>
                  <a:schemeClr val="bg1"/>
                </a:solidFill>
              </a:rPr>
              <a:t>lastIndexOf</a:t>
            </a:r>
            <a:r>
              <a:rPr lang="en-US" sz="2000" b="1" dirty="0" smtClean="0">
                <a:solidFill>
                  <a:schemeClr val="bg1"/>
                </a:solidFill>
              </a:rPr>
              <a:t> </a:t>
            </a:r>
            <a:r>
              <a:rPr lang="en-US" sz="2000" dirty="0" smtClean="0">
                <a:solidFill>
                  <a:schemeClr val="bg1"/>
                </a:solidFill>
              </a:rPr>
              <a:t>for searching arrays</a:t>
            </a:r>
            <a:r>
              <a:rPr lang="en-US" sz="2000" b="1" dirty="0" smtClean="0">
                <a:solidFill>
                  <a:schemeClr val="bg1"/>
                </a:solidFill>
              </a:rPr>
              <a:t>.</a:t>
            </a:r>
          </a:p>
          <a:p>
            <a:r>
              <a:rPr lang="en-US" sz="2000" dirty="0" smtClean="0">
                <a:solidFill>
                  <a:schemeClr val="bg1"/>
                </a:solidFill>
              </a:rPr>
              <a:t>Method</a:t>
            </a:r>
            <a:r>
              <a:rPr lang="en-US" sz="2000" b="1" dirty="0" smtClean="0">
                <a:solidFill>
                  <a:schemeClr val="bg1"/>
                </a:solidFill>
              </a:rPr>
              <a:t> </a:t>
            </a:r>
            <a:r>
              <a:rPr lang="en-US" sz="2000" b="1" dirty="0" err="1" smtClean="0">
                <a:solidFill>
                  <a:schemeClr val="bg1"/>
                </a:solidFill>
              </a:rPr>
              <a:t>indexOf</a:t>
            </a:r>
            <a:r>
              <a:rPr lang="en-US" sz="2000" b="1" dirty="0" smtClean="0">
                <a:solidFill>
                  <a:schemeClr val="bg1"/>
                </a:solidFill>
              </a:rPr>
              <a:t> </a:t>
            </a:r>
            <a:r>
              <a:rPr lang="en-US" sz="2000" dirty="0" smtClean="0">
                <a:solidFill>
                  <a:schemeClr val="bg1"/>
                </a:solidFill>
              </a:rPr>
              <a:t>searches for the first occurrence of the specified key value</a:t>
            </a:r>
          </a:p>
          <a:p>
            <a:r>
              <a:rPr lang="en-US" sz="2000" dirty="0" smtClean="0">
                <a:solidFill>
                  <a:schemeClr val="bg1"/>
                </a:solidFill>
              </a:rPr>
              <a:t>Method </a:t>
            </a:r>
            <a:r>
              <a:rPr lang="en-US" sz="2000" dirty="0" err="1" smtClean="0">
                <a:solidFill>
                  <a:schemeClr val="bg1"/>
                </a:solidFill>
              </a:rPr>
              <a:t>lastIndexOf</a:t>
            </a:r>
            <a:r>
              <a:rPr lang="en-US" sz="2000" dirty="0" smtClean="0">
                <a:solidFill>
                  <a:schemeClr val="bg1"/>
                </a:solidFill>
              </a:rPr>
              <a:t> searches for the last occurrence of the specified key value.</a:t>
            </a:r>
          </a:p>
          <a:p>
            <a:r>
              <a:rPr lang="en-US" sz="2000" dirty="0" smtClean="0">
                <a:solidFill>
                  <a:schemeClr val="bg1"/>
                </a:solidFill>
              </a:rPr>
              <a:t>If the key value is found in the array, each method returns the index of that value; otherwise, -1 is returned.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a:solidFill>
            <a:schemeClr val="tx1"/>
          </a:solidFill>
        </p:spPr>
        <p:txBody>
          <a:bodyPr>
            <a:normAutofit/>
          </a:bodyPr>
          <a:lstStyle/>
          <a:p>
            <a:pPr algn="ctr"/>
            <a:r>
              <a:rPr lang="en-US" sz="5400" b="1" dirty="0" smtClean="0">
                <a:solidFill>
                  <a:schemeClr val="bg1"/>
                </a:solidFill>
              </a:rPr>
              <a:t>Math object</a:t>
            </a:r>
          </a:p>
        </p:txBody>
      </p:sp>
      <p:sp>
        <p:nvSpPr>
          <p:cNvPr id="3" name="Content Placeholder 2"/>
          <p:cNvSpPr>
            <a:spLocks noGrp="1"/>
          </p:cNvSpPr>
          <p:nvPr>
            <p:ph idx="1"/>
          </p:nvPr>
        </p:nvSpPr>
        <p:spPr>
          <a:solidFill>
            <a:schemeClr val="tx1"/>
          </a:solidFill>
        </p:spPr>
        <p:txBody>
          <a:bodyPr>
            <a:normAutofit/>
          </a:bodyPr>
          <a:lstStyle/>
          <a:p>
            <a:pPr algn="just"/>
            <a:r>
              <a:rPr lang="en-US" sz="2400" dirty="0" smtClean="0">
                <a:solidFill>
                  <a:schemeClr val="bg1"/>
                </a:solidFill>
              </a:rPr>
              <a:t>The </a:t>
            </a:r>
            <a:r>
              <a:rPr lang="en-US" sz="2400" b="1" dirty="0" smtClean="0">
                <a:solidFill>
                  <a:schemeClr val="bg1"/>
                </a:solidFill>
              </a:rPr>
              <a:t>Math object’s methods </a:t>
            </a:r>
            <a:r>
              <a:rPr lang="en-US" sz="2400" dirty="0" smtClean="0">
                <a:solidFill>
                  <a:schemeClr val="bg1"/>
                </a:solidFill>
              </a:rPr>
              <a:t>enable you to conveniently perform many common mathematical</a:t>
            </a:r>
            <a:r>
              <a:rPr lang="en-US" sz="2400" b="1" dirty="0" smtClean="0">
                <a:solidFill>
                  <a:schemeClr val="bg1"/>
                </a:solidFill>
              </a:rPr>
              <a:t> </a:t>
            </a:r>
            <a:r>
              <a:rPr lang="en-US" sz="2400" dirty="0" smtClean="0">
                <a:solidFill>
                  <a:schemeClr val="bg1"/>
                </a:solidFill>
              </a:rPr>
              <a:t>calculations</a:t>
            </a:r>
          </a:p>
          <a:p>
            <a:pPr algn="just"/>
            <a:r>
              <a:rPr lang="en-US" sz="2400" dirty="0" smtClean="0">
                <a:solidFill>
                  <a:schemeClr val="bg1"/>
                </a:solidFill>
              </a:rPr>
              <a:t>An object’s methods are called by writing the name of the object followed by a dot (.) and the name of the method. </a:t>
            </a:r>
          </a:p>
          <a:p>
            <a:pPr algn="just"/>
            <a:r>
              <a:rPr lang="en-US" sz="2400" dirty="0" smtClean="0">
                <a:solidFill>
                  <a:schemeClr val="bg1"/>
                </a:solidFill>
              </a:rPr>
              <a:t>In parentheses following the method name are arguments to the method.</a:t>
            </a:r>
          </a:p>
          <a:p>
            <a:pPr algn="just">
              <a:buNone/>
            </a:pPr>
            <a:r>
              <a:rPr lang="en-US" sz="2400" b="1" dirty="0" err="1" smtClean="0">
                <a:solidFill>
                  <a:schemeClr val="bg1"/>
                </a:solidFill>
              </a:rPr>
              <a:t>Eg</a:t>
            </a:r>
            <a:r>
              <a:rPr lang="en-US" sz="2400" b="1" dirty="0" smtClean="0">
                <a:solidFill>
                  <a:schemeClr val="bg1"/>
                </a:solidFill>
              </a:rPr>
              <a:t>: </a:t>
            </a:r>
            <a:r>
              <a:rPr lang="en-US" sz="2400" b="1" dirty="0" err="1" smtClean="0">
                <a:solidFill>
                  <a:schemeClr val="bg1"/>
                </a:solidFill>
              </a:rPr>
              <a:t>var</a:t>
            </a:r>
            <a:r>
              <a:rPr lang="en-US" sz="2400" b="1" dirty="0" smtClean="0">
                <a:solidFill>
                  <a:schemeClr val="bg1"/>
                </a:solidFill>
              </a:rPr>
              <a:t> result = </a:t>
            </a:r>
            <a:r>
              <a:rPr lang="en-US" sz="2400" b="1" dirty="0" err="1" smtClean="0">
                <a:solidFill>
                  <a:schemeClr val="bg1"/>
                </a:solidFill>
              </a:rPr>
              <a:t>Math.sqrt</a:t>
            </a:r>
            <a:r>
              <a:rPr lang="en-US" sz="2400" b="1" dirty="0" smtClean="0">
                <a:solidFill>
                  <a:schemeClr val="bg1"/>
                </a:solidFill>
              </a:rPr>
              <a:t>( 900 );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6200" y="66674"/>
            <a:ext cx="9144000" cy="67151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solidFill>
            <a:schemeClr val="tx1"/>
          </a:solidFill>
        </p:spPr>
        <p:txBody>
          <a:bodyPr/>
          <a:lstStyle/>
          <a:p>
            <a:pPr algn="ctr"/>
            <a:r>
              <a:rPr lang="en-US" b="1" dirty="0" smtClean="0">
                <a:solidFill>
                  <a:schemeClr val="bg1"/>
                </a:solidFill>
              </a:rPr>
              <a:t>String Object</a:t>
            </a:r>
            <a:endParaRPr lang="en-US" dirty="0">
              <a:solidFill>
                <a:schemeClr val="bg1"/>
              </a:solidFill>
            </a:endParaRPr>
          </a:p>
        </p:txBody>
      </p:sp>
      <p:sp>
        <p:nvSpPr>
          <p:cNvPr id="3" name="Content Placeholder 2"/>
          <p:cNvSpPr>
            <a:spLocks noGrp="1"/>
          </p:cNvSpPr>
          <p:nvPr>
            <p:ph idx="1"/>
          </p:nvPr>
        </p:nvSpPr>
        <p:spPr>
          <a:xfrm>
            <a:off x="457200" y="1371600"/>
            <a:ext cx="8229600" cy="5257800"/>
          </a:xfrm>
          <a:solidFill>
            <a:schemeClr val="tx1"/>
          </a:solidFill>
        </p:spPr>
        <p:txBody>
          <a:bodyPr>
            <a:normAutofit/>
          </a:bodyPr>
          <a:lstStyle/>
          <a:p>
            <a:pPr algn="just"/>
            <a:r>
              <a:rPr lang="en-US" sz="2400" dirty="0" smtClean="0">
                <a:solidFill>
                  <a:schemeClr val="bg1"/>
                </a:solidFill>
                <a:latin typeface="Times New Roman" pitchFamily="18" charset="0"/>
                <a:cs typeface="Times New Roman" pitchFamily="18" charset="0"/>
              </a:rPr>
              <a:t>A string is a series of characters treated as a single unit. </a:t>
            </a:r>
          </a:p>
          <a:p>
            <a:pPr algn="just"/>
            <a:r>
              <a:rPr lang="en-US" sz="2400" dirty="0" smtClean="0">
                <a:solidFill>
                  <a:schemeClr val="bg1"/>
                </a:solidFill>
                <a:latin typeface="Times New Roman" pitchFamily="18" charset="0"/>
                <a:cs typeface="Times New Roman" pitchFamily="18" charset="0"/>
              </a:rPr>
              <a:t>A string may include letters, digits and various </a:t>
            </a:r>
            <a:r>
              <a:rPr lang="en-US" sz="2400" b="1" dirty="0" smtClean="0">
                <a:solidFill>
                  <a:schemeClr val="bg1"/>
                </a:solidFill>
                <a:latin typeface="Times New Roman" pitchFamily="18" charset="0"/>
                <a:cs typeface="Times New Roman" pitchFamily="18" charset="0"/>
              </a:rPr>
              <a:t>special characters</a:t>
            </a:r>
            <a:r>
              <a:rPr lang="en-US" sz="2400" b="1" i="1" dirty="0" smtClean="0">
                <a:solidFill>
                  <a:schemeClr val="bg1"/>
                </a:solidFill>
                <a:latin typeface="Times New Roman" pitchFamily="18" charset="0"/>
                <a:cs typeface="Times New Roman" pitchFamily="18" charset="0"/>
              </a:rPr>
              <a:t>, such as +, -, *, /, and $. </a:t>
            </a:r>
          </a:p>
          <a:p>
            <a:pPr algn="just"/>
            <a:r>
              <a:rPr lang="en-US" sz="2400" b="1" i="1" dirty="0" smtClean="0">
                <a:solidFill>
                  <a:schemeClr val="bg1"/>
                </a:solidFill>
                <a:latin typeface="Times New Roman" pitchFamily="18" charset="0"/>
                <a:cs typeface="Times New Roman" pitchFamily="18" charset="0"/>
              </a:rPr>
              <a:t>JavaScript supports the set </a:t>
            </a:r>
            <a:r>
              <a:rPr lang="en-US" sz="2400" dirty="0" smtClean="0">
                <a:solidFill>
                  <a:schemeClr val="bg1"/>
                </a:solidFill>
                <a:latin typeface="Times New Roman" pitchFamily="18" charset="0"/>
                <a:cs typeface="Times New Roman" pitchFamily="18" charset="0"/>
              </a:rPr>
              <a:t>of characters called </a:t>
            </a:r>
            <a:r>
              <a:rPr lang="en-US" sz="2400" b="1" dirty="0" smtClean="0">
                <a:solidFill>
                  <a:schemeClr val="bg1"/>
                </a:solidFill>
                <a:latin typeface="Times New Roman" pitchFamily="18" charset="0"/>
                <a:cs typeface="Times New Roman" pitchFamily="18" charset="0"/>
              </a:rPr>
              <a:t>Unicode</a:t>
            </a:r>
            <a:r>
              <a:rPr lang="en-US" sz="2400" b="1" i="1" dirty="0" smtClean="0">
                <a:solidFill>
                  <a:schemeClr val="bg1"/>
                </a:solidFill>
                <a:latin typeface="Times New Roman" pitchFamily="18" charset="0"/>
                <a:cs typeface="Times New Roman" pitchFamily="18" charset="0"/>
              </a:rPr>
              <a:t>®, which represents a large portion of the world’s languages.</a:t>
            </a:r>
          </a:p>
          <a:p>
            <a:pPr algn="just"/>
            <a:r>
              <a:rPr lang="en-US" sz="2400" dirty="0" smtClean="0">
                <a:solidFill>
                  <a:schemeClr val="bg1"/>
                </a:solidFill>
                <a:latin typeface="Times New Roman" pitchFamily="18" charset="0"/>
                <a:cs typeface="Times New Roman" pitchFamily="18" charset="0"/>
              </a:rPr>
              <a:t>A string is an object of type </a:t>
            </a:r>
            <a:r>
              <a:rPr lang="en-US" sz="2400" b="1" dirty="0" smtClean="0">
                <a:solidFill>
                  <a:schemeClr val="bg1"/>
                </a:solidFill>
                <a:latin typeface="Times New Roman" pitchFamily="18" charset="0"/>
                <a:cs typeface="Times New Roman" pitchFamily="18" charset="0"/>
              </a:rPr>
              <a:t>String. </a:t>
            </a:r>
          </a:p>
          <a:p>
            <a:pPr algn="just"/>
            <a:r>
              <a:rPr lang="en-US" sz="2400" b="1" dirty="0" smtClean="0">
                <a:solidFill>
                  <a:schemeClr val="bg1"/>
                </a:solidFill>
                <a:latin typeface="Times New Roman" pitchFamily="18" charset="0"/>
                <a:cs typeface="Times New Roman" pitchFamily="18" charset="0"/>
              </a:rPr>
              <a:t>String literals or string constants are written as a sequence of characters in double or single quotation </a:t>
            </a:r>
            <a:r>
              <a:rPr lang="en-US" sz="2400" dirty="0" smtClean="0">
                <a:solidFill>
                  <a:schemeClr val="bg1"/>
                </a:solidFill>
                <a:latin typeface="Times New Roman" pitchFamily="18" charset="0"/>
                <a:cs typeface="Times New Roman" pitchFamily="18" charset="0"/>
              </a:rPr>
              <a:t>marks, as follows:</a:t>
            </a:r>
          </a:p>
          <a:p>
            <a:pPr lvl="2" algn="just"/>
            <a:r>
              <a:rPr lang="en-US" sz="1800" dirty="0" err="1" smtClean="0">
                <a:solidFill>
                  <a:schemeClr val="bg1"/>
                </a:solidFill>
                <a:latin typeface="Times New Roman" pitchFamily="18" charset="0"/>
                <a:cs typeface="Times New Roman" pitchFamily="18" charset="0"/>
              </a:rPr>
              <a:t>Eg</a:t>
            </a:r>
            <a:r>
              <a:rPr lang="en-US" sz="1800" dirty="0" smtClean="0">
                <a:solidFill>
                  <a:schemeClr val="bg1"/>
                </a:solidFill>
                <a:latin typeface="Times New Roman" pitchFamily="18" charset="0"/>
                <a:cs typeface="Times New Roman" pitchFamily="18" charset="0"/>
              </a:rPr>
              <a:t>: "John Q. Doe" (a name)</a:t>
            </a:r>
          </a:p>
          <a:p>
            <a:pPr lvl="2" algn="just"/>
            <a:r>
              <a:rPr lang="en-US" sz="1800" dirty="0" smtClean="0">
                <a:solidFill>
                  <a:schemeClr val="bg1"/>
                </a:solidFill>
                <a:latin typeface="Times New Roman" pitchFamily="18" charset="0"/>
                <a:cs typeface="Times New Roman" pitchFamily="18" charset="0"/>
              </a:rPr>
              <a:t>'9999 Main Street' (a street address)</a:t>
            </a:r>
          </a:p>
          <a:p>
            <a:pPr algn="just">
              <a:buNone/>
            </a:pP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a:solidFill>
            <a:schemeClr val="tx1"/>
          </a:solidFill>
        </p:spPr>
        <p:txBody>
          <a:bodyPr/>
          <a:lstStyle/>
          <a:p>
            <a:pPr algn="ctr"/>
            <a:r>
              <a:rPr lang="en-US" b="1" dirty="0" smtClean="0">
                <a:solidFill>
                  <a:schemeClr val="bg1"/>
                </a:solidFill>
              </a:rPr>
              <a:t>String Object …</a:t>
            </a:r>
            <a:endParaRPr lang="en-US" dirty="0">
              <a:solidFill>
                <a:schemeClr val="bg1"/>
              </a:solidFill>
            </a:endParaRPr>
          </a:p>
        </p:txBody>
      </p:sp>
      <p:sp>
        <p:nvSpPr>
          <p:cNvPr id="3" name="Content Placeholder 2"/>
          <p:cNvSpPr>
            <a:spLocks noGrp="1"/>
          </p:cNvSpPr>
          <p:nvPr>
            <p:ph idx="1"/>
          </p:nvPr>
        </p:nvSpPr>
        <p:spPr>
          <a:xfrm>
            <a:off x="457200" y="1295400"/>
            <a:ext cx="8229600" cy="5029200"/>
          </a:xfrm>
          <a:solidFill>
            <a:schemeClr val="tx1"/>
          </a:solidFill>
        </p:spPr>
        <p:txBody>
          <a:bodyPr>
            <a:normAutofit/>
          </a:bodyPr>
          <a:lstStyle/>
          <a:p>
            <a:pPr algn="just"/>
            <a:r>
              <a:rPr lang="en-US" sz="2400" dirty="0" smtClean="0">
                <a:solidFill>
                  <a:schemeClr val="bg1"/>
                </a:solidFill>
                <a:latin typeface="Times New Roman" pitchFamily="18" charset="0"/>
                <a:cs typeface="Times New Roman" pitchFamily="18" charset="0"/>
              </a:rPr>
              <a:t>A String may be assigned to a variable in a declaration.</a:t>
            </a:r>
          </a:p>
          <a:p>
            <a:pPr algn="just">
              <a:buNone/>
            </a:pPr>
            <a:r>
              <a:rPr lang="en-US" sz="2400" b="1" dirty="0" err="1" smtClean="0">
                <a:solidFill>
                  <a:schemeClr val="bg1"/>
                </a:solidFill>
                <a:latin typeface="Times New Roman" pitchFamily="18" charset="0"/>
                <a:cs typeface="Times New Roman" pitchFamily="18" charset="0"/>
              </a:rPr>
              <a:t>Eg</a:t>
            </a: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var</a:t>
            </a:r>
            <a:r>
              <a:rPr lang="en-US" sz="2400" b="1" dirty="0" smtClean="0">
                <a:solidFill>
                  <a:schemeClr val="bg1"/>
                </a:solidFill>
                <a:latin typeface="Times New Roman" pitchFamily="18" charset="0"/>
                <a:cs typeface="Times New Roman" pitchFamily="18" charset="0"/>
              </a:rPr>
              <a:t> color = "blue";</a:t>
            </a:r>
          </a:p>
          <a:p>
            <a:pPr algn="just"/>
            <a:r>
              <a:rPr lang="en-US" sz="2400" dirty="0" smtClean="0">
                <a:solidFill>
                  <a:schemeClr val="bg1"/>
                </a:solidFill>
                <a:latin typeface="Times New Roman" pitchFamily="18" charset="0"/>
                <a:cs typeface="Times New Roman" pitchFamily="18" charset="0"/>
              </a:rPr>
              <a:t>Strings can be compared via the relational and equality operators</a:t>
            </a:r>
          </a:p>
          <a:p>
            <a:pPr algn="just"/>
            <a:r>
              <a:rPr lang="en-US" sz="2400" dirty="0" smtClean="0">
                <a:solidFill>
                  <a:schemeClr val="bg1"/>
                </a:solidFill>
                <a:latin typeface="Times New Roman" pitchFamily="18" charset="0"/>
                <a:cs typeface="Times New Roman" pitchFamily="18" charset="0"/>
              </a:rPr>
              <a:t>The comparisons are based on the Unicode values of the corresponding characters.</a:t>
            </a:r>
          </a:p>
          <a:p>
            <a:pPr algn="just"/>
            <a:r>
              <a:rPr lang="en-US" sz="2400" dirty="0" smtClean="0">
                <a:solidFill>
                  <a:schemeClr val="bg1"/>
                </a:solidFill>
                <a:latin typeface="Times New Roman" pitchFamily="18" charset="0"/>
                <a:cs typeface="Times New Roman" pitchFamily="18" charset="0"/>
              </a:rPr>
              <a:t>For example, the expression "h" &lt; "H" evaluates to false because lowercase letters have higher Unicode values.</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solidFill>
            <a:schemeClr val="tx1"/>
          </a:solidFill>
        </p:spPr>
        <p:txBody>
          <a:bodyPr/>
          <a:lstStyle/>
          <a:p>
            <a:r>
              <a:rPr lang="en-US" b="1" i="1" dirty="0" smtClean="0">
                <a:solidFill>
                  <a:schemeClr val="bg1"/>
                </a:solidFill>
              </a:rPr>
              <a:t>Embedding JavaScript Code</a:t>
            </a:r>
            <a:endParaRPr lang="en-US" dirty="0" smtClean="0">
              <a:solidFill>
                <a:schemeClr val="bg1"/>
              </a:solidFill>
            </a:endParaRPr>
          </a:p>
        </p:txBody>
      </p:sp>
      <p:sp>
        <p:nvSpPr>
          <p:cNvPr id="110595" name="Content Placeholder 2"/>
          <p:cNvSpPr>
            <a:spLocks noGrp="1"/>
          </p:cNvSpPr>
          <p:nvPr>
            <p:ph idx="1"/>
          </p:nvPr>
        </p:nvSpPr>
        <p:spPr>
          <a:solidFill>
            <a:schemeClr val="tx1"/>
          </a:solidFill>
        </p:spPr>
        <p:txBody>
          <a:bodyPr/>
          <a:lstStyle/>
          <a:p>
            <a:pPr algn="just"/>
            <a:r>
              <a:rPr lang="en-US" sz="2400" dirty="0" smtClean="0">
                <a:solidFill>
                  <a:schemeClr val="bg1"/>
                </a:solidFill>
              </a:rPr>
              <a:t>JavaScript code is typically placed in a separate file, then included in the HTML document that uses the script.</a:t>
            </a:r>
          </a:p>
          <a:p>
            <a:pPr algn="just"/>
            <a:r>
              <a:rPr lang="en-US" sz="2400" dirty="0" smtClean="0">
                <a:solidFill>
                  <a:schemeClr val="bg1"/>
                </a:solidFill>
              </a:rPr>
              <a:t>Code more reusable</a:t>
            </a:r>
          </a:p>
          <a:p>
            <a:pPr algn="just"/>
            <a:r>
              <a:rPr lang="en-US" sz="2400" dirty="0" smtClean="0">
                <a:solidFill>
                  <a:schemeClr val="bg1"/>
                </a:solidFill>
              </a:rPr>
              <a:t>JavaScript files have the file extension</a:t>
            </a:r>
            <a:r>
              <a:rPr lang="en-US" sz="2400" b="1" dirty="0" smtClean="0">
                <a:solidFill>
                  <a:schemeClr val="bg1"/>
                </a:solidFill>
              </a:rPr>
              <a:t> .</a:t>
            </a:r>
            <a:r>
              <a:rPr lang="en-US" sz="2400" b="1" dirty="0" err="1" smtClean="0">
                <a:solidFill>
                  <a:schemeClr val="bg1"/>
                </a:solidFill>
              </a:rPr>
              <a:t>js</a:t>
            </a:r>
            <a:r>
              <a:rPr lang="en-US" sz="2400" dirty="0" smtClean="0">
                <a:solidFill>
                  <a:schemeClr val="bg1"/>
                </a:solidFill>
              </a:rPr>
              <a:t>.</a:t>
            </a:r>
          </a:p>
          <a:p>
            <a:pPr algn="just"/>
            <a:r>
              <a:rPr lang="en-US" sz="2400" dirty="0" smtClean="0">
                <a:solidFill>
                  <a:schemeClr val="bg1"/>
                </a:solidFill>
              </a:rPr>
              <a:t>To use an external script, put the name of the script file in the </a:t>
            </a:r>
            <a:r>
              <a:rPr lang="en-US" sz="2400" dirty="0" err="1" smtClean="0">
                <a:solidFill>
                  <a:schemeClr val="bg1"/>
                </a:solidFill>
              </a:rPr>
              <a:t>src</a:t>
            </a:r>
            <a:r>
              <a:rPr lang="en-US" sz="2400" dirty="0" smtClean="0">
                <a:solidFill>
                  <a:schemeClr val="bg1"/>
                </a:solidFill>
              </a:rPr>
              <a:t> (source) attribute of a &lt;script&gt; tag</a:t>
            </a:r>
          </a:p>
          <a:p>
            <a:pPr algn="just"/>
            <a:r>
              <a:rPr lang="en-US" sz="2400" dirty="0" err="1" smtClean="0">
                <a:solidFill>
                  <a:schemeClr val="bg1"/>
                </a:solidFill>
              </a:rPr>
              <a:t>Eg</a:t>
            </a:r>
            <a:r>
              <a:rPr lang="en-US" sz="2400" dirty="0" smtClean="0">
                <a:solidFill>
                  <a:schemeClr val="bg1"/>
                </a:solidFill>
              </a:rPr>
              <a:t>: &lt;script </a:t>
            </a:r>
            <a:r>
              <a:rPr lang="en-US" sz="2400" dirty="0" err="1" smtClean="0">
                <a:solidFill>
                  <a:schemeClr val="bg1"/>
                </a:solidFill>
              </a:rPr>
              <a:t>src</a:t>
            </a:r>
            <a:r>
              <a:rPr lang="en-US" sz="2400" dirty="0" smtClean="0">
                <a:solidFill>
                  <a:schemeClr val="bg1"/>
                </a:solidFill>
              </a:rPr>
              <a:t>="myScript.js"&gt;&lt;/script&gt;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a:solidFill>
            <a:schemeClr val="tx1"/>
          </a:solidFill>
        </p:spPr>
        <p:txBody>
          <a:bodyPr/>
          <a:lstStyle/>
          <a:p>
            <a:r>
              <a:rPr lang="en-US" b="1" dirty="0" smtClean="0">
                <a:solidFill>
                  <a:schemeClr val="bg1"/>
                </a:solidFill>
              </a:rPr>
              <a:t>Methods of the String Object</a:t>
            </a:r>
            <a:endParaRPr lang="en-US" dirty="0">
              <a:solidFill>
                <a:schemeClr val="bg1"/>
              </a:solidFill>
            </a:endParaRPr>
          </a:p>
        </p:txBody>
      </p:sp>
      <p:sp>
        <p:nvSpPr>
          <p:cNvPr id="3" name="Content Placeholder 2"/>
          <p:cNvSpPr>
            <a:spLocks noGrp="1"/>
          </p:cNvSpPr>
          <p:nvPr>
            <p:ph idx="1"/>
          </p:nvPr>
        </p:nvSpPr>
        <p:spPr>
          <a:xfrm>
            <a:off x="457200" y="1371600"/>
            <a:ext cx="8229600" cy="5257800"/>
          </a:xfrm>
          <a:solidFill>
            <a:schemeClr val="tx1"/>
          </a:solidFill>
        </p:spPr>
        <p:txBody>
          <a:bodyPr>
            <a:normAutofit/>
          </a:bodyPr>
          <a:lstStyle/>
          <a:p>
            <a:r>
              <a:rPr lang="en-US" sz="2800" dirty="0" smtClean="0">
                <a:solidFill>
                  <a:schemeClr val="bg1"/>
                </a:solidFill>
                <a:latin typeface="Times New Roman" pitchFamily="18" charset="0"/>
                <a:cs typeface="Times New Roman" pitchFamily="18" charset="0"/>
              </a:rPr>
              <a:t>The String object encapsulates the attributes and behaviors of a string of characters. </a:t>
            </a:r>
          </a:p>
          <a:p>
            <a:r>
              <a:rPr lang="en-US" sz="2800" dirty="0" smtClean="0">
                <a:solidFill>
                  <a:schemeClr val="bg1"/>
                </a:solidFill>
                <a:latin typeface="Times New Roman" pitchFamily="18" charset="0"/>
                <a:cs typeface="Times New Roman" pitchFamily="18" charset="0"/>
              </a:rPr>
              <a:t>It provides many methods (behaviors) that accomplish useful tasks such as </a:t>
            </a:r>
          </a:p>
          <a:p>
            <a:pPr lvl="1"/>
            <a:r>
              <a:rPr lang="en-US" dirty="0" smtClean="0">
                <a:solidFill>
                  <a:schemeClr val="bg1"/>
                </a:solidFill>
                <a:latin typeface="Times New Roman" pitchFamily="18" charset="0"/>
                <a:cs typeface="Times New Roman" pitchFamily="18" charset="0"/>
              </a:rPr>
              <a:t>selecting characters from a string</a:t>
            </a:r>
          </a:p>
          <a:p>
            <a:pPr lvl="1"/>
            <a:r>
              <a:rPr lang="en-US" dirty="0" smtClean="0">
                <a:solidFill>
                  <a:schemeClr val="bg1"/>
                </a:solidFill>
                <a:latin typeface="Times New Roman" pitchFamily="18" charset="0"/>
                <a:cs typeface="Times New Roman" pitchFamily="18" charset="0"/>
              </a:rPr>
              <a:t> combining strings (called </a:t>
            </a:r>
            <a:r>
              <a:rPr lang="en-US" b="1" dirty="0" smtClean="0">
                <a:solidFill>
                  <a:schemeClr val="bg1"/>
                </a:solidFill>
                <a:latin typeface="Times New Roman" pitchFamily="18" charset="0"/>
                <a:cs typeface="Times New Roman" pitchFamily="18" charset="0"/>
              </a:rPr>
              <a:t>concatenation),</a:t>
            </a:r>
          </a:p>
          <a:p>
            <a:pPr lvl="1"/>
            <a:r>
              <a:rPr lang="en-US" b="1" dirty="0" smtClean="0">
                <a:solidFill>
                  <a:schemeClr val="bg1"/>
                </a:solidFill>
                <a:latin typeface="Times New Roman" pitchFamily="18" charset="0"/>
                <a:cs typeface="Times New Roman" pitchFamily="18" charset="0"/>
              </a:rPr>
              <a:t> obtaining </a:t>
            </a:r>
            <a:r>
              <a:rPr lang="en-US" b="1" i="1" dirty="0" smtClean="0">
                <a:solidFill>
                  <a:schemeClr val="bg1"/>
                </a:solidFill>
                <a:latin typeface="Times New Roman" pitchFamily="18" charset="0"/>
                <a:cs typeface="Times New Roman" pitchFamily="18" charset="0"/>
              </a:rPr>
              <a:t>substrings (portions) of a </a:t>
            </a:r>
            <a:r>
              <a:rPr lang="en-US" dirty="0" smtClean="0">
                <a:solidFill>
                  <a:schemeClr val="bg1"/>
                </a:solidFill>
                <a:latin typeface="Times New Roman" pitchFamily="18" charset="0"/>
                <a:cs typeface="Times New Roman" pitchFamily="18" charset="0"/>
              </a:rPr>
              <a:t>string, </a:t>
            </a:r>
          </a:p>
          <a:p>
            <a:pPr lvl="1"/>
            <a:r>
              <a:rPr lang="en-US" dirty="0" smtClean="0">
                <a:solidFill>
                  <a:schemeClr val="bg1"/>
                </a:solidFill>
                <a:latin typeface="Times New Roman" pitchFamily="18" charset="0"/>
                <a:cs typeface="Times New Roman" pitchFamily="18" charset="0"/>
              </a:rPr>
              <a:t>searching for substrings within a string,</a:t>
            </a:r>
          </a:p>
          <a:p>
            <a:pPr lvl="1"/>
            <a:r>
              <a:rPr lang="en-US" dirty="0" smtClean="0">
                <a:solidFill>
                  <a:schemeClr val="bg1"/>
                </a:solidFill>
                <a:latin typeface="Times New Roman" pitchFamily="18" charset="0"/>
                <a:cs typeface="Times New Roman" pitchFamily="18" charset="0"/>
              </a:rPr>
              <a:t> </a:t>
            </a:r>
            <a:r>
              <a:rPr lang="en-US" i="1" dirty="0" smtClean="0">
                <a:solidFill>
                  <a:schemeClr val="bg1"/>
                </a:solidFill>
                <a:latin typeface="Times New Roman" pitchFamily="18" charset="0"/>
                <a:cs typeface="Times New Roman" pitchFamily="18" charset="0"/>
              </a:rPr>
              <a:t>tokenizing strings (i.e., splitting strings into individual </a:t>
            </a:r>
            <a:r>
              <a:rPr lang="en-US" dirty="0" smtClean="0">
                <a:solidFill>
                  <a:schemeClr val="bg1"/>
                </a:solidFill>
                <a:latin typeface="Times New Roman" pitchFamily="18" charset="0"/>
                <a:cs typeface="Times New Roman" pitchFamily="18" charset="0"/>
              </a:rPr>
              <a:t>words) </a:t>
            </a:r>
          </a:p>
          <a:p>
            <a:pPr lvl="1"/>
            <a:r>
              <a:rPr lang="en-US" dirty="0" smtClean="0">
                <a:solidFill>
                  <a:schemeClr val="bg1"/>
                </a:solidFill>
                <a:latin typeface="Times New Roman" pitchFamily="18" charset="0"/>
                <a:cs typeface="Times New Roman" pitchFamily="18" charset="0"/>
              </a:rPr>
              <a:t>converting strings to all uppercase or lowercase letters</a:t>
            </a:r>
            <a:endParaRPr lang="en-US"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solidFill>
            <a:schemeClr val="tx1"/>
          </a:solidFill>
        </p:spPr>
        <p:txBody>
          <a:bodyPr/>
          <a:lstStyle/>
          <a:p>
            <a:r>
              <a:rPr lang="en-US" b="1" dirty="0" smtClean="0">
                <a:solidFill>
                  <a:schemeClr val="bg1"/>
                </a:solidFill>
              </a:rPr>
              <a:t>Methods of the String Object</a:t>
            </a:r>
            <a:endParaRPr lang="en-US" b="1" dirty="0">
              <a:solidFill>
                <a:schemeClr val="bg1"/>
              </a:solidFill>
            </a:endParaRPr>
          </a:p>
        </p:txBody>
      </p:sp>
      <p:pic>
        <p:nvPicPr>
          <p:cNvPr id="3074" name="Picture 2"/>
          <p:cNvPicPr>
            <a:picLocks noGrp="1" noChangeAspect="1" noChangeArrowheads="1"/>
          </p:cNvPicPr>
          <p:nvPr>
            <p:ph idx="1"/>
          </p:nvPr>
        </p:nvPicPr>
        <p:blipFill>
          <a:blip r:embed="rId3"/>
          <a:srcRect/>
          <a:stretch>
            <a:fillRect/>
          </a:stretch>
        </p:blipFill>
        <p:spPr bwMode="auto">
          <a:xfrm>
            <a:off x="304800" y="1752600"/>
            <a:ext cx="8542421"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4838" y="0"/>
            <a:ext cx="811335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25552" y="304800"/>
            <a:ext cx="9118448"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solidFill>
            <a:schemeClr val="tx1"/>
          </a:solidFill>
        </p:spPr>
        <p:txBody>
          <a:bodyPr/>
          <a:lstStyle/>
          <a:p>
            <a:r>
              <a:rPr lang="en-US" b="1" dirty="0" smtClean="0">
                <a:solidFill>
                  <a:schemeClr val="bg1"/>
                </a:solidFill>
              </a:rPr>
              <a:t>Character-Processing Methods</a:t>
            </a:r>
            <a:endParaRPr lang="en-US" dirty="0">
              <a:solidFill>
                <a:schemeClr val="bg1"/>
              </a:solidFill>
            </a:endParaRPr>
          </a:p>
        </p:txBody>
      </p:sp>
      <p:sp>
        <p:nvSpPr>
          <p:cNvPr id="3" name="Content Placeholder 2"/>
          <p:cNvSpPr>
            <a:spLocks noGrp="1"/>
          </p:cNvSpPr>
          <p:nvPr>
            <p:ph idx="1"/>
          </p:nvPr>
        </p:nvSpPr>
        <p:spPr>
          <a:xfrm>
            <a:off x="457200" y="1143000"/>
            <a:ext cx="8229600" cy="5181600"/>
          </a:xfrm>
          <a:solidFill>
            <a:schemeClr val="tx1"/>
          </a:solidFill>
        </p:spPr>
        <p:txBody>
          <a:bodyPr>
            <a:normAutofit/>
          </a:bodyPr>
          <a:lstStyle/>
          <a:p>
            <a:r>
              <a:rPr lang="en-US" sz="2800" b="1" dirty="0" err="1" smtClean="0">
                <a:solidFill>
                  <a:schemeClr val="bg1"/>
                </a:solidFill>
              </a:rPr>
              <a:t>charAt</a:t>
            </a:r>
            <a:r>
              <a:rPr lang="en-US" sz="2800" b="1" dirty="0" smtClean="0">
                <a:solidFill>
                  <a:schemeClr val="bg1"/>
                </a:solidFill>
              </a:rPr>
              <a:t>—returns the character at a specific position</a:t>
            </a:r>
          </a:p>
          <a:p>
            <a:r>
              <a:rPr lang="en-US" sz="2800" dirty="0" smtClean="0">
                <a:solidFill>
                  <a:schemeClr val="bg1"/>
                </a:solidFill>
              </a:rPr>
              <a:t> </a:t>
            </a:r>
            <a:r>
              <a:rPr lang="en-US" sz="2800" b="1" dirty="0" err="1" smtClean="0">
                <a:solidFill>
                  <a:schemeClr val="bg1"/>
                </a:solidFill>
              </a:rPr>
              <a:t>charCodeAt</a:t>
            </a:r>
            <a:r>
              <a:rPr lang="en-US" sz="2800" b="1" dirty="0" smtClean="0">
                <a:solidFill>
                  <a:schemeClr val="bg1"/>
                </a:solidFill>
              </a:rPr>
              <a:t>—returns the Unicode value of the character at a specific position</a:t>
            </a:r>
          </a:p>
          <a:p>
            <a:r>
              <a:rPr lang="en-US" sz="2800" dirty="0" smtClean="0">
                <a:solidFill>
                  <a:schemeClr val="bg1"/>
                </a:solidFill>
              </a:rPr>
              <a:t> </a:t>
            </a:r>
            <a:r>
              <a:rPr lang="en-US" sz="2800" b="1" dirty="0" err="1" smtClean="0">
                <a:solidFill>
                  <a:schemeClr val="bg1"/>
                </a:solidFill>
              </a:rPr>
              <a:t>fromCharCode</a:t>
            </a:r>
            <a:r>
              <a:rPr lang="en-US" sz="2800" b="1" dirty="0" smtClean="0">
                <a:solidFill>
                  <a:schemeClr val="bg1"/>
                </a:solidFill>
              </a:rPr>
              <a:t>—returns a string created from a series of Unicode values</a:t>
            </a:r>
          </a:p>
          <a:p>
            <a:r>
              <a:rPr lang="en-US" sz="2800" b="1" dirty="0" err="1" smtClean="0">
                <a:solidFill>
                  <a:schemeClr val="bg1"/>
                </a:solidFill>
              </a:rPr>
              <a:t>toLowerCase</a:t>
            </a:r>
            <a:r>
              <a:rPr lang="en-US" sz="2800" b="1" dirty="0" smtClean="0">
                <a:solidFill>
                  <a:schemeClr val="bg1"/>
                </a:solidFill>
              </a:rPr>
              <a:t>—returns </a:t>
            </a:r>
            <a:r>
              <a:rPr lang="en-US" sz="2800" b="1" dirty="0" smtClean="0">
                <a:solidFill>
                  <a:schemeClr val="bg1"/>
                </a:solidFill>
              </a:rPr>
              <a:t>the lowercase version of a string</a:t>
            </a:r>
          </a:p>
          <a:p>
            <a:r>
              <a:rPr lang="en-US" sz="2800" dirty="0" smtClean="0">
                <a:solidFill>
                  <a:schemeClr val="bg1"/>
                </a:solidFill>
              </a:rPr>
              <a:t> </a:t>
            </a:r>
            <a:r>
              <a:rPr lang="en-US" sz="2800" b="1" dirty="0" err="1" smtClean="0">
                <a:solidFill>
                  <a:schemeClr val="bg1"/>
                </a:solidFill>
              </a:rPr>
              <a:t>toUpperCase</a:t>
            </a:r>
            <a:r>
              <a:rPr lang="en-US" sz="2800" b="1" dirty="0" smtClean="0">
                <a:solidFill>
                  <a:schemeClr val="bg1"/>
                </a:solidFill>
              </a:rPr>
              <a:t>—returns the uppercase version of a string</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1"/>
          </a:solidFill>
        </p:spPr>
        <p:txBody>
          <a:bodyPr/>
          <a:lstStyle/>
          <a:p>
            <a:pPr algn="ctr"/>
            <a:r>
              <a:rPr lang="en-US" b="1" dirty="0" smtClean="0">
                <a:solidFill>
                  <a:schemeClr val="bg1"/>
                </a:solidFill>
              </a:rPr>
              <a:t>Searching Methods</a:t>
            </a:r>
            <a:endParaRPr lang="en-US" dirty="0">
              <a:solidFill>
                <a:schemeClr val="bg1"/>
              </a:solidFill>
            </a:endParaRPr>
          </a:p>
        </p:txBody>
      </p:sp>
      <p:sp>
        <p:nvSpPr>
          <p:cNvPr id="3" name="Content Placeholder 2"/>
          <p:cNvSpPr>
            <a:spLocks noGrp="1"/>
          </p:cNvSpPr>
          <p:nvPr>
            <p:ph idx="1"/>
          </p:nvPr>
        </p:nvSpPr>
        <p:spPr>
          <a:solidFill>
            <a:schemeClr val="tx1"/>
          </a:solidFill>
        </p:spPr>
        <p:txBody>
          <a:bodyPr/>
          <a:lstStyle/>
          <a:p>
            <a:r>
              <a:rPr lang="en-US" b="1" dirty="0" err="1" smtClean="0">
                <a:solidFill>
                  <a:schemeClr val="bg1"/>
                </a:solidFill>
              </a:rPr>
              <a:t>indexOf</a:t>
            </a:r>
            <a:endParaRPr lang="en-US" b="1" dirty="0" smtClean="0">
              <a:solidFill>
                <a:schemeClr val="bg1"/>
              </a:solidFill>
            </a:endParaRPr>
          </a:p>
          <a:p>
            <a:r>
              <a:rPr lang="en-US" b="1" dirty="0" err="1" smtClean="0">
                <a:solidFill>
                  <a:schemeClr val="bg1"/>
                </a:solidFill>
              </a:rPr>
              <a:t>lastIndexOf</a:t>
            </a:r>
            <a:endParaRPr lang="en-US" dirty="0">
              <a:solidFill>
                <a:schemeClr val="bg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a:solidFill>
            <a:schemeClr val="tx1"/>
          </a:solidFill>
        </p:spPr>
        <p:txBody>
          <a:bodyPr/>
          <a:lstStyle/>
          <a:p>
            <a:pPr algn="ctr"/>
            <a:r>
              <a:rPr lang="en-US" b="1" dirty="0" smtClean="0">
                <a:solidFill>
                  <a:schemeClr val="bg1"/>
                </a:solidFill>
              </a:rPr>
              <a:t>Date Object</a:t>
            </a:r>
            <a:endParaRPr lang="en-US" dirty="0">
              <a:solidFill>
                <a:schemeClr val="bg1"/>
              </a:solidFill>
            </a:endParaRPr>
          </a:p>
        </p:txBody>
      </p:sp>
      <p:sp>
        <p:nvSpPr>
          <p:cNvPr id="3" name="Content Placeholder 2"/>
          <p:cNvSpPr>
            <a:spLocks noGrp="1"/>
          </p:cNvSpPr>
          <p:nvPr>
            <p:ph idx="1"/>
          </p:nvPr>
        </p:nvSpPr>
        <p:spPr>
          <a:xfrm>
            <a:off x="457200" y="1219200"/>
            <a:ext cx="8229600" cy="5105400"/>
          </a:xfrm>
          <a:solidFill>
            <a:schemeClr val="tx1"/>
          </a:solidFill>
        </p:spPr>
        <p:txBody>
          <a:bodyPr/>
          <a:lstStyle/>
          <a:p>
            <a:r>
              <a:rPr lang="en-US" dirty="0" smtClean="0">
                <a:solidFill>
                  <a:schemeClr val="bg1"/>
                </a:solidFill>
              </a:rPr>
              <a:t>JavaScript’s </a:t>
            </a:r>
            <a:r>
              <a:rPr lang="en-US" b="1" dirty="0" smtClean="0">
                <a:solidFill>
                  <a:schemeClr val="bg1"/>
                </a:solidFill>
              </a:rPr>
              <a:t>Date object provides methods for date and time manipulations.</a:t>
            </a:r>
          </a:p>
          <a:p>
            <a:endParaRPr lang="en-US" dirty="0">
              <a:solidFill>
                <a:schemeClr val="bg1"/>
              </a:solidFill>
            </a:endParaRPr>
          </a:p>
        </p:txBody>
      </p:sp>
      <p:pic>
        <p:nvPicPr>
          <p:cNvPr id="6147" name="Picture 3"/>
          <p:cNvPicPr>
            <a:picLocks noChangeAspect="1" noChangeArrowheads="1"/>
          </p:cNvPicPr>
          <p:nvPr/>
        </p:nvPicPr>
        <p:blipFill>
          <a:blip r:embed="rId2"/>
          <a:srcRect/>
          <a:stretch>
            <a:fillRect/>
          </a:stretch>
        </p:blipFill>
        <p:spPr bwMode="auto">
          <a:xfrm>
            <a:off x="762000" y="2133600"/>
            <a:ext cx="7543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solidFill>
            <a:schemeClr val="tx1"/>
          </a:solidFill>
        </p:spPr>
        <p:txBody>
          <a:bodyPr/>
          <a:lstStyle/>
          <a:p>
            <a:pPr algn="ctr"/>
            <a:r>
              <a:rPr lang="en-US" b="1" dirty="0" smtClean="0">
                <a:solidFill>
                  <a:schemeClr val="bg1"/>
                </a:solidFill>
              </a:rPr>
              <a:t>document Object</a:t>
            </a:r>
            <a:endParaRPr lang="en-US" dirty="0">
              <a:solidFill>
                <a:schemeClr val="bg1"/>
              </a:solidFill>
            </a:endParaRPr>
          </a:p>
        </p:txBody>
      </p:sp>
      <p:sp>
        <p:nvSpPr>
          <p:cNvPr id="3" name="Content Placeholder 2"/>
          <p:cNvSpPr>
            <a:spLocks noGrp="1"/>
          </p:cNvSpPr>
          <p:nvPr>
            <p:ph idx="1"/>
          </p:nvPr>
        </p:nvSpPr>
        <p:spPr>
          <a:xfrm>
            <a:off x="457200" y="1295400"/>
            <a:ext cx="8229600" cy="5029200"/>
          </a:xfrm>
          <a:solidFill>
            <a:schemeClr val="tx1"/>
          </a:solidFill>
        </p:spPr>
        <p:txBody>
          <a:bodyPr>
            <a:normAutofit/>
          </a:bodyPr>
          <a:lstStyle/>
          <a:p>
            <a:pPr algn="just"/>
            <a:r>
              <a:rPr lang="en-US" sz="2800" dirty="0" smtClean="0">
                <a:solidFill>
                  <a:schemeClr val="bg1"/>
                </a:solidFill>
              </a:rPr>
              <a:t>The </a:t>
            </a:r>
            <a:r>
              <a:rPr lang="en-US" sz="2800" b="1" dirty="0" smtClean="0">
                <a:solidFill>
                  <a:schemeClr val="bg1"/>
                </a:solidFill>
              </a:rPr>
              <a:t>document object, which we’ve used extensively, is provided by the browser and </a:t>
            </a:r>
            <a:r>
              <a:rPr lang="en-US" sz="2800" b="1" dirty="0" smtClean="0">
                <a:solidFill>
                  <a:schemeClr val="bg1"/>
                </a:solidFill>
              </a:rPr>
              <a:t>allows </a:t>
            </a:r>
            <a:r>
              <a:rPr lang="en-US" sz="2800" dirty="0" smtClean="0">
                <a:solidFill>
                  <a:schemeClr val="bg1"/>
                </a:solidFill>
              </a:rPr>
              <a:t>JavaScript </a:t>
            </a:r>
            <a:r>
              <a:rPr lang="en-US" sz="2800" dirty="0" smtClean="0">
                <a:solidFill>
                  <a:schemeClr val="bg1"/>
                </a:solidFill>
              </a:rPr>
              <a:t>code to manipulate the current document in the browser. </a:t>
            </a:r>
          </a:p>
          <a:p>
            <a:pPr algn="just"/>
            <a:r>
              <a:rPr lang="en-US" sz="2800" dirty="0" smtClean="0">
                <a:solidFill>
                  <a:schemeClr val="bg1"/>
                </a:solidFill>
              </a:rPr>
              <a:t>The document object has several properties and methods, such as method </a:t>
            </a:r>
            <a:r>
              <a:rPr lang="en-US" sz="2800" dirty="0" err="1" smtClean="0">
                <a:solidFill>
                  <a:schemeClr val="bg1"/>
                </a:solidFill>
              </a:rPr>
              <a:t>document.getElementByID</a:t>
            </a:r>
            <a:r>
              <a:rPr lang="en-US" sz="2800" dirty="0" smtClean="0">
                <a:solidFill>
                  <a:schemeClr val="bg1"/>
                </a:solidFill>
              </a:rPr>
              <a:t>, which has been used in many examples.</a:t>
            </a:r>
          </a:p>
          <a:p>
            <a:pPr algn="just"/>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381000" y="1447800"/>
            <a:ext cx="8534400" cy="3513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6096000"/>
          </a:xfrm>
          <a:solidFill>
            <a:schemeClr val="tx1"/>
          </a:solidFill>
        </p:spPr>
        <p:txBody>
          <a:bodyPr>
            <a:noAutofit/>
          </a:bodyPr>
          <a:lstStyle/>
          <a:p>
            <a:pPr algn="just"/>
            <a:r>
              <a:rPr lang="en-US" sz="3200" dirty="0" smtClean="0">
                <a:solidFill>
                  <a:schemeClr val="bg1"/>
                </a:solidFill>
              </a:rPr>
              <a:t>This method is one of the most common methods in the HTML DOM, and is used almost every time you want to manipulate, or get info from, an element on your document.</a:t>
            </a:r>
          </a:p>
          <a:p>
            <a:pPr algn="just"/>
            <a:r>
              <a:rPr lang="en-US" sz="3200" dirty="0" smtClean="0">
                <a:solidFill>
                  <a:schemeClr val="bg1"/>
                </a:solidFill>
              </a:rPr>
              <a:t>Returns </a:t>
            </a:r>
            <a:r>
              <a:rPr lang="en-US" sz="3200" i="1" dirty="0" smtClean="0">
                <a:solidFill>
                  <a:schemeClr val="bg1"/>
                </a:solidFill>
              </a:rPr>
              <a:t>null</a:t>
            </a:r>
            <a:r>
              <a:rPr lang="en-US" sz="3200" dirty="0" smtClean="0">
                <a:solidFill>
                  <a:schemeClr val="bg1"/>
                </a:solidFill>
              </a:rPr>
              <a:t> if no elements with the specified ID exists.</a:t>
            </a:r>
          </a:p>
          <a:p>
            <a:pPr algn="just"/>
            <a:r>
              <a:rPr lang="en-US" sz="3200" dirty="0" smtClean="0">
                <a:solidFill>
                  <a:schemeClr val="bg1"/>
                </a:solidFill>
              </a:rPr>
              <a:t>An ID should be unique within a page. However, if more than one element with the specified ID exists, the </a:t>
            </a:r>
            <a:r>
              <a:rPr lang="en-US" sz="3200" dirty="0" err="1" smtClean="0">
                <a:solidFill>
                  <a:schemeClr val="bg1"/>
                </a:solidFill>
              </a:rPr>
              <a:t>getElementById</a:t>
            </a:r>
            <a:r>
              <a:rPr lang="en-US" sz="3200" dirty="0" smtClean="0">
                <a:solidFill>
                  <a:schemeClr val="bg1"/>
                </a:solidFill>
              </a:rPr>
              <a:t>() method returns the first element in the source code</a:t>
            </a:r>
          </a:p>
          <a:p>
            <a:pPr algn="just"/>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solidFill>
            <a:schemeClr val="tx1"/>
          </a:solidFill>
        </p:spPr>
        <p:txBody>
          <a:bodyPr/>
          <a:lstStyle/>
          <a:p>
            <a:pPr algn="ctr"/>
            <a:r>
              <a:rPr lang="en-US" b="1" dirty="0" smtClean="0">
                <a:solidFill>
                  <a:schemeClr val="bg1"/>
                </a:solidFill>
              </a:rPr>
              <a:t>Modifying the Script</a:t>
            </a:r>
            <a:endParaRPr lang="en-US" dirty="0" smtClean="0">
              <a:solidFill>
                <a:schemeClr val="bg1"/>
              </a:solidFill>
            </a:endParaRPr>
          </a:p>
        </p:txBody>
      </p:sp>
      <p:sp>
        <p:nvSpPr>
          <p:cNvPr id="3" name="Content Placeholder 2"/>
          <p:cNvSpPr>
            <a:spLocks noGrp="1"/>
          </p:cNvSpPr>
          <p:nvPr>
            <p:ph idx="1"/>
          </p:nvPr>
        </p:nvSpPr>
        <p:spPr>
          <a:solidFill>
            <a:schemeClr val="tx1"/>
          </a:solidFill>
        </p:spPr>
        <p:txBody>
          <a:bodyPr/>
          <a:lstStyle/>
          <a:p>
            <a:pPr>
              <a:defRPr/>
            </a:pPr>
            <a:r>
              <a:rPr lang="en-US" b="1" i="1" dirty="0">
                <a:solidFill>
                  <a:schemeClr val="bg1"/>
                </a:solidFill>
              </a:rPr>
              <a:t>Displaying a Line of Colored </a:t>
            </a:r>
            <a:r>
              <a:rPr lang="en-US" b="1" i="1" dirty="0" smtClean="0">
                <a:solidFill>
                  <a:schemeClr val="bg1"/>
                </a:solidFill>
              </a:rPr>
              <a:t>Text</a:t>
            </a:r>
          </a:p>
          <a:p>
            <a:pPr lvl="1">
              <a:defRPr/>
            </a:pPr>
            <a:r>
              <a:rPr lang="en-US" b="1" i="1" dirty="0" smtClean="0">
                <a:solidFill>
                  <a:schemeClr val="bg1"/>
                </a:solidFill>
              </a:rPr>
              <a:t>modify.html</a:t>
            </a:r>
          </a:p>
          <a:p>
            <a:pPr lvl="1">
              <a:defRPr/>
            </a:pPr>
            <a:r>
              <a:rPr lang="en-US" b="1" i="1" dirty="0" smtClean="0">
                <a:solidFill>
                  <a:schemeClr val="bg1"/>
                </a:solidFill>
              </a:rPr>
              <a:t>script.js</a:t>
            </a:r>
            <a:endParaRPr lang="en-US" dirty="0" smtClean="0">
              <a:solidFill>
                <a:schemeClr val="bg1"/>
              </a:solidFill>
            </a:endParaRPr>
          </a:p>
          <a:p>
            <a:pPr marL="114300" indent="0">
              <a:buFont typeface="Wingdings" pitchFamily="2" charset="2"/>
              <a:buNone/>
              <a:defRPr/>
            </a:pPr>
            <a:endParaRPr lang="en-US" sz="2000" i="1" dirty="0">
              <a:solidFill>
                <a:schemeClr val="bg1"/>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a:solidFill>
            <a:schemeClr val="tx1"/>
          </a:solidFill>
        </p:spPr>
        <p:txBody>
          <a:bodyPr>
            <a:normAutofit/>
          </a:bodyPr>
          <a:lstStyle/>
          <a:p>
            <a:pPr algn="just"/>
            <a:r>
              <a:rPr lang="en-US" sz="3200" dirty="0" smtClean="0">
                <a:solidFill>
                  <a:schemeClr val="bg1"/>
                </a:solidFill>
              </a:rPr>
              <a:t>The </a:t>
            </a:r>
            <a:r>
              <a:rPr lang="en-US" sz="3200" dirty="0" err="1" smtClean="0">
                <a:solidFill>
                  <a:schemeClr val="bg1"/>
                </a:solidFill>
              </a:rPr>
              <a:t>getElementsByTagName</a:t>
            </a:r>
            <a:r>
              <a:rPr lang="en-US" sz="3200" dirty="0" smtClean="0">
                <a:solidFill>
                  <a:schemeClr val="bg1"/>
                </a:solidFill>
              </a:rPr>
              <a:t>() method returns a collection of an </a:t>
            </a:r>
            <a:r>
              <a:rPr lang="en-US" sz="3200" dirty="0" err="1" smtClean="0">
                <a:solidFill>
                  <a:schemeClr val="bg1"/>
                </a:solidFill>
              </a:rPr>
              <a:t>elements's</a:t>
            </a:r>
            <a:r>
              <a:rPr lang="en-US" sz="3200" dirty="0" smtClean="0">
                <a:solidFill>
                  <a:schemeClr val="bg1"/>
                </a:solidFill>
              </a:rPr>
              <a:t> child elements with the specified tag name, as a </a:t>
            </a:r>
            <a:r>
              <a:rPr lang="en-US" sz="3200" dirty="0" err="1" smtClean="0">
                <a:solidFill>
                  <a:schemeClr val="bg1"/>
                </a:solidFill>
              </a:rPr>
              <a:t>NodeList</a:t>
            </a:r>
            <a:r>
              <a:rPr lang="en-US" sz="3200" dirty="0" smtClean="0">
                <a:solidFill>
                  <a:schemeClr val="bg1"/>
                </a:solidFill>
              </a:rPr>
              <a:t> object.</a:t>
            </a:r>
          </a:p>
          <a:p>
            <a:pPr algn="just"/>
            <a:r>
              <a:rPr lang="en-US" sz="3200" dirty="0" smtClean="0">
                <a:solidFill>
                  <a:schemeClr val="bg1"/>
                </a:solidFill>
              </a:rPr>
              <a:t>The </a:t>
            </a:r>
            <a:r>
              <a:rPr lang="en-US" sz="3200" dirty="0" err="1" smtClean="0">
                <a:solidFill>
                  <a:schemeClr val="bg1"/>
                </a:solidFill>
              </a:rPr>
              <a:t>NodeList</a:t>
            </a:r>
            <a:r>
              <a:rPr lang="en-US" sz="3200" dirty="0" smtClean="0">
                <a:solidFill>
                  <a:schemeClr val="bg1"/>
                </a:solidFill>
              </a:rPr>
              <a:t> object represents a collection of nodes. The nodes can be accessed by index numbers. The index starts at 0.</a:t>
            </a:r>
          </a:p>
          <a:p>
            <a:pPr algn="just"/>
            <a:r>
              <a:rPr lang="en-US" sz="3200" dirty="0" smtClean="0">
                <a:solidFill>
                  <a:schemeClr val="bg1"/>
                </a:solidFill>
              </a:rPr>
              <a:t>The </a:t>
            </a:r>
            <a:r>
              <a:rPr lang="en-US" sz="3200" dirty="0" err="1" smtClean="0">
                <a:solidFill>
                  <a:schemeClr val="bg1"/>
                </a:solidFill>
              </a:rPr>
              <a:t>innerHTML</a:t>
            </a:r>
            <a:r>
              <a:rPr lang="en-US" sz="3200" dirty="0" smtClean="0">
                <a:solidFill>
                  <a:schemeClr val="bg1"/>
                </a:solidFill>
              </a:rPr>
              <a:t> property sets or returns the HTML content (inner HTML) of an element.</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533400" y="990600"/>
            <a:ext cx="8229600" cy="1143000"/>
          </a:xfrm>
          <a:solidFill>
            <a:schemeClr val="tx1"/>
          </a:solidFill>
        </p:spPr>
        <p:txBody>
          <a:bodyPr>
            <a:normAutofit fontScale="90000"/>
          </a:bodyPr>
          <a:lstStyle/>
          <a:p>
            <a:r>
              <a:rPr lang="en-US" b="1" i="1" dirty="0" smtClean="0">
                <a:solidFill>
                  <a:schemeClr val="bg1"/>
                </a:solidFill>
              </a:rPr>
              <a:t>Displaying Text in an Alert Dialog </a:t>
            </a:r>
            <a:br>
              <a:rPr lang="en-US" b="1" i="1" dirty="0" smtClean="0">
                <a:solidFill>
                  <a:schemeClr val="bg1"/>
                </a:solidFill>
              </a:rPr>
            </a:br>
            <a:endParaRPr lang="en-US" dirty="0" smtClean="0">
              <a:solidFill>
                <a:schemeClr val="bg1"/>
              </a:solidFill>
            </a:endParaRPr>
          </a:p>
        </p:txBody>
      </p:sp>
      <p:sp>
        <p:nvSpPr>
          <p:cNvPr id="3" name="Content Placeholder 2"/>
          <p:cNvSpPr>
            <a:spLocks noGrp="1"/>
          </p:cNvSpPr>
          <p:nvPr>
            <p:ph idx="1"/>
          </p:nvPr>
        </p:nvSpPr>
        <p:spPr>
          <a:xfrm>
            <a:off x="457200" y="1981200"/>
            <a:ext cx="8229600" cy="4572000"/>
          </a:xfrm>
          <a:solidFill>
            <a:schemeClr val="tx1"/>
          </a:solidFill>
        </p:spPr>
        <p:txBody>
          <a:bodyPr/>
          <a:lstStyle/>
          <a:p>
            <a:pPr marL="571500" indent="-457200">
              <a:defRPr/>
            </a:pPr>
            <a:r>
              <a:rPr lang="en-US" b="1" i="1" dirty="0" smtClean="0">
                <a:solidFill>
                  <a:schemeClr val="bg1"/>
                </a:solidFill>
              </a:rPr>
              <a:t>Displaying Text in an Alert Dialog </a:t>
            </a:r>
          </a:p>
          <a:p>
            <a:pPr marL="857250" lvl="1" indent="-342900" algn="just">
              <a:defRPr/>
            </a:pPr>
            <a:r>
              <a:rPr lang="en-US" sz="2400" dirty="0" smtClean="0">
                <a:solidFill>
                  <a:schemeClr val="bg1"/>
                </a:solidFill>
              </a:rPr>
              <a:t>To display information in windows called </a:t>
            </a:r>
            <a:r>
              <a:rPr lang="en-US" sz="2400" b="1" dirty="0" smtClean="0">
                <a:solidFill>
                  <a:schemeClr val="bg1"/>
                </a:solidFill>
              </a:rPr>
              <a:t>dialogs </a:t>
            </a:r>
            <a:r>
              <a:rPr lang="en-US" sz="2400" dirty="0" smtClean="0">
                <a:solidFill>
                  <a:schemeClr val="bg1"/>
                </a:solidFill>
              </a:rPr>
              <a:t>(or </a:t>
            </a:r>
            <a:r>
              <a:rPr lang="en-US" sz="2400" b="1" dirty="0" smtClean="0">
                <a:solidFill>
                  <a:schemeClr val="bg1"/>
                </a:solidFill>
              </a:rPr>
              <a:t>dialog boxes</a:t>
            </a:r>
            <a:r>
              <a:rPr lang="en-US" sz="2400" dirty="0" smtClean="0">
                <a:solidFill>
                  <a:schemeClr val="bg1"/>
                </a:solidFill>
              </a:rPr>
              <a:t>) that “pop up” on the screen to grab the user’s attention.</a:t>
            </a:r>
          </a:p>
          <a:p>
            <a:pPr lvl="1" algn="just">
              <a:defRPr/>
            </a:pPr>
            <a:r>
              <a:rPr lang="en-US" sz="2400" dirty="0" smtClean="0">
                <a:solidFill>
                  <a:schemeClr val="bg1"/>
                </a:solidFill>
              </a:rPr>
              <a:t> JavaScript </a:t>
            </a:r>
            <a:r>
              <a:rPr lang="en-US" sz="2400" dirty="0">
                <a:solidFill>
                  <a:schemeClr val="bg1"/>
                </a:solidFill>
              </a:rPr>
              <a:t>allows </a:t>
            </a:r>
            <a:r>
              <a:rPr lang="en-US" sz="2400" dirty="0" smtClean="0">
                <a:solidFill>
                  <a:schemeClr val="bg1"/>
                </a:solidFill>
              </a:rPr>
              <a:t>easily </a:t>
            </a:r>
            <a:r>
              <a:rPr lang="en-US" sz="2400" dirty="0">
                <a:solidFill>
                  <a:schemeClr val="bg1"/>
                </a:solidFill>
              </a:rPr>
              <a:t>to display a dialog </a:t>
            </a:r>
            <a:r>
              <a:rPr lang="en-US" sz="2400" dirty="0" smtClean="0">
                <a:solidFill>
                  <a:schemeClr val="bg1"/>
                </a:solidFill>
              </a:rPr>
              <a:t>box containing a </a:t>
            </a:r>
            <a:r>
              <a:rPr lang="en-US" sz="2400" dirty="0">
                <a:solidFill>
                  <a:schemeClr val="bg1"/>
                </a:solidFill>
              </a:rPr>
              <a:t>message</a:t>
            </a:r>
            <a:r>
              <a:rPr lang="en-US" sz="2400" dirty="0" smtClean="0">
                <a:solidFill>
                  <a:schemeClr val="bg1"/>
                </a:solidFill>
              </a:rPr>
              <a:t>.</a:t>
            </a:r>
          </a:p>
          <a:p>
            <a:pPr lvl="1" algn="just">
              <a:defRPr/>
            </a:pPr>
            <a:r>
              <a:rPr lang="en-US" sz="2400" dirty="0">
                <a:solidFill>
                  <a:schemeClr val="bg1"/>
                </a:solidFill>
              </a:rPr>
              <a:t>T</a:t>
            </a:r>
            <a:r>
              <a:rPr lang="en-US" sz="2400" dirty="0" smtClean="0">
                <a:solidFill>
                  <a:schemeClr val="bg1"/>
                </a:solidFill>
              </a:rPr>
              <a:t>he </a:t>
            </a:r>
            <a:r>
              <a:rPr lang="en-US" sz="2400" dirty="0">
                <a:solidFill>
                  <a:schemeClr val="bg1"/>
                </a:solidFill>
              </a:rPr>
              <a:t>script uses the browser’s </a:t>
            </a:r>
            <a:r>
              <a:rPr lang="en-US" sz="2400" b="1" dirty="0">
                <a:solidFill>
                  <a:schemeClr val="bg1"/>
                </a:solidFill>
              </a:rPr>
              <a:t>window </a:t>
            </a:r>
            <a:r>
              <a:rPr lang="en-US" sz="2400" dirty="0">
                <a:solidFill>
                  <a:schemeClr val="bg1"/>
                </a:solidFill>
              </a:rPr>
              <a:t>object to display an alert dialog</a:t>
            </a:r>
            <a:r>
              <a:rPr lang="en-US" sz="2400" dirty="0" smtClean="0">
                <a:solidFill>
                  <a:schemeClr val="bg1"/>
                </a:solidFill>
              </a:rPr>
              <a:t>.</a:t>
            </a:r>
          </a:p>
          <a:p>
            <a:pPr lvl="1">
              <a:defRPr/>
            </a:pPr>
            <a:r>
              <a:rPr lang="en-US" sz="2400" dirty="0">
                <a:solidFill>
                  <a:schemeClr val="bg1"/>
                </a:solidFill>
              </a:rPr>
              <a:t>The </a:t>
            </a:r>
            <a:r>
              <a:rPr lang="en-US" sz="2400" dirty="0" smtClean="0">
                <a:solidFill>
                  <a:schemeClr val="bg1"/>
                </a:solidFill>
              </a:rPr>
              <a:t>argument to </a:t>
            </a:r>
            <a:r>
              <a:rPr lang="en-US" sz="2400" dirty="0">
                <a:solidFill>
                  <a:schemeClr val="bg1"/>
                </a:solidFill>
              </a:rPr>
              <a:t>the window object’s </a:t>
            </a:r>
            <a:r>
              <a:rPr lang="en-US" sz="2400" b="1" dirty="0">
                <a:solidFill>
                  <a:schemeClr val="bg1"/>
                </a:solidFill>
              </a:rPr>
              <a:t>alert </a:t>
            </a:r>
            <a:r>
              <a:rPr lang="en-US" sz="2400" dirty="0">
                <a:solidFill>
                  <a:schemeClr val="bg1"/>
                </a:solidFill>
              </a:rPr>
              <a:t>method is the string to display.</a:t>
            </a:r>
            <a:endParaRPr lang="en-US" sz="2400" dirty="0" smtClean="0">
              <a:solidFill>
                <a:schemeClr val="bg1"/>
              </a:solidFill>
            </a:endParaRPr>
          </a:p>
          <a:p>
            <a:pPr marL="914400" lvl="2" indent="0">
              <a:buFont typeface="Wingdings" pitchFamily="2" charset="2"/>
              <a:buNone/>
              <a:defRPr/>
            </a:pPr>
            <a:r>
              <a:rPr lang="en-US" sz="2000" dirty="0" err="1" smtClean="0">
                <a:solidFill>
                  <a:schemeClr val="bg1"/>
                </a:solidFill>
              </a:rPr>
              <a:t>Eg</a:t>
            </a:r>
            <a:r>
              <a:rPr lang="en-US" sz="2000" dirty="0" smtClean="0">
                <a:solidFill>
                  <a:schemeClr val="bg1"/>
                </a:solidFill>
              </a:rPr>
              <a:t>: </a:t>
            </a:r>
            <a:r>
              <a:rPr lang="en-US" sz="2000" dirty="0" err="1" smtClean="0">
                <a:solidFill>
                  <a:schemeClr val="bg1"/>
                </a:solidFill>
              </a:rPr>
              <a:t>window.alert</a:t>
            </a:r>
            <a:r>
              <a:rPr lang="en-US" sz="2000" dirty="0">
                <a:solidFill>
                  <a:schemeClr val="bg1"/>
                </a:solidFill>
              </a:rPr>
              <a:t>( </a:t>
            </a:r>
            <a:r>
              <a:rPr lang="en-US" sz="2000" b="1" dirty="0">
                <a:solidFill>
                  <a:schemeClr val="bg1"/>
                </a:solidFill>
              </a:rPr>
              <a:t>"</a:t>
            </a:r>
            <a:r>
              <a:rPr lang="en-US" sz="2000" b="1" dirty="0" smtClean="0">
                <a:solidFill>
                  <a:schemeClr val="bg1"/>
                </a:solidFill>
              </a:rPr>
              <a:t>Welcome”</a:t>
            </a:r>
            <a:r>
              <a:rPr lang="en-US" sz="2000" dirty="0" smtClean="0">
                <a:solidFill>
                  <a:schemeClr val="bg1"/>
                </a:solidFill>
              </a:rPr>
              <a:t>);</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solidFill>
            <a:schemeClr val="tx1"/>
          </a:solidFill>
        </p:spPr>
        <p:txBody>
          <a:bodyPr>
            <a:normAutofit fontScale="90000"/>
          </a:bodyPr>
          <a:lstStyle/>
          <a:p>
            <a:pPr algn="ctr"/>
            <a:r>
              <a:rPr lang="en-US" b="1" dirty="0" smtClean="0">
                <a:solidFill>
                  <a:schemeClr val="bg1"/>
                </a:solidFill>
              </a:rPr>
              <a:t>Obtaining User Input with prompt Dialogs</a:t>
            </a:r>
            <a:endParaRPr lang="en-US" dirty="0" smtClean="0">
              <a:solidFill>
                <a:schemeClr val="bg1"/>
              </a:solidFill>
            </a:endParaRPr>
          </a:p>
        </p:txBody>
      </p:sp>
      <p:sp>
        <p:nvSpPr>
          <p:cNvPr id="3" name="Content Placeholder 2"/>
          <p:cNvSpPr>
            <a:spLocks noGrp="1"/>
          </p:cNvSpPr>
          <p:nvPr>
            <p:ph idx="1"/>
          </p:nvPr>
        </p:nvSpPr>
        <p:spPr>
          <a:xfrm>
            <a:off x="457200" y="1981200"/>
            <a:ext cx="8229600" cy="4419600"/>
          </a:xfrm>
          <a:solidFill>
            <a:schemeClr val="tx1"/>
          </a:solidFill>
        </p:spPr>
        <p:txBody>
          <a:bodyPr/>
          <a:lstStyle/>
          <a:p>
            <a:pPr lvl="1" algn="just">
              <a:defRPr/>
            </a:pPr>
            <a:r>
              <a:rPr lang="tr-TR" sz="2400" dirty="0" smtClean="0">
                <a:solidFill>
                  <a:schemeClr val="bg1"/>
                </a:solidFill>
              </a:rPr>
              <a:t>A prompt box is often used if you want the user to input a value before entering a page.</a:t>
            </a:r>
          </a:p>
          <a:p>
            <a:pPr lvl="1" algn="just">
              <a:defRPr/>
            </a:pPr>
            <a:r>
              <a:rPr lang="tr-TR" sz="2400" dirty="0" smtClean="0">
                <a:solidFill>
                  <a:schemeClr val="bg1"/>
                </a:solidFill>
              </a:rPr>
              <a:t>When a prompt box pops up, the user will have to click either "OK" or "Cancel" to proceed after entering an input value. </a:t>
            </a:r>
          </a:p>
          <a:p>
            <a:pPr lvl="1" algn="just">
              <a:defRPr/>
            </a:pPr>
            <a:r>
              <a:rPr lang="tr-TR" sz="2400" dirty="0" smtClean="0">
                <a:solidFill>
                  <a:schemeClr val="bg1"/>
                </a:solidFill>
              </a:rPr>
              <a:t>If the user clicks "OK“, the box returns the input value. If the user clicks "Cancel“, the box returns null.</a:t>
            </a:r>
          </a:p>
          <a:p>
            <a:pPr marL="0" indent="0">
              <a:buFont typeface="Wingdings" pitchFamily="2" charset="2"/>
              <a:buNone/>
              <a:defRPr/>
            </a:pPr>
            <a:endParaRPr lang="en-US" dirty="0">
              <a:solidFill>
                <a:schemeClr val="bg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3798</TotalTime>
  <Words>3283</Words>
  <Application>Microsoft Office PowerPoint</Application>
  <PresentationFormat>On-screen Show (4:3)</PresentationFormat>
  <Paragraphs>516</Paragraphs>
  <Slides>70</Slides>
  <Notes>3</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Flow</vt:lpstr>
      <vt:lpstr>JAVASCRIPT </vt:lpstr>
      <vt:lpstr>JavaScript</vt:lpstr>
      <vt:lpstr>How to Put a JavaScript Into an HTML Page?</vt:lpstr>
      <vt:lpstr>Slide 4</vt:lpstr>
      <vt:lpstr>Slide 5</vt:lpstr>
      <vt:lpstr>Embedding JavaScript Code</vt:lpstr>
      <vt:lpstr>Modifying the Script</vt:lpstr>
      <vt:lpstr>Displaying Text in an Alert Dialog  </vt:lpstr>
      <vt:lpstr>Obtaining User Input with prompt Dialogs</vt:lpstr>
      <vt:lpstr>Declarations, Keywords and Variables</vt:lpstr>
      <vt:lpstr>Identifiers </vt:lpstr>
      <vt:lpstr>Comment </vt:lpstr>
      <vt:lpstr>Slide 13</vt:lpstr>
      <vt:lpstr>JavaScript Operators</vt:lpstr>
      <vt:lpstr>JavaScript Operators – 2</vt:lpstr>
      <vt:lpstr>JavaScript Operators - 3</vt:lpstr>
      <vt:lpstr>Operator precedence</vt:lpstr>
      <vt:lpstr>Control statement </vt:lpstr>
      <vt:lpstr>Selection statement</vt:lpstr>
      <vt:lpstr>Selection statement</vt:lpstr>
      <vt:lpstr>Selection statement</vt:lpstr>
      <vt:lpstr>Selection statement</vt:lpstr>
      <vt:lpstr>Slide 23</vt:lpstr>
      <vt:lpstr>Repetition statement</vt:lpstr>
      <vt:lpstr>for Repetition Statement</vt:lpstr>
      <vt:lpstr>Question</vt:lpstr>
      <vt:lpstr>switch Multiple-Selection Statement</vt:lpstr>
      <vt:lpstr>do…while Repetition Statement</vt:lpstr>
      <vt:lpstr>break and continue Statements</vt:lpstr>
      <vt:lpstr>Slide 30</vt:lpstr>
      <vt:lpstr>Javascript function</vt:lpstr>
      <vt:lpstr>Program Modules in JavaScript</vt:lpstr>
      <vt:lpstr>Program Modules in JavaScript</vt:lpstr>
      <vt:lpstr>Program Modules in JavaScript</vt:lpstr>
      <vt:lpstr>Function definition</vt:lpstr>
      <vt:lpstr>JavaScript function</vt:lpstr>
      <vt:lpstr>Javascript function</vt:lpstr>
      <vt:lpstr>Javascript function</vt:lpstr>
      <vt:lpstr>Random Number Generation</vt:lpstr>
      <vt:lpstr>Scope rules</vt:lpstr>
      <vt:lpstr>JS global functions</vt:lpstr>
      <vt:lpstr>Recursion</vt:lpstr>
      <vt:lpstr>Form validation</vt:lpstr>
      <vt:lpstr>JAVASCRIPT ARRAYS</vt:lpstr>
      <vt:lpstr>JS Arrays</vt:lpstr>
      <vt:lpstr>Declaring and Allocating Arrays</vt:lpstr>
      <vt:lpstr>Slide 47</vt:lpstr>
      <vt:lpstr>Slide 48</vt:lpstr>
      <vt:lpstr>Slide 49</vt:lpstr>
      <vt:lpstr>Passing Arrays to Functions</vt:lpstr>
      <vt:lpstr>JS Array methods</vt:lpstr>
      <vt:lpstr>Sorting Arrays with Array Method sort</vt:lpstr>
      <vt:lpstr>Slide 53</vt:lpstr>
      <vt:lpstr>Searching Arrays with Array Method indexOf</vt:lpstr>
      <vt:lpstr>Math object</vt:lpstr>
      <vt:lpstr>Slide 56</vt:lpstr>
      <vt:lpstr>Slide 57</vt:lpstr>
      <vt:lpstr>String Object</vt:lpstr>
      <vt:lpstr>String Object …</vt:lpstr>
      <vt:lpstr>Methods of the String Object</vt:lpstr>
      <vt:lpstr>Methods of the String Object</vt:lpstr>
      <vt:lpstr> </vt:lpstr>
      <vt:lpstr>Slide 63</vt:lpstr>
      <vt:lpstr>Character-Processing Methods</vt:lpstr>
      <vt:lpstr>Searching Methods</vt:lpstr>
      <vt:lpstr>Date Object</vt:lpstr>
      <vt:lpstr>document Object</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HP</cp:lastModifiedBy>
  <cp:revision>123</cp:revision>
  <dcterms:created xsi:type="dcterms:W3CDTF">2018-01-25T05:54:39Z</dcterms:created>
  <dcterms:modified xsi:type="dcterms:W3CDTF">2019-03-19T00:47:35Z</dcterms:modified>
</cp:coreProperties>
</file>