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8" r:id="rId3"/>
    <p:sldId id="309" r:id="rId4"/>
    <p:sldId id="310" r:id="rId5"/>
    <p:sldId id="280" r:id="rId6"/>
    <p:sldId id="295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296" r:id="rId24"/>
    <p:sldId id="297" r:id="rId25"/>
    <p:sldId id="298" r:id="rId26"/>
    <p:sldId id="257" r:id="rId27"/>
    <p:sldId id="258" r:id="rId28"/>
    <p:sldId id="259" r:id="rId29"/>
    <p:sldId id="262" r:id="rId30"/>
    <p:sldId id="264" r:id="rId31"/>
    <p:sldId id="267" r:id="rId32"/>
    <p:sldId id="269" r:id="rId33"/>
    <p:sldId id="270" r:id="rId34"/>
    <p:sldId id="271" r:id="rId35"/>
    <p:sldId id="272" r:id="rId36"/>
    <p:sldId id="276" r:id="rId37"/>
    <p:sldId id="277" r:id="rId38"/>
    <p:sldId id="327" r:id="rId39"/>
    <p:sldId id="328" r:id="rId40"/>
    <p:sldId id="329" r:id="rId41"/>
    <p:sldId id="330" r:id="rId42"/>
    <p:sldId id="331" r:id="rId43"/>
    <p:sldId id="27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DFAB-5FC7-4F3A-BEA3-0B316B0A5DEE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1A1E-190E-4192-8A10-D6BA500E91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DFAB-5FC7-4F3A-BEA3-0B316B0A5DEE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1A1E-190E-4192-8A10-D6BA500E9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DFAB-5FC7-4F3A-BEA3-0B316B0A5DEE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1A1E-190E-4192-8A10-D6BA500E9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DFAB-5FC7-4F3A-BEA3-0B316B0A5DEE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1A1E-190E-4192-8A10-D6BA500E9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DFAB-5FC7-4F3A-BEA3-0B316B0A5DEE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1A1E-190E-4192-8A10-D6BA500E9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DFAB-5FC7-4F3A-BEA3-0B316B0A5DEE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1A1E-190E-4192-8A10-D6BA500E9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DFAB-5FC7-4F3A-BEA3-0B316B0A5DEE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1A1E-190E-4192-8A10-D6BA500E9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DFAB-5FC7-4F3A-BEA3-0B316B0A5DEE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1A1E-190E-4192-8A10-D6BA500E9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DFAB-5FC7-4F3A-BEA3-0B316B0A5DEE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1A1E-190E-4192-8A10-D6BA500E9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DFAB-5FC7-4F3A-BEA3-0B316B0A5DEE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1A1E-190E-4192-8A10-D6BA500E91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60FDFAB-5FC7-4F3A-BEA3-0B316B0A5DEE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9B71A1E-190E-4192-8A10-D6BA500E9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60FDFAB-5FC7-4F3A-BEA3-0B316B0A5DEE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B71A1E-190E-4192-8A10-D6BA500E9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IV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800" dirty="0" smtClean="0"/>
              <a:t>Document Object Model (DOM)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Changing HTML Elements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52600"/>
            <a:ext cx="8610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Adding and Deleting Elements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7467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HTML 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4800600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Often, with JavaScript, you want to manipulate HTML elements.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 do so, you have to find the elements first. There are a couple of ways to do this: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Finding HTML elements by id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Finding HTML elements by tag name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Finding HTML elements by class name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Finding HTML elements by CSS selectors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Finding HTML elements by HTML object collections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033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Finding HTML Element by Id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876801"/>
          </a:xfrm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&lt;html&gt;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&lt;body&gt;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&lt;p id="intro"&gt;Hello World!&lt;/p&gt;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&lt;p&gt;This example demonstrates the &lt;b&gt;</a:t>
            </a:r>
            <a:r>
              <a:rPr lang="en-US" dirty="0" err="1" smtClean="0">
                <a:solidFill>
                  <a:schemeClr val="bg1"/>
                </a:solidFill>
              </a:rPr>
              <a:t>getElementById</a:t>
            </a:r>
            <a:r>
              <a:rPr lang="en-US" dirty="0" smtClean="0">
                <a:solidFill>
                  <a:schemeClr val="bg1"/>
                </a:solidFill>
              </a:rPr>
              <a:t>&lt;/b&gt; method!&lt;/p&gt;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&lt;p id="demo"&gt;&lt;/p&gt;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&lt;script&gt;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myElement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dirty="0" smtClean="0">
                <a:solidFill>
                  <a:schemeClr val="bg1"/>
                </a:solidFill>
              </a:rPr>
              <a:t>("intro");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dirty="0" smtClean="0">
                <a:solidFill>
                  <a:schemeClr val="bg1"/>
                </a:solidFill>
              </a:rPr>
              <a:t>("demo").</a:t>
            </a:r>
            <a:r>
              <a:rPr lang="en-US" dirty="0" err="1" smtClean="0">
                <a:solidFill>
                  <a:schemeClr val="bg1"/>
                </a:solidFill>
              </a:rPr>
              <a:t>innerHTML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"The text from the intro paragraph is " + </a:t>
            </a:r>
            <a:r>
              <a:rPr lang="en-US" dirty="0" err="1" smtClean="0">
                <a:solidFill>
                  <a:schemeClr val="bg1"/>
                </a:solidFill>
              </a:rPr>
              <a:t>myElement.innerHTML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&lt;/script&gt;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&lt;/body&gt;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&lt;/html&gt;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67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Finding HTML Elements by Tag Name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5105399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&lt;!DOCTYPE html&gt;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&lt;html&gt;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&lt;body&gt;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&lt;p&gt;Hello World!&lt;/p&gt;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&lt;p&gt;The DOM is very useful.&lt;/p&gt;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&lt;p&gt;This example demonstrates the &lt;b&gt;</a:t>
            </a:r>
            <a:r>
              <a:rPr lang="en-US" sz="2000" dirty="0" err="1" smtClean="0">
                <a:solidFill>
                  <a:schemeClr val="bg1"/>
                </a:solidFill>
              </a:rPr>
              <a:t>getElementsByTagName</a:t>
            </a:r>
            <a:r>
              <a:rPr lang="en-US" sz="2000" dirty="0" smtClean="0">
                <a:solidFill>
                  <a:schemeClr val="bg1"/>
                </a:solidFill>
              </a:rPr>
              <a:t>&lt;/b&gt; method&lt;/p&gt;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&lt;p id="demo"&gt;&lt;/p&gt;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&lt;script&gt;</a:t>
            </a:r>
          </a:p>
          <a:p>
            <a:pPr>
              <a:buNone/>
            </a:pPr>
            <a:r>
              <a:rPr lang="en-US" sz="2000" b="1" i="1" dirty="0" err="1" smtClean="0">
                <a:solidFill>
                  <a:schemeClr val="bg1"/>
                </a:solidFill>
              </a:rPr>
              <a:t>var</a:t>
            </a:r>
            <a:r>
              <a:rPr lang="en-US" sz="2000" b="1" i="1" dirty="0" smtClean="0">
                <a:solidFill>
                  <a:schemeClr val="bg1"/>
                </a:solidFill>
              </a:rPr>
              <a:t> x = </a:t>
            </a:r>
            <a:r>
              <a:rPr lang="en-US" sz="2000" b="1" i="1" dirty="0" err="1" smtClean="0">
                <a:solidFill>
                  <a:schemeClr val="bg1"/>
                </a:solidFill>
              </a:rPr>
              <a:t>document.getElementsByTagName</a:t>
            </a:r>
            <a:r>
              <a:rPr lang="en-US" sz="2000" b="1" i="1" dirty="0" smtClean="0">
                <a:solidFill>
                  <a:schemeClr val="bg1"/>
                </a:solidFill>
              </a:rPr>
              <a:t>("p");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sz="2000" dirty="0" smtClean="0">
                <a:solidFill>
                  <a:schemeClr val="bg1"/>
                </a:solidFill>
              </a:rPr>
              <a:t>("demo").</a:t>
            </a:r>
            <a:r>
              <a:rPr lang="en-US" sz="2000" dirty="0" err="1" smtClean="0">
                <a:solidFill>
                  <a:schemeClr val="bg1"/>
                </a:solidFill>
              </a:rPr>
              <a:t>innerHTML</a:t>
            </a:r>
            <a:r>
              <a:rPr lang="en-US" sz="2000" dirty="0" smtClean="0">
                <a:solidFill>
                  <a:schemeClr val="bg1"/>
                </a:solidFill>
              </a:rPr>
              <a:t> = 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'The first paragraph (index 0) is: ' + x[0].</a:t>
            </a:r>
            <a:r>
              <a:rPr lang="en-US" sz="2000" dirty="0" err="1" smtClean="0">
                <a:solidFill>
                  <a:schemeClr val="bg1"/>
                </a:solidFill>
              </a:rPr>
              <a:t>innerHTML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&lt;/script&gt;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&lt;/body&gt;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&lt;/html&gt;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67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Finding HTML Elements by class Name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&lt;html&gt;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&lt;body&gt;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&lt;p&gt;Hello World!&lt;/p&gt;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&lt;p class="intro"&gt;The DOM is very useful.&lt;/p&gt;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&lt;p class="intro"&gt;This example demonstrates the &lt;b&gt;</a:t>
            </a:r>
            <a:r>
              <a:rPr lang="en-US" dirty="0" err="1" smtClean="0">
                <a:solidFill>
                  <a:schemeClr val="bg1"/>
                </a:solidFill>
              </a:rPr>
              <a:t>getElementsByClassName</a:t>
            </a:r>
            <a:r>
              <a:rPr lang="en-US" dirty="0" smtClean="0">
                <a:solidFill>
                  <a:schemeClr val="bg1"/>
                </a:solidFill>
              </a:rPr>
              <a:t>&lt;/b&gt; method.&lt;/p&gt;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&lt;p id="demo"&gt;&lt;/p&gt;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&lt;script&gt;</a:t>
            </a:r>
          </a:p>
          <a:p>
            <a:pPr>
              <a:buNone/>
            </a:pPr>
            <a:r>
              <a:rPr lang="en-US" b="1" i="1" dirty="0" err="1" smtClean="0">
                <a:solidFill>
                  <a:schemeClr val="bg1"/>
                </a:solidFill>
              </a:rPr>
              <a:t>var</a:t>
            </a:r>
            <a:r>
              <a:rPr lang="en-US" b="1" i="1" dirty="0" smtClean="0">
                <a:solidFill>
                  <a:schemeClr val="bg1"/>
                </a:solidFill>
              </a:rPr>
              <a:t> x = </a:t>
            </a:r>
            <a:r>
              <a:rPr lang="en-US" b="1" i="1" dirty="0" err="1" smtClean="0">
                <a:solidFill>
                  <a:schemeClr val="bg1"/>
                </a:solidFill>
              </a:rPr>
              <a:t>document.getElementsByClassName</a:t>
            </a:r>
            <a:r>
              <a:rPr lang="en-US" b="1" i="1" dirty="0" smtClean="0">
                <a:solidFill>
                  <a:schemeClr val="bg1"/>
                </a:solidFill>
              </a:rPr>
              <a:t>("intro");</a:t>
            </a:r>
          </a:p>
          <a:p>
            <a:pPr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dirty="0" smtClean="0">
                <a:solidFill>
                  <a:schemeClr val="bg1"/>
                </a:solidFill>
              </a:rPr>
              <a:t>("demo").</a:t>
            </a:r>
            <a:r>
              <a:rPr lang="en-US" dirty="0" err="1" smtClean="0">
                <a:solidFill>
                  <a:schemeClr val="bg1"/>
                </a:solidFill>
              </a:rPr>
              <a:t>innerHTML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'The first paragraph (index 0) with class="intro": ' + </a:t>
            </a:r>
            <a:r>
              <a:rPr lang="en-US" b="1" i="1" dirty="0" smtClean="0">
                <a:solidFill>
                  <a:schemeClr val="bg1"/>
                </a:solidFill>
              </a:rPr>
              <a:t>x[0].</a:t>
            </a:r>
            <a:r>
              <a:rPr lang="en-US" b="1" i="1" dirty="0" err="1" smtClean="0">
                <a:solidFill>
                  <a:schemeClr val="bg1"/>
                </a:solidFill>
              </a:rPr>
              <a:t>innerHTML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&lt;/script&gt;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&lt;/body&gt;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&lt;/html&gt;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Changing HTML Content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467600" cy="533400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The easiest way to modify the content of an HTML element is by using the </a:t>
            </a:r>
            <a:r>
              <a:rPr lang="en-US" sz="2400" b="1" dirty="0" err="1" smtClean="0">
                <a:solidFill>
                  <a:schemeClr val="bg1"/>
                </a:solidFill>
              </a:rPr>
              <a:t>innerHTML</a:t>
            </a:r>
            <a:r>
              <a:rPr lang="en-US" sz="2400" dirty="0" smtClean="0">
                <a:solidFill>
                  <a:schemeClr val="bg1"/>
                </a:solidFill>
              </a:rPr>
              <a:t> property.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To change the content of an HTML element, use this syntax:</a:t>
            </a:r>
          </a:p>
          <a:p>
            <a:pPr>
              <a:buNone/>
            </a:pPr>
            <a:r>
              <a:rPr lang="en-US" sz="2400" i="1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sz="2400" i="1" dirty="0" smtClean="0">
                <a:solidFill>
                  <a:schemeClr val="bg1"/>
                </a:solidFill>
              </a:rPr>
              <a:t>(id).</a:t>
            </a:r>
            <a:r>
              <a:rPr lang="en-US" sz="2400" i="1" dirty="0" err="1" smtClean="0">
                <a:solidFill>
                  <a:schemeClr val="bg1"/>
                </a:solidFill>
              </a:rPr>
              <a:t>innerHTML</a:t>
            </a:r>
            <a:r>
              <a:rPr lang="en-US" sz="2400" i="1" dirty="0" smtClean="0">
                <a:solidFill>
                  <a:schemeClr val="bg1"/>
                </a:solidFill>
              </a:rPr>
              <a:t> = new HTML</a:t>
            </a:r>
          </a:p>
          <a:p>
            <a:r>
              <a:rPr lang="en-US" sz="2400" i="1" dirty="0" err="1" smtClean="0">
                <a:solidFill>
                  <a:schemeClr val="bg1"/>
                </a:solidFill>
              </a:rPr>
              <a:t>Eg</a:t>
            </a:r>
            <a:r>
              <a:rPr lang="en-US" sz="2400" i="1" dirty="0" smtClean="0">
                <a:solidFill>
                  <a:schemeClr val="bg1"/>
                </a:solidFill>
              </a:rPr>
              <a:t>:</a:t>
            </a:r>
          </a:p>
          <a:p>
            <a:pPr lvl="2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&lt;!DOCTYPE html&gt;</a:t>
            </a:r>
          </a:p>
          <a:p>
            <a:pPr lvl="2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&lt;html&gt;</a:t>
            </a:r>
          </a:p>
          <a:p>
            <a:pPr lvl="2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&lt;body&gt;</a:t>
            </a:r>
          </a:p>
          <a:p>
            <a:pPr lvl="2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&lt;h1 id="id01"&gt;Old Heading&lt;/h1&gt;</a:t>
            </a:r>
          </a:p>
          <a:p>
            <a:pPr lvl="2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&lt;script&gt;</a:t>
            </a:r>
          </a:p>
          <a:p>
            <a:pPr lvl="2">
              <a:buNone/>
            </a:pPr>
            <a:r>
              <a:rPr lang="en-US" sz="1800" b="1" dirty="0" err="1" smtClean="0">
                <a:solidFill>
                  <a:schemeClr val="bg1"/>
                </a:solidFill>
              </a:rPr>
              <a:t>var</a:t>
            </a:r>
            <a:r>
              <a:rPr lang="en-US" sz="1800" b="1" dirty="0" smtClean="0">
                <a:solidFill>
                  <a:schemeClr val="bg1"/>
                </a:solidFill>
              </a:rPr>
              <a:t> element = </a:t>
            </a:r>
            <a:r>
              <a:rPr lang="en-US" sz="1800" b="1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sz="1800" b="1" dirty="0" smtClean="0">
                <a:solidFill>
                  <a:schemeClr val="bg1"/>
                </a:solidFill>
              </a:rPr>
              <a:t>("id01");</a:t>
            </a:r>
          </a:p>
          <a:p>
            <a:pPr lvl="2">
              <a:buNone/>
            </a:pPr>
            <a:r>
              <a:rPr lang="en-US" sz="1800" b="1" dirty="0" err="1" smtClean="0">
                <a:solidFill>
                  <a:schemeClr val="bg1"/>
                </a:solidFill>
              </a:rPr>
              <a:t>element.innerHTML</a:t>
            </a:r>
            <a:r>
              <a:rPr lang="en-US" sz="1800" b="1" dirty="0" smtClean="0">
                <a:solidFill>
                  <a:schemeClr val="bg1"/>
                </a:solidFill>
              </a:rPr>
              <a:t> = "New Heading";</a:t>
            </a:r>
          </a:p>
          <a:p>
            <a:pPr lvl="2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&lt;/script&gt;</a:t>
            </a:r>
          </a:p>
          <a:p>
            <a:pPr lvl="2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&lt;p&gt;JavaScript changed "Old Heading" to "New Heading".&lt;/p&gt;</a:t>
            </a:r>
          </a:p>
          <a:p>
            <a:pPr lvl="2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&lt;/body&gt;</a:t>
            </a:r>
          </a:p>
          <a:p>
            <a:pPr lvl="2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&lt;/html&gt; </a:t>
            </a:r>
          </a:p>
          <a:p>
            <a:pPr lvl="2"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the Value of an Attribute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382000" cy="4873752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To change the value of an HTML attribute, use 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   </a:t>
            </a:r>
            <a:r>
              <a:rPr lang="en-US" sz="2000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i="1" dirty="0" smtClean="0">
                <a:solidFill>
                  <a:schemeClr val="bg1"/>
                </a:solidFill>
              </a:rPr>
              <a:t>id</a:t>
            </a:r>
            <a:r>
              <a:rPr lang="en-US" sz="2000" dirty="0" smtClean="0">
                <a:solidFill>
                  <a:schemeClr val="bg1"/>
                </a:solidFill>
              </a:rPr>
              <a:t>).</a:t>
            </a:r>
            <a:r>
              <a:rPr lang="en-US" sz="2000" i="1" dirty="0" smtClean="0">
                <a:solidFill>
                  <a:schemeClr val="bg1"/>
                </a:solidFill>
              </a:rPr>
              <a:t>attribute = new value</a:t>
            </a: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200" dirty="0" smtClean="0">
                <a:solidFill>
                  <a:schemeClr val="bg1"/>
                </a:solidFill>
              </a:rPr>
              <a:t>&lt;!DOCTYPE html&gt;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&lt;html&gt;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&lt;body&gt;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/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&lt;</a:t>
            </a:r>
            <a:r>
              <a:rPr lang="en-US" sz="2200" dirty="0" err="1" smtClean="0">
                <a:solidFill>
                  <a:schemeClr val="bg1"/>
                </a:solidFill>
              </a:rPr>
              <a:t>img</a:t>
            </a:r>
            <a:r>
              <a:rPr lang="en-US" sz="2200" dirty="0" smtClean="0">
                <a:solidFill>
                  <a:schemeClr val="bg1"/>
                </a:solidFill>
              </a:rPr>
              <a:t> id="</a:t>
            </a:r>
            <a:r>
              <a:rPr lang="en-US" sz="2200" dirty="0" err="1" smtClean="0">
                <a:solidFill>
                  <a:schemeClr val="bg1"/>
                </a:solidFill>
              </a:rPr>
              <a:t>myImage</a:t>
            </a:r>
            <a:r>
              <a:rPr lang="en-US" sz="2200" dirty="0" smtClean="0">
                <a:solidFill>
                  <a:schemeClr val="bg1"/>
                </a:solidFill>
              </a:rPr>
              <a:t>" </a:t>
            </a:r>
            <a:r>
              <a:rPr lang="en-US" sz="2200" dirty="0" err="1" smtClean="0">
                <a:solidFill>
                  <a:schemeClr val="bg1"/>
                </a:solidFill>
              </a:rPr>
              <a:t>src</a:t>
            </a:r>
            <a:r>
              <a:rPr lang="en-US" sz="2200" dirty="0" smtClean="0">
                <a:solidFill>
                  <a:schemeClr val="bg1"/>
                </a:solidFill>
              </a:rPr>
              <a:t>="smiley.gif"&gt;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/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&lt;script&gt;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b="1" i="1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sz="2200" b="1" i="1" dirty="0" smtClean="0">
                <a:solidFill>
                  <a:schemeClr val="bg1"/>
                </a:solidFill>
              </a:rPr>
              <a:t>("</a:t>
            </a:r>
            <a:r>
              <a:rPr lang="en-US" sz="2200" b="1" i="1" dirty="0" err="1" smtClean="0">
                <a:solidFill>
                  <a:schemeClr val="bg1"/>
                </a:solidFill>
              </a:rPr>
              <a:t>myImage</a:t>
            </a:r>
            <a:r>
              <a:rPr lang="en-US" sz="2200" b="1" i="1" dirty="0" smtClean="0">
                <a:solidFill>
                  <a:schemeClr val="bg1"/>
                </a:solidFill>
              </a:rPr>
              <a:t>").</a:t>
            </a:r>
            <a:r>
              <a:rPr lang="en-US" sz="2200" b="1" i="1" dirty="0" err="1" smtClean="0">
                <a:solidFill>
                  <a:schemeClr val="bg1"/>
                </a:solidFill>
              </a:rPr>
              <a:t>src</a:t>
            </a:r>
            <a:r>
              <a:rPr lang="en-US" sz="2200" b="1" i="1" dirty="0" smtClean="0">
                <a:solidFill>
                  <a:schemeClr val="bg1"/>
                </a:solidFill>
              </a:rPr>
              <a:t> = "landscape.jpg";</a:t>
            </a:r>
            <a:r>
              <a:rPr lang="en-US" sz="2200" dirty="0" smtClean="0">
                <a:solidFill>
                  <a:schemeClr val="bg1"/>
                </a:solidFill>
              </a:rPr>
              <a:t/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&lt;/script&gt;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/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&lt;/body&gt;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&lt;/html&gt;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Changing HTML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1"/>
            <a:ext cx="8229600" cy="4876800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 change the style of an HTML element, use:</a:t>
            </a:r>
          </a:p>
          <a:p>
            <a:pPr lvl="1">
              <a:buNone/>
            </a:pPr>
            <a:r>
              <a:rPr lang="en-US" sz="3400" b="1" i="1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sz="3400" b="1" i="1" dirty="0" smtClean="0">
                <a:solidFill>
                  <a:schemeClr val="bg1"/>
                </a:solidFill>
              </a:rPr>
              <a:t>(id).</a:t>
            </a:r>
            <a:r>
              <a:rPr lang="en-US" sz="3400" b="1" i="1" dirty="0" err="1" smtClean="0">
                <a:solidFill>
                  <a:schemeClr val="bg1"/>
                </a:solidFill>
              </a:rPr>
              <a:t>style.property</a:t>
            </a:r>
            <a:r>
              <a:rPr lang="en-US" sz="3400" b="1" i="1" dirty="0" smtClean="0">
                <a:solidFill>
                  <a:schemeClr val="bg1"/>
                </a:solidFill>
              </a:rPr>
              <a:t> = new style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&lt;html&gt;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&lt;body&gt;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&lt;p id="p2"&gt;Hello World!&lt;/p&gt;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&lt;script&gt;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dirty="0" smtClean="0">
                <a:solidFill>
                  <a:schemeClr val="bg1"/>
                </a:solidFill>
              </a:rPr>
              <a:t>("p2").</a:t>
            </a:r>
            <a:r>
              <a:rPr lang="en-US" dirty="0" err="1" smtClean="0">
                <a:solidFill>
                  <a:schemeClr val="bg1"/>
                </a:solidFill>
              </a:rPr>
              <a:t>style.color</a:t>
            </a:r>
            <a:r>
              <a:rPr lang="en-US" dirty="0" smtClean="0">
                <a:solidFill>
                  <a:schemeClr val="bg1"/>
                </a:solidFill>
              </a:rPr>
              <a:t> = "blue";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dirty="0" smtClean="0">
                <a:solidFill>
                  <a:schemeClr val="bg1"/>
                </a:solidFill>
              </a:rPr>
              <a:t>("p2").</a:t>
            </a:r>
            <a:r>
              <a:rPr lang="en-US" dirty="0" err="1" smtClean="0">
                <a:solidFill>
                  <a:schemeClr val="bg1"/>
                </a:solidFill>
              </a:rPr>
              <a:t>style.fontFamily</a:t>
            </a:r>
            <a:r>
              <a:rPr lang="en-US" dirty="0" smtClean="0">
                <a:solidFill>
                  <a:schemeClr val="bg1"/>
                </a:solidFill>
              </a:rPr>
              <a:t> = "Arial";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&lt;/script&gt;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&lt;p&gt;The paragraph above was changed by a script.&lt;/p&gt;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&lt;/body&gt;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&lt;/html&gt;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Traversing and Modifying a DOM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chemeClr val="tx1"/>
          </a:solidFill>
        </p:spPr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The DOM enables you to programmatically access a document’s elements, allowing you to modify its contents dynamically using JavaScript.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Here we discuss, some of the DOM-node properties and methods for traversing the DOM tree, modifying nodes and creating or deleting content dynamically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is DOM?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algn="just"/>
            <a:r>
              <a:rPr lang="en-IN" dirty="0" smtClean="0">
                <a:solidFill>
                  <a:schemeClr val="bg1"/>
                </a:solidFill>
              </a:rPr>
              <a:t>The </a:t>
            </a:r>
            <a:r>
              <a:rPr lang="en-IN" b="1" dirty="0" smtClean="0">
                <a:solidFill>
                  <a:schemeClr val="bg1"/>
                </a:solidFill>
              </a:rPr>
              <a:t>Document Object Model</a:t>
            </a:r>
            <a:r>
              <a:rPr lang="en-IN" dirty="0" smtClean="0">
                <a:solidFill>
                  <a:schemeClr val="bg1"/>
                </a:solidFill>
              </a:rPr>
              <a:t> (</a:t>
            </a:r>
            <a:r>
              <a:rPr lang="en-IN" b="1" dirty="0" smtClean="0">
                <a:solidFill>
                  <a:schemeClr val="bg1"/>
                </a:solidFill>
              </a:rPr>
              <a:t>DOM</a:t>
            </a:r>
            <a:r>
              <a:rPr lang="en-IN" dirty="0" smtClean="0">
                <a:solidFill>
                  <a:schemeClr val="bg1"/>
                </a:solidFill>
              </a:rPr>
              <a:t>) is a cross-platform and language-independent application programming interface that treats an HTML, XHTML, or XML document as a tree structure wherein each node is an object representing a part of the document. 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Traversing and Modifying a DOM Tree 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IN" dirty="0" err="1" smtClean="0">
                <a:solidFill>
                  <a:schemeClr val="bg1"/>
                </a:solidFill>
              </a:rPr>
              <a:t>document.getElementById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err="1" smtClean="0">
                <a:solidFill>
                  <a:schemeClr val="bg1"/>
                </a:solidFill>
              </a:rPr>
              <a:t>Node.insertBefore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err="1" smtClean="0">
                <a:solidFill>
                  <a:schemeClr val="bg1"/>
                </a:solidFill>
              </a:rPr>
              <a:t>Node.appendChild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err="1" smtClean="0">
                <a:solidFill>
                  <a:schemeClr val="bg1"/>
                </a:solidFill>
              </a:rPr>
              <a:t>Node.replaceChild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err="1" smtClean="0">
                <a:solidFill>
                  <a:schemeClr val="bg1"/>
                </a:solidFill>
              </a:rPr>
              <a:t>Node.removeChild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Traversing and Modifying a DOM Tree 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3752"/>
          </a:xfrm>
          <a:solidFill>
            <a:schemeClr val="tx1"/>
          </a:solidFill>
        </p:spPr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err="1" smtClean="0">
                <a:solidFill>
                  <a:schemeClr val="bg1"/>
                </a:solidFill>
              </a:rPr>
              <a:t>setAttribute</a:t>
            </a:r>
            <a:r>
              <a:rPr lang="en-US" dirty="0" smtClean="0">
                <a:solidFill>
                  <a:schemeClr val="bg1"/>
                </a:solidFill>
              </a:rPr>
              <a:t>() method adds the specified attribute to an element, and gives it the specified value.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Syntax:</a:t>
            </a:r>
          </a:p>
          <a:p>
            <a:pPr algn="just">
              <a:buNone/>
            </a:pPr>
            <a:r>
              <a:rPr lang="en-US" sz="2800" i="1" dirty="0" err="1" smtClean="0">
                <a:solidFill>
                  <a:schemeClr val="bg1"/>
                </a:solidFill>
              </a:rPr>
              <a:t>element</a:t>
            </a:r>
            <a:r>
              <a:rPr lang="en-US" sz="2800" dirty="0" err="1" smtClean="0">
                <a:solidFill>
                  <a:schemeClr val="bg1"/>
                </a:solidFill>
              </a:rPr>
              <a:t>.setAttribute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i="1" dirty="0" err="1" smtClean="0">
                <a:solidFill>
                  <a:schemeClr val="bg1"/>
                </a:solidFill>
              </a:rPr>
              <a:t>attributename</a:t>
            </a:r>
            <a:r>
              <a:rPr lang="en-US" sz="2800" dirty="0" smtClean="0">
                <a:solidFill>
                  <a:schemeClr val="bg1"/>
                </a:solidFill>
              </a:rPr>
              <a:t>,</a:t>
            </a:r>
            <a:r>
              <a:rPr lang="en-US" sz="2800" i="1" dirty="0" smtClean="0">
                <a:solidFill>
                  <a:schemeClr val="bg1"/>
                </a:solidFill>
              </a:rPr>
              <a:t> </a:t>
            </a:r>
            <a:r>
              <a:rPr lang="en-US" sz="2800" i="1" dirty="0" err="1" smtClean="0">
                <a:solidFill>
                  <a:schemeClr val="bg1"/>
                </a:solidFill>
              </a:rPr>
              <a:t>attributevalue</a:t>
            </a:r>
            <a:r>
              <a:rPr lang="en-US" sz="2800" dirty="0" smtClean="0">
                <a:solidFill>
                  <a:schemeClr val="bg1"/>
                </a:solidFill>
              </a:rPr>
              <a:t>);</a:t>
            </a:r>
          </a:p>
          <a:p>
            <a:pPr algn="just"/>
            <a:r>
              <a:rPr lang="en-US" i="1" dirty="0" err="1" smtClean="0">
                <a:solidFill>
                  <a:schemeClr val="bg1"/>
                </a:solidFill>
              </a:rPr>
              <a:t>Eg</a:t>
            </a:r>
            <a:r>
              <a:rPr lang="en-US" i="1" dirty="0" smtClean="0">
                <a:solidFill>
                  <a:schemeClr val="bg1"/>
                </a:solidFill>
              </a:rPr>
              <a:t>:</a:t>
            </a:r>
          </a:p>
          <a:p>
            <a:pPr algn="just">
              <a:buNone/>
            </a:pPr>
            <a:r>
              <a:rPr lang="en-IN" sz="2800" dirty="0" err="1" smtClean="0">
                <a:solidFill>
                  <a:schemeClr val="bg1"/>
                </a:solidFill>
              </a:rPr>
              <a:t>currentNode.setAttribute</a:t>
            </a:r>
            <a:r>
              <a:rPr lang="en-IN" sz="2800" dirty="0" smtClean="0">
                <a:solidFill>
                  <a:schemeClr val="bg1"/>
                </a:solidFill>
              </a:rPr>
              <a:t>( </a:t>
            </a:r>
            <a:r>
              <a:rPr lang="en-IN" sz="2800" b="1" dirty="0" smtClean="0">
                <a:solidFill>
                  <a:schemeClr val="bg1"/>
                </a:solidFill>
              </a:rPr>
              <a:t>"class", "highlighted" );</a:t>
            </a:r>
            <a:endParaRPr lang="en-US" dirty="0" smtClean="0">
              <a:solidFill>
                <a:schemeClr val="bg1"/>
              </a:solidFill>
            </a:endParaRPr>
          </a:p>
          <a:p>
            <a:pPr algn="just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Traversing and Modifying a DOM Tree 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err="1" smtClean="0">
                <a:solidFill>
                  <a:schemeClr val="bg1"/>
                </a:solidFill>
              </a:rPr>
              <a:t>getAttribute</a:t>
            </a:r>
            <a:r>
              <a:rPr lang="en-US" dirty="0" smtClean="0">
                <a:solidFill>
                  <a:schemeClr val="bg1"/>
                </a:solidFill>
              </a:rPr>
              <a:t>() method returns the value of the attribute with the specified name of an element.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Syntax:</a:t>
            </a:r>
          </a:p>
          <a:p>
            <a:pPr lvl="1"/>
            <a:r>
              <a:rPr lang="en-US" i="1" dirty="0" err="1" smtClean="0">
                <a:solidFill>
                  <a:schemeClr val="bg1"/>
                </a:solidFill>
              </a:rPr>
              <a:t>element</a:t>
            </a:r>
            <a:r>
              <a:rPr lang="en-US" dirty="0" err="1" smtClean="0">
                <a:solidFill>
                  <a:schemeClr val="bg1"/>
                </a:solidFill>
              </a:rPr>
              <a:t>.getAttribute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i="1" dirty="0" err="1" smtClean="0">
                <a:solidFill>
                  <a:schemeClr val="bg1"/>
                </a:solidFill>
              </a:rPr>
              <a:t>attributename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 smtClean="0">
                <a:solidFill>
                  <a:schemeClr val="bg1"/>
                </a:solidFill>
              </a:rPr>
              <a:t>Modeling</a:t>
            </a:r>
            <a:r>
              <a:rPr lang="en-IN" b="1" dirty="0" smtClean="0">
                <a:solidFill>
                  <a:schemeClr val="bg1"/>
                </a:solidFill>
              </a:rPr>
              <a:t> a Document: DOM Nodes and Trees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algn="just"/>
            <a:r>
              <a:rPr lang="en-IN" dirty="0" smtClean="0">
                <a:solidFill>
                  <a:schemeClr val="bg1"/>
                </a:solidFill>
              </a:rPr>
              <a:t>Document’s </a:t>
            </a:r>
            <a:r>
              <a:rPr lang="en-IN" dirty="0" err="1" smtClean="0">
                <a:solidFill>
                  <a:schemeClr val="bg1"/>
                </a:solidFill>
              </a:rPr>
              <a:t>getElementById</a:t>
            </a:r>
            <a:r>
              <a:rPr lang="en-IN" dirty="0" smtClean="0">
                <a:solidFill>
                  <a:schemeClr val="bg1"/>
                </a:solidFill>
              </a:rPr>
              <a:t> method is the simplest way to access a specific element in a page</a:t>
            </a:r>
          </a:p>
          <a:p>
            <a:pPr algn="just"/>
            <a:r>
              <a:rPr lang="en-IN" dirty="0" smtClean="0">
                <a:solidFill>
                  <a:schemeClr val="bg1"/>
                </a:solidFill>
              </a:rPr>
              <a:t>The method returns objects called </a:t>
            </a:r>
            <a:r>
              <a:rPr lang="en-IN" b="1" dirty="0" smtClean="0">
                <a:solidFill>
                  <a:schemeClr val="bg1"/>
                </a:solidFill>
              </a:rPr>
              <a:t>DOM nodes.</a:t>
            </a:r>
          </a:p>
          <a:p>
            <a:pPr algn="just"/>
            <a:r>
              <a:rPr lang="en-IN" dirty="0" smtClean="0">
                <a:solidFill>
                  <a:schemeClr val="bg1"/>
                </a:solidFill>
              </a:rPr>
              <a:t>All the nodes in a document make up the page’s </a:t>
            </a:r>
            <a:r>
              <a:rPr lang="en-IN" b="1" dirty="0" smtClean="0">
                <a:solidFill>
                  <a:schemeClr val="bg1"/>
                </a:solidFill>
              </a:rPr>
              <a:t>DOM tree, </a:t>
            </a:r>
            <a:r>
              <a:rPr lang="en-IN" dirty="0" smtClean="0">
                <a:solidFill>
                  <a:schemeClr val="bg1"/>
                </a:solidFill>
              </a:rPr>
              <a:t>which describes the relationships among elements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>
                <a:solidFill>
                  <a:schemeClr val="bg1"/>
                </a:solidFill>
              </a:rPr>
              <a:t>Modeling</a:t>
            </a:r>
            <a:r>
              <a:rPr lang="en-IN" dirty="0" smtClean="0">
                <a:solidFill>
                  <a:schemeClr val="bg1"/>
                </a:solidFill>
              </a:rPr>
              <a:t> a Document: DOM Nodes and Trees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algn="just"/>
            <a:r>
              <a:rPr lang="en-IN" dirty="0" smtClean="0">
                <a:solidFill>
                  <a:schemeClr val="bg1"/>
                </a:solidFill>
              </a:rPr>
              <a:t>Nodes are related to each other through child-parent relationships. </a:t>
            </a:r>
          </a:p>
          <a:p>
            <a:pPr algn="just"/>
            <a:r>
              <a:rPr lang="en-IN" dirty="0" smtClean="0">
                <a:solidFill>
                  <a:schemeClr val="bg1"/>
                </a:solidFill>
              </a:rPr>
              <a:t>An HTML5 element </a:t>
            </a:r>
            <a:r>
              <a:rPr lang="en-IN" i="1" dirty="0" smtClean="0">
                <a:solidFill>
                  <a:schemeClr val="bg1"/>
                </a:solidFill>
              </a:rPr>
              <a:t>inside another element is said to be its </a:t>
            </a:r>
            <a:r>
              <a:rPr lang="en-IN" b="1" dirty="0" smtClean="0">
                <a:solidFill>
                  <a:schemeClr val="bg1"/>
                </a:solidFill>
              </a:rPr>
              <a:t>child—the containing element is known as the parent. </a:t>
            </a:r>
          </a:p>
          <a:p>
            <a:pPr algn="just"/>
            <a:r>
              <a:rPr lang="en-IN" b="1" dirty="0" smtClean="0">
                <a:solidFill>
                  <a:schemeClr val="bg1"/>
                </a:solidFill>
              </a:rPr>
              <a:t>A node can have multiple children </a:t>
            </a:r>
            <a:r>
              <a:rPr lang="en-IN" dirty="0" smtClean="0">
                <a:solidFill>
                  <a:schemeClr val="bg1"/>
                </a:solidFill>
              </a:rPr>
              <a:t>but only one parent. </a:t>
            </a:r>
          </a:p>
          <a:p>
            <a:pPr algn="just"/>
            <a:r>
              <a:rPr lang="en-IN" dirty="0" smtClean="0">
                <a:solidFill>
                  <a:schemeClr val="bg1"/>
                </a:solidFill>
              </a:rPr>
              <a:t>Nodes with the same parent node are referred to as </a:t>
            </a:r>
            <a:r>
              <a:rPr lang="en-IN" b="1" dirty="0" smtClean="0">
                <a:solidFill>
                  <a:schemeClr val="bg1"/>
                </a:solidFill>
              </a:rPr>
              <a:t>siblings.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>
                <a:solidFill>
                  <a:schemeClr val="bg1"/>
                </a:solidFill>
              </a:rPr>
              <a:t>Viewing a Document’s DOM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algn="just"/>
            <a:r>
              <a:rPr lang="en-IN" dirty="0" smtClean="0">
                <a:solidFill>
                  <a:schemeClr val="bg1"/>
                </a:solidFill>
              </a:rPr>
              <a:t>Press </a:t>
            </a:r>
            <a:r>
              <a:rPr lang="en-IN" dirty="0" err="1" smtClean="0">
                <a:solidFill>
                  <a:schemeClr val="bg1"/>
                </a:solidFill>
              </a:rPr>
              <a:t>ctrl+shift+i</a:t>
            </a:r>
            <a:r>
              <a:rPr lang="en-IN" dirty="0" smtClean="0">
                <a:solidFill>
                  <a:schemeClr val="bg1"/>
                </a:solidFill>
              </a:rPr>
              <a:t>  in chrome</a:t>
            </a:r>
          </a:p>
          <a:p>
            <a:pPr algn="just"/>
            <a:r>
              <a:rPr lang="en-IN" dirty="0" smtClean="0">
                <a:solidFill>
                  <a:schemeClr val="bg1"/>
                </a:solidFill>
              </a:rPr>
              <a:t>Get the elements tab of the development environment</a:t>
            </a:r>
          </a:p>
          <a:p>
            <a:pPr algn="just"/>
            <a:r>
              <a:rPr lang="en-IN" dirty="0" smtClean="0">
                <a:solidFill>
                  <a:schemeClr val="bg1"/>
                </a:solidFill>
              </a:rPr>
              <a:t>The </a:t>
            </a:r>
            <a:r>
              <a:rPr lang="en-IN" b="1" dirty="0" smtClean="0">
                <a:solidFill>
                  <a:schemeClr val="bg1"/>
                </a:solidFill>
              </a:rPr>
              <a:t>html node at the top of the tree </a:t>
            </a:r>
            <a:r>
              <a:rPr lang="en-IN" dirty="0" smtClean="0">
                <a:solidFill>
                  <a:schemeClr val="bg1"/>
                </a:solidFill>
              </a:rPr>
              <a:t>is called the </a:t>
            </a:r>
            <a:r>
              <a:rPr lang="en-IN" b="1" dirty="0" smtClean="0">
                <a:solidFill>
                  <a:schemeClr val="bg1"/>
                </a:solidFill>
              </a:rPr>
              <a:t>root node, because it has no parent. </a:t>
            </a:r>
          </a:p>
          <a:p>
            <a:pPr algn="just"/>
            <a:r>
              <a:rPr lang="en-IN" b="1" dirty="0" smtClean="0">
                <a:solidFill>
                  <a:schemeClr val="bg1"/>
                </a:solidFill>
              </a:rPr>
              <a:t>Below the html node, the head node is </a:t>
            </a:r>
            <a:r>
              <a:rPr lang="en-IN" dirty="0" smtClean="0">
                <a:solidFill>
                  <a:schemeClr val="bg1"/>
                </a:solidFill>
              </a:rPr>
              <a:t>indented to signify that the </a:t>
            </a:r>
            <a:r>
              <a:rPr lang="en-IN" b="1" dirty="0" smtClean="0">
                <a:solidFill>
                  <a:schemeClr val="bg1"/>
                </a:solidFill>
              </a:rPr>
              <a:t>head node is a child of the html node.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252728"/>
          </a:xfrm>
        </p:spPr>
        <p:txBody>
          <a:bodyPr/>
          <a:lstStyle/>
          <a:p>
            <a:pPr algn="ctr"/>
            <a:r>
              <a:rPr lang="en-US" b="1" dirty="0" smtClean="0"/>
              <a:t>DOM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The Document Object Model contains several </a:t>
            </a:r>
            <a:r>
              <a:rPr lang="en-US" b="1" dirty="0" smtClean="0">
                <a:solidFill>
                  <a:schemeClr val="bg1"/>
                </a:solidFill>
              </a:rPr>
              <a:t>collections</a:t>
            </a:r>
            <a:r>
              <a:rPr lang="en-US" dirty="0" smtClean="0">
                <a:solidFill>
                  <a:schemeClr val="bg1"/>
                </a:solidFill>
              </a:rPr>
              <a:t>, which are groups of related objects on a page. 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DOM collections are accessed as properties of DOM objects such as the document object or a DOM node. 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The document object has properties containing the</a:t>
            </a:r>
          </a:p>
          <a:p>
            <a:pPr lvl="3"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• </a:t>
            </a:r>
            <a:r>
              <a:rPr lang="en-US" b="1" dirty="0" smtClean="0">
                <a:solidFill>
                  <a:schemeClr val="bg1"/>
                </a:solidFill>
              </a:rPr>
              <a:t>images collection</a:t>
            </a:r>
          </a:p>
          <a:p>
            <a:pPr lvl="3"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• </a:t>
            </a:r>
            <a:r>
              <a:rPr lang="en-US" b="1" dirty="0" smtClean="0">
                <a:solidFill>
                  <a:schemeClr val="bg1"/>
                </a:solidFill>
              </a:rPr>
              <a:t>links collection</a:t>
            </a:r>
          </a:p>
          <a:p>
            <a:pPr lvl="3"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• </a:t>
            </a:r>
            <a:r>
              <a:rPr lang="en-US" b="1" dirty="0" smtClean="0">
                <a:solidFill>
                  <a:schemeClr val="bg1"/>
                </a:solidFill>
              </a:rPr>
              <a:t>forms collection</a:t>
            </a:r>
          </a:p>
          <a:p>
            <a:pPr lvl="3"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• </a:t>
            </a:r>
            <a:r>
              <a:rPr lang="en-US" b="1" dirty="0" smtClean="0">
                <a:solidFill>
                  <a:schemeClr val="bg1"/>
                </a:solidFill>
              </a:rPr>
              <a:t>anchors collection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These collections contain all the elements of the corresponding type on the page.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DOM Collections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472440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</a:rPr>
              <a:t>images collection-</a:t>
            </a:r>
            <a:r>
              <a:rPr lang="en-US" dirty="0" smtClean="0">
                <a:solidFill>
                  <a:schemeClr val="bg1"/>
                </a:solidFill>
              </a:rPr>
              <a:t> The images collection returns a collection of all &lt;</a:t>
            </a:r>
            <a:r>
              <a:rPr lang="en-US" dirty="0" err="1" smtClean="0">
                <a:solidFill>
                  <a:schemeClr val="bg1"/>
                </a:solidFill>
              </a:rPr>
              <a:t>img</a:t>
            </a:r>
            <a:r>
              <a:rPr lang="en-US" dirty="0" smtClean="0">
                <a:solidFill>
                  <a:schemeClr val="bg1"/>
                </a:solidFill>
              </a:rPr>
              <a:t>&gt; elements in the document.</a:t>
            </a:r>
            <a:endParaRPr lang="en-US" b="1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links collection- </a:t>
            </a:r>
            <a:r>
              <a:rPr lang="en-US" dirty="0" smtClean="0">
                <a:solidFill>
                  <a:schemeClr val="bg1"/>
                </a:solidFill>
              </a:rPr>
              <a:t>The links collection returns a collection of all links in the document.</a:t>
            </a:r>
            <a:endParaRPr lang="en-US" b="1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forms collection-</a:t>
            </a:r>
            <a:r>
              <a:rPr lang="en-US" dirty="0" smtClean="0">
                <a:solidFill>
                  <a:schemeClr val="bg1"/>
                </a:solidFill>
              </a:rPr>
              <a:t> The forms collection returns a collection of all &lt;form&gt; elements in the document.</a:t>
            </a:r>
            <a:endParaRPr lang="en-US" b="1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anchors collection-</a:t>
            </a:r>
            <a:r>
              <a:rPr lang="en-US" dirty="0" smtClean="0">
                <a:solidFill>
                  <a:schemeClr val="bg1"/>
                </a:solidFill>
              </a:rPr>
              <a:t> The anchors collection returns a collection of all &lt;a&gt; elements in the document that have a name attribute.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600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Syntax: 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document.links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Properties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Length-Returns the number of &lt;a&gt; and/or &lt;area&gt; elements in the collection.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Syntax: 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document.images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800px-DOM-model.sv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1" y="304800"/>
            <a:ext cx="5495908" cy="65531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Collections allow easy access to all elements of a single type in a page. 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This is useful for gathering elements into one place and for applying changes to those elements across an entire page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Dynamic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An element’s style can be changed dynamically. 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Often such a change is made in response to user events.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Style changes can create mouse-hover effects, interactive menus and animations.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Styles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The document object’s </a:t>
            </a:r>
            <a:r>
              <a:rPr lang="en-US" b="1" dirty="0" smtClean="0">
                <a:solidFill>
                  <a:schemeClr val="bg1"/>
                </a:solidFill>
              </a:rPr>
              <a:t>body property </a:t>
            </a:r>
            <a:r>
              <a:rPr lang="en-US" dirty="0" smtClean="0">
                <a:solidFill>
                  <a:schemeClr val="bg1"/>
                </a:solidFill>
              </a:rPr>
              <a:t>refers to the body element. 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Use the </a:t>
            </a:r>
            <a:r>
              <a:rPr lang="en-US" dirty="0" err="1" smtClean="0">
                <a:solidFill>
                  <a:schemeClr val="bg1"/>
                </a:solidFill>
              </a:rPr>
              <a:t>setAttribute</a:t>
            </a:r>
            <a:r>
              <a:rPr lang="en-US" dirty="0" smtClean="0">
                <a:solidFill>
                  <a:schemeClr val="bg1"/>
                </a:solidFill>
              </a:rPr>
              <a:t> method to set the style attribute with the user-specified color for the background-color CSS property. 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If you have predefined CSS style classes defined for your document, you can also use the </a:t>
            </a:r>
            <a:r>
              <a:rPr lang="en-US" dirty="0" err="1" smtClean="0">
                <a:solidFill>
                  <a:schemeClr val="bg1"/>
                </a:solidFill>
              </a:rPr>
              <a:t>setAttribute</a:t>
            </a:r>
            <a:r>
              <a:rPr lang="en-US" dirty="0" smtClean="0">
                <a:solidFill>
                  <a:schemeClr val="bg1"/>
                </a:solidFill>
              </a:rPr>
              <a:t> method to set the class attribute.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Using a Timer and Dynamic Styles to Create Animated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600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The window object’s </a:t>
            </a:r>
            <a:r>
              <a:rPr lang="en-US" b="1" dirty="0" smtClean="0">
                <a:solidFill>
                  <a:schemeClr val="bg1"/>
                </a:solidFill>
              </a:rPr>
              <a:t>setInterval </a:t>
            </a:r>
            <a:r>
              <a:rPr lang="en-US" dirty="0" smtClean="0">
                <a:solidFill>
                  <a:schemeClr val="bg1"/>
                </a:solidFill>
              </a:rPr>
              <a:t>and </a:t>
            </a:r>
            <a:r>
              <a:rPr lang="en-US" b="1" dirty="0" smtClean="0">
                <a:solidFill>
                  <a:schemeClr val="bg1"/>
                </a:solidFill>
              </a:rPr>
              <a:t>clearInterval</a:t>
            </a:r>
            <a:r>
              <a:rPr lang="en-US" dirty="0" smtClean="0">
                <a:solidFill>
                  <a:schemeClr val="bg1"/>
                </a:solidFill>
              </a:rPr>
              <a:t> methods, combining them with dynamic styles to create animated effects.</a:t>
            </a:r>
          </a:p>
          <a:p>
            <a:pPr algn="just"/>
            <a:r>
              <a:rPr lang="en-US" b="1" dirty="0" smtClean="0">
                <a:solidFill>
                  <a:schemeClr val="bg1"/>
                </a:solidFill>
              </a:rPr>
              <a:t>setInterval</a:t>
            </a:r>
            <a:endParaRPr lang="en-US" dirty="0" smtClean="0">
              <a:solidFill>
                <a:schemeClr val="bg1"/>
              </a:solidFill>
            </a:endParaRP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The setInterval() method calls a function or evaluates an expression at specified intervals (in milliseconds).</a:t>
            </a: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The setInterval() method will continue calling the function until clearInterval() is called, or the window is closed.</a:t>
            </a:r>
          </a:p>
          <a:p>
            <a:pPr lvl="1"/>
            <a:r>
              <a:rPr lang="en-US" sz="2900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setInterval method returns a unique identifier to keep track of that particular interval timer.</a:t>
            </a: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The ID value returned by setInterval() is used as the parameter for the clearInterval() method.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Syntax:</a:t>
            </a:r>
          </a:p>
          <a:p>
            <a:pPr algn="just">
              <a:buNone/>
            </a:pPr>
            <a:r>
              <a:rPr lang="en-US" sz="2000" b="1" i="1" dirty="0" smtClean="0">
                <a:solidFill>
                  <a:schemeClr val="bg1"/>
                </a:solidFill>
              </a:rPr>
              <a:t>		</a:t>
            </a:r>
            <a:r>
              <a:rPr lang="en-US" sz="2000" b="1" i="1" dirty="0" err="1" smtClean="0">
                <a:solidFill>
                  <a:schemeClr val="bg1"/>
                </a:solidFill>
              </a:rPr>
              <a:t>setInterval</a:t>
            </a:r>
            <a:r>
              <a:rPr lang="en-US" sz="2000" b="1" i="1" dirty="0" smtClean="0">
                <a:solidFill>
                  <a:schemeClr val="bg1"/>
                </a:solidFill>
              </a:rPr>
              <a:t>(function, milliseconds, param1,param2, ...)</a:t>
            </a:r>
            <a:endParaRPr lang="en-US" sz="20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Using a Timer and Dynamic Styles to Create Animated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bg1"/>
                </a:solidFill>
              </a:rPr>
              <a:t>clearInterval</a:t>
            </a:r>
            <a:endParaRPr lang="en-US" dirty="0" smtClean="0">
              <a:solidFill>
                <a:schemeClr val="bg1"/>
              </a:solidFill>
            </a:endParaRP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The clearInterval() method clears a timer set with the setInterval() method.</a:t>
            </a: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The ID value returned by setInterval() is used as the parameter for the clearInterval() method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Syntax:</a:t>
            </a:r>
          </a:p>
          <a:p>
            <a:pPr lvl="1" algn="just">
              <a:buNone/>
            </a:pPr>
            <a:r>
              <a:rPr lang="en-US" sz="2000" b="1" i="1" dirty="0" err="1" smtClean="0">
                <a:solidFill>
                  <a:schemeClr val="bg1"/>
                </a:solidFill>
              </a:rPr>
              <a:t>clearInterval</a:t>
            </a:r>
            <a:r>
              <a:rPr lang="en-US" sz="2000" b="1" i="1" dirty="0" smtClean="0">
                <a:solidFill>
                  <a:schemeClr val="bg1"/>
                </a:solidFill>
              </a:rPr>
              <a:t>(</a:t>
            </a:r>
            <a:r>
              <a:rPr lang="en-US" sz="2000" b="1" i="1" dirty="0" err="1" smtClean="0">
                <a:solidFill>
                  <a:schemeClr val="bg1"/>
                </a:solidFill>
              </a:rPr>
              <a:t>id_of_setinterval</a:t>
            </a:r>
            <a:r>
              <a:rPr lang="en-US" sz="2000" b="1" i="1" dirty="0" smtClean="0">
                <a:solidFill>
                  <a:schemeClr val="bg1"/>
                </a:solidFill>
              </a:rPr>
              <a:t>)</a:t>
            </a:r>
          </a:p>
          <a:p>
            <a:pPr lvl="1" algn="just">
              <a:buNone/>
            </a:pPr>
            <a:r>
              <a:rPr lang="en-US" sz="2000" i="1" dirty="0" err="1" smtClean="0">
                <a:solidFill>
                  <a:schemeClr val="bg1"/>
                </a:solidFill>
              </a:rPr>
              <a:t>id_of_setinterval</a:t>
            </a:r>
            <a:r>
              <a:rPr lang="en-US" sz="2000" i="1" dirty="0" smtClean="0">
                <a:solidFill>
                  <a:schemeClr val="bg1"/>
                </a:solidFill>
              </a:rPr>
              <a:t>-(</a:t>
            </a:r>
            <a:r>
              <a:rPr lang="en-US" sz="2000" dirty="0" smtClean="0">
                <a:solidFill>
                  <a:schemeClr val="bg1"/>
                </a:solidFill>
              </a:rPr>
              <a:t>Required) The ID of the timer returned by the setInterval() method</a:t>
            </a:r>
            <a:endParaRPr lang="en-US" sz="20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JavaScript Event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just"/>
            <a:r>
              <a:rPr lang="en-US" sz="3600" b="1" dirty="0" smtClean="0">
                <a:solidFill>
                  <a:schemeClr val="bg1"/>
                </a:solidFill>
              </a:rPr>
              <a:t>JavaScript events, </a:t>
            </a:r>
            <a:r>
              <a:rPr lang="en-US" sz="3600" dirty="0" smtClean="0">
                <a:solidFill>
                  <a:schemeClr val="bg1"/>
                </a:solidFill>
              </a:rPr>
              <a:t>which allow scripts to respond to user interactions and modify the page accordingly. </a:t>
            </a:r>
          </a:p>
          <a:p>
            <a:pPr algn="just"/>
            <a:r>
              <a:rPr lang="en-US" sz="3600" dirty="0" smtClean="0">
                <a:solidFill>
                  <a:schemeClr val="bg1"/>
                </a:solidFill>
              </a:rPr>
              <a:t>Events allow scripts to respond to a user who is moving the mouse, entering form data, pressing keys and much more. </a:t>
            </a:r>
          </a:p>
          <a:p>
            <a:pPr algn="just"/>
            <a:r>
              <a:rPr lang="en-US" sz="3600" dirty="0" smtClean="0">
                <a:solidFill>
                  <a:schemeClr val="bg1"/>
                </a:solidFill>
              </a:rPr>
              <a:t>Events and event handling help make web applications more dynamic and interactive.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JavaScript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HTML events are </a:t>
            </a:r>
            <a:r>
              <a:rPr lang="en-US" sz="2400" b="1" dirty="0" smtClean="0">
                <a:solidFill>
                  <a:schemeClr val="bg1"/>
                </a:solidFill>
              </a:rPr>
              <a:t>"things"</a:t>
            </a:r>
            <a:r>
              <a:rPr lang="en-US" sz="2400" dirty="0" smtClean="0">
                <a:solidFill>
                  <a:schemeClr val="bg1"/>
                </a:solidFill>
              </a:rPr>
              <a:t> that happen to HTML elements.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When JavaScript is used in HTML pages, JavaScript can </a:t>
            </a:r>
            <a:r>
              <a:rPr lang="en-US" sz="2400" b="1" dirty="0" smtClean="0">
                <a:solidFill>
                  <a:schemeClr val="bg1"/>
                </a:solidFill>
              </a:rPr>
              <a:t>"react"</a:t>
            </a:r>
            <a:r>
              <a:rPr lang="en-US" sz="2400" dirty="0" smtClean="0">
                <a:solidFill>
                  <a:schemeClr val="bg1"/>
                </a:solidFill>
              </a:rPr>
              <a:t> on these events.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An HTML event can be something the browser does, or something a user does.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Here are some examples of HTML events:</a:t>
            </a:r>
          </a:p>
          <a:p>
            <a:pPr lvl="1" algn="just"/>
            <a:r>
              <a:rPr lang="en-US" sz="2400" dirty="0" smtClean="0">
                <a:solidFill>
                  <a:schemeClr val="bg1"/>
                </a:solidFill>
              </a:rPr>
              <a:t>An HTML web page has finished loading</a:t>
            </a:r>
          </a:p>
          <a:p>
            <a:pPr lvl="1" algn="just"/>
            <a:r>
              <a:rPr lang="en-US" sz="2400" dirty="0" smtClean="0">
                <a:solidFill>
                  <a:schemeClr val="bg1"/>
                </a:solidFill>
              </a:rPr>
              <a:t>An HTML input field was changed</a:t>
            </a:r>
          </a:p>
          <a:p>
            <a:pPr lvl="1" algn="just"/>
            <a:r>
              <a:rPr lang="en-US" sz="2400" dirty="0" smtClean="0">
                <a:solidFill>
                  <a:schemeClr val="bg1"/>
                </a:solidFill>
              </a:rPr>
              <a:t>An HTML button was clicked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HTML allows event handler attributes, </a:t>
            </a:r>
            <a:r>
              <a:rPr lang="en-US" sz="2400" b="1" dirty="0" smtClean="0">
                <a:solidFill>
                  <a:schemeClr val="bg1"/>
                </a:solidFill>
              </a:rPr>
              <a:t>with JavaScript code</a:t>
            </a:r>
            <a:r>
              <a:rPr lang="en-US" sz="2400" dirty="0" smtClean="0">
                <a:solidFill>
                  <a:schemeClr val="bg1"/>
                </a:solidFill>
              </a:rPr>
              <a:t>, to be added to HTML elements.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Syntax:  &lt;</a:t>
            </a:r>
            <a:r>
              <a:rPr lang="en-US" sz="2400" i="1" dirty="0" smtClean="0">
                <a:solidFill>
                  <a:schemeClr val="bg1"/>
                </a:solidFill>
              </a:rPr>
              <a:t>element</a:t>
            </a:r>
            <a:r>
              <a:rPr lang="en-US" sz="2400" dirty="0" smtClean="0">
                <a:solidFill>
                  <a:schemeClr val="bg1"/>
                </a:solidFill>
              </a:rPr>
              <a:t> </a:t>
            </a:r>
            <a:r>
              <a:rPr lang="en-US" sz="2400" i="1" dirty="0" smtClean="0">
                <a:solidFill>
                  <a:schemeClr val="bg1"/>
                </a:solidFill>
              </a:rPr>
              <a:t>event</a:t>
            </a:r>
            <a:r>
              <a:rPr lang="en-US" sz="2400" dirty="0" smtClean="0">
                <a:solidFill>
                  <a:schemeClr val="bg1"/>
                </a:solidFill>
              </a:rPr>
              <a:t>=</a:t>
            </a:r>
            <a:r>
              <a:rPr lang="en-US" sz="2400" b="1" dirty="0" smtClean="0">
                <a:solidFill>
                  <a:schemeClr val="bg1"/>
                </a:solidFill>
              </a:rPr>
              <a:t>'</a:t>
            </a:r>
            <a:r>
              <a:rPr lang="en-US" sz="2400" b="1" i="1" dirty="0" smtClean="0">
                <a:solidFill>
                  <a:schemeClr val="bg1"/>
                </a:solidFill>
              </a:rPr>
              <a:t>some JavaScript</a:t>
            </a:r>
            <a:r>
              <a:rPr lang="en-US" sz="2400" b="1" dirty="0" smtClean="0">
                <a:solidFill>
                  <a:schemeClr val="bg1"/>
                </a:solidFill>
              </a:rPr>
              <a:t>'</a:t>
            </a:r>
            <a:r>
              <a:rPr lang="en-US" sz="2400" dirty="0" smtClean="0">
                <a:solidFill>
                  <a:schemeClr val="bg1"/>
                </a:solidFill>
              </a:rPr>
              <a:t>&gt;</a:t>
            </a:r>
          </a:p>
          <a:p>
            <a:pPr algn="just"/>
            <a:r>
              <a:rPr lang="en-US" sz="2400" dirty="0" err="1" smtClean="0">
                <a:solidFill>
                  <a:schemeClr val="bg1"/>
                </a:solidFill>
              </a:rPr>
              <a:t>Eg</a:t>
            </a:r>
            <a:r>
              <a:rPr lang="en-US" sz="2400" dirty="0" smtClean="0">
                <a:solidFill>
                  <a:schemeClr val="bg1"/>
                </a:solidFill>
              </a:rPr>
              <a:t>: &lt;button </a:t>
            </a:r>
            <a:r>
              <a:rPr lang="en-US" sz="2400" dirty="0" err="1" smtClean="0">
                <a:solidFill>
                  <a:schemeClr val="bg1"/>
                </a:solidFill>
              </a:rPr>
              <a:t>onclick</a:t>
            </a:r>
            <a:r>
              <a:rPr lang="en-US" sz="2400" dirty="0" smtClean="0">
                <a:solidFill>
                  <a:schemeClr val="bg1"/>
                </a:solidFill>
              </a:rPr>
              <a:t>="</a:t>
            </a:r>
            <a:r>
              <a:rPr lang="en-US" sz="2400" dirty="0" err="1" smtClean="0">
                <a:solidFill>
                  <a:schemeClr val="bg1"/>
                </a:solidFill>
              </a:rPr>
              <a:t>displayDate</a:t>
            </a:r>
            <a:r>
              <a:rPr lang="en-US" sz="2400" dirty="0" smtClean="0">
                <a:solidFill>
                  <a:schemeClr val="bg1"/>
                </a:solidFill>
              </a:rPr>
              <a:t>()"&gt;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HTML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39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just"/>
            <a:r>
              <a:rPr lang="en-US" dirty="0" err="1" smtClean="0">
                <a:solidFill>
                  <a:schemeClr val="bg1"/>
                </a:solidFill>
              </a:rPr>
              <a:t>Onchange</a:t>
            </a:r>
            <a:r>
              <a:rPr lang="en-US" dirty="0" smtClean="0">
                <a:solidFill>
                  <a:schemeClr val="bg1"/>
                </a:solidFill>
              </a:rPr>
              <a:t>-An HTML element has been changed.</a:t>
            </a:r>
          </a:p>
          <a:p>
            <a:pPr algn="just"/>
            <a:r>
              <a:rPr lang="en-US" dirty="0" err="1" smtClean="0">
                <a:solidFill>
                  <a:schemeClr val="bg1"/>
                </a:solidFill>
              </a:rPr>
              <a:t>Onclick</a:t>
            </a:r>
            <a:r>
              <a:rPr lang="en-US" dirty="0" smtClean="0">
                <a:solidFill>
                  <a:schemeClr val="bg1"/>
                </a:solidFill>
              </a:rPr>
              <a:t>-The user clicks an HTML element</a:t>
            </a:r>
          </a:p>
          <a:p>
            <a:pPr algn="just"/>
            <a:r>
              <a:rPr lang="en-US" dirty="0" err="1" smtClean="0">
                <a:solidFill>
                  <a:schemeClr val="bg1"/>
                </a:solidFill>
              </a:rPr>
              <a:t>Onmouseover</a:t>
            </a:r>
            <a:r>
              <a:rPr lang="en-US" dirty="0" smtClean="0">
                <a:solidFill>
                  <a:schemeClr val="bg1"/>
                </a:solidFill>
              </a:rPr>
              <a:t>-The user moves the mouse over an HTML element</a:t>
            </a:r>
          </a:p>
          <a:p>
            <a:pPr algn="just"/>
            <a:r>
              <a:rPr lang="en-US" dirty="0" err="1" smtClean="0">
                <a:solidFill>
                  <a:schemeClr val="bg1"/>
                </a:solidFill>
              </a:rPr>
              <a:t>Onmouseout</a:t>
            </a:r>
            <a:r>
              <a:rPr lang="en-US" dirty="0" smtClean="0">
                <a:solidFill>
                  <a:schemeClr val="bg1"/>
                </a:solidFill>
              </a:rPr>
              <a:t>-The user moves the mouse away from an HTML element.</a:t>
            </a:r>
          </a:p>
          <a:p>
            <a:pPr algn="just"/>
            <a:r>
              <a:rPr lang="en-US" dirty="0" err="1" smtClean="0">
                <a:solidFill>
                  <a:schemeClr val="bg1"/>
                </a:solidFill>
              </a:rPr>
              <a:t>Onkeydown</a:t>
            </a:r>
            <a:r>
              <a:rPr lang="en-US" dirty="0" smtClean="0">
                <a:solidFill>
                  <a:schemeClr val="bg1"/>
                </a:solidFill>
              </a:rPr>
              <a:t>-The user pushes a keyboard key</a:t>
            </a:r>
          </a:p>
          <a:p>
            <a:pPr algn="just"/>
            <a:r>
              <a:rPr lang="en-US" dirty="0" err="1" smtClean="0">
                <a:solidFill>
                  <a:schemeClr val="bg1"/>
                </a:solidFill>
              </a:rPr>
              <a:t>Onload</a:t>
            </a:r>
            <a:r>
              <a:rPr lang="en-US" dirty="0" smtClean="0">
                <a:solidFill>
                  <a:schemeClr val="bg1"/>
                </a:solidFill>
              </a:rPr>
              <a:t>-The browser has finished loading the page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load Event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3999"/>
          </a:xfrm>
          <a:solidFill>
            <a:schemeClr val="tx1"/>
          </a:solidFill>
        </p:spPr>
        <p:txBody>
          <a:bodyPr/>
          <a:lstStyle/>
          <a:p>
            <a:pPr algn="just"/>
            <a:r>
              <a:rPr lang="en-IN" dirty="0" smtClean="0">
                <a:solidFill>
                  <a:schemeClr val="bg1"/>
                </a:solidFill>
              </a:rPr>
              <a:t>This event fires when the window finishes loading successfully</a:t>
            </a:r>
          </a:p>
          <a:p>
            <a:pPr algn="just"/>
            <a:r>
              <a:rPr lang="en-IN" i="1" dirty="0" smtClean="0">
                <a:solidFill>
                  <a:schemeClr val="bg1"/>
                </a:solidFill>
              </a:rPr>
              <a:t>every DOM </a:t>
            </a:r>
            <a:r>
              <a:rPr lang="en-IN" dirty="0" smtClean="0">
                <a:solidFill>
                  <a:schemeClr val="bg1"/>
                </a:solidFill>
              </a:rPr>
              <a:t>element has a load event, but it’s most commonly used on the </a:t>
            </a:r>
            <a:r>
              <a:rPr lang="en-IN" i="1" dirty="0" smtClean="0">
                <a:solidFill>
                  <a:schemeClr val="bg1"/>
                </a:solidFill>
              </a:rPr>
              <a:t>window object.</a:t>
            </a:r>
          </a:p>
          <a:p>
            <a:pPr algn="just"/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Event </a:t>
            </a:r>
            <a:r>
              <a:rPr lang="en-IN" dirty="0" err="1" smtClean="0"/>
              <a:t>mousemove</a:t>
            </a:r>
            <a:r>
              <a:rPr lang="en-IN" dirty="0" smtClean="0"/>
              <a:t> and the event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7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just"/>
            <a:r>
              <a:rPr lang="en-IN" sz="4000" b="1" dirty="0" err="1" smtClean="0">
                <a:solidFill>
                  <a:schemeClr val="bg1"/>
                </a:solidFill>
              </a:rPr>
              <a:t>mousemove</a:t>
            </a:r>
            <a:r>
              <a:rPr lang="en-IN" sz="4000" b="1" dirty="0" smtClean="0">
                <a:solidFill>
                  <a:schemeClr val="bg1"/>
                </a:solidFill>
              </a:rPr>
              <a:t> event, which occurs whenever the user moves the </a:t>
            </a:r>
            <a:r>
              <a:rPr lang="en-IN" sz="4000" dirty="0" smtClean="0">
                <a:solidFill>
                  <a:schemeClr val="bg1"/>
                </a:solidFill>
              </a:rPr>
              <a:t>mouse over the web page</a:t>
            </a:r>
          </a:p>
          <a:p>
            <a:pPr algn="just"/>
            <a:r>
              <a:rPr lang="en-IN" sz="4000" dirty="0" smtClean="0">
                <a:solidFill>
                  <a:schemeClr val="bg1"/>
                </a:solidFill>
              </a:rPr>
              <a:t>event object contains information about the event that occurred.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>
                <a:solidFill>
                  <a:schemeClr val="bg1"/>
                </a:solidFill>
              </a:rPr>
              <a:t>The DOM represents a document with a logical tree.</a:t>
            </a:r>
          </a:p>
          <a:p>
            <a:pPr algn="just"/>
            <a:r>
              <a:rPr lang="en-IN" dirty="0" smtClean="0">
                <a:solidFill>
                  <a:schemeClr val="bg1"/>
                </a:solidFill>
              </a:rPr>
              <a:t>Each branch of the tree ends in a node, and each node contains objects. </a:t>
            </a:r>
          </a:p>
          <a:p>
            <a:pPr algn="just"/>
            <a:r>
              <a:rPr lang="en-IN" dirty="0" smtClean="0">
                <a:solidFill>
                  <a:schemeClr val="bg1"/>
                </a:solidFill>
              </a:rPr>
              <a:t>DOM methods allow programmatic access to the tree; with them one can change the structure, style or content of a document.</a:t>
            </a:r>
          </a:p>
          <a:p>
            <a:pPr algn="just"/>
            <a:r>
              <a:rPr lang="en-IN" dirty="0" smtClean="0">
                <a:solidFill>
                  <a:schemeClr val="bg1"/>
                </a:solidFill>
              </a:rPr>
              <a:t>Nodes can have event handlers attached to them. Once an event is triggered, the event handlers get executed.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Rollovers with </a:t>
            </a:r>
            <a:r>
              <a:rPr lang="en-IN" dirty="0" err="1" smtClean="0"/>
              <a:t>mouseover</a:t>
            </a:r>
            <a:r>
              <a:rPr lang="en-IN" dirty="0" smtClean="0"/>
              <a:t> and </a:t>
            </a:r>
            <a:r>
              <a:rPr lang="en-IN" dirty="0" err="1" smtClean="0"/>
              <a:t>mouseout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just"/>
            <a:r>
              <a:rPr lang="en-IN" sz="4000" dirty="0" smtClean="0">
                <a:solidFill>
                  <a:schemeClr val="bg1"/>
                </a:solidFill>
              </a:rPr>
              <a:t>When the mouse cursor moves into an element, a </a:t>
            </a:r>
            <a:r>
              <a:rPr lang="en-IN" sz="4000" b="1" dirty="0" err="1" smtClean="0">
                <a:solidFill>
                  <a:schemeClr val="bg1"/>
                </a:solidFill>
              </a:rPr>
              <a:t>mouseover</a:t>
            </a:r>
            <a:r>
              <a:rPr lang="en-IN" sz="4000" b="1" dirty="0" smtClean="0">
                <a:solidFill>
                  <a:schemeClr val="bg1"/>
                </a:solidFill>
              </a:rPr>
              <a:t> event occurs for that element. </a:t>
            </a:r>
          </a:p>
          <a:p>
            <a:pPr algn="just"/>
            <a:r>
              <a:rPr lang="en-IN" sz="4000" b="1" dirty="0" smtClean="0">
                <a:solidFill>
                  <a:schemeClr val="bg1"/>
                </a:solidFill>
              </a:rPr>
              <a:t>When </a:t>
            </a:r>
            <a:r>
              <a:rPr lang="en-IN" sz="4000" dirty="0" smtClean="0">
                <a:solidFill>
                  <a:schemeClr val="bg1"/>
                </a:solidFill>
              </a:rPr>
              <a:t>the cursor leaves the element, a </a:t>
            </a:r>
            <a:r>
              <a:rPr lang="en-IN" sz="4000" b="1" dirty="0" err="1" smtClean="0">
                <a:solidFill>
                  <a:schemeClr val="bg1"/>
                </a:solidFill>
              </a:rPr>
              <a:t>mouseout</a:t>
            </a:r>
            <a:r>
              <a:rPr lang="en-IN" sz="4000" b="1" dirty="0" smtClean="0">
                <a:solidFill>
                  <a:schemeClr val="bg1"/>
                </a:solidFill>
              </a:rPr>
              <a:t> event occurs.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Form Processing with focus and blur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algn="just"/>
            <a:r>
              <a:rPr lang="en-IN" dirty="0" smtClean="0">
                <a:solidFill>
                  <a:schemeClr val="bg1"/>
                </a:solidFill>
              </a:rPr>
              <a:t>The </a:t>
            </a:r>
            <a:r>
              <a:rPr lang="en-IN" b="1" dirty="0" smtClean="0">
                <a:solidFill>
                  <a:schemeClr val="bg1"/>
                </a:solidFill>
              </a:rPr>
              <a:t>focus and blur events can be useful when dealing with form elements that allow </a:t>
            </a:r>
            <a:r>
              <a:rPr lang="en-IN" b="1" dirty="0" smtClean="0">
                <a:solidFill>
                  <a:schemeClr val="bg1"/>
                </a:solidFill>
              </a:rPr>
              <a:t>user </a:t>
            </a:r>
            <a:r>
              <a:rPr lang="en-IN" dirty="0" smtClean="0">
                <a:solidFill>
                  <a:schemeClr val="bg1"/>
                </a:solidFill>
              </a:rPr>
              <a:t>input</a:t>
            </a:r>
            <a:r>
              <a:rPr lang="en-IN" dirty="0" smtClean="0">
                <a:solidFill>
                  <a:schemeClr val="bg1"/>
                </a:solidFill>
              </a:rPr>
              <a:t>. </a:t>
            </a:r>
            <a:endParaRPr lang="en-IN" dirty="0" smtClean="0">
              <a:solidFill>
                <a:schemeClr val="bg1"/>
              </a:solidFill>
            </a:endParaRPr>
          </a:p>
          <a:p>
            <a:pPr algn="just"/>
            <a:r>
              <a:rPr lang="en-IN" dirty="0" smtClean="0">
                <a:solidFill>
                  <a:schemeClr val="bg1"/>
                </a:solidFill>
              </a:rPr>
              <a:t>The </a:t>
            </a:r>
            <a:r>
              <a:rPr lang="en-IN" dirty="0" smtClean="0">
                <a:solidFill>
                  <a:schemeClr val="bg1"/>
                </a:solidFill>
              </a:rPr>
              <a:t>focus event fires when an element gains the focus </a:t>
            </a:r>
            <a:endParaRPr lang="en-IN" dirty="0" smtClean="0">
              <a:solidFill>
                <a:schemeClr val="bg1"/>
              </a:solidFill>
            </a:endParaRPr>
          </a:p>
          <a:p>
            <a:pPr algn="just"/>
            <a:r>
              <a:rPr lang="en-IN" i="1" dirty="0" smtClean="0">
                <a:solidFill>
                  <a:schemeClr val="bg1"/>
                </a:solidFill>
              </a:rPr>
              <a:t>blur </a:t>
            </a:r>
            <a:r>
              <a:rPr lang="en-IN" i="1" dirty="0" smtClean="0">
                <a:solidFill>
                  <a:schemeClr val="bg1"/>
                </a:solidFill>
              </a:rPr>
              <a:t>fires when </a:t>
            </a:r>
            <a:r>
              <a:rPr lang="en-IN" i="1" dirty="0" smtClean="0">
                <a:solidFill>
                  <a:schemeClr val="bg1"/>
                </a:solidFill>
              </a:rPr>
              <a:t>an </a:t>
            </a:r>
            <a:r>
              <a:rPr lang="en-IN" dirty="0" smtClean="0">
                <a:solidFill>
                  <a:schemeClr val="bg1"/>
                </a:solidFill>
              </a:rPr>
              <a:t>element </a:t>
            </a:r>
            <a:r>
              <a:rPr lang="en-IN" dirty="0" smtClean="0">
                <a:solidFill>
                  <a:schemeClr val="bg1"/>
                </a:solidFill>
              </a:rPr>
              <a:t>loses the </a:t>
            </a:r>
            <a:r>
              <a:rPr lang="en-IN" dirty="0" smtClean="0">
                <a:solidFill>
                  <a:schemeClr val="bg1"/>
                </a:solidFill>
              </a:rPr>
              <a:t>focus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Submit and reset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algn="just"/>
            <a:r>
              <a:rPr lang="en-IN" dirty="0" smtClean="0">
                <a:solidFill>
                  <a:schemeClr val="bg1"/>
                </a:solidFill>
              </a:rPr>
              <a:t>Two more events for processing forms </a:t>
            </a:r>
            <a:r>
              <a:rPr lang="en-IN" dirty="0" smtClean="0">
                <a:solidFill>
                  <a:schemeClr val="bg1"/>
                </a:solidFill>
              </a:rPr>
              <a:t>are </a:t>
            </a:r>
            <a:r>
              <a:rPr lang="en-IN" dirty="0" smtClean="0">
                <a:solidFill>
                  <a:schemeClr val="bg1"/>
                </a:solidFill>
              </a:rPr>
              <a:t>submit </a:t>
            </a:r>
            <a:r>
              <a:rPr lang="en-IN" dirty="0" smtClean="0">
                <a:solidFill>
                  <a:schemeClr val="bg1"/>
                </a:solidFill>
              </a:rPr>
              <a:t>and </a:t>
            </a:r>
            <a:r>
              <a:rPr lang="en-IN" b="1" dirty="0" smtClean="0">
                <a:solidFill>
                  <a:schemeClr val="bg1"/>
                </a:solidFill>
              </a:rPr>
              <a:t>reset. </a:t>
            </a:r>
            <a:endParaRPr lang="en-IN" b="1" dirty="0" smtClean="0">
              <a:solidFill>
                <a:schemeClr val="bg1"/>
              </a:solidFill>
            </a:endParaRPr>
          </a:p>
          <a:p>
            <a:pPr algn="just"/>
            <a:r>
              <a:rPr lang="en-IN" b="1" dirty="0" smtClean="0">
                <a:solidFill>
                  <a:schemeClr val="bg1"/>
                </a:solidFill>
              </a:rPr>
              <a:t>These </a:t>
            </a:r>
            <a:r>
              <a:rPr lang="en-IN" b="1" dirty="0" smtClean="0">
                <a:solidFill>
                  <a:schemeClr val="bg1"/>
                </a:solidFill>
              </a:rPr>
              <a:t>events fire when a form is submitted or reset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Event Bubbling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</a:rPr>
              <a:t>Event bubbling is the process by which events fired on </a:t>
            </a:r>
            <a:r>
              <a:rPr lang="en-US" b="1" i="1" dirty="0" smtClean="0">
                <a:solidFill>
                  <a:schemeClr val="bg1"/>
                </a:solidFill>
              </a:rPr>
              <a:t>child elements “bubble” up to their </a:t>
            </a:r>
            <a:r>
              <a:rPr lang="en-US" i="1" dirty="0" smtClean="0">
                <a:solidFill>
                  <a:schemeClr val="bg1"/>
                </a:solidFill>
              </a:rPr>
              <a:t>parent elements. </a:t>
            </a:r>
          </a:p>
          <a:p>
            <a:pPr algn="just"/>
            <a:r>
              <a:rPr lang="en-US" i="1" dirty="0" smtClean="0">
                <a:solidFill>
                  <a:schemeClr val="bg1"/>
                </a:solidFill>
              </a:rPr>
              <a:t>when an event is fired on an element, it’s first delivered to the element’s </a:t>
            </a:r>
            <a:r>
              <a:rPr lang="en-US" dirty="0" smtClean="0">
                <a:solidFill>
                  <a:schemeClr val="bg1"/>
                </a:solidFill>
              </a:rPr>
              <a:t>event handler (if any), then to the parent element’s event handler (if any). 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This might result in event handling that was </a:t>
            </a:r>
            <a:r>
              <a:rPr lang="en-US" i="1" dirty="0" smtClean="0">
                <a:solidFill>
                  <a:schemeClr val="bg1"/>
                </a:solidFill>
              </a:rPr>
              <a:t>not intended. </a:t>
            </a:r>
          </a:p>
          <a:p>
            <a:pPr algn="just"/>
            <a:r>
              <a:rPr lang="en-US" i="1" dirty="0" smtClean="0">
                <a:solidFill>
                  <a:schemeClr val="bg1"/>
                </a:solidFill>
              </a:rPr>
              <a:t>If you intend to handle an event in a child element alone, you should cancel the bubbling of the event in the child element’s event-handling code by using the </a:t>
            </a:r>
            <a:r>
              <a:rPr lang="en-US" b="1" i="1" dirty="0" err="1" smtClean="0">
                <a:solidFill>
                  <a:schemeClr val="bg1"/>
                </a:solidFill>
              </a:rPr>
              <a:t>cancelBubble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property of the event object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What is the HTML DOM?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The HTML DOM is a standard </a:t>
            </a:r>
            <a:r>
              <a:rPr lang="en-US" b="1" dirty="0" smtClean="0">
                <a:solidFill>
                  <a:schemeClr val="bg1"/>
                </a:solidFill>
              </a:rPr>
              <a:t>object</a:t>
            </a:r>
            <a:r>
              <a:rPr lang="en-US" dirty="0" smtClean="0">
                <a:solidFill>
                  <a:schemeClr val="bg1"/>
                </a:solidFill>
              </a:rPr>
              <a:t> model and </a:t>
            </a:r>
            <a:r>
              <a:rPr lang="en-US" b="1" dirty="0" smtClean="0">
                <a:solidFill>
                  <a:schemeClr val="bg1"/>
                </a:solidFill>
              </a:rPr>
              <a:t>programming interface</a:t>
            </a:r>
            <a:r>
              <a:rPr lang="en-US" dirty="0" smtClean="0">
                <a:solidFill>
                  <a:schemeClr val="bg1"/>
                </a:solidFill>
              </a:rPr>
              <a:t> for HTML. It defines:</a:t>
            </a: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The HTML elements as </a:t>
            </a:r>
            <a:r>
              <a:rPr lang="en-US" b="1" dirty="0" smtClean="0">
                <a:solidFill>
                  <a:schemeClr val="bg1"/>
                </a:solidFill>
              </a:rPr>
              <a:t>objects</a:t>
            </a:r>
            <a:endParaRPr lang="en-US" dirty="0" smtClean="0">
              <a:solidFill>
                <a:schemeClr val="bg1"/>
              </a:solidFill>
            </a:endParaRP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The </a:t>
            </a:r>
            <a:r>
              <a:rPr lang="en-US" b="1" dirty="0" smtClean="0">
                <a:solidFill>
                  <a:schemeClr val="bg1"/>
                </a:solidFill>
              </a:rPr>
              <a:t>properties</a:t>
            </a:r>
            <a:r>
              <a:rPr lang="en-US" dirty="0" smtClean="0">
                <a:solidFill>
                  <a:schemeClr val="bg1"/>
                </a:solidFill>
              </a:rPr>
              <a:t> of all HTML elements</a:t>
            </a: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The </a:t>
            </a:r>
            <a:r>
              <a:rPr lang="en-US" b="1" dirty="0" smtClean="0">
                <a:solidFill>
                  <a:schemeClr val="bg1"/>
                </a:solidFill>
              </a:rPr>
              <a:t>methods</a:t>
            </a:r>
            <a:r>
              <a:rPr lang="en-US" dirty="0" smtClean="0">
                <a:solidFill>
                  <a:schemeClr val="bg1"/>
                </a:solidFill>
              </a:rPr>
              <a:t> to access all HTML elements</a:t>
            </a: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The </a:t>
            </a:r>
            <a:r>
              <a:rPr lang="en-US" b="1" dirty="0" smtClean="0">
                <a:solidFill>
                  <a:schemeClr val="bg1"/>
                </a:solidFill>
              </a:rPr>
              <a:t>events</a:t>
            </a:r>
            <a:r>
              <a:rPr lang="en-US" dirty="0" smtClean="0">
                <a:solidFill>
                  <a:schemeClr val="bg1"/>
                </a:solidFill>
              </a:rPr>
              <a:t> for all HTML elements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In other words:</a:t>
            </a:r>
            <a:r>
              <a:rPr lang="en-US" b="1" dirty="0" smtClean="0">
                <a:solidFill>
                  <a:schemeClr val="bg1"/>
                </a:solidFill>
              </a:rPr>
              <a:t> The HTML DOM is a standard for how to get, change, add, or delete HTML elements.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DOM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algn="just"/>
            <a:r>
              <a:rPr lang="en-IN" dirty="0" smtClean="0">
                <a:solidFill>
                  <a:schemeClr val="bg1"/>
                </a:solidFill>
              </a:rPr>
              <a:t>The DOM gives you scripting access to </a:t>
            </a:r>
            <a:r>
              <a:rPr lang="en-IN" i="1" dirty="0" smtClean="0">
                <a:solidFill>
                  <a:schemeClr val="bg1"/>
                </a:solidFill>
              </a:rPr>
              <a:t>all the elements on a web page</a:t>
            </a:r>
          </a:p>
          <a:p>
            <a:pPr algn="just"/>
            <a:r>
              <a:rPr lang="en-IN" dirty="0" smtClean="0">
                <a:solidFill>
                  <a:schemeClr val="bg1"/>
                </a:solidFill>
              </a:rPr>
              <a:t>Inside the browser, the whole web page—paragraphs, forms, tables, etc.—is represented in an </a:t>
            </a:r>
            <a:r>
              <a:rPr lang="en-IN" b="1" dirty="0" smtClean="0">
                <a:solidFill>
                  <a:schemeClr val="bg1"/>
                </a:solidFill>
              </a:rPr>
              <a:t>object hierarchy</a:t>
            </a:r>
          </a:p>
          <a:p>
            <a:pPr algn="just"/>
            <a:r>
              <a:rPr lang="en-IN" dirty="0" smtClean="0">
                <a:solidFill>
                  <a:schemeClr val="bg1"/>
                </a:solidFill>
              </a:rPr>
              <a:t>Using JavaScript, we can dynamically create, modify and remove elements in the page.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1"/>
            <a:ext cx="8229600" cy="5791200"/>
          </a:xfr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HTML DOM methods are </a:t>
            </a:r>
            <a:r>
              <a:rPr lang="en-US" b="1" dirty="0" smtClean="0">
                <a:solidFill>
                  <a:schemeClr val="bg1"/>
                </a:solidFill>
              </a:rPr>
              <a:t>actions</a:t>
            </a:r>
            <a:r>
              <a:rPr lang="en-US" dirty="0" smtClean="0">
                <a:solidFill>
                  <a:schemeClr val="bg1"/>
                </a:solidFill>
              </a:rPr>
              <a:t> you can perform (on HTML Elements).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HTML DOM properties are </a:t>
            </a:r>
            <a:r>
              <a:rPr lang="en-US" b="1" dirty="0" smtClean="0">
                <a:solidFill>
                  <a:schemeClr val="bg1"/>
                </a:solidFill>
              </a:rPr>
              <a:t>values</a:t>
            </a:r>
            <a:r>
              <a:rPr lang="en-US" dirty="0" smtClean="0">
                <a:solidFill>
                  <a:schemeClr val="bg1"/>
                </a:solidFill>
              </a:rPr>
              <a:t> (of HTML Elements) that you can set or change.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HTML DOM can be accessed with JavaScript (and with other programming languages).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 the DOM, all HTML elements are defined as </a:t>
            </a:r>
            <a:r>
              <a:rPr lang="en-US" b="1" dirty="0" smtClean="0">
                <a:solidFill>
                  <a:schemeClr val="bg1"/>
                </a:solidFill>
              </a:rPr>
              <a:t>objects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programming interface is the properties and methods of each object.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 </a:t>
            </a:r>
            <a:r>
              <a:rPr lang="en-US" b="1" dirty="0" smtClean="0">
                <a:solidFill>
                  <a:schemeClr val="bg1"/>
                </a:solidFill>
              </a:rPr>
              <a:t>property</a:t>
            </a:r>
            <a:r>
              <a:rPr lang="en-US" dirty="0" smtClean="0">
                <a:solidFill>
                  <a:schemeClr val="bg1"/>
                </a:solidFill>
              </a:rPr>
              <a:t> is a value that you can get or set (like changing the content of an HTML element).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 </a:t>
            </a:r>
            <a:r>
              <a:rPr lang="en-US" b="1" dirty="0" smtClean="0">
                <a:solidFill>
                  <a:schemeClr val="bg1"/>
                </a:solidFill>
              </a:rPr>
              <a:t>method</a:t>
            </a:r>
            <a:r>
              <a:rPr lang="en-US" dirty="0" smtClean="0">
                <a:solidFill>
                  <a:schemeClr val="bg1"/>
                </a:solidFill>
              </a:rPr>
              <a:t> is an action you can do (like add or deleting an HTML element).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1"/>
            <a:ext cx="8229600" cy="52578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lvl="1"/>
            <a:r>
              <a:rPr lang="en-US" sz="1700" dirty="0" smtClean="0">
                <a:solidFill>
                  <a:schemeClr val="bg1"/>
                </a:solidFill>
              </a:rPr>
              <a:t>&lt;html&gt;</a:t>
            </a:r>
            <a:br>
              <a:rPr lang="en-US" sz="1700" dirty="0" smtClean="0">
                <a:solidFill>
                  <a:schemeClr val="bg1"/>
                </a:solidFill>
              </a:rPr>
            </a:br>
            <a:r>
              <a:rPr lang="en-US" sz="1700" dirty="0" smtClean="0">
                <a:solidFill>
                  <a:schemeClr val="bg1"/>
                </a:solidFill>
              </a:rPr>
              <a:t>&lt;body&gt;</a:t>
            </a:r>
            <a:br>
              <a:rPr lang="en-US" sz="1700" dirty="0" smtClean="0">
                <a:solidFill>
                  <a:schemeClr val="bg1"/>
                </a:solidFill>
              </a:rPr>
            </a:br>
            <a:r>
              <a:rPr lang="en-US" sz="1700" dirty="0" smtClean="0">
                <a:solidFill>
                  <a:schemeClr val="bg1"/>
                </a:solidFill>
              </a:rPr>
              <a:t>&lt;p id="demo"&gt;&lt;/p&gt;</a:t>
            </a:r>
            <a:br>
              <a:rPr lang="en-US" sz="1700" dirty="0" smtClean="0">
                <a:solidFill>
                  <a:schemeClr val="bg1"/>
                </a:solidFill>
              </a:rPr>
            </a:br>
            <a:r>
              <a:rPr lang="en-US" sz="1700" dirty="0" smtClean="0">
                <a:solidFill>
                  <a:schemeClr val="bg1"/>
                </a:solidFill>
              </a:rPr>
              <a:t>&lt;script&gt;</a:t>
            </a:r>
            <a:br>
              <a:rPr lang="en-US" sz="1700" dirty="0" smtClean="0">
                <a:solidFill>
                  <a:schemeClr val="bg1"/>
                </a:solidFill>
              </a:rPr>
            </a:br>
            <a:r>
              <a:rPr lang="en-US" sz="1700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sz="1700" dirty="0" smtClean="0">
                <a:solidFill>
                  <a:schemeClr val="bg1"/>
                </a:solidFill>
              </a:rPr>
              <a:t>("demo").</a:t>
            </a:r>
            <a:r>
              <a:rPr lang="en-US" sz="1700" dirty="0" err="1" smtClean="0">
                <a:solidFill>
                  <a:schemeClr val="bg1"/>
                </a:solidFill>
              </a:rPr>
              <a:t>innerHTML</a:t>
            </a:r>
            <a:r>
              <a:rPr lang="en-US" sz="1700" dirty="0" smtClean="0">
                <a:solidFill>
                  <a:schemeClr val="bg1"/>
                </a:solidFill>
              </a:rPr>
              <a:t> = "Hello World!";</a:t>
            </a:r>
            <a:br>
              <a:rPr lang="en-US" sz="1700" dirty="0" smtClean="0">
                <a:solidFill>
                  <a:schemeClr val="bg1"/>
                </a:solidFill>
              </a:rPr>
            </a:br>
            <a:r>
              <a:rPr lang="en-US" sz="1700" dirty="0" smtClean="0">
                <a:solidFill>
                  <a:schemeClr val="bg1"/>
                </a:solidFill>
              </a:rPr>
              <a:t>&lt;/script&gt;</a:t>
            </a:r>
            <a:br>
              <a:rPr lang="en-US" sz="1700" dirty="0" smtClean="0">
                <a:solidFill>
                  <a:schemeClr val="bg1"/>
                </a:solidFill>
              </a:rPr>
            </a:br>
            <a:r>
              <a:rPr lang="en-US" sz="1700" dirty="0" smtClean="0">
                <a:solidFill>
                  <a:schemeClr val="bg1"/>
                </a:solidFill>
              </a:rPr>
              <a:t>&lt;/body&gt;</a:t>
            </a:r>
            <a:br>
              <a:rPr lang="en-US" sz="1700" dirty="0" smtClean="0">
                <a:solidFill>
                  <a:schemeClr val="bg1"/>
                </a:solidFill>
              </a:rPr>
            </a:br>
            <a:r>
              <a:rPr lang="en-US" sz="1700" dirty="0" smtClean="0">
                <a:solidFill>
                  <a:schemeClr val="bg1"/>
                </a:solidFill>
              </a:rPr>
              <a:t>&lt;/html&gt;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In the example above, </a:t>
            </a:r>
            <a:r>
              <a:rPr lang="en-US" sz="2000" dirty="0" err="1" smtClean="0">
                <a:solidFill>
                  <a:schemeClr val="bg1"/>
                </a:solidFill>
              </a:rPr>
              <a:t>getElementById</a:t>
            </a:r>
            <a:r>
              <a:rPr lang="en-US" sz="2000" dirty="0" smtClean="0">
                <a:solidFill>
                  <a:schemeClr val="bg1"/>
                </a:solidFill>
              </a:rPr>
              <a:t> is a </a:t>
            </a:r>
            <a:r>
              <a:rPr lang="en-US" sz="2000" b="1" dirty="0" smtClean="0">
                <a:solidFill>
                  <a:schemeClr val="bg1"/>
                </a:solidFill>
              </a:rPr>
              <a:t>method</a:t>
            </a:r>
            <a:r>
              <a:rPr lang="en-US" sz="2000" dirty="0" smtClean="0">
                <a:solidFill>
                  <a:schemeClr val="bg1"/>
                </a:solidFill>
              </a:rPr>
              <a:t>, while </a:t>
            </a:r>
            <a:r>
              <a:rPr lang="en-US" sz="2000" dirty="0" err="1" smtClean="0">
                <a:solidFill>
                  <a:schemeClr val="bg1"/>
                </a:solidFill>
              </a:rPr>
              <a:t>innerHTML</a:t>
            </a:r>
            <a:r>
              <a:rPr lang="en-US" sz="2000" dirty="0" smtClean="0">
                <a:solidFill>
                  <a:schemeClr val="bg1"/>
                </a:solidFill>
              </a:rPr>
              <a:t> is a </a:t>
            </a:r>
            <a:r>
              <a:rPr lang="en-US" sz="2000" b="1" dirty="0" smtClean="0">
                <a:solidFill>
                  <a:schemeClr val="bg1"/>
                </a:solidFill>
              </a:rPr>
              <a:t>property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 smtClean="0">
                <a:solidFill>
                  <a:schemeClr val="bg1"/>
                </a:solidFill>
              </a:rPr>
              <a:t>getElementById</a:t>
            </a:r>
            <a:r>
              <a:rPr lang="en-US" sz="2000" dirty="0" smtClean="0">
                <a:solidFill>
                  <a:schemeClr val="bg1"/>
                </a:solidFill>
              </a:rPr>
              <a:t> -The most common way to access an HTML element is to use the id of the element.</a:t>
            </a:r>
          </a:p>
          <a:p>
            <a:r>
              <a:rPr lang="en-US" sz="2000" dirty="0" err="1" smtClean="0">
                <a:solidFill>
                  <a:schemeClr val="bg1"/>
                </a:solidFill>
              </a:rPr>
              <a:t>innerHTML</a:t>
            </a:r>
            <a:r>
              <a:rPr lang="en-US" sz="2000" dirty="0" smtClean="0">
                <a:solidFill>
                  <a:schemeClr val="bg1"/>
                </a:solidFill>
              </a:rPr>
              <a:t> Property - The easiest way to get the content of an element is by using the </a:t>
            </a:r>
            <a:r>
              <a:rPr lang="en-US" sz="2000" b="1" dirty="0" err="1" smtClean="0">
                <a:solidFill>
                  <a:schemeClr val="bg1"/>
                </a:solidFill>
              </a:rPr>
              <a:t>innerHTML</a:t>
            </a:r>
            <a:r>
              <a:rPr lang="en-US" sz="2000" dirty="0" smtClean="0">
                <a:solidFill>
                  <a:schemeClr val="bg1"/>
                </a:solidFill>
              </a:rPr>
              <a:t> property.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000" dirty="0" err="1" smtClean="0">
                <a:solidFill>
                  <a:schemeClr val="bg1"/>
                </a:solidFill>
              </a:rPr>
              <a:t>innerHTML</a:t>
            </a:r>
            <a:r>
              <a:rPr lang="en-US" sz="2000" dirty="0" smtClean="0">
                <a:solidFill>
                  <a:schemeClr val="bg1"/>
                </a:solidFill>
              </a:rPr>
              <a:t> property is useful for getting or replacing the content of HTML elements.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12527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JavaScript HTML DOM Document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25609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document object represents your web page.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If you want to access any element in an HTML page, you always start with accessing the document object.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Finding HTML Elements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495800"/>
            <a:ext cx="80486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3273</TotalTime>
  <Words>1632</Words>
  <Application>Microsoft Office PowerPoint</Application>
  <PresentationFormat>On-screen Show (4:3)</PresentationFormat>
  <Paragraphs>248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Module</vt:lpstr>
      <vt:lpstr>Module IV</vt:lpstr>
      <vt:lpstr>What is DOM?</vt:lpstr>
      <vt:lpstr>Slide 3</vt:lpstr>
      <vt:lpstr>DOM</vt:lpstr>
      <vt:lpstr>What is the HTML DOM? </vt:lpstr>
      <vt:lpstr>HTML DOM</vt:lpstr>
      <vt:lpstr>Slide 7</vt:lpstr>
      <vt:lpstr>Eg:</vt:lpstr>
      <vt:lpstr>JavaScript HTML DOM Document </vt:lpstr>
      <vt:lpstr>Changing HTML Elements </vt:lpstr>
      <vt:lpstr>Adding and Deleting Elements </vt:lpstr>
      <vt:lpstr>Finding HTML Elements </vt:lpstr>
      <vt:lpstr>Finding HTML Element by Id </vt:lpstr>
      <vt:lpstr>Finding HTML Elements by Tag Name </vt:lpstr>
      <vt:lpstr>Finding HTML Elements by class Name </vt:lpstr>
      <vt:lpstr>Changing HTML Content </vt:lpstr>
      <vt:lpstr>Changing the Value of an Attribute </vt:lpstr>
      <vt:lpstr>Changing HTML Style </vt:lpstr>
      <vt:lpstr>Traversing and Modifying a DOM Tree</vt:lpstr>
      <vt:lpstr>Traversing and Modifying a DOM Tree …</vt:lpstr>
      <vt:lpstr>Traversing and Modifying a DOM Tree  …</vt:lpstr>
      <vt:lpstr>Traversing and Modifying a DOM Tree  …</vt:lpstr>
      <vt:lpstr>Modeling a Document: DOM Nodes and Trees</vt:lpstr>
      <vt:lpstr>Modeling a Document: DOM Nodes and Trees</vt:lpstr>
      <vt:lpstr>Viewing a Document’s DOM</vt:lpstr>
      <vt:lpstr>DOM Collections</vt:lpstr>
      <vt:lpstr>DOM Collections …</vt:lpstr>
      <vt:lpstr>Link collection</vt:lpstr>
      <vt:lpstr>Image collection</vt:lpstr>
      <vt:lpstr>Collections …</vt:lpstr>
      <vt:lpstr>Dynamic Styles</vt:lpstr>
      <vt:lpstr>Dynamic Styles …</vt:lpstr>
      <vt:lpstr>Using a Timer and Dynamic Styles to Create Animated Effects</vt:lpstr>
      <vt:lpstr>Using a Timer and Dynamic Styles to Create Animated Effects</vt:lpstr>
      <vt:lpstr>JavaScript Event Handling</vt:lpstr>
      <vt:lpstr>JavaScript Event Handling</vt:lpstr>
      <vt:lpstr>Common HTML events</vt:lpstr>
      <vt:lpstr>load Event</vt:lpstr>
      <vt:lpstr>Event mousemove and the event Object</vt:lpstr>
      <vt:lpstr>Rollovers with mouseover and mouseout</vt:lpstr>
      <vt:lpstr>Form Processing with focus and blur</vt:lpstr>
      <vt:lpstr>Submit and reset</vt:lpstr>
      <vt:lpstr>Event Bubbling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HP</cp:lastModifiedBy>
  <cp:revision>108</cp:revision>
  <dcterms:created xsi:type="dcterms:W3CDTF">2018-04-11T04:09:25Z</dcterms:created>
  <dcterms:modified xsi:type="dcterms:W3CDTF">2019-03-27T10:50:52Z</dcterms:modified>
</cp:coreProperties>
</file>