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87" r:id="rId9"/>
    <p:sldId id="262" r:id="rId10"/>
    <p:sldId id="288" r:id="rId11"/>
    <p:sldId id="289" r:id="rId12"/>
    <p:sldId id="263" r:id="rId13"/>
    <p:sldId id="264" r:id="rId14"/>
    <p:sldId id="282" r:id="rId15"/>
    <p:sldId id="284" r:id="rId16"/>
    <p:sldId id="265" r:id="rId17"/>
    <p:sldId id="270" r:id="rId18"/>
    <p:sldId id="272" r:id="rId19"/>
    <p:sldId id="271" r:id="rId20"/>
    <p:sldId id="273" r:id="rId21"/>
    <p:sldId id="274" r:id="rId22"/>
    <p:sldId id="312" r:id="rId23"/>
    <p:sldId id="277" r:id="rId24"/>
    <p:sldId id="313" r:id="rId25"/>
    <p:sldId id="278" r:id="rId26"/>
    <p:sldId id="279" r:id="rId27"/>
    <p:sldId id="280" r:id="rId28"/>
    <p:sldId id="290" r:id="rId29"/>
    <p:sldId id="295" r:id="rId30"/>
    <p:sldId id="296" r:id="rId31"/>
    <p:sldId id="297" r:id="rId32"/>
    <p:sldId id="298" r:id="rId33"/>
    <p:sldId id="328" r:id="rId34"/>
    <p:sldId id="329" r:id="rId35"/>
    <p:sldId id="330" r:id="rId36"/>
    <p:sldId id="293" r:id="rId37"/>
    <p:sldId id="310" r:id="rId38"/>
    <p:sldId id="299" r:id="rId39"/>
    <p:sldId id="300" r:id="rId40"/>
    <p:sldId id="302" r:id="rId41"/>
    <p:sldId id="301" r:id="rId42"/>
    <p:sldId id="304" r:id="rId43"/>
    <p:sldId id="303" r:id="rId44"/>
    <p:sldId id="305" r:id="rId45"/>
    <p:sldId id="309" r:id="rId46"/>
    <p:sldId id="306" r:id="rId47"/>
    <p:sldId id="307" r:id="rId48"/>
    <p:sldId id="308" r:id="rId49"/>
    <p:sldId id="311" r:id="rId50"/>
    <p:sldId id="336" r:id="rId51"/>
    <p:sldId id="337" r:id="rId52"/>
    <p:sldId id="338" r:id="rId53"/>
    <p:sldId id="339" r:id="rId54"/>
    <p:sldId id="340" r:id="rId55"/>
    <p:sldId id="345" r:id="rId56"/>
    <p:sldId id="341" r:id="rId57"/>
    <p:sldId id="343" r:id="rId58"/>
    <p:sldId id="342" r:id="rId59"/>
    <p:sldId id="344" r:id="rId60"/>
    <p:sldId id="314" r:id="rId61"/>
    <p:sldId id="315" r:id="rId62"/>
    <p:sldId id="316" r:id="rId63"/>
    <p:sldId id="317" r:id="rId64"/>
    <p:sldId id="318" r:id="rId65"/>
    <p:sldId id="319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31" r:id="rId74"/>
    <p:sldId id="333" r:id="rId75"/>
    <p:sldId id="335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1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09894-92FB-41C6-9FA3-106C7CAF7BC7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D1682-E919-4A17-B63A-8427F723C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D1682-E919-4A17-B63A-8427F723C4F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31EA31-D3DB-4822-9758-A771984A8FD5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8F5D37-1C40-4CE5-843D-B68DA510C7F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A31-D3DB-4822-9758-A771984A8FD5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5D37-1C40-4CE5-843D-B68DA510C7F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A31-D3DB-4822-9758-A771984A8FD5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5D37-1C40-4CE5-843D-B68DA510C7F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A31-D3DB-4822-9758-A771984A8FD5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5D37-1C40-4CE5-843D-B68DA510C7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A31-D3DB-4822-9758-A771984A8FD5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5D37-1C40-4CE5-843D-B68DA510C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A31-D3DB-4822-9758-A771984A8FD5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5D37-1C40-4CE5-843D-B68DA510C7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A31-D3DB-4822-9758-A771984A8FD5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5D37-1C40-4CE5-843D-B68DA510C7F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A31-D3DB-4822-9758-A771984A8FD5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5D37-1C40-4CE5-843D-B68DA510C7F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A31-D3DB-4822-9758-A771984A8FD5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5D37-1C40-4CE5-843D-B68DA510C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A31-D3DB-4822-9758-A771984A8FD5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5D37-1C40-4CE5-843D-B68DA510C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A31-D3DB-4822-9758-A771984A8FD5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5D37-1C40-4CE5-843D-B68DA510C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C31EA31-D3DB-4822-9758-A771984A8FD5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18F5D37-1C40-4CE5-843D-B68DA510C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89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&lt;person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gender</a:t>
            </a:r>
            <a:r>
              <a:rPr lang="en-US" dirty="0"/>
              <a:t>="female"&gt;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firstname</a:t>
            </a:r>
            <a:r>
              <a:rPr lang="en-US" dirty="0"/>
              <a:t>&gt;Anna&lt;/</a:t>
            </a:r>
            <a:r>
              <a:rPr lang="en-US" dirty="0" err="1"/>
              <a:t>firstname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lastname</a:t>
            </a:r>
            <a:r>
              <a:rPr lang="en-US" dirty="0"/>
              <a:t>&gt;Smith&lt;/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&lt;/person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here gender is an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attribute</a:t>
            </a:r>
          </a:p>
          <a:p>
            <a:endParaRPr lang="en-US" dirty="0"/>
          </a:p>
          <a:p>
            <a:r>
              <a:rPr lang="en-US" dirty="0"/>
              <a:t>&lt;person&gt;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gender</a:t>
            </a:r>
            <a:r>
              <a:rPr lang="en-US" dirty="0"/>
              <a:t>&gt;female&lt;/gender&gt;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firstname</a:t>
            </a:r>
            <a:r>
              <a:rPr lang="en-US" dirty="0"/>
              <a:t>&gt;Anna&lt;/</a:t>
            </a:r>
            <a:r>
              <a:rPr lang="en-US" dirty="0" err="1"/>
              <a:t>firstname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lastname</a:t>
            </a:r>
            <a:r>
              <a:rPr lang="en-US" dirty="0"/>
              <a:t>&gt;Smith&lt;/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smtClean="0"/>
              <a:t>person&gt;</a:t>
            </a:r>
          </a:p>
          <a:p>
            <a:r>
              <a:rPr lang="en-US" dirty="0" smtClean="0"/>
              <a:t>Here gender is an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vs. </a:t>
            </a:r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04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cannot contain multiple values (elements can)</a:t>
            </a:r>
          </a:p>
          <a:p>
            <a:r>
              <a:rPr lang="en-US" dirty="0"/>
              <a:t>attributes cannot contain tree structures (elements can)</a:t>
            </a:r>
          </a:p>
          <a:p>
            <a:r>
              <a:rPr lang="en-US" dirty="0"/>
              <a:t>attributes are not easily expandable (for future changes)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7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i="1" dirty="0" smtClean="0"/>
              <a:t>References</a:t>
            </a:r>
            <a:r>
              <a:rPr lang="en-US" dirty="0" smtClean="0"/>
              <a:t> usually allow to add or include additional text or markup in an XML document.</a:t>
            </a:r>
          </a:p>
          <a:p>
            <a:pPr algn="just"/>
            <a:r>
              <a:rPr lang="en-US" dirty="0" smtClean="0"/>
              <a:t>References always begin with the symbol  </a:t>
            </a:r>
            <a:r>
              <a:rPr lang="en-US" b="1" dirty="0" smtClean="0"/>
              <a:t>"&amp;"</a:t>
            </a:r>
            <a:r>
              <a:rPr lang="en-US" dirty="0" smtClean="0"/>
              <a:t> ,which is a reserved character and end with the symbol </a:t>
            </a:r>
            <a:r>
              <a:rPr lang="en-US" b="1" dirty="0" smtClean="0"/>
              <a:t>";"</a:t>
            </a:r>
            <a:endParaRPr lang="en-US" dirty="0" smtClean="0"/>
          </a:p>
          <a:p>
            <a:pPr algn="just"/>
            <a:r>
              <a:rPr lang="en-US" dirty="0" smtClean="0"/>
              <a:t>XML has two types of references:</a:t>
            </a:r>
          </a:p>
          <a:p>
            <a:pPr lvl="2" algn="just"/>
            <a:r>
              <a:rPr lang="en-US" b="1" dirty="0" smtClean="0"/>
              <a:t>Entity References:</a:t>
            </a:r>
          </a:p>
          <a:p>
            <a:pPr marL="777240" lvl="2" indent="0" algn="just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incorrect:</a:t>
            </a:r>
          </a:p>
          <a:p>
            <a:pPr marL="777240" lvl="2" indent="0" algn="just">
              <a:buNone/>
            </a:pPr>
            <a:r>
              <a:rPr lang="en-US" dirty="0" smtClean="0"/>
              <a:t>&lt;message&gt;salary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 1000&lt;/message&gt; </a:t>
            </a:r>
          </a:p>
          <a:p>
            <a:pPr marL="777240" lvl="2" indent="0" algn="just">
              <a:buNone/>
            </a:pPr>
            <a:r>
              <a:rPr lang="en-US" dirty="0" smtClean="0"/>
              <a:t>Correct:</a:t>
            </a:r>
          </a:p>
          <a:p>
            <a:pPr marL="777240" lvl="2" indent="0" algn="just">
              <a:buNone/>
            </a:pPr>
            <a:r>
              <a:rPr lang="en-US" dirty="0" smtClean="0"/>
              <a:t>&lt;message&gt;salary</a:t>
            </a:r>
            <a:r>
              <a:rPr lang="en-US" dirty="0" smtClean="0">
                <a:solidFill>
                  <a:srgbClr val="FF0000"/>
                </a:solidFill>
              </a:rPr>
              <a:t> &amp;</a:t>
            </a:r>
            <a:r>
              <a:rPr lang="en-US" dirty="0" err="1" smtClean="0">
                <a:solidFill>
                  <a:srgbClr val="FF0000"/>
                </a:solidFill>
              </a:rPr>
              <a:t>lt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 1000&lt;/message&gt;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 algn="just"/>
            <a:r>
              <a:rPr lang="en-US" b="1" dirty="0" smtClean="0"/>
              <a:t>Character References:</a:t>
            </a:r>
          </a:p>
          <a:p>
            <a:pPr marL="777240" lvl="2" indent="0" algn="just">
              <a:buNone/>
            </a:pPr>
            <a:r>
              <a:rPr lang="en-US" dirty="0" smtClean="0"/>
              <a:t> These contain references, such as </a:t>
            </a:r>
            <a:r>
              <a:rPr lang="en-US" b="1" dirty="0" smtClean="0"/>
              <a:t>&amp;#65;</a:t>
            </a:r>
            <a:r>
              <a:rPr lang="en-US" dirty="0" smtClean="0"/>
              <a:t>, contains a hash mark (“#”) followed by a number. Number refers to the Unicode code of a character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49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reference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09825" y="2983071"/>
          <a:ext cx="4324350" cy="2407920"/>
        </p:xfrm>
        <a:graphic>
          <a:graphicData uri="http://schemas.openxmlformats.org/drawingml/2006/table">
            <a:tbl>
              <a:tblPr/>
              <a:tblGrid>
                <a:gridCol w="1441450"/>
                <a:gridCol w="1441450"/>
                <a:gridCol w="144145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&amp;</a:t>
                      </a:r>
                      <a:r>
                        <a:rPr lang="en-US" dirty="0" err="1">
                          <a:effectLst/>
                        </a:rPr>
                        <a:t>lt</a:t>
                      </a:r>
                      <a:r>
                        <a:rPr lang="en-US" dirty="0">
                          <a:effectLst/>
                        </a:rPr>
                        <a:t>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&amp;</a:t>
                      </a:r>
                      <a:r>
                        <a:rPr lang="en-US" dirty="0" err="1">
                          <a:effectLst/>
                        </a:rPr>
                        <a:t>gt</a:t>
                      </a:r>
                      <a:r>
                        <a:rPr lang="en-US" dirty="0">
                          <a:effectLst/>
                        </a:rPr>
                        <a:t>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&amp;amp;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ampersand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&amp;apos;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apostrophe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&amp;quot;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quotation mark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528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Processing an XML document requires software called an </a:t>
            </a:r>
            <a:r>
              <a:rPr lang="en-US" b="1" dirty="0" smtClean="0"/>
              <a:t>XML parser (or XML processor).</a:t>
            </a:r>
          </a:p>
          <a:p>
            <a:pPr algn="just"/>
            <a:r>
              <a:rPr lang="en-US" dirty="0" smtClean="0"/>
              <a:t>A parser makes the document’s data available to applications</a:t>
            </a:r>
          </a:p>
          <a:p>
            <a:pPr algn="just"/>
            <a:r>
              <a:rPr lang="en-US" dirty="0" smtClean="0"/>
              <a:t>While reading an XML document’s contents, a parser checks that the document follows the syntax rules specified by the W3C’s XML Recommendation.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XML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5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An XML document can reference a </a:t>
            </a:r>
            <a:r>
              <a:rPr lang="en-US" b="1" dirty="0" smtClean="0"/>
              <a:t>Document Type Definition (DTD) or a schema that </a:t>
            </a:r>
            <a:r>
              <a:rPr lang="en-US" dirty="0" smtClean="0"/>
              <a:t>defines the document’s proper structure. </a:t>
            </a:r>
          </a:p>
          <a:p>
            <a:pPr algn="just"/>
            <a:r>
              <a:rPr lang="en-US" dirty="0" smtClean="0"/>
              <a:t>When an XML document references a DTD or a schema, some parsers (called </a:t>
            </a:r>
            <a:r>
              <a:rPr lang="en-US" b="1" dirty="0" smtClean="0"/>
              <a:t>validating parsers) can read it and check that the XML document </a:t>
            </a:r>
            <a:r>
              <a:rPr lang="en-US" dirty="0" smtClean="0"/>
              <a:t>follows the structure it defines. </a:t>
            </a:r>
          </a:p>
          <a:p>
            <a:pPr algn="just"/>
            <a:r>
              <a:rPr lang="en-US" dirty="0" smtClean="0"/>
              <a:t>If the XML document conforms to the DTD/schema</a:t>
            </a:r>
          </a:p>
          <a:p>
            <a:pPr algn="just">
              <a:buNone/>
            </a:pPr>
            <a:r>
              <a:rPr lang="en-US" dirty="0" smtClean="0"/>
              <a:t>   (i.e., has the appropriate structure), the document is </a:t>
            </a:r>
            <a:r>
              <a:rPr lang="en-US" b="1" dirty="0" smtClean="0"/>
              <a:t>valid.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Validating XML Documents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"Well Formed" XML document has correct XML syntax.</a:t>
            </a:r>
          </a:p>
          <a:p>
            <a:pPr lvl="2"/>
            <a:r>
              <a:rPr lang="en-US" dirty="0"/>
              <a:t>XML documents must have a root element</a:t>
            </a:r>
          </a:p>
          <a:p>
            <a:pPr lvl="2"/>
            <a:r>
              <a:rPr lang="en-US" dirty="0"/>
              <a:t>XML elements must have a closing tag</a:t>
            </a:r>
          </a:p>
          <a:p>
            <a:pPr lvl="2"/>
            <a:r>
              <a:rPr lang="en-US" dirty="0"/>
              <a:t>XML tags are case sensitive</a:t>
            </a:r>
          </a:p>
          <a:p>
            <a:pPr lvl="2"/>
            <a:r>
              <a:rPr lang="en-US" dirty="0"/>
              <a:t>XML elements must be properly nested</a:t>
            </a:r>
          </a:p>
          <a:p>
            <a:pPr lvl="2"/>
            <a:r>
              <a:rPr lang="en-US" dirty="0"/>
              <a:t>XML attribute values must be quoted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Formed </a:t>
            </a:r>
            <a:r>
              <a:rPr lang="en-US" dirty="0" smtClean="0"/>
              <a:t>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09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81201"/>
            <a:ext cx="7745505" cy="4144962"/>
          </a:xfrm>
        </p:spPr>
        <p:txBody>
          <a:bodyPr/>
          <a:lstStyle/>
          <a:p>
            <a:r>
              <a:rPr lang="en-US" dirty="0"/>
              <a:t>In XML, element names are defined by the developer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often results in a conflict when trying to mix XML documents from different XML applications.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XML: Namespace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7615867"/>
              </p:ext>
            </p:extLst>
          </p:nvPr>
        </p:nvGraphicFramePr>
        <p:xfrm>
          <a:off x="609600" y="3733800"/>
          <a:ext cx="76962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1198"/>
                <a:gridCol w="4165002"/>
              </a:tblGrid>
              <a:tr h="2682240"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- XML carries HTML table information - -&gt;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&lt;table&gt;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&lt;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&lt;td&gt;Apples&lt;/td&gt;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&lt;td&gt;Bananas&lt;/td&gt;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&lt;/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&lt;/table&gt;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- XML carries    information  about table - -&gt;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&lt;table&gt;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&lt;name&gt;African 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CoffeeTable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&lt;/name&gt;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&lt;width&gt;80&lt;/width&gt;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&lt;length&gt;120&lt;/length&gt;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&lt;/table&gt;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168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Name conflicts in XML can easily be avoided using a name prefix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h:table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h:tr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h:td</a:t>
            </a:r>
            <a:r>
              <a:rPr lang="en-US" dirty="0"/>
              <a:t>&gt;Apples&lt;/</a:t>
            </a:r>
            <a:r>
              <a:rPr lang="en-US" dirty="0" err="1"/>
              <a:t>h:td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h:td</a:t>
            </a:r>
            <a:r>
              <a:rPr lang="en-US" dirty="0"/>
              <a:t>&gt;Bananas&lt;/</a:t>
            </a:r>
            <a:r>
              <a:rPr lang="en-US" dirty="0" err="1"/>
              <a:t>h:td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h:tr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h:table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f:table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f:name</a:t>
            </a:r>
            <a:r>
              <a:rPr lang="en-US" dirty="0"/>
              <a:t>&gt;African Coffee Table&lt;/</a:t>
            </a:r>
            <a:r>
              <a:rPr lang="en-US" dirty="0" err="1"/>
              <a:t>f:name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f:width</a:t>
            </a:r>
            <a:r>
              <a:rPr lang="en-US" dirty="0"/>
              <a:t>&gt;80&lt;/</a:t>
            </a:r>
            <a:r>
              <a:rPr lang="en-US" dirty="0" err="1"/>
              <a:t>f:width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f:length</a:t>
            </a:r>
            <a:r>
              <a:rPr lang="en-US" dirty="0"/>
              <a:t>&gt;120&lt;/</a:t>
            </a:r>
            <a:r>
              <a:rPr lang="en-US" dirty="0" err="1"/>
              <a:t>f:length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f:table</a:t>
            </a:r>
            <a:r>
              <a:rPr lang="en-US" dirty="0"/>
              <a:t>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98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using prefixes in XML, a </a:t>
            </a:r>
            <a:r>
              <a:rPr lang="en-US" b="1" dirty="0"/>
              <a:t>namespace</a:t>
            </a:r>
            <a:r>
              <a:rPr lang="en-US" dirty="0"/>
              <a:t> for the prefix must be defined.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XML </a:t>
            </a:r>
            <a:r>
              <a:rPr lang="en-US" b="1" dirty="0"/>
              <a:t>namespace </a:t>
            </a:r>
            <a:r>
              <a:rPr lang="en-US" dirty="0"/>
              <a:t>is a collection of element and attribute names. </a:t>
            </a:r>
            <a:endParaRPr lang="en-US" dirty="0" smtClean="0"/>
          </a:p>
          <a:p>
            <a:r>
              <a:rPr lang="en-US" dirty="0" smtClean="0"/>
              <a:t>XML namespaces provide </a:t>
            </a:r>
            <a:r>
              <a:rPr lang="en-US" dirty="0"/>
              <a:t>a means for document authors to unambiguously refer to elements with the </a:t>
            </a:r>
            <a:r>
              <a:rPr lang="en-US" dirty="0" smtClean="0"/>
              <a:t>same name </a:t>
            </a:r>
            <a:r>
              <a:rPr lang="en-US" dirty="0"/>
              <a:t>(i.e., prevent collisions</a:t>
            </a:r>
            <a:r>
              <a:rPr lang="en-US" dirty="0" smtClean="0"/>
              <a:t>).</a:t>
            </a:r>
          </a:p>
          <a:p>
            <a:r>
              <a:rPr lang="en-US" dirty="0"/>
              <a:t>The namespace can be defined by an </a:t>
            </a:r>
            <a:r>
              <a:rPr lang="en-US" b="1" dirty="0" err="1">
                <a:solidFill>
                  <a:srgbClr val="FF0000"/>
                </a:solidFill>
              </a:rPr>
              <a:t>xmlns</a:t>
            </a:r>
            <a:r>
              <a:rPr lang="en-US" dirty="0"/>
              <a:t> attribute in the start tag of an element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i="1" dirty="0" smtClean="0"/>
              <a:t>Syntax</a:t>
            </a:r>
            <a:r>
              <a:rPr lang="en-US" dirty="0" smtClean="0"/>
              <a:t>:  </a:t>
            </a:r>
            <a:r>
              <a:rPr lang="en-US" dirty="0" err="1" smtClean="0">
                <a:solidFill>
                  <a:srgbClr val="FF0000"/>
                </a:solidFill>
              </a:rPr>
              <a:t>xmlns</a:t>
            </a:r>
            <a:r>
              <a:rPr lang="en-US" dirty="0" smtClean="0">
                <a:solidFill>
                  <a:srgbClr val="FF0000"/>
                </a:solidFill>
              </a:rPr>
              <a:t> : </a:t>
            </a:r>
            <a:r>
              <a:rPr lang="en-US" i="1" dirty="0" smtClean="0">
                <a:solidFill>
                  <a:srgbClr val="FF0000"/>
                </a:solidFill>
              </a:rPr>
              <a:t>prefix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i="1" dirty="0">
                <a:solidFill>
                  <a:srgbClr val="FF0000"/>
                </a:solidFill>
              </a:rPr>
              <a:t>URI</a:t>
            </a:r>
            <a:r>
              <a:rPr lang="en-US" dirty="0" smtClean="0">
                <a:solidFill>
                  <a:srgbClr val="FF0000"/>
                </a:solidFill>
              </a:rPr>
              <a:t>".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66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480060" indent="-342900" algn="just"/>
            <a:r>
              <a:rPr lang="en-US" dirty="0">
                <a:solidFill>
                  <a:schemeClr val="bg1"/>
                </a:solidFill>
              </a:rPr>
              <a:t>XML stands for </a:t>
            </a:r>
            <a:r>
              <a:rPr lang="en-US" dirty="0" err="1" smtClean="0">
                <a:solidFill>
                  <a:schemeClr val="bg1"/>
                </a:solidFill>
              </a:rPr>
              <a:t>eXtensible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Markup Language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480060" indent="-342900" algn="just"/>
            <a:r>
              <a:rPr lang="en-US" dirty="0">
                <a:solidFill>
                  <a:schemeClr val="bg1"/>
                </a:solidFill>
              </a:rPr>
              <a:t>XML is a markup language much like HTML</a:t>
            </a:r>
          </a:p>
          <a:p>
            <a:pPr marL="480060" indent="-342900" algn="just"/>
            <a:r>
              <a:rPr lang="en-US" dirty="0">
                <a:solidFill>
                  <a:schemeClr val="bg1"/>
                </a:solidFill>
              </a:rPr>
              <a:t>XML was designed to store and transport data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XML describes data in a way that human beings can understand and </a:t>
            </a:r>
            <a:r>
              <a:rPr lang="en-US" dirty="0" smtClean="0">
                <a:solidFill>
                  <a:schemeClr val="bg1"/>
                </a:solidFill>
              </a:rPr>
              <a:t>computers can </a:t>
            </a:r>
            <a:r>
              <a:rPr lang="en-US" dirty="0">
                <a:solidFill>
                  <a:schemeClr val="bg1"/>
                </a:solidFill>
              </a:rPr>
              <a:t>process.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root 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xmlns:h</a:t>
            </a:r>
            <a:r>
              <a:rPr lang="en-US" dirty="0">
                <a:solidFill>
                  <a:srgbClr val="FF0000"/>
                </a:solidFill>
              </a:rPr>
              <a:t>="http://www.w3.org/TR/html4/"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xmlns:f</a:t>
            </a:r>
            <a:r>
              <a:rPr lang="en-US" dirty="0">
                <a:solidFill>
                  <a:srgbClr val="FF0000"/>
                </a:solidFill>
              </a:rPr>
              <a:t>="https://www.w3schools.com/furniture"&gt;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&lt;</a:t>
            </a:r>
            <a:r>
              <a:rPr lang="en-US" dirty="0" err="1"/>
              <a:t>h:table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h:tr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h:td</a:t>
            </a:r>
            <a:r>
              <a:rPr lang="en-US" dirty="0"/>
              <a:t>&gt;Apples&lt;/</a:t>
            </a:r>
            <a:r>
              <a:rPr lang="en-US" dirty="0" err="1"/>
              <a:t>h:td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h:td</a:t>
            </a:r>
            <a:r>
              <a:rPr lang="en-US" dirty="0"/>
              <a:t>&gt;Bananas&lt;/</a:t>
            </a:r>
            <a:r>
              <a:rPr lang="en-US" dirty="0" err="1"/>
              <a:t>h:td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h:tr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h:table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f:table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f:name</a:t>
            </a:r>
            <a:r>
              <a:rPr lang="en-US" dirty="0"/>
              <a:t>&gt;African Coffee Table&lt;/</a:t>
            </a:r>
            <a:r>
              <a:rPr lang="en-US" dirty="0" err="1"/>
              <a:t>f:name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f:width</a:t>
            </a:r>
            <a:r>
              <a:rPr lang="en-US" dirty="0"/>
              <a:t>&gt;80&lt;/</a:t>
            </a:r>
            <a:r>
              <a:rPr lang="en-US" dirty="0" err="1"/>
              <a:t>f:width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f:length</a:t>
            </a:r>
            <a:r>
              <a:rPr lang="en-US" dirty="0"/>
              <a:t>&gt;120&lt;/</a:t>
            </a:r>
            <a:r>
              <a:rPr lang="en-US" dirty="0" err="1"/>
              <a:t>f:length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f:table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&lt;/root&gt;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31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Defining a default namespace for an element saves us from using prefixes in all the child elements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i="1" dirty="0" smtClean="0"/>
              <a:t>Syntax</a:t>
            </a:r>
            <a:r>
              <a:rPr lang="en-US" dirty="0" smtClean="0"/>
              <a:t>: </a:t>
            </a:r>
            <a:r>
              <a:rPr lang="en-US" dirty="0" err="1" smtClean="0"/>
              <a:t>xmlns</a:t>
            </a:r>
            <a:r>
              <a:rPr lang="en-US" dirty="0"/>
              <a:t>="</a:t>
            </a:r>
            <a:r>
              <a:rPr lang="en-US" i="1" dirty="0" err="1" smtClean="0"/>
              <a:t>namespaceURI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&lt;table</a:t>
            </a:r>
            <a:r>
              <a:rPr lang="en-US" dirty="0"/>
              <a:t> </a:t>
            </a:r>
            <a:r>
              <a:rPr lang="en-US" dirty="0" err="1"/>
              <a:t>xmlns</a:t>
            </a:r>
            <a:r>
              <a:rPr lang="en-US" dirty="0"/>
              <a:t>="http://www.w3.org/TR/html4/"&gt;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&lt;td&gt;Apples&lt;/td&gt;</a:t>
            </a:r>
            <a:br>
              <a:rPr lang="en-US" dirty="0"/>
            </a:br>
            <a:r>
              <a:rPr lang="en-US" dirty="0"/>
              <a:t>    &lt;td&gt;Bananas&lt;/td&gt;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smtClean="0"/>
              <a:t>Namespaces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30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667000"/>
            <a:ext cx="7756263" cy="1447800"/>
          </a:xfrm>
        </p:spPr>
        <p:txBody>
          <a:bodyPr/>
          <a:lstStyle/>
          <a:p>
            <a:r>
              <a:rPr lang="en-US" dirty="0" smtClean="0"/>
              <a:t>DTD: Document type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13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DTD is a Document Type Definition</a:t>
            </a:r>
          </a:p>
          <a:p>
            <a:r>
              <a:rPr lang="en-US" dirty="0" smtClean="0"/>
              <a:t>It is used to specify XML document structure.</a:t>
            </a:r>
          </a:p>
          <a:p>
            <a:r>
              <a:rPr lang="en-US" dirty="0" smtClean="0"/>
              <a:t>DTD describes the structure of an XML document and enables an XML parser to verify whether an XML document is valid.</a:t>
            </a:r>
          </a:p>
          <a:p>
            <a:r>
              <a:rPr lang="en-US" dirty="0" smtClean="0"/>
              <a:t>DTDs allow users to check document structure and to exchange data in a standardized format.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provides an application independent way of sharing data.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a DTD, independent groups of people can agree to use a common DTD for interchanging data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pplication </a:t>
            </a:r>
            <a:r>
              <a:rPr lang="en-US" dirty="0"/>
              <a:t>can use a standard DTD to verify that data that you receive from the outside world is valid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You can also use a DTD to verify your own data.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98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&lt;?xml version="1.0"?&gt;</a:t>
            </a:r>
            <a:br>
              <a:rPr lang="en-US" dirty="0" smtClean="0"/>
            </a:br>
            <a:r>
              <a:rPr lang="en-US" dirty="0" smtClean="0"/>
              <a:t>&lt;!DOCTYPE note [</a:t>
            </a:r>
            <a:br>
              <a:rPr lang="en-US" dirty="0" smtClean="0"/>
            </a:br>
            <a:r>
              <a:rPr lang="en-US" dirty="0" smtClean="0"/>
              <a:t>&lt;!ELEMENT note (</a:t>
            </a:r>
            <a:r>
              <a:rPr lang="en-US" dirty="0" err="1" smtClean="0"/>
              <a:t>to,from,heading,body</a:t>
            </a:r>
            <a:r>
              <a:rPr lang="en-US" dirty="0" smtClean="0"/>
              <a:t>)&gt;</a:t>
            </a:r>
            <a:br>
              <a:rPr lang="en-US" dirty="0" smtClean="0"/>
            </a:br>
            <a:r>
              <a:rPr lang="en-US" dirty="0" smtClean="0"/>
              <a:t>&lt;!ELEMENT to (#PCDATA)&gt;</a:t>
            </a:r>
            <a:br>
              <a:rPr lang="en-US" dirty="0" smtClean="0"/>
            </a:br>
            <a:r>
              <a:rPr lang="en-US" dirty="0" smtClean="0"/>
              <a:t>&lt;!ELEMENT from (#PCDATA)&gt;</a:t>
            </a:r>
            <a:br>
              <a:rPr lang="en-US" dirty="0" smtClean="0"/>
            </a:br>
            <a:r>
              <a:rPr lang="en-US" dirty="0" smtClean="0"/>
              <a:t>&lt;!ELEMENT heading (#PCDATA)&gt;</a:t>
            </a:r>
            <a:br>
              <a:rPr lang="en-US" dirty="0" smtClean="0"/>
            </a:br>
            <a:r>
              <a:rPr lang="en-US" dirty="0" smtClean="0"/>
              <a:t>&lt;!ELEMENT body (#PCDATA)&gt;</a:t>
            </a:r>
            <a:br>
              <a:rPr lang="en-US" dirty="0" smtClean="0"/>
            </a:br>
            <a:r>
              <a:rPr lang="en-US" dirty="0" smtClean="0"/>
              <a:t>]&gt;</a:t>
            </a:r>
            <a:br>
              <a:rPr lang="en-US" dirty="0" smtClean="0"/>
            </a:br>
            <a:r>
              <a:rPr lang="en-US" dirty="0" smtClean="0"/>
              <a:t>&lt;note&gt;</a:t>
            </a:r>
            <a:br>
              <a:rPr lang="en-US" dirty="0" smtClean="0"/>
            </a:br>
            <a:r>
              <a:rPr lang="en-US" dirty="0" smtClean="0"/>
              <a:t>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&lt;heading&gt;Reminder&lt;/heading&gt;</a:t>
            </a:r>
            <a:br>
              <a:rPr lang="en-US" dirty="0" smtClean="0"/>
            </a:br>
            <a:r>
              <a:rPr lang="en-US" dirty="0" smtClean="0"/>
              <a:t>&lt;body&gt;Don't forget me this weekend&lt;/body&gt;</a:t>
            </a:r>
            <a:br>
              <a:rPr lang="en-US" dirty="0" smtClean="0"/>
            </a:br>
            <a:r>
              <a:rPr lang="en-US" dirty="0" smtClean="0"/>
              <a:t>&lt;/note&gt;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DTD Declaration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!DOCTYPE note</a:t>
            </a:r>
            <a:r>
              <a:rPr lang="en-US" dirty="0" smtClean="0"/>
              <a:t> defines that the root element of this document is note</a:t>
            </a:r>
          </a:p>
          <a:p>
            <a:r>
              <a:rPr lang="en-US" b="1" dirty="0" smtClean="0"/>
              <a:t>!ELEMENT note</a:t>
            </a:r>
            <a:r>
              <a:rPr lang="en-US" dirty="0" smtClean="0"/>
              <a:t> defines that the note element must contain four elements: "</a:t>
            </a:r>
            <a:r>
              <a:rPr lang="en-US" dirty="0" err="1" smtClean="0"/>
              <a:t>to,from,heading,body</a:t>
            </a:r>
            <a:r>
              <a:rPr lang="en-US" dirty="0" smtClean="0"/>
              <a:t>"</a:t>
            </a:r>
          </a:p>
          <a:p>
            <a:r>
              <a:rPr lang="en-US" b="1" dirty="0" smtClean="0"/>
              <a:t>!ELEMENT to</a:t>
            </a:r>
            <a:r>
              <a:rPr lang="en-US" dirty="0" smtClean="0"/>
              <a:t> defines the to element to be of type "#PCDATA“</a:t>
            </a:r>
          </a:p>
          <a:p>
            <a:pPr lvl="4">
              <a:buFont typeface="Wingdings" pitchFamily="2" charset="2"/>
              <a:buChar char="v"/>
            </a:pPr>
            <a:r>
              <a:rPr lang="en-US" sz="2000" dirty="0"/>
              <a:t>PCDATA means parsed character </a:t>
            </a:r>
            <a:r>
              <a:rPr lang="en-US" sz="2000" dirty="0" smtClean="0"/>
              <a:t>data(</a:t>
            </a:r>
            <a:r>
              <a:rPr lang="en-US" sz="2000" dirty="0"/>
              <a:t>i.e., data that’s processed by an XML parser</a:t>
            </a:r>
            <a:r>
              <a:rPr lang="en-US" sz="2000" dirty="0" smtClean="0"/>
              <a:t>). </a:t>
            </a:r>
          </a:p>
          <a:p>
            <a:pPr lvl="4">
              <a:buFont typeface="Wingdings" pitchFamily="2" charset="2"/>
              <a:buChar char="v"/>
            </a:pPr>
            <a:r>
              <a:rPr lang="en-US" sz="2000" dirty="0" smtClean="0"/>
              <a:t>Elements </a:t>
            </a:r>
            <a:r>
              <a:rPr lang="en-US" sz="2000" dirty="0"/>
              <a:t>with parsed </a:t>
            </a:r>
            <a:r>
              <a:rPr lang="en-US" sz="2000" dirty="0" smtClean="0"/>
              <a:t>char</a:t>
            </a:r>
            <a:r>
              <a:rPr lang="en-US" sz="2000" dirty="0"/>
              <a:t>acter data cannot contain markup characters, such as less than (&lt;), greater than (&gt;) </a:t>
            </a:r>
            <a:r>
              <a:rPr lang="en-US" sz="2000" dirty="0" smtClean="0"/>
              <a:t>or ampersand </a:t>
            </a:r>
            <a:r>
              <a:rPr lang="en-US" sz="2000" dirty="0"/>
              <a:t>(&amp;).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&lt;?xml version="1.0"?&gt;</a:t>
            </a:r>
            <a:br>
              <a:rPr lang="en-US" dirty="0" smtClean="0"/>
            </a:br>
            <a:r>
              <a:rPr lang="en-US" dirty="0" smtClean="0"/>
              <a:t>&lt;!DOCTYPE  note  SYSTEM  "note.dtd"&gt;</a:t>
            </a:r>
            <a:br>
              <a:rPr lang="en-US" dirty="0" smtClean="0"/>
            </a:br>
            <a:r>
              <a:rPr lang="en-US" dirty="0" smtClean="0"/>
              <a:t>&lt;note&gt;</a:t>
            </a:r>
            <a:br>
              <a:rPr lang="en-US" dirty="0" smtClean="0"/>
            </a:br>
            <a:r>
              <a:rPr lang="en-US" dirty="0" smtClean="0"/>
              <a:t>  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  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  &lt;heading&gt;Reminder&lt;/heading&gt;</a:t>
            </a:r>
            <a:br>
              <a:rPr lang="en-US" dirty="0" smtClean="0"/>
            </a:br>
            <a:r>
              <a:rPr lang="en-US" dirty="0" smtClean="0"/>
              <a:t>  &lt;body&gt;Don't forget me this weekend!&lt;/body&gt;</a:t>
            </a:r>
            <a:br>
              <a:rPr lang="en-US" dirty="0" smtClean="0"/>
            </a:br>
            <a:r>
              <a:rPr lang="en-US" dirty="0" smtClean="0"/>
              <a:t>&lt;/note&gt;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DTD Declaration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DOCTYPE reference </a:t>
            </a:r>
            <a:r>
              <a:rPr lang="en-US" dirty="0" smtClean="0"/>
              <a:t>contains </a:t>
            </a:r>
            <a:r>
              <a:rPr lang="en-US" dirty="0"/>
              <a:t>three items: </a:t>
            </a:r>
            <a:endParaRPr lang="en-US" dirty="0" smtClean="0"/>
          </a:p>
          <a:p>
            <a:pPr lvl="2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name of the root element that </a:t>
            </a:r>
            <a:r>
              <a:rPr lang="en-US" dirty="0" smtClean="0"/>
              <a:t>the DTD </a:t>
            </a:r>
            <a:r>
              <a:rPr lang="en-US" dirty="0"/>
              <a:t>specifies </a:t>
            </a:r>
            <a:r>
              <a:rPr lang="en-US" dirty="0" smtClean="0"/>
              <a:t>(Note);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keyword </a:t>
            </a:r>
            <a:r>
              <a:rPr lang="en-US" b="1" dirty="0"/>
              <a:t>SYSTEM </a:t>
            </a:r>
            <a:r>
              <a:rPr lang="en-US" dirty="0"/>
              <a:t>(which denotes an </a:t>
            </a:r>
            <a:r>
              <a:rPr lang="en-US" b="1" dirty="0"/>
              <a:t>external DTD</a:t>
            </a:r>
            <a:r>
              <a:rPr lang="en-US" dirty="0"/>
              <a:t>—a </a:t>
            </a:r>
            <a:r>
              <a:rPr lang="en-US" dirty="0" smtClean="0"/>
              <a:t>DTD declared </a:t>
            </a:r>
            <a:r>
              <a:rPr lang="en-US" dirty="0"/>
              <a:t>in a separate file, as opposed to a DTD declared locally in the same file); </a:t>
            </a:r>
          </a:p>
          <a:p>
            <a:pPr lvl="2"/>
            <a:r>
              <a:rPr lang="en-US" dirty="0"/>
              <a:t>DTD’s name and location </a:t>
            </a:r>
            <a:r>
              <a:rPr lang="en-US" dirty="0" smtClean="0"/>
              <a:t>DTD </a:t>
            </a:r>
            <a:r>
              <a:rPr lang="en-US" dirty="0"/>
              <a:t>document filenames typically end with the </a:t>
            </a:r>
            <a:r>
              <a:rPr lang="en-US" b="1" dirty="0"/>
              <a:t>.</a:t>
            </a:r>
            <a:r>
              <a:rPr lang="en-US" b="1" dirty="0" err="1"/>
              <a:t>dtd</a:t>
            </a:r>
            <a:r>
              <a:rPr lang="en-US" b="1" dirty="0"/>
              <a:t> </a:t>
            </a:r>
            <a:r>
              <a:rPr lang="en-US" dirty="0"/>
              <a:t>extension</a:t>
            </a:r>
            <a:r>
              <a:rPr lang="en-US" dirty="0" smtClean="0"/>
              <a:t>.</a:t>
            </a:r>
          </a:p>
          <a:p>
            <a:pPr marL="777240" lvl="2" indent="0">
              <a:buNone/>
            </a:pPr>
            <a:endParaRPr lang="en-US" dirty="0"/>
          </a:p>
          <a:p>
            <a:pPr marL="777240" lvl="2" indent="0">
              <a:buNone/>
            </a:pPr>
            <a:r>
              <a:rPr lang="en-US" i="1" dirty="0" err="1" smtClean="0"/>
              <a:t>Eg</a:t>
            </a:r>
            <a:r>
              <a:rPr lang="en-US" i="1" dirty="0" smtClean="0"/>
              <a:t>: &lt;!</a:t>
            </a:r>
            <a:r>
              <a:rPr lang="en-US" i="1" dirty="0"/>
              <a:t>DOCTYPE  note  SYSTEM  "note.dtd"&gt;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DOCTYPE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43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2400"/>
            <a:ext cx="4032504" cy="6705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&lt;?xml version = "1.0</a:t>
            </a:r>
            <a:r>
              <a:rPr lang="en-US" dirty="0" smtClean="0"/>
              <a:t>"?&gt;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&lt;!-- Fig. 15.4: letter.xml --&gt;</a:t>
            </a:r>
          </a:p>
          <a:p>
            <a:pPr marL="0" indent="0">
              <a:buNone/>
            </a:pPr>
            <a:r>
              <a:rPr lang="en-US" dirty="0"/>
              <a:t>&lt;!-- Business letter marked up with XML --&gt;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&lt;!DOCTYPE letter SYSTEM "letter.dtd</a:t>
            </a:r>
            <a:r>
              <a:rPr lang="en-US" dirty="0" smtClean="0">
                <a:solidFill>
                  <a:srgbClr val="7030A0"/>
                </a:solidFill>
              </a:rPr>
              <a:t>"&gt;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&lt;letter&gt;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contact </a:t>
            </a:r>
            <a:r>
              <a:rPr lang="en-US" dirty="0"/>
              <a:t>type = "sender"&gt;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&lt;</a:t>
            </a:r>
            <a:r>
              <a:rPr lang="en-US" dirty="0"/>
              <a:t>name&gt;Jane Doe&lt;/name&gt;</a:t>
            </a:r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/>
              <a:t>address1&gt;Box 12345&lt;/address1&gt;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&lt;</a:t>
            </a:r>
            <a:r>
              <a:rPr lang="en-US" dirty="0"/>
              <a:t>address2&gt;15 Any Ave.&lt;/address2&gt;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&lt;city&gt;</a:t>
            </a:r>
            <a:r>
              <a:rPr lang="en-US" dirty="0" err="1"/>
              <a:t>Othertown</a:t>
            </a:r>
            <a:r>
              <a:rPr lang="en-US" dirty="0"/>
              <a:t>&lt;/city&gt;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&lt;</a:t>
            </a:r>
            <a:r>
              <a:rPr lang="en-US" dirty="0"/>
              <a:t>state&gt;</a:t>
            </a:r>
            <a:r>
              <a:rPr lang="en-US" dirty="0" err="1"/>
              <a:t>Otherstate</a:t>
            </a:r>
            <a:r>
              <a:rPr lang="en-US" dirty="0"/>
              <a:t>&lt;/state&gt;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&lt;</a:t>
            </a:r>
            <a:r>
              <a:rPr lang="en-US" dirty="0"/>
              <a:t>zip&gt;67890&lt;/zip&gt;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&lt;</a:t>
            </a:r>
            <a:r>
              <a:rPr lang="en-US" dirty="0"/>
              <a:t>phone&gt;555-4321&lt;/phone&gt;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&lt;</a:t>
            </a:r>
            <a:r>
              <a:rPr lang="en-US" dirty="0"/>
              <a:t>flag gender = "F" /&gt;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rgbClr val="00B0F0"/>
                </a:solidFill>
              </a:rPr>
              <a:t>contact</a:t>
            </a:r>
            <a:r>
              <a:rPr lang="en-US" dirty="0" smtClean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&lt;salutation&gt;</a:t>
            </a:r>
            <a:r>
              <a:rPr lang="en-US" dirty="0"/>
              <a:t>Dear Sir</a:t>
            </a:r>
            <a:r>
              <a:rPr lang="en-US" dirty="0">
                <a:solidFill>
                  <a:srgbClr val="00B0F0"/>
                </a:solidFill>
              </a:rPr>
              <a:t>:&lt;/salutation&gt;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&lt;paragraph&gt;</a:t>
            </a:r>
            <a:r>
              <a:rPr lang="en-US" dirty="0"/>
              <a:t>It is our privilege to inform you about our new database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rgbClr val="00B0F0"/>
                </a:solidFill>
              </a:rPr>
              <a:t>paragraph</a:t>
            </a:r>
            <a:r>
              <a:rPr lang="en-US" dirty="0" smtClean="0">
                <a:solidFill>
                  <a:srgbClr val="00B0F0"/>
                </a:solidFill>
              </a:rPr>
              <a:t>&gt;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 &lt;paragraph&gt;Please visit our website for availability and pricing.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&lt;/paragraph&gt;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closing</a:t>
            </a:r>
            <a:r>
              <a:rPr lang="en-US" dirty="0" smtClean="0">
                <a:solidFill>
                  <a:srgbClr val="00B0F0"/>
                </a:solidFill>
              </a:rPr>
              <a:t>&gt; </a:t>
            </a:r>
            <a:r>
              <a:rPr lang="en-US" dirty="0" smtClean="0"/>
              <a:t>Sincerely</a:t>
            </a:r>
            <a:r>
              <a:rPr lang="en-US" dirty="0">
                <a:solidFill>
                  <a:srgbClr val="00B0F0"/>
                </a:solidFill>
              </a:rPr>
              <a:t>,&lt;/closing&gt;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&lt;signature</a:t>
            </a:r>
            <a:r>
              <a:rPr lang="en-US" dirty="0" smtClean="0">
                <a:solidFill>
                  <a:srgbClr val="00B0F0"/>
                </a:solidFill>
              </a:rPr>
              <a:t>&gt; </a:t>
            </a:r>
            <a:r>
              <a:rPr lang="en-US" dirty="0" smtClean="0"/>
              <a:t>Ms</a:t>
            </a:r>
            <a:r>
              <a:rPr lang="en-US" dirty="0"/>
              <a:t>. Jane </a:t>
            </a:r>
            <a:r>
              <a:rPr lang="en-US" dirty="0" smtClean="0"/>
              <a:t>Doe </a:t>
            </a:r>
            <a:r>
              <a:rPr lang="en-US" dirty="0" smtClean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rgbClr val="00B0F0"/>
                </a:solidFill>
              </a:rPr>
              <a:t>signature&gt;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&lt;/letter&gt;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1" y="0"/>
            <a:ext cx="3803904" cy="6117336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B0F0"/>
                </a:solidFill>
              </a:rPr>
              <a:t>&lt;!- -letter.dtd - -&gt;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&lt;!</a:t>
            </a:r>
            <a:r>
              <a:rPr lang="en-US" dirty="0"/>
              <a:t>ELEMENT letter ( contact+, salutation, paragraph+, closing, signature )&gt;</a:t>
            </a:r>
          </a:p>
          <a:p>
            <a:pPr marL="0" indent="0">
              <a:buNone/>
            </a:pPr>
            <a:r>
              <a:rPr lang="en-US" dirty="0"/>
              <a:t>&lt;!ELEMENT contact ( name, address1, address2, city, state, zip, phone, flag )&gt;</a:t>
            </a:r>
          </a:p>
          <a:p>
            <a:pPr marL="0" indent="0">
              <a:buNone/>
            </a:pPr>
            <a:r>
              <a:rPr lang="en-US" dirty="0"/>
              <a:t> &lt;!ATTLIST contact type CDATA #IMPLIED&gt;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&lt;!ELEMENT name ( #PCDATA )&gt;</a:t>
            </a:r>
          </a:p>
          <a:p>
            <a:pPr marL="0" indent="0">
              <a:buNone/>
            </a:pPr>
            <a:r>
              <a:rPr lang="en-US" dirty="0"/>
              <a:t> &lt;!ELEMENT address1 ( #PCDATA )&gt;</a:t>
            </a:r>
          </a:p>
          <a:p>
            <a:pPr marL="0" indent="0">
              <a:buNone/>
            </a:pPr>
            <a:r>
              <a:rPr lang="en-US" dirty="0"/>
              <a:t> &lt;!ELEMENT address2 ( #PCDATA )&gt; </a:t>
            </a:r>
          </a:p>
          <a:p>
            <a:pPr marL="0" indent="0">
              <a:buNone/>
            </a:pPr>
            <a:r>
              <a:rPr lang="en-US" dirty="0"/>
              <a:t> &lt;!ELEMENT city ( #PCDATA )&gt;</a:t>
            </a:r>
          </a:p>
          <a:p>
            <a:pPr marL="0" indent="0">
              <a:buNone/>
            </a:pPr>
            <a:r>
              <a:rPr lang="en-US" dirty="0"/>
              <a:t> &lt;!ELEMENT state ( #PCDATA )&gt;</a:t>
            </a:r>
          </a:p>
          <a:p>
            <a:pPr marL="0" indent="0">
              <a:buNone/>
            </a:pPr>
            <a:r>
              <a:rPr lang="en-US" dirty="0"/>
              <a:t> &lt;!ELEMENT zip ( #PCDATA )&gt;</a:t>
            </a:r>
          </a:p>
          <a:p>
            <a:pPr marL="0" indent="0">
              <a:buNone/>
            </a:pPr>
            <a:r>
              <a:rPr lang="en-US" dirty="0"/>
              <a:t> &lt;!ELEMENT phone ( #PCDATA )&gt;</a:t>
            </a:r>
          </a:p>
          <a:p>
            <a:pPr marL="0" indent="0">
              <a:buNone/>
            </a:pPr>
            <a:r>
              <a:rPr lang="en-US" dirty="0"/>
              <a:t> &lt;!ELEMENT flag EMPTY&gt;</a:t>
            </a:r>
          </a:p>
          <a:p>
            <a:pPr marL="0" indent="0">
              <a:buNone/>
            </a:pPr>
            <a:r>
              <a:rPr lang="en-US" dirty="0"/>
              <a:t> &lt;!ATTLIST flag gender (M | F) "M"&gt;</a:t>
            </a:r>
          </a:p>
          <a:p>
            <a:pPr marL="0" indent="0">
              <a:buNone/>
            </a:pPr>
            <a:r>
              <a:rPr lang="en-US" dirty="0"/>
              <a:t> &lt;!ELEMENT salutation ( #PCDATA )&gt;</a:t>
            </a:r>
          </a:p>
          <a:p>
            <a:pPr marL="0" indent="0">
              <a:buNone/>
            </a:pPr>
            <a:r>
              <a:rPr lang="en-US" dirty="0"/>
              <a:t> &lt;!ELEMENT closing ( #PCDATA )&gt;</a:t>
            </a:r>
          </a:p>
          <a:p>
            <a:pPr marL="0" indent="0">
              <a:buNone/>
            </a:pPr>
            <a:r>
              <a:rPr lang="en-US" dirty="0"/>
              <a:t> &lt;!ELEMENT paragraph ( #PCDATA )&gt;</a:t>
            </a:r>
          </a:p>
          <a:p>
            <a:pPr marL="0" indent="0">
              <a:buNone/>
            </a:pPr>
            <a:r>
              <a:rPr lang="en-US" dirty="0"/>
              <a:t>&lt;!ELEMENT signature ( #PCDATA )&gt;</a:t>
            </a:r>
          </a:p>
        </p:txBody>
      </p:sp>
    </p:spTree>
    <p:extLst>
      <p:ext uri="{BB962C8B-B14F-4D97-AF65-F5344CB8AC3E}">
        <p14:creationId xmlns:p14="http://schemas.microsoft.com/office/powerpoint/2010/main" xmlns="" val="344552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XML was designed to carry data - with focus on what data </a:t>
            </a:r>
            <a:r>
              <a:rPr lang="en-US" dirty="0" smtClean="0">
                <a:solidFill>
                  <a:schemeClr val="bg1"/>
                </a:solidFill>
              </a:rPr>
              <a:t>is.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HTML was designed to display data - with focus on how data </a:t>
            </a:r>
            <a:r>
              <a:rPr lang="en-US" dirty="0" smtClean="0">
                <a:solidFill>
                  <a:schemeClr val="bg1"/>
                </a:solidFill>
              </a:rPr>
              <a:t>looks.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XML tags are not predefined like HTML </a:t>
            </a:r>
            <a:r>
              <a:rPr lang="en-US" dirty="0" smtClean="0">
                <a:solidFill>
                  <a:schemeClr val="bg1"/>
                </a:solidFill>
              </a:rPr>
              <a:t>tags.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HTML Vs. XML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57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plus sign (+) occurrence indicator </a:t>
            </a:r>
            <a:r>
              <a:rPr lang="en-US" dirty="0"/>
              <a:t>specifies that the DTD requires one </a:t>
            </a:r>
            <a:r>
              <a:rPr lang="en-US" dirty="0" smtClean="0"/>
              <a:t>or more </a:t>
            </a:r>
            <a:r>
              <a:rPr lang="en-US" dirty="0"/>
              <a:t>occurrences of an element</a:t>
            </a:r>
            <a:r>
              <a:rPr lang="en-US" dirty="0" smtClean="0"/>
              <a:t>.</a:t>
            </a:r>
          </a:p>
          <a:p>
            <a:r>
              <a:rPr lang="en-US" dirty="0"/>
              <a:t>Other occurrence indicators include the </a:t>
            </a:r>
            <a:r>
              <a:rPr lang="en-US" b="1" dirty="0"/>
              <a:t>asterisk </a:t>
            </a:r>
            <a:r>
              <a:rPr lang="en-US" dirty="0" smtClean="0"/>
              <a:t>(*), which </a:t>
            </a:r>
            <a:r>
              <a:rPr lang="en-US" dirty="0"/>
              <a:t>indicates an optional element that can occur zero or more times, and the </a:t>
            </a:r>
            <a:endParaRPr lang="en-US" dirty="0" smtClean="0"/>
          </a:p>
          <a:p>
            <a:r>
              <a:rPr lang="en-US" b="1" dirty="0" smtClean="0"/>
              <a:t>Question mark </a:t>
            </a:r>
            <a:r>
              <a:rPr lang="en-US" dirty="0"/>
              <a:t>(?), which indicates an optional element that can occur at most once (i.e., zero </a:t>
            </a:r>
            <a:r>
              <a:rPr lang="en-US" dirty="0" smtClean="0"/>
              <a:t>or one </a:t>
            </a:r>
            <a:r>
              <a:rPr lang="en-US" dirty="0"/>
              <a:t>occurrence).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an element does not have an occurrence indicator, the DTD </a:t>
            </a:r>
            <a:r>
              <a:rPr lang="en-US" dirty="0" smtClean="0"/>
              <a:t>requires exactly </a:t>
            </a:r>
            <a:r>
              <a:rPr lang="en-US" dirty="0"/>
              <a:t>one occurrence.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Defining Elements in a </a:t>
            </a:r>
            <a:r>
              <a:rPr lang="en-US" b="1" i="1" dirty="0" smtClean="0"/>
              <a:t>DTD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10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ATTLIST attribute-list declaration </a:t>
            </a:r>
            <a:r>
              <a:rPr lang="en-US" dirty="0"/>
              <a:t>to define an attribute </a:t>
            </a:r>
            <a:r>
              <a:rPr lang="en-US" dirty="0" smtClean="0"/>
              <a:t>name.</a:t>
            </a:r>
          </a:p>
          <a:p>
            <a:r>
              <a:rPr lang="en-US" dirty="0"/>
              <a:t>Keyword </a:t>
            </a:r>
            <a:r>
              <a:rPr lang="en-US" b="1" dirty="0"/>
              <a:t>#IMPLIED </a:t>
            </a:r>
            <a:r>
              <a:rPr lang="en-US" dirty="0"/>
              <a:t>specifies that if the parser finds </a:t>
            </a:r>
            <a:r>
              <a:rPr lang="en-US" dirty="0" smtClean="0"/>
              <a:t>an element without </a:t>
            </a:r>
            <a:r>
              <a:rPr lang="en-US" dirty="0"/>
              <a:t>a type attribute, the parser can choose an arbitrary value for the attribute </a:t>
            </a:r>
            <a:r>
              <a:rPr lang="en-US" dirty="0" smtClean="0"/>
              <a:t>or can </a:t>
            </a:r>
            <a:r>
              <a:rPr lang="en-US" dirty="0"/>
              <a:t>ignore the attribute</a:t>
            </a:r>
            <a:r>
              <a:rPr lang="en-US" dirty="0" smtClean="0"/>
              <a:t>.</a:t>
            </a:r>
          </a:p>
          <a:p>
            <a:r>
              <a:rPr lang="en-US" b="1" dirty="0"/>
              <a:t>#REQUIRED </a:t>
            </a:r>
            <a:r>
              <a:rPr lang="en-US" dirty="0"/>
              <a:t>specifies that the attribute must be present in the </a:t>
            </a:r>
            <a:r>
              <a:rPr lang="en-US" dirty="0" smtClean="0"/>
              <a:t>element.</a:t>
            </a:r>
          </a:p>
          <a:p>
            <a:r>
              <a:rPr lang="en-US" b="1" dirty="0"/>
              <a:t>#FIXED </a:t>
            </a:r>
            <a:r>
              <a:rPr lang="en-US" dirty="0"/>
              <a:t>specifies that the attribute (if present) must have the </a:t>
            </a:r>
            <a:r>
              <a:rPr lang="en-US" dirty="0" smtClean="0"/>
              <a:t>given fixed value.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  <a:r>
              <a:rPr lang="en-US" b="1" dirty="0"/>
              <a:t>&lt;!ATTLIST </a:t>
            </a:r>
            <a:r>
              <a:rPr lang="en-US" dirty="0"/>
              <a:t>address zip </a:t>
            </a:r>
            <a:r>
              <a:rPr lang="en-US" b="1" dirty="0"/>
              <a:t>CDATA #FIXED "01757"&gt;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Defining Attributes in a DTD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56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b="1" dirty="0"/>
              <a:t>EMPTY </a:t>
            </a:r>
            <a:r>
              <a:rPr lang="en-US" dirty="0"/>
              <a:t>specifies that the </a:t>
            </a:r>
            <a:r>
              <a:rPr lang="en-US" dirty="0" smtClean="0"/>
              <a:t>element does </a:t>
            </a:r>
            <a:r>
              <a:rPr lang="en-US" dirty="0"/>
              <a:t>not contain any data between its start and end </a:t>
            </a:r>
            <a:r>
              <a:rPr lang="en-US" dirty="0" smtClean="0"/>
              <a:t>tags.</a:t>
            </a:r>
          </a:p>
          <a:p>
            <a:r>
              <a:rPr lang="en-US" dirty="0" smtClean="0"/>
              <a:t>Empty </a:t>
            </a:r>
            <a:r>
              <a:rPr lang="en-US" dirty="0"/>
              <a:t>elements commonly </a:t>
            </a:r>
            <a:r>
              <a:rPr lang="en-US" dirty="0" smtClean="0"/>
              <a:t>describe data </a:t>
            </a:r>
            <a:r>
              <a:rPr lang="en-US" dirty="0"/>
              <a:t>via attributes.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0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Many </a:t>
            </a:r>
            <a:r>
              <a:rPr lang="en-US" dirty="0"/>
              <a:t>developers in the XML community believe that DTDs are not flexible enough to meet today’s programming needs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DTDs lack a way of indicating </a:t>
            </a:r>
            <a:r>
              <a:rPr lang="en-US" dirty="0">
                <a:solidFill>
                  <a:srgbClr val="FF0000"/>
                </a:solidFill>
              </a:rPr>
              <a:t>what specific type of data </a:t>
            </a:r>
            <a:r>
              <a:rPr lang="en-US" dirty="0"/>
              <a:t>(e.g., numeric, text) an element can contain, and DTDs are not themselves XML documents, forcing developers to learn multiple grammars and developers to create multiple types of parsers.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and other limitations have led to the development of schemas</a:t>
            </a:r>
            <a:r>
              <a:rPr lang="en-US" dirty="0" smtClean="0"/>
              <a:t>.</a:t>
            </a:r>
          </a:p>
          <a:p>
            <a:r>
              <a:rPr lang="en-US" dirty="0"/>
              <a:t>Unlike DTDs, schemas do not use EBNF grammar. </a:t>
            </a:r>
            <a:endParaRPr lang="en-US" dirty="0" smtClean="0"/>
          </a:p>
          <a:p>
            <a:r>
              <a:rPr lang="en-US" dirty="0" smtClean="0"/>
              <a:t>Instead</a:t>
            </a:r>
            <a:r>
              <a:rPr lang="en-US" dirty="0"/>
              <a:t>, they use XML syntax and are actually XML documents that programs can manipulate.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XML: SCHEMA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848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DTD describes an XML document’s structure, not the content of its </a:t>
            </a:r>
            <a:r>
              <a:rPr lang="en-US" dirty="0" smtClean="0"/>
              <a:t>elements.</a:t>
            </a:r>
          </a:p>
          <a:p>
            <a:pPr lvl="1"/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&lt;quantity&gt;5&lt;/</a:t>
            </a:r>
            <a:r>
              <a:rPr lang="en-IN" dirty="0"/>
              <a:t>quantity&gt; contains character data.</a:t>
            </a:r>
            <a:endParaRPr lang="en-IN" dirty="0" smtClean="0"/>
          </a:p>
          <a:p>
            <a:r>
              <a:rPr lang="en-US" dirty="0"/>
              <a:t>If the document that contains element quantity references a DTD, an XML parser can validate the document to confirm that this element indeed does contain PCDATA content.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parser cannot validate that the content is numeric; DTDs do not provide this </a:t>
            </a:r>
            <a:r>
              <a:rPr lang="en-US" dirty="0" smtClean="0"/>
              <a:t>capability.</a:t>
            </a:r>
          </a:p>
          <a:p>
            <a:pPr marL="365760" lvl="1">
              <a:buFont typeface="Wingdings" pitchFamily="2" charset="2"/>
              <a:buChar char=""/>
            </a:pPr>
            <a:r>
              <a:rPr lang="en-US" dirty="0" smtClean="0"/>
              <a:t>So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/>
              <a:t>the parser also </a:t>
            </a:r>
            <a:r>
              <a:rPr lang="en-US" dirty="0" smtClean="0"/>
              <a:t>considers </a:t>
            </a:r>
          </a:p>
          <a:p>
            <a:pPr marL="0" lvl="1" indent="0">
              <a:buNone/>
            </a:pPr>
            <a:r>
              <a:rPr lang="en-IN" dirty="0"/>
              <a:t>f</a:t>
            </a:r>
            <a:r>
              <a:rPr lang="en-IN" dirty="0" smtClean="0"/>
              <a:t>or </a:t>
            </a:r>
            <a:r>
              <a:rPr lang="en-IN" dirty="0" err="1"/>
              <a:t>eg</a:t>
            </a:r>
            <a:r>
              <a:rPr lang="en-IN" dirty="0"/>
              <a:t>: &lt;</a:t>
            </a:r>
            <a:r>
              <a:rPr lang="en-IN" dirty="0" smtClean="0"/>
              <a:t>quantity&gt;hello&lt;/</a:t>
            </a:r>
            <a:r>
              <a:rPr lang="en-IN" dirty="0"/>
              <a:t>quantity&gt; to be valid.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XML: SCHEMA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001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XML Schema enables schema authors to specify that element quantity’s data must be numeric or, even more specifically, an integer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parser validating the XML document </a:t>
            </a:r>
            <a:r>
              <a:rPr lang="en-US" dirty="0" smtClean="0"/>
              <a:t>against </a:t>
            </a:r>
            <a:r>
              <a:rPr lang="en-US" dirty="0"/>
              <a:t>this schema can determine that 5 conforms and hello does not.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XML document that conforms to a schema document is schema valid, and one that does not conform is schema invalid. </a:t>
            </a:r>
            <a:endParaRPr lang="en-US" dirty="0" smtClean="0"/>
          </a:p>
          <a:p>
            <a:r>
              <a:rPr lang="en-US" dirty="0" smtClean="0"/>
              <a:t>Schemas </a:t>
            </a:r>
            <a:r>
              <a:rPr lang="en-US" dirty="0"/>
              <a:t>are XML documents and therefore must themselves be valid.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XML: SCHEMA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326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XML Schema describes the structure of an XML document.</a:t>
            </a:r>
          </a:p>
          <a:p>
            <a:r>
              <a:rPr lang="en-US" dirty="0"/>
              <a:t>The XML Schema language is also referred to as XML Schema Definition (XSD).</a:t>
            </a:r>
          </a:p>
          <a:p>
            <a:r>
              <a:rPr lang="en-US" dirty="0"/>
              <a:t>An XML XSD is kept in a separate document and then the document can be linked to an XML document to use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XML: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69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56263" cy="1054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-3132" y="1676400"/>
            <a:ext cx="4270332" cy="41818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XML document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&lt;?</a:t>
            </a:r>
            <a:r>
              <a:rPr lang="en-US" sz="2000" dirty="0"/>
              <a:t>xml version="1.0"?&gt;</a:t>
            </a:r>
            <a:br>
              <a:rPr lang="en-US" sz="2000" dirty="0"/>
            </a:br>
            <a:r>
              <a:rPr lang="en-US" sz="2000" dirty="0"/>
              <a:t>&lt;note&gt;</a:t>
            </a:r>
            <a:br>
              <a:rPr lang="en-US" sz="2000" dirty="0"/>
            </a:br>
            <a:r>
              <a:rPr lang="en-US" sz="2000" dirty="0"/>
              <a:t>  &lt;to&gt;</a:t>
            </a:r>
            <a:r>
              <a:rPr lang="en-US" sz="2000" dirty="0" err="1"/>
              <a:t>Tove</a:t>
            </a:r>
            <a:r>
              <a:rPr lang="en-US" sz="2000" dirty="0"/>
              <a:t>&lt;/to&gt;</a:t>
            </a:r>
            <a:br>
              <a:rPr lang="en-US" sz="2000" dirty="0"/>
            </a:br>
            <a:r>
              <a:rPr lang="en-US" sz="2000" dirty="0"/>
              <a:t>  &lt;from&gt;</a:t>
            </a:r>
            <a:r>
              <a:rPr lang="en-US" sz="2000" dirty="0" err="1"/>
              <a:t>Jani</a:t>
            </a:r>
            <a:r>
              <a:rPr lang="en-US" sz="2000" dirty="0"/>
              <a:t>&lt;/from&gt;</a:t>
            </a:r>
            <a:br>
              <a:rPr lang="en-US" sz="2000" dirty="0"/>
            </a:br>
            <a:r>
              <a:rPr lang="en-US" sz="2000" dirty="0"/>
              <a:t>  &lt;heading&gt;Reminder&lt;/heading&gt;</a:t>
            </a:r>
            <a:br>
              <a:rPr lang="en-US" sz="2000" dirty="0"/>
            </a:br>
            <a:r>
              <a:rPr lang="en-US" sz="2000" dirty="0"/>
              <a:t>  &lt;body&gt;Don't forget me this weekend!&lt;/body&gt;</a:t>
            </a:r>
            <a:br>
              <a:rPr lang="en-US" sz="2000" dirty="0"/>
            </a:br>
            <a:r>
              <a:rPr lang="en-US" sz="2000" dirty="0"/>
              <a:t>&lt;/note&gt;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038600" y="1752600"/>
            <a:ext cx="4876799" cy="4419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XML SCHEMA</a:t>
            </a:r>
          </a:p>
          <a:p>
            <a:pPr marL="0" indent="0">
              <a:buNone/>
            </a:pPr>
            <a:r>
              <a:rPr lang="en-US" sz="1600" dirty="0" smtClean="0"/>
              <a:t>&lt;?</a:t>
            </a:r>
            <a:r>
              <a:rPr lang="en-US" sz="1600" dirty="0"/>
              <a:t>xml version="1.0"?&gt;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xs:schema</a:t>
            </a:r>
            <a:r>
              <a:rPr lang="en-US" sz="1600" dirty="0"/>
              <a:t> </a:t>
            </a:r>
            <a:r>
              <a:rPr lang="en-US" sz="1600" dirty="0" err="1"/>
              <a:t>xmlns:xs</a:t>
            </a:r>
            <a:r>
              <a:rPr lang="en-US" sz="1600" dirty="0"/>
              <a:t>="http://www.w3.org/2001/XMLSchema"</a:t>
            </a:r>
            <a:br>
              <a:rPr lang="en-US" sz="1600" dirty="0"/>
            </a:br>
            <a:r>
              <a:rPr lang="en-US" sz="1600" dirty="0" err="1"/>
              <a:t>targetNamespace</a:t>
            </a:r>
            <a:r>
              <a:rPr lang="en-US" sz="1600" dirty="0"/>
              <a:t>="https://www.w3schools.com"</a:t>
            </a:r>
            <a:br>
              <a:rPr lang="en-US" sz="1600" dirty="0"/>
            </a:br>
            <a:r>
              <a:rPr lang="en-US" sz="1600" dirty="0" err="1"/>
              <a:t>xmlns</a:t>
            </a:r>
            <a:r>
              <a:rPr lang="en-US" sz="1600" dirty="0"/>
              <a:t>="https://www.w3schools.com"</a:t>
            </a:r>
            <a:br>
              <a:rPr lang="en-US" sz="1600" dirty="0"/>
            </a:br>
            <a:r>
              <a:rPr lang="en-US" sz="1600" dirty="0" err="1"/>
              <a:t>elementFormDefault</a:t>
            </a:r>
            <a:r>
              <a:rPr lang="en-US" sz="1600" dirty="0"/>
              <a:t>="qualified"&gt;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xs:element</a:t>
            </a:r>
            <a:r>
              <a:rPr lang="en-US" sz="1600" dirty="0"/>
              <a:t> name="note"&gt;</a:t>
            </a:r>
            <a:br>
              <a:rPr lang="en-US" sz="1600" dirty="0"/>
            </a:br>
            <a:r>
              <a:rPr lang="en-US" sz="1600" dirty="0"/>
              <a:t>  &lt;</a:t>
            </a:r>
            <a:r>
              <a:rPr lang="en-US" sz="1600" dirty="0" err="1"/>
              <a:t>xs:complexType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    &lt;</a:t>
            </a:r>
            <a:r>
              <a:rPr lang="en-US" sz="1600" dirty="0" err="1"/>
              <a:t>xs:sequence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      &lt;</a:t>
            </a:r>
            <a:r>
              <a:rPr lang="en-US" sz="1600" dirty="0" err="1"/>
              <a:t>xs:element</a:t>
            </a:r>
            <a:r>
              <a:rPr lang="en-US" sz="1600" dirty="0"/>
              <a:t> name="to" type="</a:t>
            </a:r>
            <a:r>
              <a:rPr lang="en-US" sz="1600" dirty="0" err="1"/>
              <a:t>xs:string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>      &lt;</a:t>
            </a:r>
            <a:r>
              <a:rPr lang="en-US" sz="1600" dirty="0" err="1"/>
              <a:t>xs:element</a:t>
            </a:r>
            <a:r>
              <a:rPr lang="en-US" sz="1600" dirty="0"/>
              <a:t> name="from" type="</a:t>
            </a:r>
            <a:r>
              <a:rPr lang="en-US" sz="1600" dirty="0" err="1"/>
              <a:t>xs:string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>      &lt;</a:t>
            </a:r>
            <a:r>
              <a:rPr lang="en-US" sz="1600" dirty="0" err="1"/>
              <a:t>xs:element</a:t>
            </a:r>
            <a:r>
              <a:rPr lang="en-US" sz="1600" dirty="0"/>
              <a:t> name="heading" type="</a:t>
            </a:r>
            <a:r>
              <a:rPr lang="en-US" sz="1600" dirty="0" err="1"/>
              <a:t>xs:string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>      &lt;</a:t>
            </a:r>
            <a:r>
              <a:rPr lang="en-US" sz="1600" dirty="0" err="1"/>
              <a:t>xs:element</a:t>
            </a:r>
            <a:r>
              <a:rPr lang="en-US" sz="1600" dirty="0"/>
              <a:t> name="body" type="</a:t>
            </a:r>
            <a:r>
              <a:rPr lang="en-US" sz="1600" dirty="0" err="1"/>
              <a:t>xs:string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>    &lt;/</a:t>
            </a:r>
            <a:r>
              <a:rPr lang="en-US" sz="1600" dirty="0" err="1"/>
              <a:t>xs:sequence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  &lt;/</a:t>
            </a:r>
            <a:r>
              <a:rPr lang="en-US" sz="1600" dirty="0" err="1"/>
              <a:t>xs:complexType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xs:element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xs:schema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1287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file extension is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.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xsd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The root element is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&lt;schema&gt;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The XSD starts like this: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&lt;?xml version="1.0"?&gt;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sz="2000" dirty="0" err="1">
                <a:solidFill>
                  <a:schemeClr val="accent2"/>
                </a:solidFill>
                <a:latin typeface="Trebuchet MS" pitchFamily="34" charset="0"/>
              </a:rPr>
              <a:t>xs:schema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Trebuchet MS" pitchFamily="34" charset="0"/>
              </a:rPr>
              <a:t>xmlns:xs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="http://www.w3.rg/2001/XMLSchema</a:t>
            </a: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"&gt;</a:t>
            </a:r>
          </a:p>
          <a:p>
            <a:pPr marL="411480" lvl="1" indent="0">
              <a:buNone/>
            </a:pPr>
            <a:endParaRPr lang="en-US" sz="2000" dirty="0">
              <a:solidFill>
                <a:schemeClr val="accent2"/>
              </a:solidFill>
            </a:endParaRPr>
          </a:p>
          <a:p>
            <a:r>
              <a:rPr lang="en-US" dirty="0"/>
              <a:t>I</a:t>
            </a:r>
            <a:r>
              <a:rPr lang="en-US" dirty="0" smtClean="0"/>
              <a:t>ndicates </a:t>
            </a:r>
            <a:r>
              <a:rPr lang="en-US" dirty="0"/>
              <a:t>that the elements and data types used in the schema come from </a:t>
            </a:r>
            <a:r>
              <a:rPr lang="en-US" dirty="0" smtClean="0"/>
              <a:t>the "http</a:t>
            </a:r>
            <a:r>
              <a:rPr lang="en-US" dirty="0"/>
              <a:t>://www.w3.org/2001/XMLSchema" namespace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87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&lt;schema&gt;</a:t>
            </a:r>
            <a:r>
              <a:rPr lang="en-US" dirty="0"/>
              <a:t> element may have attributes: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xmlns:xs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="http://www.w3.org/2001/XMLSchema"</a:t>
            </a:r>
          </a:p>
          <a:p>
            <a:pPr lvl="2"/>
            <a:r>
              <a:rPr lang="en-US" dirty="0"/>
              <a:t>This is necessary to specify where all our XSD tags are defined</a:t>
            </a:r>
            <a:endParaRPr lang="en-US" dirty="0">
              <a:solidFill>
                <a:srgbClr val="FFFF7F"/>
              </a:solidFill>
              <a:latin typeface="Trebuchet MS" pitchFamily="34" charset="0"/>
            </a:endParaRPr>
          </a:p>
          <a:p>
            <a:pPr lvl="1"/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elementFormDefault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="qualified"</a:t>
            </a:r>
          </a:p>
          <a:p>
            <a:pPr lvl="2"/>
            <a:r>
              <a:rPr lang="en-US" dirty="0"/>
              <a:t>This means that all XML elements must be qualified (use a namespace)</a:t>
            </a:r>
          </a:p>
          <a:p>
            <a:pPr lvl="2"/>
            <a:r>
              <a:rPr lang="en-US" dirty="0"/>
              <a:t>It is highly desirable to qualify all elements, or problems will arise when another schema is added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78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XML does not carry any information about how to be displayed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same XML data can be used in many different presentation scenarios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XML is extensible-</a:t>
            </a:r>
          </a:p>
          <a:p>
            <a:pPr lvl="1" algn="just">
              <a:buFont typeface="Wingdings" pitchFamily="2" charset="2"/>
              <a:buChar char=""/>
            </a:pPr>
            <a:r>
              <a:rPr lang="en-US" sz="2400" dirty="0">
                <a:solidFill>
                  <a:schemeClr val="bg1"/>
                </a:solidFill>
              </a:rPr>
              <a:t>XML allows the author to define his own tags and his own document structure.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XML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870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“simple” element is one that contains text and nothing else</a:t>
            </a:r>
          </a:p>
          <a:p>
            <a:pPr lvl="1"/>
            <a:r>
              <a:rPr lang="en-US" dirty="0"/>
              <a:t>A simple element cannot have attributes</a:t>
            </a:r>
          </a:p>
          <a:p>
            <a:pPr lvl="1"/>
            <a:r>
              <a:rPr lang="en-US" dirty="0"/>
              <a:t>A simple element cannot contain other elements</a:t>
            </a:r>
          </a:p>
          <a:p>
            <a:pPr lvl="1"/>
            <a:r>
              <a:rPr lang="en-US" dirty="0"/>
              <a:t>A simple element cannot be </a:t>
            </a:r>
            <a:r>
              <a:rPr lang="en-US" dirty="0" smtClean="0"/>
              <a:t>empty</a:t>
            </a:r>
          </a:p>
          <a:p>
            <a:pPr lvl="1"/>
            <a:r>
              <a:rPr lang="en-US" dirty="0"/>
              <a:t>However, the text can be of many different types, and may have various restrictions applied to </a:t>
            </a:r>
            <a:r>
              <a:rPr lang="en-US" dirty="0" smtClean="0"/>
              <a:t>it</a:t>
            </a:r>
            <a:endParaRPr lang="en-US" b="1" dirty="0"/>
          </a:p>
          <a:p>
            <a:endParaRPr lang="en-US" dirty="0" smtClean="0"/>
          </a:p>
          <a:p>
            <a:r>
              <a:rPr lang="en-US" dirty="0"/>
              <a:t>If an element isn’t simple, it’s “complex”</a:t>
            </a:r>
          </a:p>
          <a:p>
            <a:pPr lvl="1"/>
            <a:r>
              <a:rPr lang="en-US" dirty="0"/>
              <a:t>A complex element may have attributes</a:t>
            </a:r>
          </a:p>
          <a:p>
            <a:pPr lvl="1"/>
            <a:r>
              <a:rPr lang="en-US" dirty="0"/>
              <a:t>A complex element may be empty, or it may contain text, other elements, or both text and other elements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Simple” and “complex”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42322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simple element is defined as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xs:element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name="</a:t>
            </a:r>
            <a:r>
              <a:rPr lang="en-US" b="1" i="1" dirty="0">
                <a:solidFill>
                  <a:schemeClr val="accent2"/>
                </a:solidFill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"   type="</a:t>
            </a:r>
            <a:r>
              <a:rPr lang="en-US" b="1" i="1" dirty="0">
                <a:solidFill>
                  <a:schemeClr val="accent2"/>
                </a:solidFill>
              </a:rPr>
              <a:t>type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" /&gt;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/>
              <a:t>where: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chemeClr val="accent2"/>
                </a:solidFill>
              </a:rPr>
              <a:t>name</a:t>
            </a:r>
            <a:r>
              <a:rPr lang="en-US" dirty="0"/>
              <a:t> is the name of the element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most common values for </a:t>
            </a:r>
            <a:r>
              <a:rPr lang="en-US" b="1" i="1" dirty="0">
                <a:solidFill>
                  <a:schemeClr val="accent2"/>
                </a:solidFill>
              </a:rPr>
              <a:t>type</a:t>
            </a:r>
            <a:r>
              <a:rPr lang="en-US" dirty="0"/>
              <a:t> are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xs:boolean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		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xs:integer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xs:date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		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xs:string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xs:decimal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		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xs:time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Other attributes a simple element may have: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default="</a:t>
            </a:r>
            <a:r>
              <a:rPr lang="en-US" b="1" i="1" dirty="0">
                <a:solidFill>
                  <a:schemeClr val="accent2"/>
                </a:solidFill>
              </a:rPr>
              <a:t>default value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 </a:t>
            </a:r>
            <a:r>
              <a:rPr lang="en-US" i="1" dirty="0"/>
              <a:t>if no other value is specified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fixed="</a:t>
            </a:r>
            <a:r>
              <a:rPr lang="en-US" b="1" i="1" dirty="0">
                <a:solidFill>
                  <a:schemeClr val="accent2"/>
                </a:solidFill>
              </a:rPr>
              <a:t>value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/>
              <a:t>	   </a:t>
            </a:r>
            <a:r>
              <a:rPr lang="en-US" i="1" dirty="0"/>
              <a:t>no other value may be specified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a simple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94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element</a:t>
            </a:r>
          </a:p>
          <a:p>
            <a:pPr marL="1428750" lvl="3" indent="-285750"/>
            <a:r>
              <a:rPr lang="en-US" i="1" dirty="0" smtClean="0"/>
              <a:t>&lt;</a:t>
            </a:r>
            <a:r>
              <a:rPr lang="en-US" i="1" dirty="0" err="1"/>
              <a:t>lastname</a:t>
            </a:r>
            <a:r>
              <a:rPr lang="en-US" i="1" dirty="0"/>
              <a:t>&gt;</a:t>
            </a:r>
            <a:r>
              <a:rPr lang="en-US" i="1" dirty="0" err="1"/>
              <a:t>Refsnes</a:t>
            </a:r>
            <a:r>
              <a:rPr lang="en-US" i="1" dirty="0"/>
              <a:t>&lt;/</a:t>
            </a:r>
            <a:r>
              <a:rPr lang="en-US" i="1" dirty="0" err="1"/>
              <a:t>lastname</a:t>
            </a:r>
            <a:r>
              <a:rPr lang="en-US" i="1" dirty="0"/>
              <a:t>&gt;</a:t>
            </a:r>
            <a:br>
              <a:rPr lang="en-US" i="1" dirty="0"/>
            </a:br>
            <a:r>
              <a:rPr lang="en-US" i="1" dirty="0"/>
              <a:t>&lt;age&gt;36&lt;/age&gt;</a:t>
            </a:r>
            <a:br>
              <a:rPr lang="en-US" i="1" dirty="0"/>
            </a:br>
            <a:r>
              <a:rPr lang="en-US" i="1" dirty="0"/>
              <a:t>&lt;</a:t>
            </a:r>
            <a:r>
              <a:rPr lang="en-US" i="1" dirty="0" err="1"/>
              <a:t>dateborn</a:t>
            </a:r>
            <a:r>
              <a:rPr lang="en-US" i="1" dirty="0"/>
              <a:t>&gt;1970-03-27&lt;/</a:t>
            </a:r>
            <a:r>
              <a:rPr lang="en-US" i="1" dirty="0" err="1"/>
              <a:t>dateborn</a:t>
            </a:r>
            <a:r>
              <a:rPr lang="en-US" i="1" dirty="0" smtClean="0"/>
              <a:t>&gt;</a:t>
            </a:r>
          </a:p>
          <a:p>
            <a:pPr marL="285750" indent="-285750"/>
            <a:endParaRPr lang="en-US" dirty="0" smtClean="0"/>
          </a:p>
          <a:p>
            <a:r>
              <a:rPr lang="en-US" dirty="0" smtClean="0"/>
              <a:t>Schema Element definition:</a:t>
            </a:r>
          </a:p>
          <a:p>
            <a:pPr marL="0" indent="0">
              <a:buNone/>
            </a:pPr>
            <a:r>
              <a:rPr lang="en-US" i="1" dirty="0" smtClean="0"/>
              <a:t>&lt;</a:t>
            </a:r>
            <a:r>
              <a:rPr lang="en-US" i="1" dirty="0" err="1" smtClean="0"/>
              <a:t>xs:element</a:t>
            </a:r>
            <a:r>
              <a:rPr lang="en-US" i="1" dirty="0"/>
              <a:t> name="</a:t>
            </a:r>
            <a:r>
              <a:rPr lang="en-US" i="1" dirty="0" err="1"/>
              <a:t>lastname</a:t>
            </a:r>
            <a:r>
              <a:rPr lang="en-US" i="1" dirty="0"/>
              <a:t>" type="</a:t>
            </a:r>
            <a:r>
              <a:rPr lang="en-US" i="1" dirty="0" err="1"/>
              <a:t>xs:string</a:t>
            </a:r>
            <a:r>
              <a:rPr lang="en-US" i="1" dirty="0"/>
              <a:t>"/&gt;</a:t>
            </a:r>
            <a:br>
              <a:rPr lang="en-US" i="1" dirty="0"/>
            </a:br>
            <a:r>
              <a:rPr lang="en-US" i="1" dirty="0"/>
              <a:t>&lt;</a:t>
            </a:r>
            <a:r>
              <a:rPr lang="en-US" i="1" dirty="0" err="1"/>
              <a:t>xs:element</a:t>
            </a:r>
            <a:r>
              <a:rPr lang="en-US" i="1" dirty="0"/>
              <a:t> name="age" type="</a:t>
            </a:r>
            <a:r>
              <a:rPr lang="en-US" i="1" dirty="0" err="1"/>
              <a:t>xs:integer</a:t>
            </a:r>
            <a:r>
              <a:rPr lang="en-US" i="1" dirty="0"/>
              <a:t>"/&gt;</a:t>
            </a:r>
            <a:br>
              <a:rPr lang="en-US" i="1" dirty="0"/>
            </a:br>
            <a:r>
              <a:rPr lang="en-US" i="1" dirty="0"/>
              <a:t>&lt;</a:t>
            </a:r>
            <a:r>
              <a:rPr lang="en-US" i="1" dirty="0" err="1"/>
              <a:t>xs:element</a:t>
            </a:r>
            <a:r>
              <a:rPr lang="en-US" i="1" dirty="0"/>
              <a:t> name="</a:t>
            </a:r>
            <a:r>
              <a:rPr lang="en-US" i="1" dirty="0" err="1"/>
              <a:t>dateborn</a:t>
            </a:r>
            <a:r>
              <a:rPr lang="en-US" i="1" dirty="0"/>
              <a:t>" type="</a:t>
            </a:r>
            <a:r>
              <a:rPr lang="en-US" i="1" dirty="0" err="1"/>
              <a:t>xs:date</a:t>
            </a:r>
            <a:r>
              <a:rPr lang="en-US" i="1" dirty="0"/>
              <a:t>"/&gt;</a:t>
            </a: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47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Attributes themselves are always declared as simple types</a:t>
            </a:r>
          </a:p>
          <a:p>
            <a:r>
              <a:rPr lang="en-US" dirty="0"/>
              <a:t>An attribute is defined as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xs:attribute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name="</a:t>
            </a:r>
            <a:r>
              <a:rPr lang="en-US" b="1" i="1" dirty="0">
                <a:solidFill>
                  <a:schemeClr val="accent2"/>
                </a:solidFill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"   type="</a:t>
            </a:r>
            <a:r>
              <a:rPr lang="en-US" b="1" i="1" dirty="0">
                <a:solidFill>
                  <a:schemeClr val="accent2"/>
                </a:solidFill>
              </a:rPr>
              <a:t>type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" /&gt;</a:t>
            </a:r>
            <a:r>
              <a:rPr lang="en-US" dirty="0">
                <a:solidFill>
                  <a:srgbClr val="FFFF7F"/>
                </a:solidFill>
                <a:latin typeface="Trebuchet MS" pitchFamily="34" charset="0"/>
              </a:rPr>
              <a:t/>
            </a:r>
            <a:br>
              <a:rPr lang="en-US" dirty="0">
                <a:solidFill>
                  <a:srgbClr val="FFFF7F"/>
                </a:solidFill>
                <a:latin typeface="Trebuchet MS" pitchFamily="34" charset="0"/>
              </a:rPr>
            </a:br>
            <a:r>
              <a:rPr lang="en-US" dirty="0"/>
              <a:t>where: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</a:rPr>
              <a:t>name</a:t>
            </a:r>
            <a:r>
              <a:rPr lang="en-US" dirty="0"/>
              <a:t> and </a:t>
            </a:r>
            <a:r>
              <a:rPr lang="en-US" b="1" i="1" dirty="0">
                <a:solidFill>
                  <a:schemeClr val="accent2"/>
                </a:solidFill>
              </a:rPr>
              <a:t>type</a:t>
            </a:r>
            <a:r>
              <a:rPr lang="en-US" dirty="0"/>
              <a:t> are the same as for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xs:element</a:t>
            </a:r>
            <a:endParaRPr lang="en-US" dirty="0">
              <a:solidFill>
                <a:schemeClr val="accent2"/>
              </a:solidFill>
              <a:latin typeface="Trebuchet MS" pitchFamily="34" charset="0"/>
            </a:endParaRPr>
          </a:p>
          <a:p>
            <a:r>
              <a:rPr lang="en-US" dirty="0"/>
              <a:t>Other attributes a simple element may have: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default="</a:t>
            </a:r>
            <a:r>
              <a:rPr lang="en-US" b="1" i="1" dirty="0">
                <a:solidFill>
                  <a:schemeClr val="accent2"/>
                </a:solidFill>
              </a:rPr>
              <a:t>default</a:t>
            </a:r>
            <a:r>
              <a:rPr lang="en-US" i="1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</a:rPr>
              <a:t>value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"</a:t>
            </a:r>
            <a:r>
              <a:rPr lang="en-US" dirty="0"/>
              <a:t>  </a:t>
            </a:r>
            <a:r>
              <a:rPr lang="en-US" i="1" dirty="0"/>
              <a:t>if no other value is specified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fixed="</a:t>
            </a:r>
            <a:r>
              <a:rPr lang="en-US" b="1" i="1" dirty="0">
                <a:solidFill>
                  <a:schemeClr val="accent2"/>
                </a:solidFill>
              </a:rPr>
              <a:t>value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/>
              <a:t>	  </a:t>
            </a:r>
            <a:r>
              <a:rPr lang="en-US" i="1" dirty="0"/>
              <a:t>no other value may be specified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use="optional" </a:t>
            </a:r>
            <a:r>
              <a:rPr lang="en-US" i="1" dirty="0">
                <a:solidFill>
                  <a:schemeClr val="accent2"/>
                </a:solidFill>
              </a:rPr>
              <a:t>  </a:t>
            </a:r>
            <a:r>
              <a:rPr lang="en-US" i="1" dirty="0"/>
              <a:t>           the attribute is not required (default)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use="required"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 </a:t>
            </a:r>
            <a:r>
              <a:rPr lang="en-US" i="1" dirty="0"/>
              <a:t>           the attribute must be present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77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 XML with attribute</a:t>
            </a:r>
          </a:p>
          <a:p>
            <a:pPr marL="0" indent="0" algn="ctr">
              <a:buNone/>
            </a:pPr>
            <a:r>
              <a:rPr lang="nb-NO" i="1" dirty="0"/>
              <a:t>&lt;lastname lang="EN"&gt;Smith&lt;/lastname</a:t>
            </a:r>
            <a:r>
              <a:rPr lang="nb-NO" i="1" dirty="0" smtClean="0"/>
              <a:t>&gt;</a:t>
            </a:r>
          </a:p>
          <a:p>
            <a:pPr marL="0" indent="0" algn="ctr">
              <a:buNone/>
            </a:pPr>
            <a:endParaRPr lang="nb-NO" i="1" dirty="0" smtClean="0"/>
          </a:p>
          <a:p>
            <a:r>
              <a:rPr lang="en-US" dirty="0"/>
              <a:t>A</a:t>
            </a:r>
            <a:r>
              <a:rPr lang="en-US" dirty="0" smtClean="0"/>
              <a:t>ttribute definition in XML</a:t>
            </a:r>
          </a:p>
          <a:p>
            <a:pPr marL="0" indent="0" algn="ctr">
              <a:buNone/>
            </a:pPr>
            <a:r>
              <a:rPr lang="en-US" i="1" dirty="0"/>
              <a:t>&lt;</a:t>
            </a:r>
            <a:r>
              <a:rPr lang="en-US" i="1" dirty="0" err="1"/>
              <a:t>xs:attribute</a:t>
            </a:r>
            <a:r>
              <a:rPr lang="en-US" i="1" dirty="0"/>
              <a:t> name="</a:t>
            </a:r>
            <a:r>
              <a:rPr lang="en-US" i="1" dirty="0" err="1"/>
              <a:t>lang</a:t>
            </a:r>
            <a:r>
              <a:rPr lang="en-US" i="1" dirty="0"/>
              <a:t>" type="</a:t>
            </a:r>
            <a:r>
              <a:rPr lang="en-US" i="1" dirty="0" err="1"/>
              <a:t>xs:string</a:t>
            </a:r>
            <a:r>
              <a:rPr lang="en-US" i="1" dirty="0" smtClean="0"/>
              <a:t>"/&gt;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Assigning default value</a:t>
            </a:r>
          </a:p>
          <a:p>
            <a:pPr marL="0" indent="0">
              <a:buNone/>
            </a:pPr>
            <a:r>
              <a:rPr lang="en-US" i="1" dirty="0" smtClean="0"/>
              <a:t>&lt;</a:t>
            </a:r>
            <a:r>
              <a:rPr lang="en-US" i="1" dirty="0" err="1" smtClean="0"/>
              <a:t>xs:attribute</a:t>
            </a:r>
            <a:r>
              <a:rPr lang="en-US" i="1" dirty="0"/>
              <a:t> name="</a:t>
            </a:r>
            <a:r>
              <a:rPr lang="en-US" i="1" dirty="0" err="1"/>
              <a:t>lang</a:t>
            </a:r>
            <a:r>
              <a:rPr lang="en-US" i="1" dirty="0"/>
              <a:t>" type="</a:t>
            </a:r>
            <a:r>
              <a:rPr lang="en-US" i="1" dirty="0" err="1"/>
              <a:t>xs:string</a:t>
            </a:r>
            <a:r>
              <a:rPr lang="en-US" i="1" dirty="0"/>
              <a:t>" default="EN"/&gt;</a:t>
            </a:r>
            <a:endParaRPr lang="en-US" i="1" dirty="0" smtClean="0"/>
          </a:p>
          <a:p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50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A complex element is defined as</a:t>
            </a:r>
            <a:br>
              <a:rPr lang="en-US" sz="3200" dirty="0"/>
            </a:br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xs:element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name="</a:t>
            </a:r>
            <a:r>
              <a:rPr lang="en-US" i="1" dirty="0">
                <a:solidFill>
                  <a:schemeClr val="accent2"/>
                </a:solidFill>
                <a:latin typeface="Trebuchet MS" pitchFamily="34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"&gt;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&lt;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xs:complexType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&gt;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     </a:t>
            </a:r>
            <a:r>
              <a:rPr lang="en-US" i="1" dirty="0">
                <a:solidFill>
                  <a:schemeClr val="accent2"/>
                </a:solidFill>
                <a:latin typeface="Trebuchet MS" pitchFamily="34" charset="0"/>
              </a:rPr>
              <a:t>... information about the complex type...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&lt;/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xs:complexType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&gt;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&lt;/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xs:element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&gt;</a:t>
            </a:r>
          </a:p>
          <a:p>
            <a:r>
              <a:rPr lang="en-US" sz="3200" dirty="0"/>
              <a:t>Example:</a:t>
            </a:r>
            <a:br>
              <a:rPr lang="en-US" sz="3200" dirty="0"/>
            </a:b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xs:element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name="person"&gt;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&lt;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xs:complexType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&gt;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     &lt;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xs:sequence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&gt;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          &lt;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xs:element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name="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firstName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"  type="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xs:string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" /&gt;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          &lt;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xs:element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name="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lastName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"  type="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xs:string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" /&gt;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     &lt;/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xs:sequence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&gt;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&lt;/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xs:complexType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&gt;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&lt;/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xs:element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&gt;</a:t>
            </a:r>
            <a:endParaRPr lang="en-US" dirty="0">
              <a:solidFill>
                <a:srgbClr val="FFFF7F"/>
              </a:solidFill>
              <a:latin typeface="Trebuchet MS" pitchFamily="34" charset="0"/>
            </a:endParaRPr>
          </a:p>
          <a:p>
            <a:r>
              <a:rPr lang="en-US" sz="3200" dirty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sz="3200" dirty="0" err="1">
                <a:solidFill>
                  <a:schemeClr val="accent2"/>
                </a:solidFill>
                <a:latin typeface="Trebuchet MS" pitchFamily="34" charset="0"/>
              </a:rPr>
              <a:t>xs:sequence</a:t>
            </a:r>
            <a:r>
              <a:rPr lang="en-US" sz="3200" dirty="0">
                <a:solidFill>
                  <a:schemeClr val="accent2"/>
                </a:solidFill>
                <a:latin typeface="Trebuchet MS" pitchFamily="34" charset="0"/>
              </a:rPr>
              <a:t>&gt;</a:t>
            </a:r>
            <a:r>
              <a:rPr lang="en-US" sz="3200" dirty="0"/>
              <a:t> says that elements must occur in this order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28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Restrictions are used to define acceptable values for XML elements or attributes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The general form for putting a restriction on a text value is: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sz="2000" dirty="0" err="1">
                <a:solidFill>
                  <a:schemeClr val="accent2"/>
                </a:solidFill>
                <a:latin typeface="Trebuchet MS" pitchFamily="34" charset="0"/>
              </a:rPr>
              <a:t>xs:element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 name="</a:t>
            </a:r>
            <a:r>
              <a:rPr lang="en-US" sz="2000" i="1" dirty="0">
                <a:solidFill>
                  <a:schemeClr val="accent2"/>
                </a:solidFill>
                <a:latin typeface="Trebuchet MS" pitchFamily="34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"&gt; </a:t>
            </a:r>
            <a:r>
              <a:rPr lang="en-US" sz="2000" dirty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dirty="0"/>
              <a:t>             </a:t>
            </a:r>
            <a:r>
              <a:rPr lang="en-US" i="1" dirty="0"/>
              <a:t>(or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xs:attribute</a:t>
            </a:r>
            <a:r>
              <a:rPr lang="en-US" i="1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&lt;</a:t>
            </a:r>
            <a:r>
              <a:rPr lang="en-US" sz="2000" dirty="0" err="1">
                <a:solidFill>
                  <a:schemeClr val="accent2"/>
                </a:solidFill>
                <a:latin typeface="Trebuchet MS" pitchFamily="34" charset="0"/>
              </a:rPr>
              <a:t>xs:restriction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base="</a:t>
            </a:r>
            <a:r>
              <a:rPr lang="en-US" sz="2000" i="1" dirty="0">
                <a:solidFill>
                  <a:schemeClr val="accent2"/>
                </a:solidFill>
                <a:latin typeface="Trebuchet MS" pitchFamily="34" charset="0"/>
              </a:rPr>
              <a:t>type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"&gt;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         </a:t>
            </a:r>
            <a:r>
              <a:rPr lang="en-US" sz="2000" i="1" dirty="0">
                <a:solidFill>
                  <a:schemeClr val="accent2"/>
                </a:solidFill>
                <a:latin typeface="Trebuchet MS" pitchFamily="34" charset="0"/>
              </a:rPr>
              <a:t>... the restrictions ...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    &lt;/</a:t>
            </a:r>
            <a:r>
              <a:rPr lang="en-US" sz="2000" dirty="0" err="1">
                <a:solidFill>
                  <a:schemeClr val="accent2"/>
                </a:solidFill>
                <a:latin typeface="Trebuchet MS" pitchFamily="34" charset="0"/>
              </a:rPr>
              <a:t>xs:restriction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&gt;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&lt;/</a:t>
            </a:r>
            <a:r>
              <a:rPr lang="en-US" sz="2000" dirty="0" err="1">
                <a:solidFill>
                  <a:schemeClr val="accent2"/>
                </a:solidFill>
                <a:latin typeface="Trebuchet MS" pitchFamily="34" charset="0"/>
              </a:rPr>
              <a:t>xs:element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dirty="0"/>
              <a:t>For example: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sz="2000" dirty="0" err="1">
                <a:solidFill>
                  <a:schemeClr val="accent2"/>
                </a:solidFill>
                <a:latin typeface="Trebuchet MS" pitchFamily="34" charset="0"/>
              </a:rPr>
              <a:t>xs:element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 name="age"&gt;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  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&lt;</a:t>
            </a:r>
            <a:r>
              <a:rPr lang="en-US" sz="2000" dirty="0" err="1">
                <a:solidFill>
                  <a:schemeClr val="accent2"/>
                </a:solidFill>
                <a:latin typeface="Trebuchet MS" pitchFamily="34" charset="0"/>
              </a:rPr>
              <a:t>xs:restriction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base="</a:t>
            </a:r>
            <a:r>
              <a:rPr lang="en-US" sz="2000" dirty="0" err="1">
                <a:solidFill>
                  <a:schemeClr val="accent2"/>
                </a:solidFill>
                <a:latin typeface="Trebuchet MS" pitchFamily="34" charset="0"/>
              </a:rPr>
              <a:t>xs:integer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"&gt;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         &lt;</a:t>
            </a:r>
            <a:r>
              <a:rPr lang="en-US" sz="2000" dirty="0" err="1">
                <a:solidFill>
                  <a:schemeClr val="accent2"/>
                </a:solidFill>
                <a:latin typeface="Trebuchet MS" pitchFamily="34" charset="0"/>
              </a:rPr>
              <a:t>xs:minInclusive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value="0"&gt;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         &lt;</a:t>
            </a:r>
            <a:r>
              <a:rPr lang="en-US" sz="2000" dirty="0" err="1">
                <a:solidFill>
                  <a:schemeClr val="accent2"/>
                </a:solidFill>
                <a:latin typeface="Trebuchet MS" pitchFamily="34" charset="0"/>
              </a:rPr>
              <a:t>xs:maxInclusive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value="140"&gt;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    &lt;/</a:t>
            </a:r>
            <a:r>
              <a:rPr lang="en-US" sz="2000" dirty="0" err="1">
                <a:solidFill>
                  <a:schemeClr val="accent2"/>
                </a:solidFill>
                <a:latin typeface="Trebuchet MS" pitchFamily="34" charset="0"/>
              </a:rPr>
              <a:t>xs:restriction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&gt;</a:t>
            </a:r>
            <a:b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&lt;/</a:t>
            </a:r>
            <a:r>
              <a:rPr lang="en-US" sz="2000" dirty="0" err="1">
                <a:solidFill>
                  <a:schemeClr val="accent2"/>
                </a:solidFill>
                <a:latin typeface="Trebuchet MS" pitchFamily="34" charset="0"/>
              </a:rPr>
              <a:t>xs:element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 restrictions/facets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939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minInclusive</a:t>
            </a:r>
            <a:r>
              <a:rPr lang="en-US" dirty="0"/>
              <a:t> -- number must be ≥ the given </a:t>
            </a:r>
            <a:r>
              <a:rPr lang="en-US" b="1" i="1" dirty="0">
                <a:solidFill>
                  <a:schemeClr val="accent2"/>
                </a:solidFill>
              </a:rPr>
              <a:t>value</a:t>
            </a:r>
            <a:r>
              <a:rPr lang="en-US" i="1" dirty="0">
                <a:solidFill>
                  <a:srgbClr val="FFFF7F"/>
                </a:solidFill>
                <a:latin typeface="Trebuchet MS" pitchFamily="34" charset="0"/>
              </a:rPr>
              <a:t> 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minExclusive</a:t>
            </a:r>
            <a:r>
              <a:rPr lang="en-US" dirty="0"/>
              <a:t> -- number must be &gt; the given </a:t>
            </a:r>
            <a:r>
              <a:rPr lang="en-US" b="1" i="1" dirty="0">
                <a:solidFill>
                  <a:schemeClr val="accent2"/>
                </a:solidFill>
              </a:rPr>
              <a:t>value</a:t>
            </a:r>
            <a:r>
              <a:rPr lang="en-US" i="1" dirty="0">
                <a:solidFill>
                  <a:srgbClr val="FFFF7F"/>
                </a:solidFill>
                <a:latin typeface="Trebuchet MS" pitchFamily="34" charset="0"/>
              </a:rPr>
              <a:t> 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maxInclusive</a:t>
            </a:r>
            <a:r>
              <a:rPr lang="en-US" dirty="0"/>
              <a:t> -- number must be ≤ the given </a:t>
            </a:r>
            <a:r>
              <a:rPr lang="en-US" b="1" i="1" dirty="0">
                <a:solidFill>
                  <a:schemeClr val="accent2"/>
                </a:solidFill>
              </a:rPr>
              <a:t>value</a:t>
            </a:r>
            <a:r>
              <a:rPr lang="en-US" i="1" dirty="0">
                <a:solidFill>
                  <a:srgbClr val="FFFF7F"/>
                </a:solidFill>
                <a:latin typeface="Trebuchet MS" pitchFamily="34" charset="0"/>
              </a:rPr>
              <a:t> 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maxExclusive</a:t>
            </a:r>
            <a:r>
              <a:rPr lang="en-US" dirty="0"/>
              <a:t> -- number must be &lt; the given </a:t>
            </a:r>
            <a:r>
              <a:rPr lang="en-US" b="1" i="1" dirty="0">
                <a:solidFill>
                  <a:schemeClr val="accent2"/>
                </a:solidFill>
              </a:rPr>
              <a:t>value</a:t>
            </a:r>
            <a:r>
              <a:rPr lang="en-US" i="1" dirty="0">
                <a:solidFill>
                  <a:srgbClr val="FFFF7F"/>
                </a:solidFill>
                <a:latin typeface="Trebuchet MS" pitchFamily="34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totalDigits</a:t>
            </a:r>
            <a:r>
              <a:rPr lang="en-US" dirty="0"/>
              <a:t> -- number must have exactly </a:t>
            </a:r>
            <a:r>
              <a:rPr lang="en-US" b="1" i="1" dirty="0">
                <a:solidFill>
                  <a:schemeClr val="accent2"/>
                </a:solidFill>
              </a:rPr>
              <a:t>value</a:t>
            </a:r>
            <a:r>
              <a:rPr lang="en-US" i="1" dirty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dirty="0"/>
              <a:t>digits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fractionDigits</a:t>
            </a:r>
            <a:r>
              <a:rPr lang="en-US" dirty="0"/>
              <a:t> -- number must have no more than </a:t>
            </a:r>
            <a:r>
              <a:rPr lang="en-US" b="1" i="1" dirty="0">
                <a:solidFill>
                  <a:schemeClr val="accent2"/>
                </a:solidFill>
              </a:rPr>
              <a:t>value</a:t>
            </a:r>
            <a:r>
              <a:rPr lang="en-US" i="1" dirty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dirty="0"/>
              <a:t>digits after the decimal point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on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81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length</a:t>
            </a:r>
            <a:r>
              <a:rPr lang="en-US" dirty="0"/>
              <a:t> -- the string must contain exactly </a:t>
            </a:r>
            <a:r>
              <a:rPr lang="en-US" b="1" i="1" dirty="0">
                <a:solidFill>
                  <a:schemeClr val="accent2"/>
                </a:solidFill>
              </a:rPr>
              <a:t>value</a:t>
            </a:r>
            <a:r>
              <a:rPr lang="en-US" i="1" dirty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dirty="0"/>
              <a:t>characters 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minLength</a:t>
            </a:r>
            <a:r>
              <a:rPr lang="en-US" dirty="0"/>
              <a:t> -- the string must contain at least </a:t>
            </a:r>
            <a:r>
              <a:rPr lang="en-US" b="1" i="1" dirty="0">
                <a:solidFill>
                  <a:schemeClr val="accent2"/>
                </a:solidFill>
              </a:rPr>
              <a:t>value</a:t>
            </a:r>
            <a:r>
              <a:rPr lang="en-US" i="1" dirty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dirty="0"/>
              <a:t>characters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maxLength</a:t>
            </a:r>
            <a:r>
              <a:rPr lang="en-US" dirty="0"/>
              <a:t> -- the string must contain no more than </a:t>
            </a:r>
            <a:r>
              <a:rPr lang="en-US" b="1" i="1" dirty="0">
                <a:solidFill>
                  <a:schemeClr val="accent2"/>
                </a:solidFill>
              </a:rPr>
              <a:t>value</a:t>
            </a:r>
            <a:r>
              <a:rPr lang="en-US" i="1" dirty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dirty="0"/>
              <a:t>characters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pattern</a:t>
            </a:r>
            <a:r>
              <a:rPr lang="en-US" dirty="0"/>
              <a:t> -- the </a:t>
            </a:r>
            <a:r>
              <a:rPr lang="en-US" b="1" i="1" dirty="0">
                <a:solidFill>
                  <a:schemeClr val="accent2"/>
                </a:solidFill>
              </a:rPr>
              <a:t>value</a:t>
            </a:r>
            <a:r>
              <a:rPr lang="en-US" i="1" dirty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dirty="0"/>
              <a:t>is a regular expression that the string must match</a:t>
            </a:r>
            <a:endParaRPr lang="en-US" i="1" dirty="0">
              <a:solidFill>
                <a:srgbClr val="FFFF7F"/>
              </a:solidFill>
              <a:latin typeface="Trebuchet MS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on strings</a:t>
            </a:r>
          </a:p>
        </p:txBody>
      </p:sp>
    </p:spTree>
    <p:extLst>
      <p:ext uri="{BB962C8B-B14F-4D97-AF65-F5344CB8AC3E}">
        <p14:creationId xmlns:p14="http://schemas.microsoft.com/office/powerpoint/2010/main" xmlns="" val="42350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&lt;?xml version="1.0"?&gt;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&lt;note</a:t>
            </a:r>
            <a:br>
              <a:rPr lang="en-US" dirty="0"/>
            </a:br>
            <a:r>
              <a:rPr lang="en-US" dirty="0" err="1"/>
              <a:t>xmlns</a:t>
            </a:r>
            <a:r>
              <a:rPr lang="en-US" dirty="0"/>
              <a:t>="https://www.w3schools.com"</a:t>
            </a:r>
            <a:br>
              <a:rPr lang="en-US" dirty="0"/>
            </a:br>
            <a:r>
              <a:rPr lang="en-US" dirty="0" err="1"/>
              <a:t>xmlns:xsi</a:t>
            </a:r>
            <a:r>
              <a:rPr lang="en-US" dirty="0"/>
              <a:t>="http://www.w3.org/2001/XMLSchema-instance"</a:t>
            </a:r>
            <a:br>
              <a:rPr lang="en-US" dirty="0"/>
            </a:br>
            <a:r>
              <a:rPr lang="en-US" dirty="0" err="1"/>
              <a:t>xsi:schemaLocation</a:t>
            </a:r>
            <a:r>
              <a:rPr lang="en-US" dirty="0"/>
              <a:t>="https://www.w3schools.com note.xsd"&gt;</a:t>
            </a:r>
            <a:br>
              <a:rPr lang="en-US" dirty="0"/>
            </a:br>
            <a:r>
              <a:rPr lang="en-US" dirty="0"/>
              <a:t>  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  <a:br>
              <a:rPr lang="en-US" dirty="0"/>
            </a:br>
            <a:r>
              <a:rPr lang="en-US" dirty="0"/>
              <a:t>  &lt;from&gt;</a:t>
            </a:r>
            <a:r>
              <a:rPr lang="en-US" dirty="0" err="1"/>
              <a:t>Jani</a:t>
            </a:r>
            <a:r>
              <a:rPr lang="en-US" dirty="0"/>
              <a:t>&lt;/from&gt;</a:t>
            </a:r>
            <a:br>
              <a:rPr lang="en-US" dirty="0"/>
            </a:br>
            <a:r>
              <a:rPr lang="en-US" dirty="0"/>
              <a:t>  &lt;heading&gt;Reminder&lt;/heading&gt;</a:t>
            </a:r>
            <a:br>
              <a:rPr lang="en-US" dirty="0"/>
            </a:br>
            <a:r>
              <a:rPr lang="en-US" dirty="0"/>
              <a:t>  &lt;body&gt;Don't forget me this weekend!&lt;/body&gt;</a:t>
            </a:r>
            <a:br>
              <a:rPr lang="en-US" dirty="0"/>
            </a:br>
            <a:r>
              <a:rPr lang="en-US" dirty="0"/>
              <a:t>&lt;/note&gt;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to an XML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27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&lt;?xml version="1.0"?&gt;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note&gt;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&lt;to&gt;John&lt;/</a:t>
            </a:r>
            <a:r>
              <a:rPr lang="en-US" dirty="0">
                <a:solidFill>
                  <a:schemeClr val="bg1"/>
                </a:solidFill>
              </a:rPr>
              <a:t>to&gt; </a:t>
            </a:r>
          </a:p>
          <a:p>
            <a:pPr marL="41148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from&gt;</a:t>
            </a:r>
            <a:r>
              <a:rPr lang="en-US" dirty="0" err="1">
                <a:solidFill>
                  <a:schemeClr val="bg1"/>
                </a:solidFill>
              </a:rPr>
              <a:t>Jani</a:t>
            </a:r>
            <a:r>
              <a:rPr lang="en-US" dirty="0">
                <a:solidFill>
                  <a:schemeClr val="bg1"/>
                </a:solidFill>
              </a:rPr>
              <a:t>&lt;/from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41148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&lt;heading&gt;Reminder&lt;/heading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&lt;</a:t>
            </a:r>
            <a:r>
              <a:rPr lang="en-US" dirty="0">
                <a:solidFill>
                  <a:schemeClr val="bg1"/>
                </a:solidFill>
              </a:rPr>
              <a:t>body&gt;Don't forget me this weekend!&lt;/body&gt; &lt;/note&gt;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XML Document: 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3810000" y="1676400"/>
            <a:ext cx="3657600" cy="61264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XML declaration</a:t>
            </a:r>
            <a:r>
              <a:rPr lang="en-US" dirty="0"/>
              <a:t> </a:t>
            </a:r>
            <a:r>
              <a:rPr lang="en-US" dirty="0" smtClean="0"/>
              <a:t>: it defines the version of the XML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2819400" y="2590800"/>
            <a:ext cx="2438400" cy="494884"/>
          </a:xfrm>
          <a:prstGeom prst="borderCallout1">
            <a:avLst>
              <a:gd name="adj1" fmla="val 18750"/>
              <a:gd name="adj2" fmla="val -8333"/>
              <a:gd name="adj3" fmla="val 76317"/>
              <a:gd name="adj4" fmla="val -42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element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6248400" y="3285052"/>
            <a:ext cx="2438400" cy="829748"/>
          </a:xfrm>
          <a:prstGeom prst="borderCallout1">
            <a:avLst>
              <a:gd name="adj1" fmla="val 18750"/>
              <a:gd name="adj2" fmla="val -8333"/>
              <a:gd name="adj3" fmla="val 69533"/>
              <a:gd name="adj4" fmla="val -86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elements of root: to, from, </a:t>
            </a:r>
            <a:r>
              <a:rPr lang="en-US" dirty="0" err="1" smtClean="0"/>
              <a:t>heading,body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52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XML allows authors to create their own tags to describe data precisely. </a:t>
            </a:r>
          </a:p>
          <a:p>
            <a:r>
              <a:rPr lang="en-US" dirty="0" smtClean="0"/>
              <a:t>People and organizations in various fields of study have created many different kinds of XML for structuring data. </a:t>
            </a:r>
          </a:p>
          <a:p>
            <a:r>
              <a:rPr lang="en-US" dirty="0" smtClean="0"/>
              <a:t>Some of these markup languages are: </a:t>
            </a:r>
          </a:p>
          <a:p>
            <a:pPr lvl="2"/>
            <a:r>
              <a:rPr lang="en-US" b="1" dirty="0" err="1" smtClean="0"/>
              <a:t>MathML</a:t>
            </a:r>
            <a:r>
              <a:rPr lang="en-US" b="1" dirty="0" smtClean="0"/>
              <a:t> (Mathematical Markup Language),</a:t>
            </a:r>
          </a:p>
          <a:p>
            <a:pPr lvl="2"/>
            <a:r>
              <a:rPr lang="en-US" b="1" dirty="0" smtClean="0"/>
              <a:t>Scalable Vector Graphics (SVG)</a:t>
            </a:r>
          </a:p>
          <a:p>
            <a:pPr lvl="2"/>
            <a:r>
              <a:rPr lang="en-US" b="1" dirty="0" smtClean="0"/>
              <a:t>Wireless Markup Language (WML)</a:t>
            </a:r>
          </a:p>
          <a:p>
            <a:pPr lvl="2"/>
            <a:r>
              <a:rPr lang="en-US" b="1" dirty="0" smtClean="0"/>
              <a:t> Extensible Business Reporting Language (XBRL)</a:t>
            </a:r>
          </a:p>
          <a:p>
            <a:pPr lvl="2"/>
            <a:r>
              <a:rPr lang="en-US" b="1" dirty="0" smtClean="0"/>
              <a:t>Extensible User Interface Language(XUL) </a:t>
            </a:r>
          </a:p>
          <a:p>
            <a:pPr lvl="2"/>
            <a:r>
              <a:rPr lang="en-US" b="1" dirty="0" smtClean="0"/>
              <a:t>Product Data Markup Language (PDML)</a:t>
            </a:r>
          </a:p>
          <a:p>
            <a:r>
              <a:rPr lang="en-US" dirty="0" smtClean="0"/>
              <a:t>Two other examples of XML vocabularies are W3C </a:t>
            </a:r>
            <a:r>
              <a:rPr lang="en-US" dirty="0" smtClean="0">
                <a:solidFill>
                  <a:srgbClr val="FF0000"/>
                </a:solidFill>
              </a:rPr>
              <a:t>XML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Schema </a:t>
            </a:r>
            <a:r>
              <a:rPr lang="en-US" dirty="0" smtClean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Extensible </a:t>
            </a:r>
            <a:r>
              <a:rPr lang="en-US" dirty="0" err="1" smtClean="0">
                <a:solidFill>
                  <a:srgbClr val="FF0000"/>
                </a:solidFill>
              </a:rPr>
              <a:t>Stylesheet</a:t>
            </a:r>
            <a:r>
              <a:rPr lang="en-US" dirty="0" smtClean="0">
                <a:solidFill>
                  <a:srgbClr val="FF0000"/>
                </a:solidFill>
              </a:rPr>
              <a:t> Language </a:t>
            </a:r>
            <a:r>
              <a:rPr lang="en-US" dirty="0" smtClean="0"/>
              <a:t>(XSL),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XML Vocabularies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MathML</a:t>
            </a:r>
            <a:endParaRPr lang="en-US" b="1" dirty="0" smtClean="0"/>
          </a:p>
          <a:p>
            <a:pPr lvl="1"/>
            <a:r>
              <a:rPr lang="en-US" dirty="0" smtClean="0"/>
              <a:t>Until recently, computers typically required specialized software packages such as </a:t>
            </a:r>
            <a:r>
              <a:rPr lang="en-US" dirty="0" err="1" smtClean="0"/>
              <a:t>TeX</a:t>
            </a:r>
            <a:r>
              <a:rPr lang="en-US" dirty="0" smtClean="0"/>
              <a:t> and </a:t>
            </a:r>
            <a:r>
              <a:rPr lang="en-US" dirty="0" err="1" smtClean="0"/>
              <a:t>LaTeX</a:t>
            </a:r>
            <a:r>
              <a:rPr lang="en-US" dirty="0" smtClean="0"/>
              <a:t> for displaying complex mathematical expressions.</a:t>
            </a:r>
          </a:p>
          <a:p>
            <a:pPr lvl="1"/>
            <a:r>
              <a:rPr lang="en-US" dirty="0" err="1" smtClean="0"/>
              <a:t>MathML</a:t>
            </a:r>
            <a:r>
              <a:rPr lang="en-US" dirty="0" smtClean="0"/>
              <a:t>, which the W3C developed for describing mathematical notations and expressions.</a:t>
            </a:r>
          </a:p>
          <a:p>
            <a:pPr lvl="1"/>
            <a:r>
              <a:rPr lang="en-US" dirty="0" smtClean="0"/>
              <a:t>The Firefox and Opera browsers can render </a:t>
            </a:r>
            <a:r>
              <a:rPr lang="en-US" dirty="0" err="1" smtClean="0"/>
              <a:t>MathML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MathML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MathML</a:t>
            </a:r>
            <a:r>
              <a:rPr lang="en-US" dirty="0" smtClean="0"/>
              <a:t> markup describes mathematical expressions for display.</a:t>
            </a:r>
          </a:p>
          <a:p>
            <a:r>
              <a:rPr lang="en-US" dirty="0" err="1" smtClean="0"/>
              <a:t>MathML</a:t>
            </a:r>
            <a:r>
              <a:rPr lang="en-US" dirty="0" smtClean="0"/>
              <a:t> is divided into two types of markup—</a:t>
            </a:r>
            <a:r>
              <a:rPr lang="en-US" b="1" dirty="0" smtClean="0"/>
              <a:t>content markup and presentation markup. </a:t>
            </a:r>
          </a:p>
          <a:p>
            <a:r>
              <a:rPr lang="en-US" b="1" dirty="0" smtClean="0"/>
              <a:t>Content markup </a:t>
            </a:r>
            <a:r>
              <a:rPr lang="en-US" dirty="0" smtClean="0"/>
              <a:t>provides tags that embody mathematical concepts. </a:t>
            </a:r>
          </a:p>
          <a:p>
            <a:r>
              <a:rPr lang="en-US" b="1" dirty="0" smtClean="0"/>
              <a:t>Content </a:t>
            </a:r>
            <a:r>
              <a:rPr lang="en-US" b="1" dirty="0" err="1" smtClean="0"/>
              <a:t>MathML</a:t>
            </a:r>
            <a:r>
              <a:rPr lang="en-US" b="1" dirty="0" smtClean="0"/>
              <a:t> </a:t>
            </a:r>
            <a:r>
              <a:rPr lang="en-US" dirty="0" smtClean="0"/>
              <a:t>allows programmers to write mathematical notation specific to different areas of mathematics.</a:t>
            </a:r>
          </a:p>
          <a:p>
            <a:r>
              <a:rPr lang="en-US" dirty="0" smtClean="0"/>
              <a:t>For instance, the multiplication symbol has one meaning in set theory and another in linear algebra. </a:t>
            </a:r>
          </a:p>
          <a:p>
            <a:r>
              <a:rPr lang="en-US" dirty="0" smtClean="0"/>
              <a:t>Content </a:t>
            </a:r>
            <a:r>
              <a:rPr lang="en-US" dirty="0" err="1" smtClean="0"/>
              <a:t>MathML</a:t>
            </a:r>
            <a:r>
              <a:rPr lang="en-US" dirty="0" smtClean="0"/>
              <a:t> distinguishes between different uses of the same symbol.</a:t>
            </a:r>
          </a:p>
          <a:p>
            <a:r>
              <a:rPr lang="en-US" dirty="0" smtClean="0"/>
              <a:t>Presentation </a:t>
            </a:r>
            <a:r>
              <a:rPr lang="en-US" dirty="0" err="1" smtClean="0"/>
              <a:t>MathML</a:t>
            </a:r>
            <a:r>
              <a:rPr lang="en-US" dirty="0" smtClean="0"/>
              <a:t> is directed toward formatting and displaying mathematical notation.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MathML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i="1" dirty="0" smtClean="0"/>
              <a:t>Simple Equation in </a:t>
            </a:r>
            <a:r>
              <a:rPr lang="en-US" b="1" i="1" dirty="0" err="1" smtClean="0"/>
              <a:t>MathML</a:t>
            </a:r>
            <a:endParaRPr lang="en-US" b="1" i="1" dirty="0" smtClean="0"/>
          </a:p>
          <a:p>
            <a:pPr lvl="2">
              <a:buNone/>
            </a:pPr>
            <a:r>
              <a:rPr lang="en-US" dirty="0" smtClean="0"/>
              <a:t>&lt;?xml version="1.0" encoding="iso-8859-1"?&gt;</a:t>
            </a:r>
          </a:p>
          <a:p>
            <a:pPr lvl="2">
              <a:buNone/>
            </a:pPr>
            <a:r>
              <a:rPr lang="en-US" dirty="0" smtClean="0"/>
              <a:t>&lt;!DOCTYPE math PUBLIC "-//W3C//DTD </a:t>
            </a:r>
            <a:r>
              <a:rPr lang="en-US" dirty="0" err="1" smtClean="0"/>
              <a:t>MathML</a:t>
            </a:r>
            <a:r>
              <a:rPr lang="en-US" dirty="0" smtClean="0"/>
              <a:t> 2.0//EN"</a:t>
            </a:r>
          </a:p>
          <a:p>
            <a:pPr lvl="2">
              <a:buNone/>
            </a:pPr>
            <a:r>
              <a:rPr lang="en-US" dirty="0" smtClean="0"/>
              <a:t> "http://www.w3.org/TR/MathML2/dtd/mathml2.dtd"&gt;</a:t>
            </a:r>
          </a:p>
          <a:p>
            <a:pPr lvl="2">
              <a:buNone/>
            </a:pPr>
            <a:r>
              <a:rPr lang="en-US" dirty="0" smtClean="0"/>
              <a:t>&lt;!-- Fig. 15.14: mathml1.mml --&gt;</a:t>
            </a:r>
          </a:p>
          <a:p>
            <a:pPr lvl="2">
              <a:buNone/>
            </a:pPr>
            <a:r>
              <a:rPr lang="en-US" dirty="0" smtClean="0"/>
              <a:t>&lt;!-- </a:t>
            </a:r>
            <a:r>
              <a:rPr lang="en-US" dirty="0" err="1" smtClean="0"/>
              <a:t>MathML</a:t>
            </a:r>
            <a:r>
              <a:rPr lang="en-US" dirty="0" smtClean="0"/>
              <a:t> equation. --&gt;</a:t>
            </a:r>
          </a:p>
          <a:p>
            <a:pPr lvl="2">
              <a:buNone/>
            </a:pPr>
            <a:r>
              <a:rPr lang="en-US" dirty="0" smtClean="0"/>
              <a:t>&lt;math </a:t>
            </a:r>
            <a:r>
              <a:rPr lang="en-US" dirty="0" err="1" smtClean="0"/>
              <a:t>xmlns</a:t>
            </a:r>
            <a:r>
              <a:rPr lang="en-US" dirty="0" smtClean="0"/>
              <a:t>="http://www.w3.org/1998/Math/MathML"&gt;</a:t>
            </a:r>
          </a:p>
          <a:p>
            <a:pPr lvl="2"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mn</a:t>
            </a:r>
            <a:r>
              <a:rPr lang="en-US" dirty="0" smtClean="0"/>
              <a:t>&gt;2&lt;/</a:t>
            </a:r>
            <a:r>
              <a:rPr lang="en-US" dirty="0" err="1" smtClean="0"/>
              <a:t>mn</a:t>
            </a:r>
            <a:r>
              <a:rPr lang="en-US" dirty="0" smtClean="0"/>
              <a:t>&gt;</a:t>
            </a:r>
          </a:p>
          <a:p>
            <a:pPr lvl="2">
              <a:buNone/>
            </a:pPr>
            <a:r>
              <a:rPr lang="en-US" dirty="0" smtClean="0"/>
              <a:t>&lt;mo&gt;+&lt;/mo&gt;</a:t>
            </a:r>
          </a:p>
          <a:p>
            <a:pPr lvl="2"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mn</a:t>
            </a:r>
            <a:r>
              <a:rPr lang="en-US" dirty="0" smtClean="0"/>
              <a:t>&gt;3&lt;/</a:t>
            </a:r>
            <a:r>
              <a:rPr lang="en-US" dirty="0" err="1" smtClean="0"/>
              <a:t>mn</a:t>
            </a:r>
            <a:r>
              <a:rPr lang="en-US" dirty="0" smtClean="0"/>
              <a:t>&gt;</a:t>
            </a:r>
          </a:p>
          <a:p>
            <a:pPr lvl="2">
              <a:buNone/>
            </a:pPr>
            <a:r>
              <a:rPr lang="en-US" dirty="0" smtClean="0"/>
              <a:t> &lt;mo&gt;=&lt;/mo&gt;</a:t>
            </a:r>
          </a:p>
          <a:p>
            <a:pPr lvl="2"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mn</a:t>
            </a:r>
            <a:r>
              <a:rPr lang="en-US" dirty="0" smtClean="0"/>
              <a:t>&gt;5&lt;/</a:t>
            </a:r>
            <a:r>
              <a:rPr lang="en-US" dirty="0" err="1" smtClean="0"/>
              <a:t>mn</a:t>
            </a:r>
            <a:r>
              <a:rPr lang="en-US" dirty="0" smtClean="0"/>
              <a:t>&gt;</a:t>
            </a:r>
          </a:p>
          <a:p>
            <a:pPr lvl="2">
              <a:buNone/>
            </a:pPr>
            <a:r>
              <a:rPr lang="en-US" dirty="0" smtClean="0"/>
              <a:t>&lt;/math&gt;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mn</a:t>
            </a:r>
            <a:r>
              <a:rPr lang="en-US" b="1" dirty="0" smtClean="0"/>
              <a:t> element marks up a number.</a:t>
            </a:r>
          </a:p>
          <a:p>
            <a:r>
              <a:rPr lang="en-US" b="1" dirty="0" smtClean="0"/>
              <a:t> The mo element</a:t>
            </a:r>
            <a:r>
              <a:rPr lang="en-US" dirty="0" smtClean="0"/>
              <a:t> marks up an operator (e.g., +).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dirty="0" smtClean="0"/>
              <a:t>Algebraic Equation in </a:t>
            </a:r>
            <a:r>
              <a:rPr lang="en-US" sz="2800" b="1" i="1" dirty="0" err="1" smtClean="0"/>
              <a:t>MathML</a:t>
            </a:r>
            <a:endParaRPr lang="en-US" sz="2800" b="1" i="1" dirty="0" smtClean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441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286000"/>
            <a:ext cx="3048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371600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60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Entity reference &amp;</a:t>
            </a:r>
            <a:r>
              <a:rPr lang="en-US" b="1" dirty="0" err="1" smtClean="0"/>
              <a:t>InvisibleTimes</a:t>
            </a:r>
            <a:r>
              <a:rPr lang="en-US" b="1" dirty="0" smtClean="0"/>
              <a:t>; to indicate a multiplication operation </a:t>
            </a:r>
            <a:r>
              <a:rPr lang="en-US" dirty="0" smtClean="0"/>
              <a:t>without explicit </a:t>
            </a:r>
            <a:r>
              <a:rPr lang="en-US" b="1" dirty="0" smtClean="0"/>
              <a:t>symbolic representation.</a:t>
            </a:r>
          </a:p>
          <a:p>
            <a:r>
              <a:rPr lang="en-US" dirty="0" smtClean="0"/>
              <a:t>For exponentiation, use the </a:t>
            </a:r>
            <a:r>
              <a:rPr lang="en-US" b="1" dirty="0" err="1" smtClean="0"/>
              <a:t>msup</a:t>
            </a:r>
            <a:r>
              <a:rPr lang="en-US" b="1" dirty="0" smtClean="0"/>
              <a:t> element, which represents </a:t>
            </a:r>
            <a:r>
              <a:rPr lang="en-US" dirty="0" smtClean="0"/>
              <a:t>a superscript. </a:t>
            </a:r>
          </a:p>
          <a:p>
            <a:r>
              <a:rPr lang="en-US" dirty="0" smtClean="0"/>
              <a:t>This </a:t>
            </a:r>
            <a:r>
              <a:rPr lang="en-US" b="1" dirty="0" err="1" smtClean="0"/>
              <a:t>msup</a:t>
            </a:r>
            <a:r>
              <a:rPr lang="en-US" dirty="0" smtClean="0"/>
              <a:t> element has two children—the expression to be superscripted (i.e., the base) and the superscript (i.e., the exponent).</a:t>
            </a:r>
          </a:p>
          <a:p>
            <a:r>
              <a:rPr lang="en-US" dirty="0" smtClean="0"/>
              <a:t> Correspondingly, the </a:t>
            </a:r>
            <a:r>
              <a:rPr lang="en-US" dirty="0" err="1" smtClean="0"/>
              <a:t>msub</a:t>
            </a:r>
            <a:r>
              <a:rPr lang="en-US" dirty="0" smtClean="0"/>
              <a:t> element represents a subscript.</a:t>
            </a:r>
          </a:p>
          <a:p>
            <a:r>
              <a:rPr lang="en-US" dirty="0" smtClean="0"/>
              <a:t>To display variables such as x, line 11 uses </a:t>
            </a:r>
            <a:r>
              <a:rPr lang="en-US" b="1" dirty="0" smtClean="0"/>
              <a:t>identifier element mi.</a:t>
            </a:r>
          </a:p>
          <a:p>
            <a:r>
              <a:rPr lang="en-US" dirty="0" smtClean="0"/>
              <a:t>To display a fraction, use the </a:t>
            </a:r>
            <a:r>
              <a:rPr lang="en-US" b="1" dirty="0" err="1" smtClean="0"/>
              <a:t>mfrac</a:t>
            </a:r>
            <a:r>
              <a:rPr lang="en-US" b="1" dirty="0" smtClean="0"/>
              <a:t> element.</a:t>
            </a:r>
            <a:endParaRPr lang="en-US" b="1" i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dirty="0" smtClean="0"/>
              <a:t>Calculus Expression in </a:t>
            </a:r>
            <a:r>
              <a:rPr lang="en-US" sz="2800" b="1" i="1" dirty="0" err="1" smtClean="0"/>
              <a:t>MathML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441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286000"/>
            <a:ext cx="4114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219200"/>
            <a:ext cx="289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60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mrow</a:t>
            </a:r>
            <a:r>
              <a:rPr lang="en-US" b="1" dirty="0" smtClean="0"/>
              <a:t> element, which is used to group elements </a:t>
            </a:r>
            <a:r>
              <a:rPr lang="en-US" dirty="0" smtClean="0"/>
              <a:t>that are positioned horizontally in an expression. </a:t>
            </a:r>
          </a:p>
          <a:p>
            <a:r>
              <a:rPr lang="en-US" dirty="0" smtClean="0"/>
              <a:t>The entity reference </a:t>
            </a:r>
            <a:r>
              <a:rPr lang="en-US" b="1" dirty="0" smtClean="0"/>
              <a:t>&amp;</a:t>
            </a:r>
            <a:r>
              <a:rPr lang="en-US" b="1" dirty="0" err="1" smtClean="0"/>
              <a:t>int</a:t>
            </a:r>
            <a:r>
              <a:rPr lang="en-US" b="1" dirty="0" smtClean="0"/>
              <a:t>;  </a:t>
            </a:r>
            <a:r>
              <a:rPr lang="en-US" dirty="0" smtClean="0"/>
              <a:t>represents the integral symbol, while the </a:t>
            </a:r>
            <a:r>
              <a:rPr lang="en-US" b="1" dirty="0" err="1" smtClean="0"/>
              <a:t>msubsup</a:t>
            </a:r>
            <a:r>
              <a:rPr lang="en-US" b="1" dirty="0" smtClean="0"/>
              <a:t> element specifies the subscript </a:t>
            </a:r>
            <a:r>
              <a:rPr lang="en-US" dirty="0" smtClean="0"/>
              <a:t>and superscript for a base expression (e.g., the integral symbol).</a:t>
            </a:r>
          </a:p>
          <a:p>
            <a:r>
              <a:rPr lang="en-US" dirty="0" smtClean="0"/>
              <a:t> Element mo marks up the integral operator.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msubsup</a:t>
            </a:r>
            <a:r>
              <a:rPr lang="en-US" dirty="0" smtClean="0"/>
              <a:t> element requires three child elements—an operator the subscript expression and the superscript expression.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</a:t>
            </a:r>
            <a:r>
              <a:rPr lang="en-US" b="1" dirty="0" err="1" smtClean="0"/>
              <a:t>mn</a:t>
            </a:r>
            <a:r>
              <a:rPr lang="en-US" dirty="0" smtClean="0"/>
              <a:t> marks up the number (i.e., 0) that represents the subscript. </a:t>
            </a:r>
          </a:p>
          <a:p>
            <a:r>
              <a:rPr lang="en-US" dirty="0" smtClean="0"/>
              <a:t>Element </a:t>
            </a:r>
            <a:r>
              <a:rPr lang="en-US" b="1" dirty="0" err="1" smtClean="0"/>
              <a:t>mrow</a:t>
            </a:r>
            <a:r>
              <a:rPr lang="en-US" dirty="0" smtClean="0"/>
              <a:t> (lines 12–16) marks up the superscript expression (i.e., 1-</a:t>
            </a:r>
            <a:r>
              <a:rPr lang="en-US" i="1" dirty="0" smtClean="0"/>
              <a:t>y).</a:t>
            </a:r>
          </a:p>
          <a:p>
            <a:r>
              <a:rPr lang="en-US" dirty="0" smtClean="0"/>
              <a:t>Element </a:t>
            </a:r>
            <a:r>
              <a:rPr lang="en-US" b="1" dirty="0" err="1" smtClean="0"/>
              <a:t>msqrt</a:t>
            </a:r>
            <a:r>
              <a:rPr lang="en-US" b="1" dirty="0" smtClean="0"/>
              <a:t> </a:t>
            </a:r>
            <a:r>
              <a:rPr lang="en-US" dirty="0" smtClean="0"/>
              <a:t>represents a square-root expression. </a:t>
            </a:r>
          </a:p>
          <a:p>
            <a:r>
              <a:rPr lang="en-US" dirty="0" smtClean="0"/>
              <a:t>Entity reference </a:t>
            </a:r>
            <a:r>
              <a:rPr lang="en-US" b="1" dirty="0" smtClean="0"/>
              <a:t>&amp;delta</a:t>
            </a:r>
            <a:r>
              <a:rPr lang="en-US" dirty="0" smtClean="0"/>
              <a:t>; for representing a lowercase delta symbol.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documents contain text that represents </a:t>
            </a:r>
            <a:r>
              <a:rPr lang="en-US" dirty="0" smtClean="0"/>
              <a:t>content(</a:t>
            </a:r>
            <a:r>
              <a:rPr lang="en-US" dirty="0" err="1" smtClean="0"/>
              <a:t>ie</a:t>
            </a:r>
            <a:r>
              <a:rPr lang="en-US" dirty="0" smtClean="0"/>
              <a:t> data). </a:t>
            </a:r>
            <a:r>
              <a:rPr lang="en-US" dirty="0" err="1" smtClean="0"/>
              <a:t>Eg</a:t>
            </a:r>
            <a:r>
              <a:rPr lang="en-US" dirty="0" smtClean="0"/>
              <a:t>: John</a:t>
            </a:r>
          </a:p>
          <a:p>
            <a:r>
              <a:rPr lang="en-US" b="1" dirty="0"/>
              <a:t>E</a:t>
            </a:r>
            <a:r>
              <a:rPr lang="en-US" b="1" dirty="0" smtClean="0"/>
              <a:t>lements </a:t>
            </a:r>
            <a:r>
              <a:rPr lang="en-US" dirty="0" smtClean="0"/>
              <a:t>specify </a:t>
            </a:r>
            <a:r>
              <a:rPr lang="en-US" dirty="0"/>
              <a:t>the document’s </a:t>
            </a:r>
            <a:r>
              <a:rPr lang="en-US" dirty="0" smtClean="0"/>
              <a:t>structure. </a:t>
            </a:r>
            <a:r>
              <a:rPr lang="en-US" dirty="0" err="1" smtClean="0"/>
              <a:t>Eg:to</a:t>
            </a:r>
            <a:endParaRPr lang="en-US" dirty="0" smtClean="0"/>
          </a:p>
          <a:p>
            <a:r>
              <a:rPr lang="en-US" dirty="0"/>
              <a:t>XML documents delimit elements with </a:t>
            </a:r>
            <a:r>
              <a:rPr lang="en-US" b="1" dirty="0"/>
              <a:t>start tags </a:t>
            </a:r>
            <a:r>
              <a:rPr lang="en-US" dirty="0"/>
              <a:t>and </a:t>
            </a:r>
            <a:r>
              <a:rPr lang="en-US" b="1" dirty="0"/>
              <a:t>end tags</a:t>
            </a:r>
            <a:r>
              <a:rPr lang="en-US" dirty="0" smtClean="0"/>
              <a:t>.</a:t>
            </a:r>
          </a:p>
          <a:p>
            <a:r>
              <a:rPr lang="en-US" dirty="0"/>
              <a:t>Every XML document must have exactly one </a:t>
            </a:r>
            <a:r>
              <a:rPr lang="en-US" b="1" dirty="0"/>
              <a:t>root element </a:t>
            </a:r>
            <a:r>
              <a:rPr lang="en-US" dirty="0" smtClean="0"/>
              <a:t>that contains </a:t>
            </a:r>
            <a:r>
              <a:rPr lang="en-US" dirty="0"/>
              <a:t>all the other elements</a:t>
            </a:r>
            <a:r>
              <a:rPr lang="en-US" dirty="0" smtClean="0"/>
              <a:t>.</a:t>
            </a:r>
          </a:p>
          <a:p>
            <a:r>
              <a:rPr lang="en-US" dirty="0"/>
              <a:t>XML tags are case sensitive.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37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Extensible </a:t>
            </a:r>
            <a:r>
              <a:rPr lang="en-US" b="1" dirty="0" err="1"/>
              <a:t>Stylesheet</a:t>
            </a:r>
            <a:r>
              <a:rPr lang="en-US" b="1" dirty="0"/>
              <a:t> Language (XSL) </a:t>
            </a:r>
            <a:r>
              <a:rPr lang="en-US" dirty="0"/>
              <a:t>documents specify how programs are to </a:t>
            </a:r>
            <a:r>
              <a:rPr lang="en-US" dirty="0" smtClean="0"/>
              <a:t>render XML </a:t>
            </a:r>
            <a:r>
              <a:rPr lang="en-US" dirty="0"/>
              <a:t>document data</a:t>
            </a:r>
            <a:r>
              <a:rPr lang="en-US" dirty="0" smtClean="0"/>
              <a:t>.</a:t>
            </a:r>
          </a:p>
          <a:p>
            <a:r>
              <a:rPr lang="en-US" dirty="0"/>
              <a:t>XSL is a group of three technologies</a:t>
            </a:r>
            <a:r>
              <a:rPr lang="en-US" b="1" dirty="0" smtClean="0"/>
              <a:t>—</a:t>
            </a:r>
          </a:p>
          <a:p>
            <a:pPr lvl="2"/>
            <a:r>
              <a:rPr lang="en-US" b="1" dirty="0" smtClean="0"/>
              <a:t>XSL-FO </a:t>
            </a:r>
            <a:r>
              <a:rPr lang="en-US" b="1" dirty="0"/>
              <a:t>(XSL </a:t>
            </a:r>
            <a:r>
              <a:rPr lang="en-US" b="1" dirty="0" err="1" smtClean="0"/>
              <a:t>FormattingObjects</a:t>
            </a:r>
            <a:r>
              <a:rPr lang="en-US" b="1" dirty="0" smtClean="0"/>
              <a:t>)</a:t>
            </a:r>
            <a:r>
              <a:rPr lang="en-US" dirty="0" smtClean="0"/>
              <a:t>,</a:t>
            </a:r>
          </a:p>
          <a:p>
            <a:pPr lvl="2"/>
            <a:r>
              <a:rPr lang="en-US" b="1" dirty="0" err="1" smtClean="0"/>
              <a:t>XPath</a:t>
            </a:r>
            <a:r>
              <a:rPr lang="en-US" b="1" dirty="0" smtClean="0"/>
              <a:t> </a:t>
            </a:r>
            <a:r>
              <a:rPr lang="en-US" b="1" dirty="0"/>
              <a:t>(XML Path Language) </a:t>
            </a:r>
            <a:endParaRPr lang="en-US" dirty="0"/>
          </a:p>
          <a:p>
            <a:pPr lvl="2"/>
            <a:r>
              <a:rPr lang="en-US" dirty="0" smtClean="0"/>
              <a:t> </a:t>
            </a:r>
            <a:r>
              <a:rPr lang="en-US" b="1" dirty="0"/>
              <a:t>XSLT (XSL Transformations</a:t>
            </a:r>
            <a:r>
              <a:rPr lang="en-US" b="1" dirty="0" smtClean="0"/>
              <a:t>)</a:t>
            </a:r>
            <a:endParaRPr lang="en-US" dirty="0" smtClean="0"/>
          </a:p>
          <a:p>
            <a:pPr marL="777240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86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algn="just"/>
            <a:r>
              <a:rPr lang="en-US" dirty="0" smtClean="0"/>
              <a:t>XSL-FO-</a:t>
            </a:r>
            <a:r>
              <a:rPr lang="en-US" dirty="0"/>
              <a:t>used to format XML document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XPath</a:t>
            </a:r>
            <a:r>
              <a:rPr lang="en-US" dirty="0" smtClean="0"/>
              <a:t> –used to navigate XML document.</a:t>
            </a:r>
          </a:p>
          <a:p>
            <a:pPr lvl="2" algn="just"/>
            <a:r>
              <a:rPr lang="en-US" dirty="0"/>
              <a:t> </a:t>
            </a:r>
            <a:r>
              <a:rPr lang="en-US" dirty="0" smtClean="0"/>
              <a:t>It uses </a:t>
            </a:r>
            <a:r>
              <a:rPr lang="en-US" dirty="0"/>
              <a:t>path expressions to select nodes or node-sets in an XML </a:t>
            </a:r>
            <a:r>
              <a:rPr lang="en-US" dirty="0" smtClean="0"/>
              <a:t>document</a:t>
            </a:r>
          </a:p>
          <a:p>
            <a:pPr algn="just"/>
            <a:r>
              <a:rPr lang="en-US" dirty="0" smtClean="0"/>
              <a:t>XSLT—is </a:t>
            </a:r>
            <a:r>
              <a:rPr lang="en-US" dirty="0"/>
              <a:t>a technology for transforming XML documents into other </a:t>
            </a:r>
            <a:r>
              <a:rPr lang="en-US" dirty="0" smtClean="0"/>
              <a:t>documents</a:t>
            </a:r>
          </a:p>
          <a:p>
            <a:pPr lvl="2" algn="just"/>
            <a:r>
              <a:rPr lang="en-US" dirty="0" smtClean="0"/>
              <a:t>i.e</a:t>
            </a:r>
            <a:r>
              <a:rPr lang="en-US" dirty="0"/>
              <a:t>., transforming the structure of the XML document data to another structure.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04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XSLT provides elements that define rules </a:t>
            </a:r>
            <a:r>
              <a:rPr lang="en-US" dirty="0" smtClean="0"/>
              <a:t>for transforming </a:t>
            </a:r>
            <a:r>
              <a:rPr lang="en-US" dirty="0"/>
              <a:t>one XML document to produce a different XML document.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useful when </a:t>
            </a:r>
            <a:r>
              <a:rPr lang="en-US" dirty="0"/>
              <a:t>you want to use data in </a:t>
            </a:r>
            <a:r>
              <a:rPr lang="en-US" b="1" dirty="0"/>
              <a:t>multiple application</a:t>
            </a:r>
            <a:r>
              <a:rPr lang="en-US" dirty="0"/>
              <a:t>s or on </a:t>
            </a:r>
            <a:r>
              <a:rPr lang="en-US" b="1" dirty="0"/>
              <a:t>multiple platforms</a:t>
            </a:r>
            <a:r>
              <a:rPr lang="en-US" dirty="0"/>
              <a:t>, each </a:t>
            </a:r>
            <a:r>
              <a:rPr lang="en-US" dirty="0" smtClean="0"/>
              <a:t>of which </a:t>
            </a:r>
            <a:r>
              <a:rPr lang="en-US" dirty="0"/>
              <a:t>may be designed to work with documents written in a particular vocabulary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Eg:XSLT</a:t>
            </a:r>
            <a:r>
              <a:rPr lang="en-US" dirty="0" smtClean="0"/>
              <a:t> allows you to convert a simple XML document to an HTML5 document that presents the XML document’s data (or a subset of the data) formatted for display in a web browser.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26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Transforming an XML document using XSLT involves two tree structures</a:t>
            </a:r>
            <a:r>
              <a:rPr lang="en-US" dirty="0" smtClean="0"/>
              <a:t>—</a:t>
            </a:r>
          </a:p>
          <a:p>
            <a:pPr marL="777240" lvl="2" indent="0" algn="just">
              <a:buNone/>
            </a:pPr>
            <a:r>
              <a:rPr lang="en-US" dirty="0" smtClean="0"/>
              <a:t>The </a:t>
            </a:r>
            <a:r>
              <a:rPr lang="en-US" b="1" dirty="0" smtClean="0"/>
              <a:t>source </a:t>
            </a:r>
            <a:r>
              <a:rPr lang="en-US" b="1" dirty="0"/>
              <a:t>tree </a:t>
            </a:r>
            <a:r>
              <a:rPr lang="en-US" dirty="0"/>
              <a:t>(i.e., the XML document to transform) and the </a:t>
            </a:r>
            <a:r>
              <a:rPr lang="en-US" b="1" dirty="0"/>
              <a:t>result tree  </a:t>
            </a:r>
            <a:r>
              <a:rPr lang="en-US" dirty="0" smtClean="0"/>
              <a:t>(</a:t>
            </a:r>
            <a:r>
              <a:rPr lang="en-US" dirty="0"/>
              <a:t>i.e., the XML </a:t>
            </a:r>
            <a:r>
              <a:rPr lang="en-US" dirty="0" smtClean="0"/>
              <a:t>document to </a:t>
            </a:r>
            <a:r>
              <a:rPr lang="en-US" dirty="0"/>
              <a:t>create). </a:t>
            </a:r>
            <a:endParaRPr lang="en-US" dirty="0" smtClean="0"/>
          </a:p>
          <a:p>
            <a:pPr algn="just"/>
            <a:r>
              <a:rPr lang="en-US" dirty="0" err="1" smtClean="0"/>
              <a:t>XPath</a:t>
            </a:r>
            <a:r>
              <a:rPr lang="en-US" dirty="0" smtClean="0"/>
              <a:t> </a:t>
            </a:r>
            <a:r>
              <a:rPr lang="en-US" dirty="0"/>
              <a:t>locates parts of the source-tree document that match </a:t>
            </a:r>
            <a:r>
              <a:rPr lang="en-US" b="1" dirty="0" smtClean="0"/>
              <a:t>templates </a:t>
            </a:r>
            <a:r>
              <a:rPr lang="en-US" dirty="0" smtClean="0"/>
              <a:t>defined </a:t>
            </a:r>
            <a:r>
              <a:rPr lang="en-US" dirty="0"/>
              <a:t>in an </a:t>
            </a:r>
            <a:r>
              <a:rPr lang="en-US" b="1" dirty="0"/>
              <a:t>XSL style sheet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a match occurs, the matching template executes </a:t>
            </a:r>
            <a:r>
              <a:rPr lang="en-US" dirty="0" smtClean="0"/>
              <a:t>and adds </a:t>
            </a:r>
            <a:r>
              <a:rPr lang="en-US" dirty="0"/>
              <a:t>its result to the result tree.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there are no more matches, XSLT has </a:t>
            </a:r>
            <a:r>
              <a:rPr lang="en-US" dirty="0" smtClean="0"/>
              <a:t>transformed the </a:t>
            </a:r>
            <a:r>
              <a:rPr lang="en-US" dirty="0"/>
              <a:t>source tree into the result tree. 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11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XSLT does not analyze every node of the </a:t>
            </a:r>
            <a:r>
              <a:rPr lang="en-US" dirty="0" smtClean="0"/>
              <a:t>source tree</a:t>
            </a:r>
            <a:r>
              <a:rPr lang="en-US" dirty="0"/>
              <a:t>; it selectively navigates the source tree using </a:t>
            </a:r>
            <a:r>
              <a:rPr lang="en-US" dirty="0" err="1"/>
              <a:t>XPath’s</a:t>
            </a:r>
            <a:r>
              <a:rPr lang="en-US" dirty="0"/>
              <a:t> select and match attributes. </a:t>
            </a:r>
            <a:endParaRPr lang="en-US" dirty="0" smtClean="0"/>
          </a:p>
          <a:p>
            <a:r>
              <a:rPr lang="en-US" dirty="0" smtClean="0"/>
              <a:t>For XSLT </a:t>
            </a:r>
            <a:r>
              <a:rPr lang="en-US" dirty="0"/>
              <a:t>to function, the source tree must be properly structured. </a:t>
            </a:r>
            <a:endParaRPr lang="en-US" dirty="0" smtClean="0"/>
          </a:p>
          <a:p>
            <a:r>
              <a:rPr lang="en-US" dirty="0" smtClean="0"/>
              <a:t>Schemas</a:t>
            </a:r>
            <a:r>
              <a:rPr lang="en-US" dirty="0"/>
              <a:t>, DTDs </a:t>
            </a:r>
            <a:r>
              <a:rPr lang="en-US"/>
              <a:t>and </a:t>
            </a:r>
            <a:r>
              <a:rPr lang="en-US" smtClean="0"/>
              <a:t>validating parsers </a:t>
            </a:r>
            <a:r>
              <a:rPr lang="en-US" dirty="0"/>
              <a:t>can validate document structure before using </a:t>
            </a:r>
            <a:r>
              <a:rPr lang="en-US" dirty="0" err="1"/>
              <a:t>XPath</a:t>
            </a:r>
            <a:r>
              <a:rPr lang="en-US" dirty="0"/>
              <a:t> and XSLTs.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53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provides </a:t>
            </a:r>
            <a:r>
              <a:rPr lang="en-US" dirty="0"/>
              <a:t>the ability to transform XML data from one format to another automatically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Working:</a:t>
            </a:r>
          </a:p>
          <a:p>
            <a:pPr lvl="2"/>
            <a:r>
              <a:rPr lang="en-US" dirty="0"/>
              <a:t>An XSLT </a:t>
            </a:r>
            <a:r>
              <a:rPr lang="en-US" dirty="0" err="1"/>
              <a:t>stylesheet</a:t>
            </a:r>
            <a:r>
              <a:rPr lang="en-US" dirty="0"/>
              <a:t> is used to define the transformation rules to be applied on the target XML document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XSLT </a:t>
            </a:r>
            <a:r>
              <a:rPr lang="en-US" dirty="0" err="1"/>
              <a:t>stylesheet</a:t>
            </a:r>
            <a:r>
              <a:rPr lang="en-US" dirty="0"/>
              <a:t> is written in XML format. </a:t>
            </a:r>
            <a:endParaRPr lang="en-US" dirty="0" smtClean="0"/>
          </a:p>
          <a:p>
            <a:pPr lvl="2"/>
            <a:r>
              <a:rPr lang="en-US" dirty="0" smtClean="0"/>
              <a:t>XSLT </a:t>
            </a:r>
            <a:r>
              <a:rPr lang="en-US" dirty="0"/>
              <a:t>Processor takes the XSLT </a:t>
            </a:r>
            <a:r>
              <a:rPr lang="en-US" dirty="0" err="1"/>
              <a:t>stylesheet</a:t>
            </a:r>
            <a:r>
              <a:rPr lang="en-US" dirty="0"/>
              <a:t> and applies the transformation rules on the target XML document and then it generates a formatted document in the form of XML, HTML, or text format. 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XSLT processor : </a:t>
            </a:r>
            <a:r>
              <a:rPr lang="en-US" dirty="0"/>
              <a:t>Microsoft’s </a:t>
            </a:r>
            <a:r>
              <a:rPr lang="en-US" dirty="0" smtClean="0"/>
              <a:t>MSXML,</a:t>
            </a:r>
            <a:r>
              <a:rPr lang="en-US" dirty="0"/>
              <a:t> Apache Software Foundation’s </a:t>
            </a:r>
            <a:r>
              <a:rPr lang="en-US" b="1" dirty="0" err="1"/>
              <a:t>Xalan</a:t>
            </a:r>
            <a:r>
              <a:rPr lang="en-US" b="1" dirty="0"/>
              <a:t> 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Extensible </a:t>
            </a:r>
            <a:r>
              <a:rPr lang="en-US" sz="4000" dirty="0" err="1"/>
              <a:t>Stylesheet</a:t>
            </a:r>
            <a:r>
              <a:rPr lang="en-US" sz="4000" dirty="0"/>
              <a:t> Language </a:t>
            </a:r>
            <a:r>
              <a:rPr lang="en-US" sz="4000" dirty="0" smtClean="0"/>
              <a:t>Transformations(XSLT)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328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905000"/>
            <a:ext cx="4267200" cy="42123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&lt;?xml version = "1.0"?&gt;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class&gt; 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00B0F0"/>
                </a:solidFill>
              </a:rPr>
              <a:t>&lt;</a:t>
            </a:r>
            <a:r>
              <a:rPr lang="en-US" i="1" dirty="0">
                <a:solidFill>
                  <a:srgbClr val="00B0F0"/>
                </a:solidFill>
              </a:rPr>
              <a:t>student </a:t>
            </a:r>
            <a:r>
              <a:rPr lang="en-US" i="1" dirty="0" err="1"/>
              <a:t>rollno</a:t>
            </a:r>
            <a:r>
              <a:rPr lang="en-US" i="1" dirty="0"/>
              <a:t> = "393"&gt; </a:t>
            </a:r>
            <a:r>
              <a:rPr lang="en-US" i="1" dirty="0" smtClean="0"/>
              <a:t>       &lt;</a:t>
            </a:r>
            <a:r>
              <a:rPr lang="en-US" i="1" dirty="0" err="1"/>
              <a:t>firstname</a:t>
            </a:r>
            <a:r>
              <a:rPr lang="en-US" i="1" dirty="0"/>
              <a:t>&gt;</a:t>
            </a:r>
            <a:r>
              <a:rPr lang="en-US" i="1" dirty="0" err="1"/>
              <a:t>Dinkar</a:t>
            </a:r>
            <a:r>
              <a:rPr lang="en-US" i="1" dirty="0"/>
              <a:t>&lt;/</a:t>
            </a:r>
            <a:r>
              <a:rPr lang="en-US" i="1" dirty="0" err="1"/>
              <a:t>firstname</a:t>
            </a:r>
            <a:r>
              <a:rPr lang="en-US" i="1" dirty="0"/>
              <a:t>&gt; &lt;</a:t>
            </a:r>
            <a:r>
              <a:rPr lang="en-US" i="1" dirty="0" err="1"/>
              <a:t>lastname</a:t>
            </a:r>
            <a:r>
              <a:rPr lang="en-US" i="1" dirty="0"/>
              <a:t>&gt;</a:t>
            </a:r>
            <a:r>
              <a:rPr lang="en-US" i="1" dirty="0" err="1"/>
              <a:t>Kad</a:t>
            </a:r>
            <a:r>
              <a:rPr lang="en-US" i="1" dirty="0"/>
              <a:t>&lt;/</a:t>
            </a:r>
            <a:r>
              <a:rPr lang="en-US" i="1" dirty="0" err="1"/>
              <a:t>lastname</a:t>
            </a:r>
            <a:r>
              <a:rPr lang="en-US" i="1" dirty="0"/>
              <a:t>&gt; &lt;nickname&gt;</a:t>
            </a:r>
            <a:r>
              <a:rPr lang="en-US" i="1" dirty="0" err="1"/>
              <a:t>Dinkar</a:t>
            </a:r>
            <a:r>
              <a:rPr lang="en-US" i="1" dirty="0"/>
              <a:t>&lt;/nickname&gt; &lt;marks&gt;85&lt;/marks&gt;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00B0F0"/>
                </a:solidFill>
              </a:rPr>
              <a:t>&lt;/</a:t>
            </a:r>
            <a:r>
              <a:rPr lang="en-US" i="1" dirty="0">
                <a:solidFill>
                  <a:srgbClr val="00B0F0"/>
                </a:solidFill>
              </a:rPr>
              <a:t>student&gt; </a:t>
            </a:r>
            <a:endParaRPr lang="en-US" i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00B0F0"/>
                </a:solidFill>
              </a:rPr>
              <a:t>&lt;</a:t>
            </a:r>
            <a:r>
              <a:rPr lang="en-US" i="1" dirty="0">
                <a:solidFill>
                  <a:srgbClr val="00B0F0"/>
                </a:solidFill>
              </a:rPr>
              <a:t>student </a:t>
            </a:r>
            <a:r>
              <a:rPr lang="en-US" i="1" dirty="0" err="1"/>
              <a:t>rollno</a:t>
            </a:r>
            <a:r>
              <a:rPr lang="en-US" i="1" dirty="0"/>
              <a:t> = "493"&gt; &lt;</a:t>
            </a:r>
            <a:r>
              <a:rPr lang="en-US" i="1" dirty="0" err="1"/>
              <a:t>firstname</a:t>
            </a:r>
            <a:r>
              <a:rPr lang="en-US" i="1" dirty="0"/>
              <a:t>&gt;</a:t>
            </a:r>
            <a:r>
              <a:rPr lang="en-US" i="1" dirty="0" err="1"/>
              <a:t>Vaneet</a:t>
            </a:r>
            <a:r>
              <a:rPr lang="en-US" i="1" dirty="0"/>
              <a:t>&lt;/</a:t>
            </a:r>
            <a:r>
              <a:rPr lang="en-US" i="1" dirty="0" err="1"/>
              <a:t>firstname</a:t>
            </a:r>
            <a:r>
              <a:rPr lang="en-US" i="1" dirty="0"/>
              <a:t>&gt; &lt;</a:t>
            </a:r>
            <a:r>
              <a:rPr lang="en-US" i="1" dirty="0" err="1"/>
              <a:t>lastname</a:t>
            </a:r>
            <a:r>
              <a:rPr lang="en-US" i="1" dirty="0"/>
              <a:t>&gt;Gupta&lt;/</a:t>
            </a:r>
            <a:r>
              <a:rPr lang="en-US" i="1" dirty="0" err="1"/>
              <a:t>lastname</a:t>
            </a:r>
            <a:r>
              <a:rPr lang="en-US" i="1" dirty="0"/>
              <a:t>&gt; &lt;nickname&gt;</a:t>
            </a:r>
            <a:r>
              <a:rPr lang="en-US" i="1" dirty="0" err="1"/>
              <a:t>Vinni</a:t>
            </a:r>
            <a:r>
              <a:rPr lang="en-US" i="1" dirty="0"/>
              <a:t>&lt;/nickname&gt; &lt;marks&gt;95&lt;/marks&gt;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00B0F0"/>
                </a:solidFill>
              </a:rPr>
              <a:t>&lt;/</a:t>
            </a:r>
            <a:r>
              <a:rPr lang="en-US" i="1" dirty="0">
                <a:solidFill>
                  <a:srgbClr val="00B0F0"/>
                </a:solidFill>
              </a:rPr>
              <a:t>student</a:t>
            </a:r>
            <a:r>
              <a:rPr lang="en-US" i="1" dirty="0" smtClean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&lt;/class&gt;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1" y="1676400"/>
            <a:ext cx="3803904" cy="44409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an XSLT style sheet document for the above XML document to meet </a:t>
            </a:r>
            <a:r>
              <a:rPr lang="en-US" dirty="0" smtClean="0"/>
              <a:t>the </a:t>
            </a:r>
            <a:r>
              <a:rPr lang="en-US" dirty="0"/>
              <a:t>following </a:t>
            </a:r>
            <a:r>
              <a:rPr lang="en-US" dirty="0" smtClean="0"/>
              <a:t>criteria:</a:t>
            </a:r>
          </a:p>
          <a:p>
            <a:r>
              <a:rPr lang="en-US" dirty="0"/>
              <a:t>Page should have a title </a:t>
            </a:r>
            <a:r>
              <a:rPr lang="en-US" b="1" dirty="0"/>
              <a:t>Students</a:t>
            </a:r>
            <a:r>
              <a:rPr lang="en-US" dirty="0"/>
              <a:t>.</a:t>
            </a:r>
          </a:p>
          <a:p>
            <a:r>
              <a:rPr lang="en-US" dirty="0"/>
              <a:t>Page should have a table of student details.</a:t>
            </a:r>
          </a:p>
          <a:p>
            <a:r>
              <a:rPr lang="en-US" dirty="0"/>
              <a:t>Columns should have following headers: Roll No, First Name, Last Name, Nick Name, Marks</a:t>
            </a:r>
          </a:p>
          <a:p>
            <a:r>
              <a:rPr lang="en-US" dirty="0"/>
              <a:t>Table must contain details of the students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2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</a:t>
            </a:r>
            <a:r>
              <a:rPr lang="en-US" dirty="0"/>
              <a:t>Create XSLT </a:t>
            </a:r>
            <a:r>
              <a:rPr lang="en-US" dirty="0" smtClean="0"/>
              <a:t>document(</a:t>
            </a:r>
            <a:r>
              <a:rPr lang="en-US" sz="2800" dirty="0" smtClean="0"/>
              <a:t>students.xsl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905000"/>
            <a:ext cx="4724400" cy="42123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&lt;?xml version = "1.0" encoding = "UTF-8"?&gt;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xsl:stylesheet</a:t>
            </a:r>
            <a:r>
              <a:rPr lang="en-US" dirty="0"/>
              <a:t> version = "1.0" </a:t>
            </a:r>
            <a:r>
              <a:rPr lang="en-US" dirty="0" err="1"/>
              <a:t>xmlns:xsl</a:t>
            </a:r>
            <a:r>
              <a:rPr lang="en-US" dirty="0"/>
              <a:t> </a:t>
            </a:r>
            <a:r>
              <a:rPr lang="en-US" dirty="0" smtClean="0"/>
              <a:t>= "</a:t>
            </a:r>
            <a:r>
              <a:rPr lang="en-US" dirty="0"/>
              <a:t>http://</a:t>
            </a:r>
            <a:r>
              <a:rPr lang="en-US" dirty="0" smtClean="0"/>
              <a:t>www.w3.org/1999/XSL/Transform"&gt;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xsl:template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match = "/"&gt;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html&gt;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h2&gt;Students&lt;/h2&gt;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table border = "1"&gt;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bgcolor</a:t>
            </a:r>
            <a:r>
              <a:rPr lang="en-US" dirty="0"/>
              <a:t> = "#9acd32"&gt;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th</a:t>
            </a:r>
            <a:r>
              <a:rPr lang="en-US" dirty="0"/>
              <a:t>&gt;Roll No&lt;/</a:t>
            </a:r>
            <a:r>
              <a:rPr lang="en-US" dirty="0" err="1"/>
              <a:t>th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th</a:t>
            </a:r>
            <a:r>
              <a:rPr lang="en-US" dirty="0"/>
              <a:t>&gt;First Name&lt;/</a:t>
            </a:r>
            <a:r>
              <a:rPr lang="en-US" dirty="0" err="1"/>
              <a:t>th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th</a:t>
            </a:r>
            <a:r>
              <a:rPr lang="en-US" dirty="0"/>
              <a:t>&gt;Last Name&lt;/</a:t>
            </a:r>
            <a:r>
              <a:rPr lang="en-US" dirty="0" err="1"/>
              <a:t>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&gt;Nick Name&lt;/</a:t>
            </a:r>
            <a:r>
              <a:rPr lang="en-US" dirty="0" err="1"/>
              <a:t>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&gt;Marks&lt;/</a:t>
            </a:r>
            <a:r>
              <a:rPr lang="en-US" dirty="0" err="1"/>
              <a:t>th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181600" y="1905000"/>
            <a:ext cx="4267200" cy="4343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 smtClean="0"/>
              <a:t>xsl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B050"/>
                </a:solidFill>
              </a:rPr>
              <a:t>for-each  select </a:t>
            </a:r>
            <a:r>
              <a:rPr lang="en-US" dirty="0" smtClean="0"/>
              <a:t>="</a:t>
            </a:r>
            <a:r>
              <a:rPr lang="en-US" dirty="0"/>
              <a:t>class/student"&gt;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&lt;td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xsl:value-of</a:t>
            </a:r>
            <a:r>
              <a:rPr lang="en-US" dirty="0">
                <a:solidFill>
                  <a:srgbClr val="00B050"/>
                </a:solidFill>
              </a:rPr>
              <a:t> select </a:t>
            </a:r>
            <a:r>
              <a:rPr lang="en-US" dirty="0"/>
              <a:t>= "@</a:t>
            </a:r>
            <a:r>
              <a:rPr lang="en-US" dirty="0" err="1"/>
              <a:t>rollno</a:t>
            </a:r>
            <a:r>
              <a:rPr lang="en-US" dirty="0"/>
              <a:t>"/&gt; &lt;/td&gt;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td</a:t>
            </a:r>
            <a:r>
              <a:rPr lang="en-US" dirty="0" smtClean="0"/>
              <a:t>&gt;&lt;</a:t>
            </a:r>
            <a:r>
              <a:rPr lang="en-US" dirty="0" err="1"/>
              <a:t>xsl:value-of</a:t>
            </a:r>
            <a:r>
              <a:rPr lang="en-US" dirty="0"/>
              <a:t> select = "</a:t>
            </a:r>
            <a:r>
              <a:rPr lang="en-US" dirty="0" err="1"/>
              <a:t>firstname</a:t>
            </a:r>
            <a:r>
              <a:rPr lang="en-US" dirty="0"/>
              <a:t>"/&gt;&lt;/td&gt;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td&gt;&lt;</a:t>
            </a:r>
            <a:r>
              <a:rPr lang="en-US" dirty="0" err="1"/>
              <a:t>xsl:value-of</a:t>
            </a:r>
            <a:r>
              <a:rPr lang="en-US" dirty="0"/>
              <a:t> select = "</a:t>
            </a:r>
            <a:r>
              <a:rPr lang="en-US" dirty="0" err="1"/>
              <a:t>lastname</a:t>
            </a:r>
            <a:r>
              <a:rPr lang="en-US" dirty="0"/>
              <a:t>"/&gt;&lt;/td&gt;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td&gt;&lt;</a:t>
            </a:r>
            <a:r>
              <a:rPr lang="en-US" dirty="0" err="1"/>
              <a:t>xsl:value-of</a:t>
            </a:r>
            <a:r>
              <a:rPr lang="en-US" dirty="0"/>
              <a:t> select = "nickname"/&gt;&lt;/td&gt;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td&gt;&lt;</a:t>
            </a:r>
            <a:r>
              <a:rPr lang="en-US" dirty="0" err="1"/>
              <a:t>xsl:value-of</a:t>
            </a:r>
            <a:r>
              <a:rPr lang="en-US" dirty="0"/>
              <a:t> select = "marks"/&gt;&lt;/td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 &lt;/</a:t>
            </a:r>
            <a:r>
              <a:rPr lang="en-US" dirty="0" err="1"/>
              <a:t>xsl:for-each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table&gt;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html&gt;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xsl:template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/>
              <a:t>xsl:stylesheet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2860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Step2:Link XSLT to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828800"/>
            <a:ext cx="7010400" cy="42885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i="1" dirty="0"/>
              <a:t>&lt;?xml version = "1.0"?&gt; </a:t>
            </a:r>
            <a:endParaRPr lang="en-US" sz="3600" i="1" dirty="0" smtClean="0"/>
          </a:p>
          <a:p>
            <a:pPr marL="0" indent="0"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&lt;?</a:t>
            </a:r>
            <a:r>
              <a:rPr lang="en-US" sz="3600" dirty="0">
                <a:solidFill>
                  <a:srgbClr val="C00000"/>
                </a:solidFill>
              </a:rPr>
              <a:t>xml-</a:t>
            </a:r>
            <a:r>
              <a:rPr lang="en-US" sz="3600" dirty="0" err="1">
                <a:solidFill>
                  <a:srgbClr val="C00000"/>
                </a:solidFill>
              </a:rPr>
              <a:t>stylesheet</a:t>
            </a:r>
            <a:r>
              <a:rPr lang="en-US" sz="3600" dirty="0">
                <a:solidFill>
                  <a:srgbClr val="C00000"/>
                </a:solidFill>
              </a:rPr>
              <a:t> type = "text/</a:t>
            </a:r>
            <a:r>
              <a:rPr lang="en-US" sz="3600" dirty="0" err="1">
                <a:solidFill>
                  <a:srgbClr val="C00000"/>
                </a:solidFill>
              </a:rPr>
              <a:t>xsl</a:t>
            </a:r>
            <a:r>
              <a:rPr lang="en-US" sz="3600" dirty="0">
                <a:solidFill>
                  <a:srgbClr val="C00000"/>
                </a:solidFill>
              </a:rPr>
              <a:t>" </a:t>
            </a:r>
            <a:r>
              <a:rPr lang="en-US" sz="3600" dirty="0" err="1">
                <a:solidFill>
                  <a:srgbClr val="C00000"/>
                </a:solidFill>
              </a:rPr>
              <a:t>href</a:t>
            </a:r>
            <a:r>
              <a:rPr lang="en-US" sz="3600" dirty="0">
                <a:solidFill>
                  <a:srgbClr val="C00000"/>
                </a:solidFill>
              </a:rPr>
              <a:t> = "students.xsl</a:t>
            </a:r>
            <a:r>
              <a:rPr lang="en-US" sz="3600" dirty="0" smtClean="0">
                <a:solidFill>
                  <a:srgbClr val="C00000"/>
                </a:solidFill>
              </a:rPr>
              <a:t>"?&gt;</a:t>
            </a:r>
            <a:endParaRPr lang="en-US" sz="36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600" i="1" dirty="0">
                <a:solidFill>
                  <a:srgbClr val="FF0000"/>
                </a:solidFill>
              </a:rPr>
              <a:t>&lt;class&gt; </a:t>
            </a:r>
          </a:p>
          <a:p>
            <a:pPr marL="0" indent="0">
              <a:buNone/>
            </a:pPr>
            <a:r>
              <a:rPr lang="en-US" sz="3600" i="1" dirty="0">
                <a:solidFill>
                  <a:srgbClr val="00B0F0"/>
                </a:solidFill>
              </a:rPr>
              <a:t>&lt;student </a:t>
            </a:r>
            <a:r>
              <a:rPr lang="en-US" sz="3600" i="1" dirty="0" err="1"/>
              <a:t>rollno</a:t>
            </a:r>
            <a:r>
              <a:rPr lang="en-US" sz="3600" i="1" dirty="0"/>
              <a:t> = "393"&gt;        </a:t>
            </a:r>
            <a:endParaRPr lang="en-US" sz="3600" i="1" dirty="0" smtClean="0"/>
          </a:p>
          <a:p>
            <a:pPr marL="0" indent="0">
              <a:buNone/>
            </a:pPr>
            <a:r>
              <a:rPr lang="en-US" sz="3600" i="1" dirty="0" smtClean="0"/>
              <a:t>&lt;</a:t>
            </a:r>
            <a:r>
              <a:rPr lang="en-US" sz="3600" i="1" dirty="0" err="1"/>
              <a:t>firstname</a:t>
            </a:r>
            <a:r>
              <a:rPr lang="en-US" sz="3600" i="1" dirty="0"/>
              <a:t>&gt;</a:t>
            </a:r>
            <a:r>
              <a:rPr lang="en-US" sz="3600" i="1" dirty="0" err="1"/>
              <a:t>Dinkar</a:t>
            </a:r>
            <a:r>
              <a:rPr lang="en-US" sz="3600" i="1" dirty="0"/>
              <a:t>&lt;/</a:t>
            </a:r>
            <a:r>
              <a:rPr lang="en-US" sz="3600" i="1" dirty="0" err="1"/>
              <a:t>firstname</a:t>
            </a:r>
            <a:r>
              <a:rPr lang="en-US" sz="3600" i="1" dirty="0"/>
              <a:t>&gt; </a:t>
            </a:r>
            <a:endParaRPr lang="en-US" sz="3600" i="1" dirty="0" smtClean="0"/>
          </a:p>
          <a:p>
            <a:pPr marL="0" indent="0">
              <a:buNone/>
            </a:pPr>
            <a:r>
              <a:rPr lang="en-US" sz="3600" i="1" dirty="0" smtClean="0"/>
              <a:t>&lt;</a:t>
            </a:r>
            <a:r>
              <a:rPr lang="en-US" sz="3600" i="1" dirty="0" err="1"/>
              <a:t>lastname</a:t>
            </a:r>
            <a:r>
              <a:rPr lang="en-US" sz="3600" i="1" dirty="0"/>
              <a:t>&gt;</a:t>
            </a:r>
            <a:r>
              <a:rPr lang="en-US" sz="3600" i="1" dirty="0" err="1"/>
              <a:t>Kad</a:t>
            </a:r>
            <a:r>
              <a:rPr lang="en-US" sz="3600" i="1" dirty="0"/>
              <a:t>&lt;/</a:t>
            </a:r>
            <a:r>
              <a:rPr lang="en-US" sz="3600" i="1" dirty="0" err="1"/>
              <a:t>lastname</a:t>
            </a:r>
            <a:r>
              <a:rPr lang="en-US" sz="3600" i="1" dirty="0"/>
              <a:t>&gt; </a:t>
            </a:r>
            <a:endParaRPr lang="en-US" sz="3600" i="1" dirty="0" smtClean="0"/>
          </a:p>
          <a:p>
            <a:pPr marL="0" indent="0">
              <a:buNone/>
            </a:pPr>
            <a:r>
              <a:rPr lang="en-US" sz="3600" i="1" dirty="0" smtClean="0"/>
              <a:t>&lt;</a:t>
            </a:r>
            <a:r>
              <a:rPr lang="en-US" sz="3600" i="1" dirty="0"/>
              <a:t>nickname&gt;</a:t>
            </a:r>
            <a:r>
              <a:rPr lang="en-US" sz="3600" i="1" dirty="0" err="1"/>
              <a:t>Dinkar</a:t>
            </a:r>
            <a:r>
              <a:rPr lang="en-US" sz="3600" i="1" dirty="0"/>
              <a:t>&lt;/nickname</a:t>
            </a:r>
            <a:r>
              <a:rPr lang="en-US" sz="3600" i="1" dirty="0" smtClean="0"/>
              <a:t>&gt;</a:t>
            </a:r>
          </a:p>
          <a:p>
            <a:pPr marL="0" indent="0">
              <a:buNone/>
            </a:pPr>
            <a:r>
              <a:rPr lang="en-US" sz="3600" i="1" dirty="0" smtClean="0"/>
              <a:t> </a:t>
            </a:r>
            <a:r>
              <a:rPr lang="en-US" sz="3600" i="1" dirty="0"/>
              <a:t>&lt;marks&gt;85&lt;/marks&gt; </a:t>
            </a:r>
          </a:p>
          <a:p>
            <a:pPr marL="0" indent="0">
              <a:buNone/>
            </a:pPr>
            <a:r>
              <a:rPr lang="en-US" sz="3600" i="1" dirty="0">
                <a:solidFill>
                  <a:srgbClr val="00B0F0"/>
                </a:solidFill>
              </a:rPr>
              <a:t>&lt;/student&gt; </a:t>
            </a:r>
          </a:p>
          <a:p>
            <a:pPr marL="0" indent="0">
              <a:buNone/>
            </a:pPr>
            <a:r>
              <a:rPr lang="en-US" sz="3600" i="1" dirty="0">
                <a:solidFill>
                  <a:srgbClr val="00B0F0"/>
                </a:solidFill>
              </a:rPr>
              <a:t>&lt;student </a:t>
            </a:r>
            <a:r>
              <a:rPr lang="en-US" sz="3600" i="1" dirty="0" err="1"/>
              <a:t>rollno</a:t>
            </a:r>
            <a:r>
              <a:rPr lang="en-US" sz="3600" i="1" dirty="0"/>
              <a:t> = "493"&gt; </a:t>
            </a:r>
            <a:endParaRPr lang="en-US" sz="3600" i="1" dirty="0" smtClean="0"/>
          </a:p>
          <a:p>
            <a:pPr marL="0" indent="0">
              <a:buNone/>
            </a:pPr>
            <a:r>
              <a:rPr lang="en-US" sz="3600" i="1" dirty="0" smtClean="0"/>
              <a:t>&lt;</a:t>
            </a:r>
            <a:r>
              <a:rPr lang="en-US" sz="3600" i="1" dirty="0" err="1"/>
              <a:t>firstname</a:t>
            </a:r>
            <a:r>
              <a:rPr lang="en-US" sz="3600" i="1" dirty="0"/>
              <a:t>&gt;</a:t>
            </a:r>
            <a:r>
              <a:rPr lang="en-US" sz="3600" i="1" dirty="0" err="1"/>
              <a:t>Vaneet</a:t>
            </a:r>
            <a:r>
              <a:rPr lang="en-US" sz="3600" i="1" dirty="0"/>
              <a:t>&lt;/</a:t>
            </a:r>
            <a:r>
              <a:rPr lang="en-US" sz="3600" i="1" dirty="0" err="1"/>
              <a:t>firstname</a:t>
            </a:r>
            <a:r>
              <a:rPr lang="en-US" sz="3600" i="1" dirty="0"/>
              <a:t>&gt; </a:t>
            </a:r>
            <a:endParaRPr lang="en-US" sz="3600" i="1" dirty="0" smtClean="0"/>
          </a:p>
          <a:p>
            <a:pPr marL="0" indent="0">
              <a:buNone/>
            </a:pPr>
            <a:r>
              <a:rPr lang="en-US" sz="3600" i="1" dirty="0" smtClean="0"/>
              <a:t>&lt;</a:t>
            </a:r>
            <a:r>
              <a:rPr lang="en-US" sz="3600" i="1" dirty="0" err="1"/>
              <a:t>lastname</a:t>
            </a:r>
            <a:r>
              <a:rPr lang="en-US" sz="3600" i="1" dirty="0"/>
              <a:t>&gt;Gupta&lt;/</a:t>
            </a:r>
            <a:r>
              <a:rPr lang="en-US" sz="3600" i="1" dirty="0" err="1"/>
              <a:t>lastname</a:t>
            </a:r>
            <a:r>
              <a:rPr lang="en-US" sz="3600" i="1" dirty="0"/>
              <a:t>&gt; </a:t>
            </a:r>
            <a:endParaRPr lang="en-US" sz="3600" i="1" dirty="0" smtClean="0"/>
          </a:p>
          <a:p>
            <a:pPr marL="0" indent="0">
              <a:buNone/>
            </a:pPr>
            <a:r>
              <a:rPr lang="en-US" sz="3600" i="1" dirty="0" smtClean="0"/>
              <a:t>&lt;</a:t>
            </a:r>
            <a:r>
              <a:rPr lang="en-US" sz="3600" i="1" dirty="0"/>
              <a:t>nickname&gt;</a:t>
            </a:r>
            <a:r>
              <a:rPr lang="en-US" sz="3600" i="1" dirty="0" err="1"/>
              <a:t>Vinni</a:t>
            </a:r>
            <a:r>
              <a:rPr lang="en-US" sz="3600" i="1" dirty="0"/>
              <a:t>&lt;/nickname&gt; </a:t>
            </a:r>
            <a:endParaRPr lang="en-US" sz="3600" i="1" dirty="0" smtClean="0"/>
          </a:p>
          <a:p>
            <a:pPr marL="0" indent="0">
              <a:buNone/>
            </a:pPr>
            <a:r>
              <a:rPr lang="en-US" sz="3600" i="1" dirty="0" smtClean="0"/>
              <a:t>&lt;</a:t>
            </a:r>
            <a:r>
              <a:rPr lang="en-US" sz="3600" i="1" dirty="0"/>
              <a:t>marks&gt;95&lt;/marks&gt; </a:t>
            </a:r>
          </a:p>
          <a:p>
            <a:pPr marL="0" indent="0">
              <a:buNone/>
            </a:pPr>
            <a:r>
              <a:rPr lang="en-US" sz="3600" i="1" dirty="0">
                <a:solidFill>
                  <a:srgbClr val="00B0F0"/>
                </a:solidFill>
              </a:rPr>
              <a:t>&lt;/student&gt;</a:t>
            </a:r>
          </a:p>
          <a:p>
            <a:pPr marL="0" indent="0">
              <a:buNone/>
            </a:pPr>
            <a:r>
              <a:rPr lang="en-US" sz="3600" i="1" dirty="0">
                <a:solidFill>
                  <a:srgbClr val="FF0000"/>
                </a:solidFill>
              </a:rPr>
              <a:t>&lt;/class&gt; </a:t>
            </a:r>
          </a:p>
          <a:p>
            <a:endParaRPr lang="en-US" sz="3300" dirty="0"/>
          </a:p>
        </p:txBody>
      </p:sp>
      <p:sp>
        <p:nvSpPr>
          <p:cNvPr id="6" name="Line Callout 1 5"/>
          <p:cNvSpPr/>
          <p:nvPr/>
        </p:nvSpPr>
        <p:spPr>
          <a:xfrm>
            <a:off x="5486400" y="1219200"/>
            <a:ext cx="1905000" cy="76504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 instruction(Link </a:t>
            </a:r>
            <a:r>
              <a:rPr lang="en-US" dirty="0" err="1" smtClean="0"/>
              <a:t>xsl</a:t>
            </a:r>
            <a:r>
              <a:rPr lang="en-US" dirty="0" smtClean="0"/>
              <a:t> to xml)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19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8063753" cy="3877815"/>
          </a:xfrm>
        </p:spPr>
        <p:txBody>
          <a:bodyPr/>
          <a:lstStyle/>
          <a:p>
            <a:r>
              <a:rPr lang="en-US" dirty="0"/>
              <a:t>The root element that declares the document to be an XSL style sheet is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xsl:stylesheet</a:t>
            </a:r>
            <a:r>
              <a:rPr lang="en-US" dirty="0">
                <a:solidFill>
                  <a:srgbClr val="C00000"/>
                </a:solidFill>
              </a:rPr>
              <a:t>&gt;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xsl:transform</a:t>
            </a:r>
            <a:r>
              <a:rPr lang="en-US" dirty="0" smtClean="0">
                <a:solidFill>
                  <a:srgbClr val="C00000"/>
                </a:solidFill>
              </a:rPr>
              <a:t>&gt;.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xsl:stylesheet</a:t>
            </a:r>
            <a:r>
              <a:rPr lang="en-US" dirty="0"/>
              <a:t> version="1.0"</a:t>
            </a:r>
            <a:br>
              <a:rPr lang="en-US" dirty="0"/>
            </a:br>
            <a:r>
              <a:rPr lang="en-US" dirty="0" err="1"/>
              <a:t>xmlns:xsl</a:t>
            </a:r>
            <a:r>
              <a:rPr lang="en-US" dirty="0"/>
              <a:t>="http://www.w3.org/1999/XSL/Transform"&gt;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Sheet </a:t>
            </a:r>
            <a:r>
              <a:rPr lang="en-US" dirty="0" smtClean="0"/>
              <a:t>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70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XML element is everything from (including) the element's start tag to (including) the element's end tag</a:t>
            </a:r>
            <a:r>
              <a:rPr lang="en-US" dirty="0" smtClean="0"/>
              <a:t>.</a:t>
            </a:r>
          </a:p>
          <a:p>
            <a:r>
              <a:rPr lang="en-US" dirty="0"/>
              <a:t>An element can </a:t>
            </a:r>
            <a:r>
              <a:rPr lang="en-US" dirty="0" smtClean="0"/>
              <a:t>contain text, attributes , other elements etc.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&lt;element-name </a:t>
            </a:r>
            <a:r>
              <a:rPr lang="en-US" dirty="0"/>
              <a:t>attribute1 attribute2&gt; ....content &lt;/element-name&gt;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Eg</a:t>
            </a:r>
            <a:r>
              <a:rPr lang="en-US" dirty="0" smtClean="0"/>
              <a:t>:&lt;price&gt;29.99</a:t>
            </a:r>
            <a:r>
              <a:rPr lang="en-US" dirty="0"/>
              <a:t>&lt;/price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XML element name can be of any length and begins with either a letter or an underscore.</a:t>
            </a:r>
          </a:p>
          <a:p>
            <a:r>
              <a:rPr lang="en-US" dirty="0" smtClean="0"/>
              <a:t>It cannot begins with xml in any combination.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48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&lt;</a:t>
            </a:r>
            <a:r>
              <a:rPr lang="en-US" sz="3200" b="1" dirty="0" err="1"/>
              <a:t>xsl:template</a:t>
            </a:r>
            <a:r>
              <a:rPr lang="en-US" sz="3200" b="1" dirty="0"/>
              <a:t>&gt;</a:t>
            </a:r>
            <a:r>
              <a:rPr lang="en-US" dirty="0"/>
              <a:t> 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An XSL style sheet consists of one or more set of rules that are called templates</a:t>
            </a:r>
            <a:r>
              <a:rPr lang="en-US" dirty="0" smtClean="0"/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A template contains rules to apply when a specified node is matched</a:t>
            </a:r>
            <a:r>
              <a:rPr lang="en-US" dirty="0" smtClean="0"/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The </a:t>
            </a:r>
            <a:r>
              <a:rPr lang="en-US" b="1" dirty="0"/>
              <a:t>match</a:t>
            </a:r>
            <a:r>
              <a:rPr lang="en-US" dirty="0"/>
              <a:t> attribute is used to associate a template with an XML element</a:t>
            </a:r>
            <a:r>
              <a:rPr lang="en-US" dirty="0" smtClean="0"/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The match attribute can also be used to define a template for the entire XML document.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/>
              <a:t>The value of the match attribute is an </a:t>
            </a:r>
            <a:r>
              <a:rPr lang="en-US" dirty="0" err="1"/>
              <a:t>XPath</a:t>
            </a:r>
            <a:r>
              <a:rPr lang="en-US" dirty="0"/>
              <a:t> expression (i.e. match="/" defines the whole document</a:t>
            </a:r>
            <a:r>
              <a:rPr lang="en-US" dirty="0" smtClean="0"/>
              <a:t>).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In </a:t>
            </a:r>
            <a:r>
              <a:rPr lang="en-US" dirty="0" err="1" smtClean="0"/>
              <a:t>XPath</a:t>
            </a:r>
            <a:r>
              <a:rPr lang="en-US" dirty="0" smtClean="0"/>
              <a:t>, a leading forward slash specifies that we’re using </a:t>
            </a:r>
            <a:r>
              <a:rPr lang="en-US" b="1" dirty="0" smtClean="0"/>
              <a:t>absolute addressing </a:t>
            </a:r>
            <a:r>
              <a:rPr lang="en-US" dirty="0" smtClean="0"/>
              <a:t>(i.e., we’re starting from the root and defining paths down the source tree)</a:t>
            </a:r>
          </a:p>
          <a:p>
            <a:pPr marL="777240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XSLT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81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&lt;</a:t>
            </a:r>
            <a:r>
              <a:rPr lang="en-US" sz="2800" b="1" dirty="0" err="1"/>
              <a:t>xsl:value-of</a:t>
            </a:r>
            <a:r>
              <a:rPr lang="en-US" sz="2800" b="1" dirty="0"/>
              <a:t>&gt;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It used </a:t>
            </a:r>
            <a:r>
              <a:rPr lang="en-US" dirty="0"/>
              <a:t>to extract the value of an XML element and add it to the </a:t>
            </a:r>
            <a:r>
              <a:rPr lang="en-US" dirty="0" smtClean="0"/>
              <a:t>output </a:t>
            </a:r>
            <a:r>
              <a:rPr lang="en-US" dirty="0"/>
              <a:t>stream </a:t>
            </a:r>
            <a:r>
              <a:rPr lang="en-US" dirty="0" smtClean="0"/>
              <a:t>of the transformation.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 smtClean="0"/>
              <a:t>Eg</a:t>
            </a:r>
            <a:r>
              <a:rPr lang="en-US" dirty="0" smtClean="0"/>
              <a:t>: &lt;</a:t>
            </a:r>
            <a:r>
              <a:rPr lang="en-US" dirty="0" err="1" smtClean="0"/>
              <a:t>xsl:value-of</a:t>
            </a:r>
            <a:r>
              <a:rPr lang="en-US" dirty="0" smtClean="0"/>
              <a:t> </a:t>
            </a:r>
            <a:r>
              <a:rPr lang="en-US" dirty="0"/>
              <a:t>select</a:t>
            </a:r>
            <a:r>
              <a:rPr lang="en-US" dirty="0" smtClean="0"/>
              <a:t>="</a:t>
            </a:r>
            <a:r>
              <a:rPr lang="en-US" dirty="0" err="1" smtClean="0"/>
              <a:t>firstname</a:t>
            </a:r>
            <a:r>
              <a:rPr lang="en-US" dirty="0" smtClean="0"/>
              <a:t>"/&gt;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The </a:t>
            </a:r>
            <a:r>
              <a:rPr lang="en-US" b="1" dirty="0"/>
              <a:t>select</a:t>
            </a:r>
            <a:r>
              <a:rPr lang="en-US" dirty="0"/>
              <a:t> </a:t>
            </a:r>
            <a:r>
              <a:rPr lang="en-US" dirty="0" smtClean="0"/>
              <a:t>attribute </a:t>
            </a:r>
            <a:r>
              <a:rPr lang="en-US" dirty="0"/>
              <a:t>contains an </a:t>
            </a:r>
            <a:r>
              <a:rPr lang="en-US" dirty="0" err="1"/>
              <a:t>XPath</a:t>
            </a:r>
            <a:r>
              <a:rPr lang="en-US" dirty="0"/>
              <a:t> </a:t>
            </a:r>
            <a:r>
              <a:rPr lang="en-US" dirty="0" smtClean="0"/>
              <a:t>expression</a:t>
            </a:r>
          </a:p>
          <a:p>
            <a:r>
              <a:rPr lang="en-US" sz="2800" b="1" dirty="0"/>
              <a:t>&lt;</a:t>
            </a:r>
            <a:r>
              <a:rPr lang="en-US" sz="2800" b="1" dirty="0" err="1"/>
              <a:t>xsl:for-each</a:t>
            </a:r>
            <a:r>
              <a:rPr lang="en-US" sz="2800" b="1" dirty="0"/>
              <a:t>&gt;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It can </a:t>
            </a:r>
            <a:r>
              <a:rPr lang="en-US" dirty="0"/>
              <a:t>be used to select every XML element of a specified </a:t>
            </a:r>
            <a:r>
              <a:rPr lang="en-US" dirty="0" smtClean="0"/>
              <a:t>node-set.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It applies </a:t>
            </a:r>
            <a:r>
              <a:rPr lang="en-US" dirty="0"/>
              <a:t>a template repeatedly for each </a:t>
            </a:r>
            <a:r>
              <a:rPr lang="en-US" dirty="0" smtClean="0"/>
              <a:t>node.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Syntax: &lt;</a:t>
            </a:r>
            <a:r>
              <a:rPr lang="en-US" dirty="0" err="1" smtClean="0"/>
              <a:t>xsl:for-each</a:t>
            </a:r>
            <a:r>
              <a:rPr lang="en-US" dirty="0" smtClean="0"/>
              <a:t> </a:t>
            </a:r>
            <a:r>
              <a:rPr lang="en-US" dirty="0"/>
              <a:t>select = Expression &gt; &lt;/</a:t>
            </a:r>
            <a:r>
              <a:rPr lang="en-US" dirty="0" err="1"/>
              <a:t>xsl:for-each</a:t>
            </a:r>
            <a:r>
              <a:rPr lang="en-US" dirty="0"/>
              <a:t>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11062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/>
              <a:t>&lt;</a:t>
            </a:r>
            <a:r>
              <a:rPr lang="en-US" sz="2800" b="1" dirty="0" err="1"/>
              <a:t>xsl:sort</a:t>
            </a:r>
            <a:r>
              <a:rPr lang="en-US" sz="2800" b="1" dirty="0"/>
              <a:t>&gt;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</a:t>
            </a:r>
            <a:r>
              <a:rPr lang="en-US" dirty="0" smtClean="0"/>
              <a:t>pecifies </a:t>
            </a:r>
            <a:r>
              <a:rPr lang="en-US" dirty="0"/>
              <a:t>a sort criteria on the nodes.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Eg</a:t>
            </a:r>
            <a:r>
              <a:rPr lang="en-US" dirty="0" smtClean="0"/>
              <a:t>: &lt;</a:t>
            </a:r>
            <a:r>
              <a:rPr lang="en-US" dirty="0" err="1" smtClean="0"/>
              <a:t>xsl:sort</a:t>
            </a:r>
            <a:r>
              <a:rPr lang="en-US" dirty="0" smtClean="0"/>
              <a:t> </a:t>
            </a:r>
            <a:r>
              <a:rPr lang="en-US" dirty="0"/>
              <a:t>select</a:t>
            </a:r>
            <a:r>
              <a:rPr lang="en-US" dirty="0" smtClean="0"/>
              <a:t>=“First Name"/&gt;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sz="2800" b="1" dirty="0"/>
              <a:t>&lt;</a:t>
            </a:r>
            <a:r>
              <a:rPr lang="en-US" sz="2800" b="1" dirty="0" err="1"/>
              <a:t>xsl:if</a:t>
            </a:r>
            <a:r>
              <a:rPr lang="en-US" sz="2800" b="1" dirty="0" smtClean="0"/>
              <a:t>&gt;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/>
              <a:t>specifies a conditional test against the content of nodes</a:t>
            </a:r>
            <a:r>
              <a:rPr lang="en-US" sz="2400" dirty="0" smtClean="0"/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/>
              <a:t>Syntax: &lt;</a:t>
            </a:r>
            <a:r>
              <a:rPr lang="en-US" sz="2400" dirty="0" err="1" smtClean="0"/>
              <a:t>xsl:if</a:t>
            </a:r>
            <a:r>
              <a:rPr lang="en-US" sz="2400" dirty="0" smtClean="0"/>
              <a:t> </a:t>
            </a:r>
            <a:r>
              <a:rPr lang="en-US" sz="2400" dirty="0"/>
              <a:t>test = </a:t>
            </a:r>
            <a:r>
              <a:rPr lang="en-US" sz="2400" dirty="0" err="1"/>
              <a:t>boolean</a:t>
            </a:r>
            <a:r>
              <a:rPr lang="en-US" sz="2400" dirty="0"/>
              <a:t>-expression &gt; &lt;/</a:t>
            </a:r>
            <a:r>
              <a:rPr lang="en-US" sz="2400" dirty="0" err="1"/>
              <a:t>xsl:if</a:t>
            </a:r>
            <a:r>
              <a:rPr lang="en-US" sz="2400" dirty="0"/>
              <a:t>&gt; </a:t>
            </a:r>
            <a:endParaRPr lang="en-US" sz="2400" dirty="0" smtClean="0"/>
          </a:p>
          <a:p>
            <a:pPr lvl="2">
              <a:buFont typeface="Wingdings" pitchFamily="2" charset="2"/>
              <a:buChar char="Ø"/>
            </a:pPr>
            <a:r>
              <a:rPr lang="en-US" sz="2400" b="1" dirty="0" err="1" smtClean="0"/>
              <a:t>Eg</a:t>
            </a:r>
            <a:r>
              <a:rPr lang="en-US" sz="2400" b="1" dirty="0" smtClean="0"/>
              <a:t>: </a:t>
            </a:r>
            <a:r>
              <a:rPr lang="en-US" sz="2400" dirty="0" smtClean="0"/>
              <a:t>&lt;</a:t>
            </a:r>
            <a:r>
              <a:rPr lang="en-US" sz="2400" dirty="0" err="1"/>
              <a:t>xsl:if</a:t>
            </a:r>
            <a:r>
              <a:rPr lang="en-US" sz="2400" dirty="0"/>
              <a:t> test = "marks &gt; 90"&gt; 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74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5562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2400"/>
            <a:ext cx="4032504" cy="6705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&lt;?xml version = "1.0"?&gt;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xsl-stylesheet</a:t>
            </a:r>
            <a:r>
              <a:rPr lang="en-US" dirty="0" smtClean="0">
                <a:solidFill>
                  <a:schemeClr val="tx1"/>
                </a:solidFill>
              </a:rPr>
              <a:t> version = "1.0" </a:t>
            </a:r>
            <a:r>
              <a:rPr lang="en-US" dirty="0" err="1" smtClean="0">
                <a:solidFill>
                  <a:schemeClr val="tx1"/>
                </a:solidFill>
              </a:rPr>
              <a:t>xmlns:xsl</a:t>
            </a:r>
            <a:r>
              <a:rPr lang="en-US" dirty="0" smtClean="0">
                <a:solidFill>
                  <a:schemeClr val="tx1"/>
                </a:solidFill>
              </a:rPr>
              <a:t> = "http://www.w3.org/1999/XSL/Transform"&gt;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xsl:output</a:t>
            </a:r>
            <a:r>
              <a:rPr lang="en-US" dirty="0" smtClean="0">
                <a:solidFill>
                  <a:schemeClr val="tx1"/>
                </a:solidFill>
              </a:rPr>
              <a:t> method = "html" </a:t>
            </a:r>
            <a:r>
              <a:rPr lang="en-US" dirty="0" err="1" smtClean="0">
                <a:solidFill>
                  <a:schemeClr val="tx1"/>
                </a:solidFill>
              </a:rPr>
              <a:t>doctype</a:t>
            </a:r>
            <a:r>
              <a:rPr lang="en-US" dirty="0" smtClean="0">
                <a:solidFill>
                  <a:schemeClr val="tx1"/>
                </a:solidFill>
              </a:rPr>
              <a:t>-system = "</a:t>
            </a:r>
            <a:r>
              <a:rPr lang="en-US" dirty="0" err="1" smtClean="0">
                <a:solidFill>
                  <a:schemeClr val="tx1"/>
                </a:solidFill>
              </a:rPr>
              <a:t>about:legacy-compat</a:t>
            </a:r>
            <a:r>
              <a:rPr lang="en-US" dirty="0" smtClean="0">
                <a:solidFill>
                  <a:schemeClr val="tx1"/>
                </a:solidFill>
              </a:rPr>
              <a:t>" /&gt;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&lt;</a:t>
            </a:r>
            <a:r>
              <a:rPr lang="en-US" dirty="0" err="1" smtClean="0">
                <a:solidFill>
                  <a:schemeClr val="tx1"/>
                </a:solidFill>
              </a:rPr>
              <a:t>xsl:template</a:t>
            </a:r>
            <a:r>
              <a:rPr lang="en-US" dirty="0" smtClean="0">
                <a:solidFill>
                  <a:schemeClr val="tx1"/>
                </a:solidFill>
              </a:rPr>
              <a:t> match = "/"&gt; &lt;!-- match root element --&gt;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&lt;html </a:t>
            </a:r>
            <a:r>
              <a:rPr lang="en-US" dirty="0" err="1" smtClean="0">
                <a:solidFill>
                  <a:schemeClr val="tx1"/>
                </a:solidFill>
              </a:rPr>
              <a:t>xmlns</a:t>
            </a:r>
            <a:r>
              <a:rPr lang="en-US" dirty="0" smtClean="0">
                <a:solidFill>
                  <a:schemeClr val="tx1"/>
                </a:solidFill>
              </a:rPr>
              <a:t> = "http://www.w3.org/1999/xhtml"&gt;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&lt;meta </a:t>
            </a:r>
            <a:r>
              <a:rPr lang="en-US" dirty="0" err="1" smtClean="0">
                <a:solidFill>
                  <a:schemeClr val="tx1"/>
                </a:solidFill>
              </a:rPr>
              <a:t>charset</a:t>
            </a:r>
            <a:r>
              <a:rPr lang="en-US" dirty="0" smtClean="0">
                <a:solidFill>
                  <a:schemeClr val="tx1"/>
                </a:solidFill>
              </a:rPr>
              <a:t> = "utf-8"/&gt;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&lt;link </a:t>
            </a:r>
            <a:r>
              <a:rPr lang="en-US" dirty="0" err="1" smtClean="0">
                <a:solidFill>
                  <a:schemeClr val="tx1"/>
                </a:solidFill>
              </a:rPr>
              <a:t>rel</a:t>
            </a:r>
            <a:r>
              <a:rPr lang="en-US" dirty="0" smtClean="0">
                <a:solidFill>
                  <a:schemeClr val="tx1"/>
                </a:solidFill>
              </a:rPr>
              <a:t> = "</a:t>
            </a:r>
            <a:r>
              <a:rPr lang="en-US" dirty="0" err="1" smtClean="0">
                <a:solidFill>
                  <a:schemeClr val="tx1"/>
                </a:solidFill>
              </a:rPr>
              <a:t>stylesheet</a:t>
            </a:r>
            <a:r>
              <a:rPr lang="en-US" dirty="0" smtClean="0">
                <a:solidFill>
                  <a:schemeClr val="tx1"/>
                </a:solidFill>
              </a:rPr>
              <a:t>" type = "text/</a:t>
            </a:r>
            <a:r>
              <a:rPr lang="en-US" dirty="0" err="1" smtClean="0">
                <a:solidFill>
                  <a:schemeClr val="tx1"/>
                </a:solidFill>
              </a:rPr>
              <a:t>css</a:t>
            </a:r>
            <a:r>
              <a:rPr lang="en-US" dirty="0" smtClean="0">
                <a:solidFill>
                  <a:schemeClr val="tx1"/>
                </a:solidFill>
              </a:rPr>
              <a:t>" </a:t>
            </a:r>
            <a:r>
              <a:rPr lang="en-US" dirty="0" err="1" smtClean="0">
                <a:solidFill>
                  <a:schemeClr val="tx1"/>
                </a:solidFill>
              </a:rPr>
              <a:t>href</a:t>
            </a:r>
            <a:r>
              <a:rPr lang="en-US" dirty="0" smtClean="0">
                <a:solidFill>
                  <a:schemeClr val="tx1"/>
                </a:solidFill>
              </a:rPr>
              <a:t> = "style.css"/&gt;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&lt;title&gt;Sports&lt;/title&gt;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&lt;/head&gt;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&lt;body&gt;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&lt;table&gt;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&lt;caption&gt;Information about various sports&lt;/caption&gt;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&lt;</a:t>
            </a:r>
            <a:r>
              <a:rPr lang="en-US" dirty="0" err="1" smtClean="0">
                <a:solidFill>
                  <a:schemeClr val="tx1"/>
                </a:solidFill>
              </a:rPr>
              <a:t>thead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&lt;</a:t>
            </a:r>
            <a:r>
              <a:rPr lang="en-US" dirty="0" err="1" smtClean="0">
                <a:solidFill>
                  <a:schemeClr val="tx1"/>
                </a:solidFill>
              </a:rPr>
              <a:t>tr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&lt;</a:t>
            </a:r>
            <a:r>
              <a:rPr lang="en-US" dirty="0" err="1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&gt;ID&lt;/</a:t>
            </a:r>
            <a:r>
              <a:rPr lang="en-US" dirty="0" err="1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&lt;</a:t>
            </a:r>
            <a:r>
              <a:rPr lang="en-US" dirty="0" err="1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&gt;Sport&lt;/</a:t>
            </a:r>
            <a:r>
              <a:rPr lang="en-US" dirty="0" err="1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&lt;</a:t>
            </a:r>
            <a:r>
              <a:rPr lang="en-US" dirty="0" err="1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&gt;Information&lt;/</a:t>
            </a:r>
            <a:r>
              <a:rPr lang="en-US" dirty="0" err="1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&lt;/</a:t>
            </a:r>
            <a:r>
              <a:rPr lang="en-US" dirty="0" err="1" smtClean="0">
                <a:solidFill>
                  <a:schemeClr val="tx1"/>
                </a:solidFill>
              </a:rPr>
              <a:t>tr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&lt;/</a:t>
            </a:r>
            <a:r>
              <a:rPr lang="en-US" dirty="0" err="1" smtClean="0">
                <a:solidFill>
                  <a:schemeClr val="tx1"/>
                </a:solidFill>
              </a:rPr>
              <a:t>thead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0" y="0"/>
            <a:ext cx="4498850" cy="611733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 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&lt;table&gt;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&lt;caption&gt;Information about various sports&lt;/caption&gt;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&lt;</a:t>
            </a:r>
            <a:r>
              <a:rPr lang="en-US" sz="1400" dirty="0" err="1" smtClean="0">
                <a:solidFill>
                  <a:schemeClr val="tx1"/>
                </a:solidFill>
              </a:rPr>
              <a:t>thead</a:t>
            </a:r>
            <a:r>
              <a:rPr lang="en-US" sz="1400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&lt;</a:t>
            </a:r>
            <a:r>
              <a:rPr lang="en-US" sz="1400" dirty="0" err="1" smtClean="0">
                <a:solidFill>
                  <a:schemeClr val="tx1"/>
                </a:solidFill>
              </a:rPr>
              <a:t>tr</a:t>
            </a:r>
            <a:r>
              <a:rPr lang="en-US" sz="1400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&lt;</a:t>
            </a:r>
            <a:r>
              <a:rPr lang="en-US" sz="1400" dirty="0" err="1" smtClean="0">
                <a:solidFill>
                  <a:schemeClr val="tx1"/>
                </a:solidFill>
              </a:rPr>
              <a:t>th</a:t>
            </a:r>
            <a:r>
              <a:rPr lang="en-US" sz="1400" dirty="0" smtClean="0">
                <a:solidFill>
                  <a:schemeClr val="tx1"/>
                </a:solidFill>
              </a:rPr>
              <a:t>&gt;ID&lt;/</a:t>
            </a:r>
            <a:r>
              <a:rPr lang="en-US" sz="1400" dirty="0" err="1" smtClean="0">
                <a:solidFill>
                  <a:schemeClr val="tx1"/>
                </a:solidFill>
              </a:rPr>
              <a:t>th</a:t>
            </a:r>
            <a:r>
              <a:rPr lang="en-US" sz="1400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&lt;</a:t>
            </a:r>
            <a:r>
              <a:rPr lang="en-US" sz="1400" dirty="0" err="1" smtClean="0">
                <a:solidFill>
                  <a:schemeClr val="tx1"/>
                </a:solidFill>
              </a:rPr>
              <a:t>th</a:t>
            </a:r>
            <a:r>
              <a:rPr lang="en-US" sz="1400" dirty="0" smtClean="0">
                <a:solidFill>
                  <a:schemeClr val="tx1"/>
                </a:solidFill>
              </a:rPr>
              <a:t>&gt;Sport&lt;/</a:t>
            </a:r>
            <a:r>
              <a:rPr lang="en-US" sz="1400" dirty="0" err="1" smtClean="0">
                <a:solidFill>
                  <a:schemeClr val="tx1"/>
                </a:solidFill>
              </a:rPr>
              <a:t>th</a:t>
            </a:r>
            <a:r>
              <a:rPr lang="en-US" sz="1400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&lt;</a:t>
            </a:r>
            <a:r>
              <a:rPr lang="en-US" sz="1400" dirty="0" err="1" smtClean="0">
                <a:solidFill>
                  <a:schemeClr val="tx1"/>
                </a:solidFill>
              </a:rPr>
              <a:t>th</a:t>
            </a:r>
            <a:r>
              <a:rPr lang="en-US" sz="1400" dirty="0" smtClean="0">
                <a:solidFill>
                  <a:schemeClr val="tx1"/>
                </a:solidFill>
              </a:rPr>
              <a:t>&gt;Information&lt;/</a:t>
            </a:r>
            <a:r>
              <a:rPr lang="en-US" sz="1400" dirty="0" err="1" smtClean="0">
                <a:solidFill>
                  <a:schemeClr val="tx1"/>
                </a:solidFill>
              </a:rPr>
              <a:t>th</a:t>
            </a:r>
            <a:r>
              <a:rPr lang="en-US" sz="1400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&lt;/</a:t>
            </a:r>
            <a:r>
              <a:rPr lang="en-US" sz="1400" dirty="0" err="1" smtClean="0">
                <a:solidFill>
                  <a:schemeClr val="tx1"/>
                </a:solidFill>
              </a:rPr>
              <a:t>tr</a:t>
            </a:r>
            <a:r>
              <a:rPr lang="en-US" sz="1400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&lt;/</a:t>
            </a:r>
            <a:r>
              <a:rPr lang="en-US" sz="1400" dirty="0" err="1" smtClean="0">
                <a:solidFill>
                  <a:schemeClr val="tx1"/>
                </a:solidFill>
              </a:rPr>
              <a:t>thead</a:t>
            </a:r>
            <a:r>
              <a:rPr lang="en-US" sz="1400" dirty="0" smtClean="0">
                <a:solidFill>
                  <a:schemeClr val="tx1"/>
                </a:solidFill>
              </a:rPr>
              <a:t>&gt;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&lt;!-- insert each name and paragraph element value --&gt;</a:t>
            </a:r>
          </a:p>
          <a:p>
            <a:pPr marL="0" indent="0">
              <a:buNone/>
            </a:pPr>
            <a:r>
              <a:rPr lang="en-US" sz="1400" dirty="0" smtClean="0"/>
              <a:t> &lt;!-- into a table row. --&gt;</a:t>
            </a:r>
          </a:p>
          <a:p>
            <a:pPr marL="0" indent="0">
              <a:buNone/>
            </a:pPr>
            <a:r>
              <a:rPr lang="en-US" sz="1400" dirty="0" smtClean="0"/>
              <a:t> &lt;</a:t>
            </a:r>
            <a:r>
              <a:rPr lang="en-US" sz="1400" dirty="0" err="1" smtClean="0"/>
              <a:t>xsl:for</a:t>
            </a:r>
            <a:r>
              <a:rPr lang="en-US" sz="1400" dirty="0" smtClean="0"/>
              <a:t>-each select = "/sports/game"&gt;</a:t>
            </a:r>
          </a:p>
          <a:p>
            <a:pPr marL="0" indent="0">
              <a:buNone/>
            </a:pPr>
            <a:r>
              <a:rPr lang="en-US" sz="1400" dirty="0" smtClean="0"/>
              <a:t> &lt;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 &lt;td&gt;&lt;</a:t>
            </a:r>
            <a:r>
              <a:rPr lang="en-US" sz="1400" dirty="0" err="1" smtClean="0"/>
              <a:t>xsl:value</a:t>
            </a:r>
            <a:r>
              <a:rPr lang="en-US" sz="1400" dirty="0" smtClean="0"/>
              <a:t>-of select = "@id"/&gt;&lt;/td&gt;</a:t>
            </a:r>
          </a:p>
          <a:p>
            <a:pPr marL="0" indent="0">
              <a:buNone/>
            </a:pPr>
            <a:r>
              <a:rPr lang="en-US" sz="1400" dirty="0" smtClean="0"/>
              <a:t> &lt;td&gt;&lt;</a:t>
            </a:r>
            <a:r>
              <a:rPr lang="en-US" sz="1400" dirty="0" err="1" smtClean="0"/>
              <a:t>xsl:value</a:t>
            </a:r>
            <a:r>
              <a:rPr lang="en-US" sz="1400" dirty="0" smtClean="0"/>
              <a:t>-of select = "name"/&gt;&lt;/td&gt;</a:t>
            </a:r>
          </a:p>
          <a:p>
            <a:pPr marL="0" indent="0">
              <a:buNone/>
            </a:pPr>
            <a:r>
              <a:rPr lang="en-US" sz="1400" dirty="0" smtClean="0"/>
              <a:t> &lt;td&gt;&lt;</a:t>
            </a:r>
            <a:r>
              <a:rPr lang="en-US" sz="1400" dirty="0" err="1" smtClean="0"/>
              <a:t>xsl:value</a:t>
            </a:r>
            <a:r>
              <a:rPr lang="en-US" sz="1400" dirty="0" smtClean="0"/>
              <a:t>-of select = "paragraph"/&gt;&lt;/td&gt;</a:t>
            </a:r>
          </a:p>
          <a:p>
            <a:pPr marL="0" indent="0">
              <a:buNone/>
            </a:pPr>
            <a:r>
              <a:rPr lang="en-US" sz="1400" dirty="0" smtClean="0"/>
              <a:t> &lt;/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&lt;/</a:t>
            </a:r>
            <a:r>
              <a:rPr lang="en-US" sz="1400" dirty="0" err="1" smtClean="0"/>
              <a:t>xsl:for</a:t>
            </a:r>
            <a:r>
              <a:rPr lang="en-US" sz="1400" dirty="0" smtClean="0"/>
              <a:t>-each&gt;</a:t>
            </a:r>
          </a:p>
          <a:p>
            <a:pPr marL="0" indent="0">
              <a:buNone/>
            </a:pPr>
            <a:r>
              <a:rPr lang="en-US" sz="1400" dirty="0" smtClean="0"/>
              <a:t> &lt;/table&gt;</a:t>
            </a:r>
          </a:p>
          <a:p>
            <a:pPr marL="0" indent="0">
              <a:buNone/>
            </a:pPr>
            <a:r>
              <a:rPr lang="en-US" sz="1400" dirty="0" smtClean="0"/>
              <a:t> &lt;/body&gt;</a:t>
            </a:r>
          </a:p>
          <a:p>
            <a:pPr marL="0" indent="0">
              <a:buNone/>
            </a:pPr>
            <a:r>
              <a:rPr lang="en-US" sz="1400" dirty="0" smtClean="0"/>
              <a:t> &lt;/html&gt;</a:t>
            </a:r>
          </a:p>
          <a:p>
            <a:pPr marL="0" indent="0">
              <a:buNone/>
            </a:pPr>
            <a:r>
              <a:rPr lang="en-US" sz="1400" dirty="0" smtClean="0"/>
              <a:t> &lt;/</a:t>
            </a:r>
            <a:r>
              <a:rPr lang="en-US" sz="1400" dirty="0" err="1" smtClean="0"/>
              <a:t>xsl:template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 &lt;/</a:t>
            </a:r>
            <a:r>
              <a:rPr lang="en-US" sz="1400" dirty="0" err="1" smtClean="0"/>
              <a:t>xsl:stylesheet</a:t>
            </a:r>
            <a:r>
              <a:rPr lang="en-US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4455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Outputting the DOCTYPE</a:t>
            </a:r>
          </a:p>
          <a:p>
            <a:pPr>
              <a:buNone/>
            </a:pPr>
            <a:endParaRPr lang="en-US" b="1" dirty="0" smtClean="0"/>
          </a:p>
          <a:p>
            <a:pPr lvl="1" algn="just"/>
            <a:r>
              <a:rPr lang="en-US" sz="1800" b="1" dirty="0" err="1" smtClean="0"/>
              <a:t>xsl:output</a:t>
            </a:r>
            <a:r>
              <a:rPr lang="en-US" sz="1800" b="1" dirty="0" smtClean="0"/>
              <a:t> </a:t>
            </a:r>
            <a:r>
              <a:rPr lang="en-US" sz="1800" dirty="0" smtClean="0"/>
              <a:t>to write an HTML5 document type declaration </a:t>
            </a:r>
            <a:r>
              <a:rPr lang="en-US" sz="1800" b="1" dirty="0" smtClean="0"/>
              <a:t>(DOCTYPE) </a:t>
            </a:r>
            <a:r>
              <a:rPr lang="en-US" sz="1800" dirty="0" smtClean="0"/>
              <a:t>to the result tree (i.e., the XML document to be created). </a:t>
            </a:r>
          </a:p>
          <a:p>
            <a:pPr lvl="1" algn="just"/>
            <a:r>
              <a:rPr lang="en-US" sz="1800" dirty="0" smtClean="0"/>
              <a:t>At the time of this writing, the W3C has not yet updated the XSLT recommendation (standard) to support the HTML5 DOCTYPE—in the meantime, they recommend setting the attribute </a:t>
            </a:r>
            <a:r>
              <a:rPr lang="en-US" sz="1800" dirty="0" err="1" smtClean="0"/>
              <a:t>doctype</a:t>
            </a:r>
            <a:r>
              <a:rPr lang="en-US" sz="1800" dirty="0" smtClean="0"/>
              <a:t>- system to the value </a:t>
            </a:r>
            <a:r>
              <a:rPr lang="en-US" sz="1800" b="1" dirty="0" err="1" smtClean="0"/>
              <a:t>about:legacy-compat</a:t>
            </a:r>
            <a:r>
              <a:rPr lang="en-US" sz="1800" dirty="0" smtClean="0"/>
              <a:t> to produce an HTML5 compatible DOCTYPE using XSLT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element can have multiple unique attributes</a:t>
            </a:r>
            <a:r>
              <a:rPr lang="en-US" dirty="0" smtClean="0"/>
              <a:t>.</a:t>
            </a:r>
          </a:p>
          <a:p>
            <a:r>
              <a:rPr lang="en-US" dirty="0"/>
              <a:t>Attribute gives more information about XML elements</a:t>
            </a:r>
            <a:r>
              <a:rPr lang="en-US" dirty="0" smtClean="0"/>
              <a:t>.</a:t>
            </a:r>
          </a:p>
          <a:p>
            <a:r>
              <a:rPr lang="en-US" dirty="0"/>
              <a:t>An XML attribute is always a </a:t>
            </a:r>
            <a:r>
              <a:rPr lang="en-US" i="1" dirty="0"/>
              <a:t>name-value</a:t>
            </a:r>
            <a:r>
              <a:rPr lang="en-US" dirty="0"/>
              <a:t> pair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  <a:r>
              <a:rPr lang="en-US" dirty="0"/>
              <a:t> &lt;person gender="female"&gt;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XML: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20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XML </a:t>
            </a:r>
            <a:r>
              <a:rPr lang="en-US" dirty="0" smtClean="0"/>
              <a:t>the </a:t>
            </a:r>
            <a:r>
              <a:rPr lang="en-US" dirty="0"/>
              <a:t>attribute value must always be </a:t>
            </a:r>
            <a:r>
              <a:rPr lang="en-US" dirty="0" smtClean="0"/>
              <a:t>quoted.</a:t>
            </a:r>
          </a:p>
          <a:p>
            <a:pPr marL="0" indent="0">
              <a:buNone/>
            </a:pPr>
            <a:r>
              <a:rPr lang="en-US" dirty="0"/>
              <a:t>&lt;?xml version="1.0"?&gt;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/>
              <a:t>note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date="12/11/99"&gt; 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to&gt;</a:t>
            </a:r>
            <a:r>
              <a:rPr lang="en-US" dirty="0" err="1"/>
              <a:t>Tove</a:t>
            </a:r>
            <a:r>
              <a:rPr lang="en-US" dirty="0"/>
              <a:t>&lt;/to&gt;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from&gt;</a:t>
            </a:r>
            <a:r>
              <a:rPr lang="en-US" dirty="0" err="1"/>
              <a:t>Jani</a:t>
            </a:r>
            <a:r>
              <a:rPr lang="en-US" dirty="0"/>
              <a:t>&lt;/from&gt; </a:t>
            </a:r>
            <a:r>
              <a:rPr lang="en-US" dirty="0" smtClean="0"/>
              <a:t>	&lt;</a:t>
            </a:r>
            <a:r>
              <a:rPr lang="en-US" dirty="0"/>
              <a:t>heading&gt;Reminder&lt;/heading&gt;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body&gt;Don't forget me </a:t>
            </a:r>
            <a:r>
              <a:rPr lang="en-US" dirty="0" smtClean="0"/>
              <a:t>this </a:t>
            </a:r>
            <a:r>
              <a:rPr lang="en-US" dirty="0"/>
              <a:t>weekend!&lt;/body&gt;  </a:t>
            </a:r>
            <a:r>
              <a:rPr lang="en-US" dirty="0" smtClean="0"/>
              <a:t>                          &lt;/note&gt;</a:t>
            </a:r>
          </a:p>
          <a:p>
            <a:r>
              <a:rPr lang="en-US" dirty="0"/>
              <a:t>XML attributes are normally used to describe XML elements, or to provide additional information about elements.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12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970</TotalTime>
  <Words>3941</Words>
  <Application>Microsoft Office PowerPoint</Application>
  <PresentationFormat>On-screen Show (4:3)</PresentationFormat>
  <Paragraphs>541</Paragraphs>
  <Slides>75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Hardcover</vt:lpstr>
      <vt:lpstr>XML</vt:lpstr>
      <vt:lpstr>INTRODUCTION</vt:lpstr>
      <vt:lpstr>HTML Vs. XML</vt:lpstr>
      <vt:lpstr>XML</vt:lpstr>
      <vt:lpstr>XML Document: Eg</vt:lpstr>
      <vt:lpstr>XML Document</vt:lpstr>
      <vt:lpstr>XML ELEMENT</vt:lpstr>
      <vt:lpstr>XML: Attribute</vt:lpstr>
      <vt:lpstr>Slide 9</vt:lpstr>
      <vt:lpstr>Elements vs. Attributes</vt:lpstr>
      <vt:lpstr>Slide 11</vt:lpstr>
      <vt:lpstr>XML References</vt:lpstr>
      <vt:lpstr>Slide 13</vt:lpstr>
      <vt:lpstr>Processing XML document</vt:lpstr>
      <vt:lpstr>Validating XML Documents</vt:lpstr>
      <vt:lpstr>Well Formed XML</vt:lpstr>
      <vt:lpstr>XML: Namespace</vt:lpstr>
      <vt:lpstr>Slide 18</vt:lpstr>
      <vt:lpstr>Slide 19</vt:lpstr>
      <vt:lpstr>Slide 20</vt:lpstr>
      <vt:lpstr>Default Namespaces</vt:lpstr>
      <vt:lpstr>DTD: Document type definition</vt:lpstr>
      <vt:lpstr>DTD</vt:lpstr>
      <vt:lpstr>Slide 24</vt:lpstr>
      <vt:lpstr>Internal DTD Declaration</vt:lpstr>
      <vt:lpstr>Slide 26</vt:lpstr>
      <vt:lpstr>External DTD Declaration</vt:lpstr>
      <vt:lpstr>DOCTYPE</vt:lpstr>
      <vt:lpstr>Slide 29</vt:lpstr>
      <vt:lpstr>Defining Elements in a DTD</vt:lpstr>
      <vt:lpstr>Defining Attributes in a DTD</vt:lpstr>
      <vt:lpstr>Slide 32</vt:lpstr>
      <vt:lpstr>XML: SCHEMA</vt:lpstr>
      <vt:lpstr>XML: SCHEMA</vt:lpstr>
      <vt:lpstr>XML: SCHEMA</vt:lpstr>
      <vt:lpstr>XML: SCHEMA</vt:lpstr>
      <vt:lpstr>Example</vt:lpstr>
      <vt:lpstr>XML Schema Document</vt:lpstr>
      <vt:lpstr>Slide 39</vt:lpstr>
      <vt:lpstr>Simple” and “complex” elements</vt:lpstr>
      <vt:lpstr>Defining a simple element</vt:lpstr>
      <vt:lpstr>Slide 42</vt:lpstr>
      <vt:lpstr>Defining attribute</vt:lpstr>
      <vt:lpstr>Slide 44</vt:lpstr>
      <vt:lpstr>Complex element</vt:lpstr>
      <vt:lpstr>XSD restrictions/facets</vt:lpstr>
      <vt:lpstr>Restrictions on number</vt:lpstr>
      <vt:lpstr>Restrictions on strings</vt:lpstr>
      <vt:lpstr>Reference to an XML schema</vt:lpstr>
      <vt:lpstr>XML Vocabularies</vt:lpstr>
      <vt:lpstr>MathML</vt:lpstr>
      <vt:lpstr>MathML</vt:lpstr>
      <vt:lpstr>Slide 53</vt:lpstr>
      <vt:lpstr>Slide 54</vt:lpstr>
      <vt:lpstr>Algebraic Equation in MathML</vt:lpstr>
      <vt:lpstr>Slide 56</vt:lpstr>
      <vt:lpstr>Calculus Expression in MathML</vt:lpstr>
      <vt:lpstr>Slide 58</vt:lpstr>
      <vt:lpstr>Slide 59</vt:lpstr>
      <vt:lpstr>XSL</vt:lpstr>
      <vt:lpstr>Slide 61</vt:lpstr>
      <vt:lpstr>Slide 62</vt:lpstr>
      <vt:lpstr>Slide 63</vt:lpstr>
      <vt:lpstr>Slide 64</vt:lpstr>
      <vt:lpstr>Extensible Stylesheet Language Transformations(XSLT)</vt:lpstr>
      <vt:lpstr>Eg:</vt:lpstr>
      <vt:lpstr>Step1: Create XSLT document(students.xsl)</vt:lpstr>
      <vt:lpstr>Step2:Link XSLT to XML</vt:lpstr>
      <vt:lpstr>Style Sheet Declaration</vt:lpstr>
      <vt:lpstr>XSLT elements</vt:lpstr>
      <vt:lpstr>XSLT elements</vt:lpstr>
      <vt:lpstr>Slide 72</vt:lpstr>
      <vt:lpstr>Slide 73</vt:lpstr>
      <vt:lpstr>Slide 74</vt:lpstr>
      <vt:lpstr>Slide 75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maalu</dc:creator>
  <cp:lastModifiedBy>HP</cp:lastModifiedBy>
  <cp:revision>136</cp:revision>
  <dcterms:created xsi:type="dcterms:W3CDTF">2017-03-05T16:10:09Z</dcterms:created>
  <dcterms:modified xsi:type="dcterms:W3CDTF">2019-05-08T14:26:08Z</dcterms:modified>
</cp:coreProperties>
</file>