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4" r:id="rId25"/>
    <p:sldId id="347" r:id="rId26"/>
    <p:sldId id="348" r:id="rId27"/>
    <p:sldId id="285" r:id="rId28"/>
    <p:sldId id="286" r:id="rId29"/>
    <p:sldId id="287" r:id="rId30"/>
    <p:sldId id="288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21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46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4" r:id="rId83"/>
    <p:sldId id="343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91" d="100"/>
          <a:sy n="91" d="100"/>
        </p:scale>
        <p:origin x="-774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5617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EAC4B-2F18-46E0-8584-AA70AA7EA52C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D8E5-CB8E-4EB0-8D65-8CFB4BA3B9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71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D8E5-CB8E-4EB0-8D65-8CFB4BA3B9B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8359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D8E5-CB8E-4EB0-8D65-8CFB4BA3B9BA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D8E5-CB8E-4EB0-8D65-8CFB4BA3B9BA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D8E5-CB8E-4EB0-8D65-8CFB4BA3B9BA}" type="slidenum">
              <a:rPr lang="en-IN" smtClean="0"/>
              <a:pPr/>
              <a:t>80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5040EA-3B21-4155-BECE-751A99A6F783}" type="datetimeFigureOut">
              <a:rPr lang="en-IN" smtClean="0"/>
              <a:pPr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16537B-0844-4829-8EB7-128A21D8EC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types.resource.php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mysql-connect.php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mysql-query.php" TargetMode="External"/><Relationship Id="rId2" Type="http://schemas.openxmlformats.org/officeDocument/2006/relationships/hyperlink" Target="http://php.net/manual/en/language.types.resource.php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types.resource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n/function.mysql-query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-6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20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 tier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62560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top tier, or client tier, is the application’s user interface, which gathers input and displays output.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interact directly with the application through the user interface, which is typically a web browser or a mobile device.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response to user actions (e.g., clicking a hyperlink), the client tier interacts with the middle tier to make requests and to retrieve data from the information tier.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tier then displays the data retrieved for the user.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2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request documents from web servers, users must know the hostnames on which the web server software resides.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request documents from local web servers (i.e., ones residing on users’ machines) or remote web servers (i.e., ones residing on different machines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Local web servers can be accessed through your computer’s name or through the name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—a hostname that references the local machine and normally translates to the IP address 127.0.0.1 (known as the loopback address)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2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display the machine name in Windows, Mac OS X or Linux, run the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hostname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command in a command prompt or terminal window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remote web server referenced by a fully qualified hostname or an IP address can also serve documents.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the URL 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http ://www.deitel.com/books/downloads.html, the middle portion, www.deitel.com, is the server’s fully qualified hostname.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82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2999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PHP, or PHP: Hypertext Preprocessor, has become the most popular server-side scripting language for creating dynamic web pages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- created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Rasmus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Lerdorf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is an open-source technology that’s supported by a large community of users and developers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platform independent—implementations exist for all major UNIX, Linux, Mac and Windows operating systems.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supports many databases, including MySQL. 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65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PHP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code is embedded directly into text-based documents, such as HTML, though these script segments are interpreted by the server before being delivered to the client. </a:t>
            </a:r>
            <a:endParaRPr lang="en-US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script file names end with .</a:t>
            </a:r>
            <a:r>
              <a:rPr lang="en-US" sz="3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code is inserted between the delimiters and can be placed anywhere in HTML markup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are preceded by a $ and are created the first time they’re encountered by the PHP interpreter.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statements terminate with a semicolon (;)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94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single-line comment, which begins with two slashes (//).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Multiline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comments begin with delimiter /* on the first line of the comment and end with delimiter */ at the end of the last line of the comment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a variable is encountered inside a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double quoted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("") string, PHP interpolates the variable.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other words, PHP inserts the variable’s value where the variable name appears in the string.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46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variables are loosely typed—they can contain different types of data (e.g., integers, doubles or strings) at different times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915400" cy="373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18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Converting Between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Converting between different data types may be necessary when performing arithmetic operations with variables. 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Type </a:t>
            </a:r>
            <a:r>
              <a:rPr lang="en-US" sz="3600" dirty="0">
                <a:solidFill>
                  <a:schemeClr val="bg1"/>
                </a:solidFill>
              </a:rPr>
              <a:t>conversions can be performed using function </a:t>
            </a:r>
            <a:r>
              <a:rPr lang="en-US" sz="3600" b="1" dirty="0" err="1">
                <a:solidFill>
                  <a:schemeClr val="bg1"/>
                </a:solidFill>
              </a:rPr>
              <a:t>settype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4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8800"/>
            <a:ext cx="8610600" cy="4382301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IN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IN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gettype</a:t>
            </a:r>
            <a:r>
              <a:rPr lang="en-IN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settype</a:t>
            </a:r>
            <a:endParaRPr lang="en-IN" sz="24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are typed based on the values assigned to them.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example, variable $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testString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becomes a string when assigned the value "3.5 seconds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gettype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which returns the current type of its argument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settype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modify the type of each variable.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settype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takes two arguments—the variable whose type is to be changed and the variable’s new type.</a:t>
            </a:r>
            <a:endParaRPr lang="en-IN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HTTP Transactions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Multitier Application </a:t>
            </a:r>
            <a:r>
              <a:rPr lang="en-IN" dirty="0" smtClean="0">
                <a:solidFill>
                  <a:schemeClr val="bg1"/>
                </a:solidFill>
              </a:rPr>
              <a:t>Architecture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Client-Side Scripting versus </a:t>
            </a:r>
            <a:r>
              <a:rPr lang="en-IN" dirty="0" err="1">
                <a:solidFill>
                  <a:schemeClr val="bg1"/>
                </a:solidFill>
              </a:rPr>
              <a:t>ServerSide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Scripting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Accessing </a:t>
            </a:r>
            <a:r>
              <a:rPr lang="en-IN" dirty="0">
                <a:solidFill>
                  <a:schemeClr val="bg1"/>
                </a:solidFill>
              </a:rPr>
              <a:t>Web Servers</a:t>
            </a:r>
          </a:p>
        </p:txBody>
      </p:sp>
    </p:spTree>
    <p:extLst>
      <p:ext uri="{BB962C8B-B14F-4D97-AF65-F5344CB8AC3E}">
        <p14:creationId xmlns="" xmlns:p14="http://schemas.microsoft.com/office/powerpoint/2010/main" val="19000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Calling function </a:t>
            </a:r>
            <a:r>
              <a:rPr lang="en-US" dirty="0" err="1">
                <a:solidFill>
                  <a:schemeClr val="bg1"/>
                </a:solidFill>
              </a:rPr>
              <a:t>settype</a:t>
            </a:r>
            <a:r>
              <a:rPr lang="en-US" dirty="0">
                <a:solidFill>
                  <a:schemeClr val="bg1"/>
                </a:solidFill>
              </a:rPr>
              <a:t> can result in loss of data.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example, doubles </a:t>
            </a:r>
            <a:r>
              <a:rPr lang="en-US" dirty="0" smtClean="0">
                <a:solidFill>
                  <a:schemeClr val="bg1"/>
                </a:solidFill>
              </a:rPr>
              <a:t>are truncated </a:t>
            </a:r>
            <a:r>
              <a:rPr lang="en-US" dirty="0">
                <a:solidFill>
                  <a:schemeClr val="bg1"/>
                </a:solidFill>
              </a:rPr>
              <a:t>when they’re converted to integers.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converting from a string to a number, PHP uses the value of the number that appears at the beginning of the string.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no number appears at the beginning, the string evaluates to 0.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the </a:t>
            </a:r>
            <a:r>
              <a:rPr lang="en-US" dirty="0">
                <a:solidFill>
                  <a:schemeClr val="bg1"/>
                </a:solidFill>
              </a:rPr>
              <a:t>string "3.5 seconds" is converted to a double, storing 3.5 in variable $</a:t>
            </a:r>
            <a:r>
              <a:rPr lang="en-US" dirty="0" err="1">
                <a:solidFill>
                  <a:schemeClr val="bg1"/>
                </a:solidFill>
              </a:rPr>
              <a:t>testString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0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Casting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Another option for conversion between types is casting (or type casting).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Unlike </a:t>
            </a:r>
            <a:r>
              <a:rPr lang="en-US" dirty="0" err="1">
                <a:solidFill>
                  <a:schemeClr val="bg1"/>
                </a:solidFill>
              </a:rPr>
              <a:t>settype</a:t>
            </a:r>
            <a:r>
              <a:rPr lang="en-US" dirty="0">
                <a:solidFill>
                  <a:schemeClr val="bg1"/>
                </a:solidFill>
              </a:rPr>
              <a:t>, casting does not change a variable’s content—it creates a temporary copy of a variable’s value in </a:t>
            </a:r>
            <a:r>
              <a:rPr lang="en-US" dirty="0" smtClean="0">
                <a:solidFill>
                  <a:schemeClr val="bg1"/>
                </a:solidFill>
              </a:rPr>
              <a:t>memory.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Casting is useful when a different type is required in a specific operation but you would like to retain the variable’s original value and type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concatenation operator (.) combines multiple strings in the same print statement</a:t>
            </a:r>
            <a:endParaRPr lang="en-IN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PHP provides several arithmetic operators.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function </a:t>
            </a:r>
            <a:r>
              <a:rPr lang="en-US" sz="3600" b="1" dirty="0" smtClean="0">
                <a:solidFill>
                  <a:schemeClr val="bg1"/>
                </a:solidFill>
              </a:rPr>
              <a:t>define</a:t>
            </a:r>
            <a:r>
              <a:rPr lang="en-US" sz="3600" dirty="0" smtClean="0">
                <a:solidFill>
                  <a:schemeClr val="bg1"/>
                </a:solidFill>
              </a:rPr>
              <a:t> to create a </a:t>
            </a:r>
            <a:r>
              <a:rPr lang="en-US" sz="3600" b="1" dirty="0" smtClean="0">
                <a:solidFill>
                  <a:schemeClr val="bg1"/>
                </a:solidFill>
              </a:rPr>
              <a:t>named constant.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Function define takes two arguments—the </a:t>
            </a:r>
            <a:r>
              <a:rPr lang="en-US" sz="3600" b="1" dirty="0" smtClean="0">
                <a:solidFill>
                  <a:schemeClr val="bg1"/>
                </a:solidFill>
              </a:rPr>
              <a:t>name</a:t>
            </a:r>
            <a:r>
              <a:rPr lang="en-US" sz="3600" dirty="0" smtClean="0">
                <a:solidFill>
                  <a:schemeClr val="bg1"/>
                </a:solidFill>
              </a:rPr>
              <a:t> and </a:t>
            </a:r>
            <a:r>
              <a:rPr lang="en-US" sz="3600" b="1" dirty="0" smtClean="0">
                <a:solidFill>
                  <a:schemeClr val="bg1"/>
                </a:solidFill>
              </a:rPr>
              <a:t>value</a:t>
            </a:r>
            <a:r>
              <a:rPr lang="en-US" sz="3600" dirty="0" smtClean="0">
                <a:solidFill>
                  <a:schemeClr val="bg1"/>
                </a:solidFill>
              </a:rPr>
              <a:t> of the constant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An optional third argument accepts a </a:t>
            </a:r>
            <a:r>
              <a:rPr lang="en-US" sz="3600" b="1" dirty="0" err="1" smtClean="0">
                <a:solidFill>
                  <a:schemeClr val="bg1"/>
                </a:solidFill>
              </a:rPr>
              <a:t>bool</a:t>
            </a:r>
            <a:r>
              <a:rPr lang="en-US" sz="3600" dirty="0" smtClean="0">
                <a:solidFill>
                  <a:schemeClr val="bg1"/>
                </a:solidFill>
              </a:rPr>
              <a:t> value that specifies whether the constant is </a:t>
            </a:r>
            <a:r>
              <a:rPr lang="en-US" sz="3600" i="1" dirty="0" smtClean="0">
                <a:solidFill>
                  <a:schemeClr val="bg1"/>
                </a:solidFill>
              </a:rPr>
              <a:t>case insensitive—constants are case sensitive by default.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05800" cy="5334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Uninitialized variables have undefined values that evaluate differently, depending on the context.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example, when an undefined value is used in a numeric context, it evaluates to 0. (e.g., $num in line 51)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contrast, when an undefined value is interpreted in a string context (e.g., $nothing in line 48), it evaluates to the string “”.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you run a PHP script that uses an undefined variable, the PHP interpreter outputs warning messages in the web page.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Strings are converted to integers or doubles when they’re used in arithmetic operations.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line 57, a copy of the value of variable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"3 dollars", is converted to the integer 3 for use in the calculation.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type and value of variable $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are left unchanged.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Keywords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6764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"/>
            <a:ext cx="5410200" cy="687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2819400"/>
            <a:ext cx="923330" cy="3200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4800" dirty="0" smtClean="0"/>
              <a:t>precedence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49" y="1328738"/>
            <a:ext cx="5228209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Initializing and Manipulating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930409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PHP provides the capability to store data in arrays.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Arrays are divided into elements that behave as individual variables.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Array names, like other variables, begin with the $ symbol.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Individual array elements are accessed by following the array’s variable name with an index enclosed in square brackets ([]). </a:t>
            </a:r>
          </a:p>
          <a:p>
            <a:pPr algn="just"/>
            <a:r>
              <a:rPr lang="en-US" i="1" dirty="0" smtClean="0">
                <a:solidFill>
                  <a:schemeClr val="bg1"/>
                </a:solidFill>
              </a:rPr>
              <a:t>If a value is assigned to an array element of an array that does not exist, then the array is created (line 18).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Create an Array in PHP</a:t>
            </a:r>
          </a:p>
          <a:p>
            <a:pPr lvl="1" algn="just"/>
            <a:r>
              <a:rPr lang="en-US" sz="3200" dirty="0" smtClean="0">
                <a:solidFill>
                  <a:schemeClr val="bg1"/>
                </a:solidFill>
              </a:rPr>
              <a:t>In PHP, the array() function is used to create an array</a:t>
            </a:r>
            <a:r>
              <a:rPr lang="en-US" sz="3200" b="1" dirty="0" smtClean="0">
                <a:solidFill>
                  <a:schemeClr val="bg1"/>
                </a:solidFill>
              </a:rPr>
              <a:t>	</a:t>
            </a:r>
          </a:p>
          <a:p>
            <a:pPr lvl="1" algn="just"/>
            <a:r>
              <a:rPr lang="en-US" sz="3200" dirty="0" smtClean="0">
                <a:solidFill>
                  <a:schemeClr val="bg1"/>
                </a:solidFill>
              </a:rPr>
              <a:t>In PHP, there are three types of arrays:</a:t>
            </a:r>
          </a:p>
          <a:p>
            <a:pPr lvl="2" algn="just"/>
            <a:r>
              <a:rPr lang="en-US" sz="2800" b="1" dirty="0" smtClean="0">
                <a:solidFill>
                  <a:schemeClr val="bg1"/>
                </a:solidFill>
              </a:rPr>
              <a:t>Indexed arrays</a:t>
            </a:r>
            <a:r>
              <a:rPr lang="en-US" sz="2800" dirty="0" smtClean="0">
                <a:solidFill>
                  <a:schemeClr val="bg1"/>
                </a:solidFill>
              </a:rPr>
              <a:t> - Arrays with a numeric index</a:t>
            </a:r>
          </a:p>
          <a:p>
            <a:pPr lvl="2" algn="just"/>
            <a:r>
              <a:rPr lang="en-US" sz="2800" b="1" dirty="0" smtClean="0">
                <a:solidFill>
                  <a:schemeClr val="bg1"/>
                </a:solidFill>
              </a:rPr>
              <a:t>Associative arrays</a:t>
            </a:r>
            <a:r>
              <a:rPr lang="en-US" sz="2800" dirty="0" smtClean="0">
                <a:solidFill>
                  <a:schemeClr val="bg1"/>
                </a:solidFill>
              </a:rPr>
              <a:t> - Arrays with named keys</a:t>
            </a:r>
          </a:p>
          <a:p>
            <a:pPr lvl="2" algn="just"/>
            <a:r>
              <a:rPr lang="en-US" sz="2800" b="1" dirty="0" smtClean="0">
                <a:solidFill>
                  <a:schemeClr val="bg1"/>
                </a:solidFill>
              </a:rPr>
              <a:t>Multidimensional arrays</a:t>
            </a:r>
            <a:r>
              <a:rPr lang="en-US" sz="2800" dirty="0" smtClean="0">
                <a:solidFill>
                  <a:schemeClr val="bg1"/>
                </a:solidFill>
              </a:rPr>
              <a:t> - Arrays containing one or more arrays</a:t>
            </a:r>
          </a:p>
          <a:p>
            <a:pPr algn="just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Indexed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two ways to create indexed arrays: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 The index can be assigned automatically (index always starts at 0), like this:</a:t>
            </a:r>
          </a:p>
          <a:p>
            <a:pPr lvl="3">
              <a:buNone/>
            </a:pPr>
            <a:r>
              <a:rPr lang="en-US" dirty="0" smtClean="0">
                <a:solidFill>
                  <a:schemeClr val="bg1"/>
                </a:solidFill>
              </a:rPr>
              <a:t>$cars = array("Volvo", "BMW", "Toyota");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2.  the index can be assigned manually:</a:t>
            </a:r>
          </a:p>
          <a:p>
            <a:pPr lvl="3">
              <a:buNone/>
            </a:pPr>
            <a:r>
              <a:rPr lang="en-US" dirty="0" smtClean="0">
                <a:solidFill>
                  <a:schemeClr val="bg1"/>
                </a:solidFill>
              </a:rPr>
              <a:t>	$cars[0] = "Volvo";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$cars[1] = "BMW";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$cars[2] = "Toyota";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count() </a:t>
            </a:r>
            <a:r>
              <a:rPr lang="en-US" dirty="0" smtClean="0">
                <a:solidFill>
                  <a:schemeClr val="bg1"/>
                </a:solidFill>
              </a:rPr>
              <a:t>function is used to return the length (the number of elements) of an array.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count($cars);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493095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server—that responds to client requests (typically from a web browser) by providing resources such as XHTML documents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example, when users enter a Uniform Resource Locator (URL) address, such as www.deitel.com, into a web browser, they’re requesting a specific document from a web server.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server maps the URL to a resource on the server (or to a file on the server’s network) and returns the requested resource to the client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interaction, the web server and the client communicate using the platform-independent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Hypertext Transfer Protocol (HTTP)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 protocol for transferring requests and files over the Internet or a local intranet.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7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Associative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Associative arrays are arrays that use </a:t>
            </a:r>
            <a:r>
              <a:rPr lang="en-US" b="1" dirty="0" smtClean="0">
                <a:solidFill>
                  <a:schemeClr val="bg1"/>
                </a:solidFill>
              </a:rPr>
              <a:t>named keys</a:t>
            </a:r>
            <a:r>
              <a:rPr lang="en-US" dirty="0" smtClean="0">
                <a:solidFill>
                  <a:schemeClr val="bg1"/>
                </a:solidFill>
              </a:rPr>
              <a:t> that you assign to them.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There are two ways to create an associative array: 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$age = array("Peter"=&gt;"35", "Ben"=&gt;"37", "Joe"=&gt;"43");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$age['Peter'] = "35";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$age['Ben'] = "37";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$age['Joe'] = "43";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 addition to integer indices, arrays can have float or nonnumeric indices (lines 38-40).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 array with </a:t>
            </a:r>
            <a:r>
              <a:rPr lang="en-US" b="1" dirty="0" err="1" smtClean="0">
                <a:solidFill>
                  <a:schemeClr val="bg1"/>
                </a:solidFill>
              </a:rPr>
              <a:t>noninteger</a:t>
            </a:r>
            <a:r>
              <a:rPr lang="en-US" b="1" dirty="0" smtClean="0">
                <a:solidFill>
                  <a:schemeClr val="bg1"/>
                </a:solidFill>
              </a:rPr>
              <a:t> indices </a:t>
            </a:r>
            <a:r>
              <a:rPr lang="en-US" dirty="0" smtClean="0">
                <a:solidFill>
                  <a:schemeClr val="bg1"/>
                </a:solidFill>
              </a:rPr>
              <a:t>is called an </a:t>
            </a:r>
            <a:r>
              <a:rPr lang="en-US" b="1" dirty="0" smtClean="0">
                <a:solidFill>
                  <a:schemeClr val="bg1"/>
                </a:solidFill>
              </a:rPr>
              <a:t>associative array.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For example, indices Amy, Bob and Carol are assigned the values 21, 18 and 23 respectively.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provides functions for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iterating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through the elements of an array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(line 44).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 has a built-in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internal pointer,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points to the array element currently being referenced.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sets the internal pointer to the first array element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key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 the index of the element currently referenced by the internal pointer, and function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moves the internal pointer to the next element and returns the element.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this occurs, function key cannot return an index, $element is set to false and the for statement terminates.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array $fourth is also associative. To override the automatic numeric indexing performed by function array, we can use operator </a:t>
            </a:r>
            <a:r>
              <a:rPr lang="en-US" b="1" dirty="0" smtClean="0">
                <a:solidFill>
                  <a:schemeClr val="bg1"/>
                </a:solidFill>
              </a:rPr>
              <a:t>=&gt;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value to the left of the operator is the array index and the value to the right is the element’s value.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foreach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control statement (lines 60–61) is specifically designed for iterating through arrays, especially associative arrays, because it does not assume that the array has consecutive integer indices that start at 0.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 statement starts with the array to iterate through, followed by the keyword </a:t>
            </a:r>
            <a:r>
              <a:rPr lang="en-US" b="1" dirty="0" smtClean="0">
                <a:solidFill>
                  <a:schemeClr val="bg1"/>
                </a:solidFill>
              </a:rPr>
              <a:t>as, </a:t>
            </a:r>
            <a:r>
              <a:rPr lang="en-US" dirty="0" smtClean="0">
                <a:solidFill>
                  <a:schemeClr val="bg1"/>
                </a:solidFill>
              </a:rPr>
              <a:t>followed by two variables</a:t>
            </a:r>
            <a:r>
              <a:rPr lang="en-US" b="1" dirty="0" smtClean="0">
                <a:solidFill>
                  <a:schemeClr val="bg1"/>
                </a:solidFill>
              </a:rPr>
              <a:t>—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first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assigned the index of the element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second is assigned the value of that index.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Many string-processing tasks can be accomplished by using the </a:t>
            </a:r>
            <a:r>
              <a:rPr lang="en-US" b="1" dirty="0" smtClean="0">
                <a:solidFill>
                  <a:schemeClr val="bg1"/>
                </a:solidFill>
              </a:rPr>
              <a:t>equality and comparison </a:t>
            </a:r>
            <a:r>
              <a:rPr lang="en-US" dirty="0" smtClean="0">
                <a:solidFill>
                  <a:schemeClr val="bg1"/>
                </a:solidFill>
              </a:rPr>
              <a:t>operators.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b="1" dirty="0" err="1" smtClean="0">
                <a:solidFill>
                  <a:schemeClr val="bg1"/>
                </a:solidFill>
              </a:rPr>
              <a:t>strcmp</a:t>
            </a:r>
            <a:r>
              <a:rPr lang="en-US" b="1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to compare two strings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function returns -1 if the first string alphabetically precedes the second string,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 if the strings are equal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 if the first string alphabetically follows the second.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Processing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PHP can process text easily and efficiently, enabling straightforward searching, substitution, extraction and concatenation of strings.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Text </a:t>
            </a:r>
            <a:r>
              <a:rPr lang="en-US" dirty="0">
                <a:solidFill>
                  <a:schemeClr val="bg1"/>
                </a:solidFill>
              </a:rPr>
              <a:t>manipulation is usually done with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>
                <a:solidFill>
                  <a:schemeClr val="bg1"/>
                </a:solidFill>
              </a:rPr>
              <a:t>—a series of characters that serve as pattern-matching templates (or search criteria) in strings, text files and databases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b="1" dirty="0" err="1">
                <a:solidFill>
                  <a:schemeClr val="bg1"/>
                </a:solidFill>
              </a:rPr>
              <a:t>preg_match</a:t>
            </a:r>
            <a:r>
              <a:rPr lang="en-US" dirty="0">
                <a:solidFill>
                  <a:schemeClr val="bg1"/>
                </a:solidFill>
              </a:rPr>
              <a:t> uses regular expressions to search a string for a specified pattern using Perl-compatible regular expressions (PCRE).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93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6248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21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Searching </a:t>
            </a:r>
            <a:r>
              <a:rPr lang="en-IN" dirty="0"/>
              <a:t>for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1148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preg_match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search for the literal characters "Now" inside variable $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search(line 19).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pattern is found,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preg_match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returns the length of the matched string— which evaluates to true in a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context.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preg_match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takes two arguments—a regular-expression pattern to search for and the string to search.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regular expression must be enclosed in delimiters—typically a forward slash (/) is placed at the beginning and end of the regular-expression pattern.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default,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preg_match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performs a case-sensitive pattern matches.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case insensitive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pattern matches you simply place the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letter i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regular-expression pattern’s closing delimiter, as in "/\b([a-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-Z]*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)\b/i" (line 31).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1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Representing </a:t>
            </a:r>
            <a:r>
              <a:rPr lang="en-IN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addition to literal characters, regular expressions can include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meta characters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such as ^, $ and ., that specify patterns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caret (^)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meta character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matches the beginning of a string (line 23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dollar sign ($) matches the end of a string (line 27).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period (.)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meta character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matches any single character except newlines, but can be made to match newlines with the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“s”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modifier. 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7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URIs and URLs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Parts of a URL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Making a Request and Receiving a Response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HTTP Headers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HTTP get and post Requests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0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Representing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Line 31, which contains a bracket expression, searches (from left to right) for the first word ending with the letters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Bracket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expressions are lists of characters enclosed in square brackets ([]) that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match any single character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the list.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Ranges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specified by supplying the beginning and the end of the range separated by a dash (-).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instance, the bracket expression [a-z] matches any lowercase letter and [A-Z] matches any uppercase letter.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90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841068" cy="1011218"/>
          </a:xfrm>
        </p:spPr>
        <p:txBody>
          <a:bodyPr/>
          <a:lstStyle/>
          <a:p>
            <a:r>
              <a:rPr lang="en-IN" dirty="0" smtClean="0"/>
              <a:t>Representing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924800" cy="419100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this example, we combine the two to create an expression that matches any letter.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\b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before and after the parentheses indicates the beginning and end of a word, respectively—in other words, we’re attempting to match whole words.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expression [a-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-Z]*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inside the parentheses (line 31) represents any word ending in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quantifier * matches the preceding pattern zero or more times.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[a-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-Z]*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matches any number of letters followed by the literal characters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Quantifiers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used in regular expressions to denote how often a particular character or set of characters can appear in a match.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16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40" y="1666686"/>
            <a:ext cx="7065460" cy="226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943474" cy="223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280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81000"/>
            <a:ext cx="6965245" cy="935018"/>
          </a:xfrm>
        </p:spPr>
        <p:txBody>
          <a:bodyPr/>
          <a:lstStyle/>
          <a:p>
            <a:r>
              <a:rPr lang="en-IN" dirty="0" smtClean="0"/>
              <a:t>3. Finding </a:t>
            </a:r>
            <a:r>
              <a:rPr lang="en-IN" dirty="0"/>
              <a:t>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48768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optional third argument to function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preg_match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an array that stores matches to the regular expression.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When the expression is broken down into parenthetical sub-expressions,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preg_match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stores the first encountered instance of each expression in this array, starting from the leftmost parenthesis.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first element (i.e., index 0) stores the string matched for the entire pattern.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match to the first parenthetical pattern is stored in the second array element, the second in the third array element and so on.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the parenthetical pattern is not encountered, the value of the array element remains uninitialized.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Because the statement in line 31 is the first parenthetical pattern, Now is stored in variable $match[1] (and, because it’s the 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only parenthetical statement in this case, it’s also stored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$match[0]).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7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pattern in line 38, /\b(t[[:alpha:]]+)\b/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matches any word beginning with the character t followed by one or more letters.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pattern uses the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character class [[:alpha:]]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recognize any letter—this is equivalent to the [a-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-Z].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509" y="3158230"/>
            <a:ext cx="7668491" cy="294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343399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Character classes are enclosed by the delimiters [: and :].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this expression is placed in another set of brackets, such as [[:alpha:]] in line 38, it’s a regular expression matching a single character that’s a member of the class.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bracketed expression containing two or more adjacent character classes in the class delimiters represents those character sets combined.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example, the expression [[:upper:][:lower:]]* represents all strings of uppercase and lowercase letters in any order, while [[:upper:]][[:lower:]]* matches strings with a single uppercase letter followed by any number of lowercase characters.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expression ([[:upper:]][[:lower:]])* represents all strings that alternate between uppercase and lowercase characters (starting with uppercase and ending with lowercase).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8328" y="2362200"/>
            <a:ext cx="6015872" cy="284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Form Processing and 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1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4000" b="1" i="1" dirty="0" err="1" smtClean="0">
                <a:solidFill>
                  <a:schemeClr val="bg1"/>
                </a:solidFill>
              </a:rPr>
              <a:t>Superglobal</a:t>
            </a:r>
            <a:r>
              <a:rPr lang="en-US" sz="4000" b="1" i="1" dirty="0" smtClean="0">
                <a:solidFill>
                  <a:schemeClr val="bg1"/>
                </a:solidFill>
              </a:rPr>
              <a:t> Arrays</a:t>
            </a: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</a:rPr>
              <a:t>Knowledge of a client’s execution environment is useful to system administrators who want to access client-specific information such as the 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client’s web browser 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the server name or </a:t>
            </a:r>
          </a:p>
          <a:p>
            <a:pPr lvl="4" algn="just"/>
            <a:r>
              <a:rPr lang="en-US" dirty="0" smtClean="0">
                <a:solidFill>
                  <a:schemeClr val="bg1"/>
                </a:solidFill>
              </a:rPr>
              <a:t>the data sent to the server by the client. </a:t>
            </a: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</a:rPr>
              <a:t>One way to obtain this data is by using a </a:t>
            </a:r>
            <a:r>
              <a:rPr lang="en-US" sz="2000" b="1" dirty="0" err="1" smtClean="0">
                <a:solidFill>
                  <a:schemeClr val="bg1"/>
                </a:solidFill>
              </a:rPr>
              <a:t>superglobal</a:t>
            </a:r>
            <a:r>
              <a:rPr lang="en-US" sz="2000" b="1" dirty="0" smtClean="0">
                <a:solidFill>
                  <a:schemeClr val="bg1"/>
                </a:solidFill>
              </a:rPr>
              <a:t> array. </a:t>
            </a:r>
          </a:p>
          <a:p>
            <a:pPr lvl="2" algn="just"/>
            <a:r>
              <a:rPr lang="en-US" sz="2000" b="1" dirty="0" err="1" smtClean="0">
                <a:solidFill>
                  <a:schemeClr val="bg1"/>
                </a:solidFill>
              </a:rPr>
              <a:t>Superglobal</a:t>
            </a:r>
            <a:r>
              <a:rPr lang="en-US" sz="2000" b="1" dirty="0" smtClean="0">
                <a:solidFill>
                  <a:schemeClr val="bg1"/>
                </a:solidFill>
              </a:rPr>
              <a:t> arrays </a:t>
            </a:r>
            <a:r>
              <a:rPr lang="en-US" sz="2000" dirty="0" smtClean="0">
                <a:solidFill>
                  <a:schemeClr val="bg1"/>
                </a:solidFill>
              </a:rPr>
              <a:t>are</a:t>
            </a:r>
            <a:r>
              <a:rPr lang="en-US" sz="2000" b="1" dirty="0" smtClean="0">
                <a:solidFill>
                  <a:schemeClr val="bg1"/>
                </a:solidFill>
              </a:rPr>
              <a:t> associative arrays </a:t>
            </a:r>
            <a:r>
              <a:rPr lang="en-US" sz="2000" dirty="0" smtClean="0">
                <a:solidFill>
                  <a:schemeClr val="bg1"/>
                </a:solidFill>
              </a:rPr>
              <a:t>predefined by PHP that hold variables acquired from user input, the environment or the web server, and are accessible in any variable scope.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2133600"/>
            <a:ext cx="7874025" cy="336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PHP to Process 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Forms enable web pages to collect data from users and send it to a web server for processing.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Such capabilities allow users to purchase products, request information, send and receive web-based e-mail, create profiles in online networking services and take advantage of various other online services.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Multitier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Web-based applications are often multitier applications (sometimes referred to as n-tier applications) that divide functionality into separate tiers (i.e., logical groupings of functionality).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Although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tiers can be located on the same computer, the tiers of web-based applications often reside on separate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computers.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7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5391562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3219" y="1752600"/>
            <a:ext cx="5876925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5791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19200"/>
            <a:ext cx="60198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1" y="2286000"/>
            <a:ext cx="565229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17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form’s action attribute (line 18) indicates that when the user clicks the </a:t>
            </a:r>
            <a:r>
              <a:rPr lang="en-US" b="1" dirty="0" smtClean="0">
                <a:solidFill>
                  <a:schemeClr val="bg1"/>
                </a:solidFill>
              </a:rPr>
              <a:t>Register </a:t>
            </a:r>
            <a:r>
              <a:rPr lang="en-US" dirty="0" smtClean="0">
                <a:solidFill>
                  <a:schemeClr val="bg1"/>
                </a:solidFill>
              </a:rPr>
              <a:t>button, the form data will be posted to form.php (Fig. 19.14) for processing.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 method = "post" appends form data to the browser request that contains the protocol (</a:t>
            </a:r>
            <a:r>
              <a:rPr lang="en-US" dirty="0" err="1" smtClean="0">
                <a:solidFill>
                  <a:schemeClr val="bg1"/>
                </a:solidFill>
              </a:rPr>
              <a:t>i.e.HTTP</a:t>
            </a:r>
            <a:r>
              <a:rPr lang="en-US" dirty="0" smtClean="0">
                <a:solidFill>
                  <a:schemeClr val="bg1"/>
                </a:solidFill>
              </a:rPr>
              <a:t>) and the URL of the requested resource (specified by the action attribute).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b="1" dirty="0" smtClean="0">
                <a:solidFill>
                  <a:schemeClr val="bg1"/>
                </a:solidFill>
              </a:rPr>
              <a:t>Register </a:t>
            </a:r>
            <a:r>
              <a:rPr lang="en-US" dirty="0" smtClean="0">
                <a:solidFill>
                  <a:schemeClr val="bg1"/>
                </a:solidFill>
              </a:rPr>
              <a:t>is clicked, each field’s name and value are sent to the web server.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Script form.php accesses the value for each field through the </a:t>
            </a:r>
            <a:r>
              <a:rPr lang="en-US" dirty="0" err="1" smtClean="0">
                <a:solidFill>
                  <a:schemeClr val="bg1"/>
                </a:solidFill>
              </a:rPr>
              <a:t>superglobal</a:t>
            </a:r>
            <a:r>
              <a:rPr lang="en-US" dirty="0" smtClean="0">
                <a:solidFill>
                  <a:schemeClr val="bg1"/>
                </a:solidFill>
              </a:rPr>
              <a:t> array </a:t>
            </a:r>
            <a:r>
              <a:rPr lang="en-US" b="1" dirty="0" smtClean="0">
                <a:solidFill>
                  <a:schemeClr val="bg1"/>
                </a:solidFill>
              </a:rPr>
              <a:t>$_POST, which contains key/value </a:t>
            </a:r>
            <a:r>
              <a:rPr lang="en-US" dirty="0" smtClean="0">
                <a:solidFill>
                  <a:schemeClr val="bg1"/>
                </a:solidFill>
              </a:rPr>
              <a:t>pairs corresponding to name–value pairs for variables submitted through the form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Lines 19–20 determine whether the phone number entered by the user is valid.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The validation in this example requires the phone number to begin with an opening parenthesis, followed by an area code, a closing parenthesis, a space, an exchange, a hyphen and a line number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validation can be used to ensure that credit card numbers contain the proper number of digits before the numbers are encrypted and sent to a merchant.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This script implements the business logic, or business rules, of our application.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expression \( matches the opening parenthesis of the phone number.</a:t>
            </a:r>
          </a:p>
          <a:p>
            <a:r>
              <a:rPr lang="en-US" dirty="0" smtClean="0"/>
              <a:t>We want to match the literal character (, so we escape its normal meaning by preceding it with the backslash character (\). </a:t>
            </a:r>
          </a:p>
          <a:p>
            <a:r>
              <a:rPr lang="en-US" dirty="0" smtClean="0"/>
              <a:t>This parenthesis in the expression must be followed by three digits ([0-9]{3}), a closing parenthesis, three more digits, a literal hyphen and four additional digits.</a:t>
            </a:r>
          </a:p>
          <a:p>
            <a:r>
              <a:rPr lang="en-US" dirty="0" smtClean="0"/>
              <a:t>The use  of ^ and $ symbols to ensure that no extra characters appear at either end of the string.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If the regular expression is matched, the phone number has a valid format, and an HTML5 document is sent to the client that thanks the user for completing the form.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Function </a:t>
            </a:r>
            <a:r>
              <a:rPr lang="en-US" b="1" dirty="0" smtClean="0">
                <a:solidFill>
                  <a:schemeClr val="bg1"/>
                </a:solidFill>
              </a:rPr>
              <a:t>die (line 27) </a:t>
            </a:r>
            <a:r>
              <a:rPr lang="en-US" b="1" i="1" dirty="0" smtClean="0">
                <a:solidFill>
                  <a:schemeClr val="bg1"/>
                </a:solidFill>
              </a:rPr>
              <a:t>terminates script execution. </a:t>
            </a:r>
          </a:p>
          <a:p>
            <a:pPr algn="just"/>
            <a:r>
              <a:rPr lang="en-US" b="1" i="1" dirty="0" smtClean="0">
                <a:solidFill>
                  <a:schemeClr val="bg1"/>
                </a:solidFill>
              </a:rPr>
              <a:t>This function is called if the user </a:t>
            </a:r>
            <a:r>
              <a:rPr lang="en-US" dirty="0" smtClean="0">
                <a:solidFill>
                  <a:schemeClr val="bg1"/>
                </a:solidFill>
              </a:rPr>
              <a:t>did not enter a correct telephone number, since we do not want to continue executing the rest of the script.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The function’s optional argument is a string or an integer.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If it’s a string, it’s printed as the script exits. If it’s an integer, it’s used as a return status code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Multitier Application Architecture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5160"/>
            <a:ext cx="6804902" cy="41536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56612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Three-tier architecture.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180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from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 a connection to a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Select and open the database to be queried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Querying  the database(specifying the query string and the database to query).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Close the connection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Reading from a Database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Php-mysql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mysql_connect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— Open a connection to a MySQL 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lvl="2"/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Three arguments—</a:t>
            </a:r>
          </a:p>
          <a:p>
            <a:pPr lvl="3"/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server’s hostname</a:t>
            </a:r>
          </a:p>
          <a:p>
            <a:pPr lvl="3"/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username </a:t>
            </a:r>
          </a:p>
          <a:p>
            <a:pPr lvl="3"/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password. </a:t>
            </a:r>
            <a:endParaRPr lang="en-US" sz="2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host name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your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computer. 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username and password specified here were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created during installation.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mysql_connect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returns a database handle—a representation of PHP’s connection to the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09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a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8006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IN" sz="2800" i="1" strike="sngStrik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$link = </a:t>
            </a:r>
            <a:r>
              <a:rPr lang="en-IN" sz="2800" i="1" strike="sngStrik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mysql_connect</a:t>
            </a:r>
            <a:r>
              <a:rPr lang="en-IN" sz="2800" i="1" strike="sngStrik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IN" sz="2800" i="1" strike="sngStrik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IN" sz="2800" i="1" strike="sngStrik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 '</a:t>
            </a:r>
            <a:r>
              <a:rPr lang="en-IN" sz="2800" i="1" strike="sngStrik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mysql_user</a:t>
            </a:r>
            <a:r>
              <a:rPr lang="en-IN" sz="2800" i="1" strike="sngStrik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 '</a:t>
            </a:r>
            <a:r>
              <a:rPr lang="en-IN" sz="2800" i="1" strike="sngStrik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mysql_password</a:t>
            </a:r>
            <a:r>
              <a:rPr lang="en-IN" sz="2800" i="1" strike="sngStrik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'); (deprecated)</a:t>
            </a:r>
            <a:endParaRPr lang="en-US" sz="2800" strike="sngStrike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connection to MySQL fails, the function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 false.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Eg</a:t>
            </a:r>
            <a:r>
              <a:rPr lang="en-US" sz="4000" dirty="0" smtClean="0">
                <a:solidFill>
                  <a:schemeClr val="bg1"/>
                </a:solidFill>
              </a:rPr>
              <a:t>:</a:t>
            </a:r>
          </a:p>
          <a:p>
            <a:pPr marL="640080" lvl="2" indent="0">
              <a:buNone/>
            </a:pP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$link = </a:t>
            </a:r>
            <a:r>
              <a:rPr lang="en-IN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 '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mysql_user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 '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mysql_password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');</a:t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 (!$link) {</a:t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 die('Could not connect: ' . </a:t>
            </a:r>
            <a:r>
              <a:rPr lang="en-IN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mysqli_error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echo 'Connected successfully';</a:t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mysqli_close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($link);</a:t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580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and Open 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001000" cy="48006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IN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mysqli_select_db</a:t>
            </a:r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database_name)</a:t>
            </a:r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IN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select and open the database to be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queried</a:t>
            </a:r>
          </a:p>
          <a:p>
            <a:pPr lvl="3"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function returns true on success or false on failure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3"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Parameters: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database_name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of the database that is to be selected.</a:t>
            </a:r>
          </a:p>
          <a:p>
            <a:pPr lvl="1" algn="just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 connection. </a:t>
            </a:r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09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IN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$link = </a:t>
            </a:r>
            <a:r>
              <a:rPr lang="en-IN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 '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mysql_user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 '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mysql_password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');</a:t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 (!$link) {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 die('Not connected : ' . </a:t>
            </a:r>
            <a:r>
              <a:rPr lang="en-IN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mysqli_error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 make foo the current db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I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db_selected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mysqli_select_db</a:t>
            </a:r>
            <a:r>
              <a:rPr lang="en-I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($link , ‘</a:t>
            </a:r>
            <a:r>
              <a:rPr lang="en-IN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');</a:t>
            </a:r>
            <a: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 (!$</a:t>
            </a:r>
            <a:r>
              <a:rPr lang="en-IN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db_selected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 {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 die ('Can\'t use foo : ' . </a:t>
            </a:r>
            <a:r>
              <a:rPr lang="en-IN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mysqli_error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</p:spTree>
    <p:extLst>
      <p:ext uri="{BB962C8B-B14F-4D97-AF65-F5344CB8AC3E}">
        <p14:creationId xmlns="" xmlns:p14="http://schemas.microsoft.com/office/powerpoint/2010/main" val="27637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Querying the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126045" cy="4190999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algn="just"/>
            <a:r>
              <a:rPr lang="en-US" sz="23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en-US" sz="23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r>
              <a:rPr lang="en-US" sz="23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Query)</a:t>
            </a:r>
            <a:r>
              <a:rPr lang="en-US" sz="2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/>
            <a:r>
              <a:rPr lang="en-US" sz="2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specifying </a:t>
            </a:r>
            <a:r>
              <a:rPr lang="en-US" sz="2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query string and the database to query. </a:t>
            </a:r>
            <a:endParaRPr lang="en-US" sz="23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the query fails, the function returns false</a:t>
            </a:r>
            <a:r>
              <a:rPr lang="en-US" sz="2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SELECT, SHOW, DESCRIBE, EXPLAIN and other statements returning </a:t>
            </a:r>
            <a:r>
              <a:rPr lang="en-US" sz="2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 returns a 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resource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on success, or FALSE on error.</a:t>
            </a:r>
          </a:p>
          <a:p>
            <a:pPr lvl="2" algn="just"/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other type of SQL statements, INSERT, UPDATE, DELETE, DROP, </a:t>
            </a:r>
            <a:r>
              <a:rPr lang="en-US" sz="2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mysql_query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 returns TRUE on success or FALSE on error.</a:t>
            </a:r>
          </a:p>
          <a:p>
            <a:pPr algn="just"/>
            <a:r>
              <a:rPr lang="en-US" sz="2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Parameters: Query, </a:t>
            </a:r>
            <a:r>
              <a:rPr lang="en-US" sz="23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endParaRPr lang="en-US" sz="23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Query-An 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query </a:t>
            </a:r>
          </a:p>
          <a:p>
            <a:pPr lvl="1" algn="just"/>
            <a:r>
              <a:rPr lang="en-US" sz="2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r>
              <a:rPr lang="en-US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 connection.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6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Close the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126045" cy="4419599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mysqli_close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close the connection to the database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argument - </a:t>
            </a:r>
            <a:r>
              <a:rPr lang="en-IN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link_identifier</a:t>
            </a:r>
            <a:endParaRPr lang="en-IN" sz="1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MySQL connection. If the link identifier is not specified, the last link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opened by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mysqli_connect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()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is assumed.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 connection is found or established, an E_WARNING level error is generated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 TRUE on success or FALSE on failure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mysqli_error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/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any error strings from the database</a:t>
            </a:r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0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Fetch row from the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02245" cy="4419599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mysql_fetch_row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(Result,)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return an array containing the values for each column in the current row of the query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Parameters: Result</a:t>
            </a:r>
          </a:p>
          <a:p>
            <a:pPr lvl="2"/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 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resource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that is being evaluated.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comes from a call to 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mysqli_query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()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7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 an array of strings that corresponds to the fetched row, or FALSE if there are no more rows.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($row = 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mysql_fetch_array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result))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{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("ID: %s  Name: %s", $row[0], $row[1]);  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339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the number of rows of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mysqli_num_rows</a:t>
            </a:r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(Result)</a:t>
            </a:r>
            <a:endParaRPr lang="en-I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 number of rows in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marL="548640" lvl="2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Parameter-Result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 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resource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that is being evaluated. This result comes from a call to 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mysqli_query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()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of rows in a result set on success or FALSE on failure.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519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Bottom tier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bottom tier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(also called the data tier or the information tier) maintains the application’s data.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tier typically stores data in a relational database management system (RDBMS).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84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6096"/>
            <a:ext cx="6400800" cy="47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0436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410200" cy="35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395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9601"/>
            <a:ext cx="6965245" cy="38099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</a:t>
            </a:r>
            <a:r>
              <a:rPr lang="en-IN" dirty="0" err="1" smtClean="0"/>
              <a:t>atabase.php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4008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347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858000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178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cookie is a piece of information that’s stored by a server in a text file on a client’s computer to maintain information about the client during and between browsing sessions.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website can store a cookie on a client’s computer to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record user preferences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other information that the website can retrieve during the client’s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subsequent visits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Websites also can use cookies to track information about client activity.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of information collected via cookies can reveal the popularity of websites or products.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28600"/>
            <a:ext cx="6965245" cy="1087418"/>
          </a:xfrm>
        </p:spPr>
        <p:txBody>
          <a:bodyPr>
            <a:normAutofit/>
          </a:bodyPr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Websites store cookies on users’ hard drives, which raises issues regarding security and privacy.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Websites should not store critical information, such as credit card numbers or passwords, in cookies, because cookies are typically stored in text files that any program can read.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Several cookie features address security and privacy concerns. </a:t>
            </a:r>
          </a:p>
          <a:p>
            <a:pPr algn="just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server can access only the cookies that it has placed on the client.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example, a web application running on www.deitel.com cannot access cookies that the website www.pearson.com has placed on the client’s computer.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Cookie also has an </a:t>
            </a:r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expiration date, after which the web browser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deletes it.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Users who are concerned about the privacy and security implications of cookies can disable cookies in their browsers.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cookie is created with the 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4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(name, value, expire, path, domain, secure, </a:t>
            </a:r>
            <a:r>
              <a:rPr lang="en-US" sz="24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httponly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only the 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parameter is required.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All other parameters are optional.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66801" y="1580397"/>
            <a:ext cx="6081712" cy="435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6075" y="1828800"/>
            <a:ext cx="732580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40161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Writing Cookies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553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28600"/>
            <a:ext cx="6965245" cy="112836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Middle tier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768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 middle tier implements business logic, controller logic and presentation logic to control interactions between the application’s clients and its data.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middle tier acts as an intermediary between data in the information tier and the application’s clients.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middle-tier controller logic processes client requests (such as requests to view a product catalog) and retrieves data from the database.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middle-tier presentation </a:t>
            </a:r>
            <a:r>
              <a:rPr lang="en-US" sz="2400" dirty="0" smtClean="0">
                <a:solidFill>
                  <a:schemeClr val="bg1"/>
                </a:solidFill>
              </a:rPr>
              <a:t>logic then </a:t>
            </a:r>
            <a:r>
              <a:rPr lang="en-US" sz="2400" dirty="0">
                <a:solidFill>
                  <a:schemeClr val="bg1"/>
                </a:solidFill>
              </a:rPr>
              <a:t>processes data from the information tier and presents the content to the client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Web applications typically present data to clients as HTML documents.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35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48006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(lines 8–10) to set the cookies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the values posted from cookies.html.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cookies defined in function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are sent to the client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 the same time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in the HTTP header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needs to be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before any other output. </a:t>
            </a:r>
          </a:p>
          <a:p>
            <a:pPr algn="just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takes the name of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cookie to be set as the first argument, followed by the value to be stored in the cookie.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optional third argument indicates the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expiration date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the cookie.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session cookie </a:t>
            </a:r>
          </a:p>
          <a:p>
            <a:pPr lvl="1" algn="just"/>
            <a:r>
              <a:rPr lang="en-US" sz="3200" i="1" dirty="0" smtClean="0">
                <a:solidFill>
                  <a:schemeClr val="bg1"/>
                </a:solidFill>
              </a:rPr>
              <a:t>If no expiration date is specified, the cookie lasts only until the end of the current session—that is, when the user closes </a:t>
            </a:r>
            <a:r>
              <a:rPr lang="en-US" sz="3200" dirty="0" smtClean="0">
                <a:solidFill>
                  <a:schemeClr val="bg1"/>
                </a:solidFill>
              </a:rPr>
              <a:t>the browser.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persistent cookie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2"/>
            <a:r>
              <a:rPr lang="en-US" sz="2800" i="1" dirty="0" smtClean="0">
                <a:solidFill>
                  <a:schemeClr val="bg1"/>
                </a:solidFill>
              </a:rPr>
              <a:t>Cookies  with an expiration date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Reading an Existing Cookie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8364" y="1981201"/>
            <a:ext cx="6359223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828800"/>
            <a:ext cx="37147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000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Reading an Existing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PHP creates the </a:t>
            </a:r>
            <a:r>
              <a:rPr lang="en-US" sz="2400" dirty="0" err="1" smtClean="0">
                <a:solidFill>
                  <a:schemeClr val="bg1"/>
                </a:solidFill>
              </a:rPr>
              <a:t>superglobal</a:t>
            </a:r>
            <a:r>
              <a:rPr lang="en-US" sz="2400" dirty="0" smtClean="0">
                <a:solidFill>
                  <a:schemeClr val="bg1"/>
                </a:solidFill>
              </a:rPr>
              <a:t> array </a:t>
            </a:r>
            <a:r>
              <a:rPr lang="en-US" sz="2400" b="1" dirty="0" smtClean="0">
                <a:solidFill>
                  <a:schemeClr val="bg1"/>
                </a:solidFill>
              </a:rPr>
              <a:t>$_COOKIE, </a:t>
            </a:r>
            <a:r>
              <a:rPr lang="en-US" sz="2400" dirty="0" smtClean="0">
                <a:solidFill>
                  <a:schemeClr val="bg1"/>
                </a:solidFill>
              </a:rPr>
              <a:t>which contains all the cookie values indexed by their names, similar to the values stored in array $_POST when an HTML5 form is posted.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Lines 18–19 iterate through the $_COOKIE array using a </a:t>
            </a:r>
            <a:r>
              <a:rPr lang="en-US" sz="2000" dirty="0" err="1" smtClean="0">
                <a:solidFill>
                  <a:schemeClr val="bg1"/>
                </a:solidFill>
              </a:rPr>
              <a:t>foreach</a:t>
            </a:r>
            <a:r>
              <a:rPr lang="en-US" sz="2000" dirty="0" smtClean="0">
                <a:solidFill>
                  <a:schemeClr val="bg1"/>
                </a:solidFill>
              </a:rPr>
              <a:t> statement, printing out the name and value of each cookie in a paragraph. 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</a:rPr>
              <a:t>foreach</a:t>
            </a:r>
            <a:r>
              <a:rPr lang="en-US" sz="2000" dirty="0" smtClean="0">
                <a:solidFill>
                  <a:schemeClr val="bg1"/>
                </a:solidFill>
              </a:rPr>
              <a:t> statement takes the name of the array ($_COOKIE) and iterates through each index value of the array ($key). 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In this case, the index values are the names of the cookies.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Middle tier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 logic in the middle tier enforces business rules and ensures that data is reliable before the application updates a database or presents data to users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 rules dictate how clients access data and how applications process data.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example, a business rule in the middle tier of a retail store’s web-based application might ensure that all product quantities remain positive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request to set a negative quantity in the bottom tier’s product information database would be rejected by the middle tier’s business logic.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45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9910</TotalTime>
  <Words>3994</Words>
  <Application>Microsoft Office PowerPoint</Application>
  <PresentationFormat>On-screen Show (4:3)</PresentationFormat>
  <Paragraphs>327</Paragraphs>
  <Slides>83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Module</vt:lpstr>
      <vt:lpstr>MODULE -6</vt:lpstr>
      <vt:lpstr>Content </vt:lpstr>
      <vt:lpstr>Introduction</vt:lpstr>
      <vt:lpstr>HTTP Transactions</vt:lpstr>
      <vt:lpstr>Multitier Application Architecture</vt:lpstr>
      <vt:lpstr>Multitier Application Architecture</vt:lpstr>
      <vt:lpstr>Bottom tier</vt:lpstr>
      <vt:lpstr>Middle tier</vt:lpstr>
      <vt:lpstr>Middle tier</vt:lpstr>
      <vt:lpstr>Top tier</vt:lpstr>
      <vt:lpstr>Accessing Web Servers</vt:lpstr>
      <vt:lpstr>Accessing Web Servers</vt:lpstr>
      <vt:lpstr>PHP</vt:lpstr>
      <vt:lpstr>Simple PHP Program</vt:lpstr>
      <vt:lpstr>Slide 15</vt:lpstr>
      <vt:lpstr>Slide 16</vt:lpstr>
      <vt:lpstr>Slide 17</vt:lpstr>
      <vt:lpstr>Converting Between Data Types</vt:lpstr>
      <vt:lpstr>Slide 19</vt:lpstr>
      <vt:lpstr>Slide 20</vt:lpstr>
      <vt:lpstr>Slide 21</vt:lpstr>
      <vt:lpstr>Arithmetic Operators</vt:lpstr>
      <vt:lpstr>Slide 23</vt:lpstr>
      <vt:lpstr>Keywords</vt:lpstr>
      <vt:lpstr>Slide 25</vt:lpstr>
      <vt:lpstr>Slide 26</vt:lpstr>
      <vt:lpstr>Initializing and Manipulating Arrays</vt:lpstr>
      <vt:lpstr>Slide 28</vt:lpstr>
      <vt:lpstr>PHP Indexed Arrays</vt:lpstr>
      <vt:lpstr>PHP Associative Arrays</vt:lpstr>
      <vt:lpstr>Slide 31</vt:lpstr>
      <vt:lpstr>Slide 32</vt:lpstr>
      <vt:lpstr>Slide 33</vt:lpstr>
      <vt:lpstr>Slide 34</vt:lpstr>
      <vt:lpstr>String Comparisons</vt:lpstr>
      <vt:lpstr>String Processing with Regular Expressions</vt:lpstr>
      <vt:lpstr>Slide 37</vt:lpstr>
      <vt:lpstr>1. Searching for Expressions</vt:lpstr>
      <vt:lpstr>2. Representing Patterns</vt:lpstr>
      <vt:lpstr>Representing Patterns</vt:lpstr>
      <vt:lpstr>Representing Patterns</vt:lpstr>
      <vt:lpstr>Slide 42</vt:lpstr>
      <vt:lpstr>3. Finding Matches</vt:lpstr>
      <vt:lpstr>4. Character Classes</vt:lpstr>
      <vt:lpstr>Character Classes</vt:lpstr>
      <vt:lpstr>Slide 46</vt:lpstr>
      <vt:lpstr>Form Processing and Business Logic</vt:lpstr>
      <vt:lpstr>Slide 48</vt:lpstr>
      <vt:lpstr>Using PHP to Process HTML5 Forms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Reading from a Database</vt:lpstr>
      <vt:lpstr>Reading from a Database Php-mysql</vt:lpstr>
      <vt:lpstr>Open a connection</vt:lpstr>
      <vt:lpstr>Select and Open a Database</vt:lpstr>
      <vt:lpstr>Eg</vt:lpstr>
      <vt:lpstr>Querying the Database</vt:lpstr>
      <vt:lpstr>Close the connection</vt:lpstr>
      <vt:lpstr>Fetch row from the result</vt:lpstr>
      <vt:lpstr>Slide 68</vt:lpstr>
      <vt:lpstr>Getting the number of rows of result</vt:lpstr>
      <vt:lpstr>Slide 70</vt:lpstr>
      <vt:lpstr>Slide 71</vt:lpstr>
      <vt:lpstr>database.php</vt:lpstr>
      <vt:lpstr>Slide 73</vt:lpstr>
      <vt:lpstr>Using Cookies</vt:lpstr>
      <vt:lpstr>Cookies</vt:lpstr>
      <vt:lpstr>Slide 76</vt:lpstr>
      <vt:lpstr>Slide 77</vt:lpstr>
      <vt:lpstr>Slide 78</vt:lpstr>
      <vt:lpstr>Writing Cookies</vt:lpstr>
      <vt:lpstr>Slide 80</vt:lpstr>
      <vt:lpstr>Slide 81</vt:lpstr>
      <vt:lpstr>Reading an Existing Cookie</vt:lpstr>
      <vt:lpstr>Reading an Existing Cookie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-6</dc:title>
  <dc:creator>Windows User</dc:creator>
  <cp:lastModifiedBy>HP</cp:lastModifiedBy>
  <cp:revision>172</cp:revision>
  <dcterms:created xsi:type="dcterms:W3CDTF">2018-03-16T17:06:31Z</dcterms:created>
  <dcterms:modified xsi:type="dcterms:W3CDTF">2019-05-08T08:01:17Z</dcterms:modified>
</cp:coreProperties>
</file>