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2.xml" ContentType="application/vnd.openxmlformats-officedocument.presentationml.notes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type="screen4x3" cy="6858000" cx="9144000"/>
  <p:notesSz cx="7102475" cy="10231438"/>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0" snapToGrid="1" snapToObjects="0">
      <p:cViewPr varScale="0">
        <p:scale>
          <a:sx n="90" d="100"/>
          <a:sy n="90" d="100"/>
        </p:scale>
        <p:origin x="-1404" y="-9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tableStyles" Target="tableStyles.xml"/><Relationship Id="rId78" Type="http://schemas.openxmlformats.org/officeDocument/2006/relationships/presProps" Target="presProps.xml"/><Relationship Id="rId7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93" name=""/>
        <p:cNvGrpSpPr/>
        <p:nvPr/>
      </p:nvGrpSpPr>
      <p:grpSpPr>
        <a:xfrm>
          <a:off x="0" y="0"/>
          <a:ext cx="0" cy="0"/>
          <a:chOff x="0" y="0"/>
          <a:chExt cx="0" cy="0"/>
        </a:xfrm>
      </p:grpSpPr>
      <p:sp>
        <p:nvSpPr>
          <p:cNvPr id="1048989" name=""/>
          <p:cNvSpPr/>
          <p:nvPr>
            <p:ph type="hdr" sz="quarter" idx="0"/>
          </p:nvPr>
        </p:nvSpPr>
        <p:spPr>
          <a:xfrm rot="0">
            <a:off x="0" y="0"/>
            <a:ext cx="3078162" cy="511175"/>
          </a:xfrm>
          <a:prstGeom prst="rect"/>
          <a:noFill/>
          <a:ln>
            <a:noFill/>
          </a:ln>
        </p:spPr>
        <p:txBody>
          <a:bodyPr bIns="49524" lIns="99048" rIns="99048" tIns="49524"/>
          <a:p>
            <a:pPr eaLnBrk="1" hangingPunct="1" latinLnBrk="1" lvl="0"/>
            <a:endParaRPr altLang="en-US" sz="1300" lang="zh-CN"/>
          </a:p>
        </p:txBody>
      </p:sp>
      <p:sp>
        <p:nvSpPr>
          <p:cNvPr id="1048990" name=""/>
          <p:cNvSpPr/>
          <p:nvPr>
            <p:ph type="dt" sz="quarter" idx="1"/>
          </p:nvPr>
        </p:nvSpPr>
        <p:spPr>
          <a:xfrm rot="0">
            <a:off x="4022725" y="0"/>
            <a:ext cx="3078162" cy="511175"/>
          </a:xfrm>
          <a:prstGeom prst="rect"/>
          <a:noFill/>
          <a:ln>
            <a:noFill/>
          </a:ln>
        </p:spPr>
        <p:txBody>
          <a:bodyPr bIns="49524" lIns="99048" rIns="99048" tIns="49524"/>
          <a:p>
            <a:pPr algn="r" eaLnBrk="1" hangingPunct="1" latinLnBrk="1" lvl="0"/>
            <a:fld id="{566ABCEB-ACFC-4714-9973-3DA970169C29}" type="datetime1">
              <a:rPr altLang="en-US" sz="1300" lang="zh-CN"/>
              <a:pPr algn="r" eaLnBrk="1" hangingPunct="1" latinLnBrk="1" lvl="0"/>
            </a:fld>
            <a:endParaRPr altLang="en-US" sz="1300" lang="zh-CN"/>
          </a:p>
        </p:txBody>
      </p:sp>
      <p:sp>
        <p:nvSpPr>
          <p:cNvPr id="1048991" name=""/>
          <p:cNvSpPr/>
          <p:nvPr>
            <p:ph type="ftr" sz="quarter" idx="2"/>
          </p:nvPr>
        </p:nvSpPr>
        <p:spPr>
          <a:xfrm rot="0">
            <a:off x="0" y="9718675"/>
            <a:ext cx="3078162" cy="511175"/>
          </a:xfrm>
          <a:prstGeom prst="rect"/>
          <a:noFill/>
          <a:ln>
            <a:noFill/>
          </a:ln>
        </p:spPr>
        <p:txBody>
          <a:bodyPr anchor="b" bIns="49524" lIns="99048" rIns="99048" tIns="49524"/>
          <a:p>
            <a:pPr eaLnBrk="1" hangingPunct="1" latinLnBrk="1" lvl="0"/>
            <a:endParaRPr altLang="en-US" sz="1300" lang="zh-CN"/>
          </a:p>
        </p:txBody>
      </p:sp>
      <p:sp>
        <p:nvSpPr>
          <p:cNvPr id="1048992" name=""/>
          <p:cNvSpPr/>
          <p:nvPr>
            <p:ph type="sldNum" sz="quarter" idx="3"/>
          </p:nvPr>
        </p:nvSpPr>
        <p:spPr>
          <a:xfrm rot="0">
            <a:off x="4022725" y="9718675"/>
            <a:ext cx="3078162" cy="511175"/>
          </a:xfrm>
          <a:prstGeom prst="rect"/>
          <a:noFill/>
          <a:ln>
            <a:noFill/>
          </a:ln>
        </p:spPr>
        <p:txBody>
          <a:bodyPr anchor="b" bIns="49524" lIns="99048" rIns="99048" tIns="49524"/>
          <a:p>
            <a:pPr algn="r" eaLnBrk="1" hangingPunct="1" latinLnBrk="1" lvl="0"/>
            <a:fld id="{566ABCEB-ACFC-4714-9973-3DA970169C29}" type="slidenum">
              <a:rPr altLang="en-US" sz="1300" lang="zh-CN"/>
              <a:pPr algn="r" eaLnBrk="1" hangingPunct="1" latinLnBrk="1" lvl="0"/>
            </a:fld>
            <a:endParaRPr altLang="en-US" sz="13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983" name=""/>
          <p:cNvSpPr/>
          <p:nvPr>
            <p:ph type="hdr" sz="quarter" idx="0"/>
          </p:nvPr>
        </p:nvSpPr>
        <p:spPr>
          <a:xfrm rot="0">
            <a:off x="0" y="0"/>
            <a:ext cx="3078162" cy="511175"/>
          </a:xfrm>
          <a:prstGeom prst="rect"/>
          <a:noFill/>
          <a:ln>
            <a:noFill/>
          </a:ln>
        </p:spPr>
        <p:txBody>
          <a:bodyPr bIns="49524" lIns="99048" rIns="99048" tIns="49524"/>
          <a:p>
            <a:pPr eaLnBrk="1" hangingPunct="1" latinLnBrk="1" lvl="0"/>
            <a:endParaRPr altLang="en-US" sz="1300" lang="zh-CN">
              <a:latin typeface="Calibri" pitchFamily="34" charset="0"/>
            </a:endParaRPr>
          </a:p>
        </p:txBody>
      </p:sp>
      <p:sp>
        <p:nvSpPr>
          <p:cNvPr id="1048984" name=""/>
          <p:cNvSpPr/>
          <p:nvPr>
            <p:ph type="dt" sz="full" idx="1"/>
          </p:nvPr>
        </p:nvSpPr>
        <p:spPr>
          <a:xfrm rot="0">
            <a:off x="4022725" y="0"/>
            <a:ext cx="3078162" cy="511175"/>
          </a:xfrm>
          <a:prstGeom prst="rect"/>
          <a:noFill/>
          <a:ln>
            <a:noFill/>
          </a:ln>
        </p:spPr>
        <p:txBody>
          <a:bodyPr bIns="49524" lIns="99048" rIns="99048" tIns="49524"/>
          <a:p>
            <a:pPr algn="r" eaLnBrk="1" hangingPunct="1" latinLnBrk="1" lvl="0"/>
            <a:fld id="{566ABCEB-ACFC-4714-9973-3DA970169C29}" type="datetime1">
              <a:rPr altLang="en-US" sz="1300" lang="zh-CN">
                <a:latin typeface="Calibri" pitchFamily="34" charset="0"/>
              </a:rPr>
              <a:pPr algn="r" eaLnBrk="1" hangingPunct="1" latinLnBrk="1" lvl="0"/>
            </a:fld>
            <a:endParaRPr altLang="en-US" sz="1300" lang="zh-CN">
              <a:latin typeface="Calibri" pitchFamily="34" charset="0"/>
            </a:endParaRPr>
          </a:p>
        </p:txBody>
      </p:sp>
      <p:sp>
        <p:nvSpPr>
          <p:cNvPr id="1048985" name=""/>
          <p:cNvSpPr/>
          <p:nvPr>
            <p:ph type="sldImg" sz="full" idx="2"/>
          </p:nvPr>
        </p:nvSpPr>
        <p:spPr>
          <a:xfrm rot="0">
            <a:off x="993775" y="766762"/>
            <a:ext cx="5114925" cy="3836987"/>
          </a:xfrm>
          <a:prstGeom prst="rect"/>
          <a:noFill/>
          <a:ln w="12700" cap="flat" cmpd="sng">
            <a:solidFill>
              <a:srgbClr val="000000">
                <a:alpha val="100000"/>
              </a:srgbClr>
            </a:solidFill>
            <a:prstDash val="solid"/>
            <a:miter/>
          </a:ln>
        </p:spPr>
        <p:txBody>
          <a:bodyPr anchor="ctr" bIns="49524" lIns="99048" rIns="99048" tIns="49524"/>
          <a:p/>
        </p:txBody>
      </p:sp>
      <p:sp>
        <p:nvSpPr>
          <p:cNvPr id="1048986" name=""/>
          <p:cNvSpPr/>
          <p:nvPr>
            <p:ph type="body" sz="quarter" idx="3"/>
          </p:nvPr>
        </p:nvSpPr>
        <p:spPr>
          <a:xfrm rot="0">
            <a:off x="709612" y="4859337"/>
            <a:ext cx="5683250" cy="4605337"/>
          </a:xfrm>
          <a:prstGeom prst="rect"/>
          <a:noFill/>
          <a:ln>
            <a:noFill/>
          </a:ln>
        </p:spPr>
        <p:txBody>
          <a:bodyPr bIns="49524" lIns="99048" rIns="99048" tIns="49524"/>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987" name=""/>
          <p:cNvSpPr/>
          <p:nvPr>
            <p:ph type="ftr" sz="quarter" idx="4"/>
          </p:nvPr>
        </p:nvSpPr>
        <p:spPr>
          <a:xfrm rot="0">
            <a:off x="0" y="9718675"/>
            <a:ext cx="3078162" cy="511175"/>
          </a:xfrm>
          <a:prstGeom prst="rect"/>
          <a:noFill/>
          <a:ln>
            <a:noFill/>
          </a:ln>
        </p:spPr>
        <p:txBody>
          <a:bodyPr anchor="b" bIns="49524" lIns="99048" rIns="99048" tIns="49524"/>
          <a:p>
            <a:pPr eaLnBrk="1" hangingPunct="1" latinLnBrk="1" lvl="0"/>
            <a:endParaRPr altLang="en-US" sz="1300" lang="zh-CN">
              <a:latin typeface="Calibri" pitchFamily="34" charset="0"/>
            </a:endParaRPr>
          </a:p>
        </p:txBody>
      </p:sp>
      <p:sp>
        <p:nvSpPr>
          <p:cNvPr id="1048988" name=""/>
          <p:cNvSpPr/>
          <p:nvPr>
            <p:ph type="sldNum" sz="quarter" idx="5"/>
          </p:nvPr>
        </p:nvSpPr>
        <p:spPr>
          <a:xfrm rot="0">
            <a:off x="4022725" y="9718675"/>
            <a:ext cx="3078162" cy="511175"/>
          </a:xfrm>
          <a:prstGeom prst="rect"/>
          <a:noFill/>
          <a:ln>
            <a:noFill/>
          </a:ln>
        </p:spPr>
        <p:txBody>
          <a:bodyPr anchor="b" bIns="49524" lIns="99048" rIns="99048" tIns="49524"/>
          <a:p>
            <a:pPr algn="r" eaLnBrk="1" hangingPunct="1" latinLnBrk="1" lvl="0"/>
            <a:fld id="{566ABCEB-ACFC-4714-9973-3DA970169C29}" type="slidenum">
              <a:rPr altLang="en-US" sz="1300" lang="zh-CN">
                <a:latin typeface="Calibri" pitchFamily="34" charset="0"/>
              </a:rPr>
              <a:pPr algn="r" eaLnBrk="1" hangingPunct="1" latinLnBrk="1" lvl="0"/>
            </a:fld>
            <a:endParaRPr altLang="en-US" sz="1300" lang="zh-CN">
              <a:latin typeface="Calibri" pitchFamily="34" charset="0"/>
            </a:endParaRPr>
          </a:p>
        </p:txBody>
      </p:sp>
    </p:spTree>
  </p:cSld>
  <p:clrMap accent1="dk1" accent2="dk1" accent3="dk1" accent4="dk1" accent5="dk1" accent6="dk1" bg1="dk1" bg2="dk1" tx1="dk1" tx2="dk1" hlink="dk1" folHlink="dk1"/>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09" name=""/>
          <p:cNvSpPr/>
          <p:nvPr>
            <p:ph type="sldImg" sz="full" idx="0"/>
          </p:nvPr>
        </p:nvSpPr>
        <p:spPr bwMode="auto">
          <a:xfrm rot="0">
            <a:off x="993775" y="766762"/>
            <a:ext cx="5114925" cy="3836987"/>
          </a:xfrm>
          <a:prstGeom prst="rect"/>
          <a:noFill/>
          <a:ln w="9525" cap="flat" cmpd="sng">
            <a:solidFill>
              <a:srgbClr val="000000">
                <a:alpha val="100000"/>
              </a:srgbClr>
            </a:solidFill>
            <a:prstDash val="solid"/>
            <a:miter/>
          </a:ln>
        </p:spPr>
        <p:txBody>
          <a:bodyPr anchor="ctr" bIns="49524" lIns="99048" rIns="99048" tIns="49524"/>
          <a:p/>
        </p:txBody>
      </p:sp>
      <p:sp>
        <p:nvSpPr>
          <p:cNvPr id="1048710" name=""/>
          <p:cNvSpPr/>
          <p:nvPr>
            <p:ph type="body" sz="full" idx="1"/>
          </p:nvPr>
        </p:nvSpPr>
        <p:spPr bwMode="auto">
          <a:xfrm rot="0">
            <a:off x="709612" y="4859337"/>
            <a:ext cx="5683250" cy="4605337"/>
          </a:xfrm>
          <a:prstGeom prst="rect"/>
          <a:noFill/>
        </p:spPr>
        <p:txBody>
          <a:bodyPr anchor="t" bIns="49524" lIns="99048" rIns="99048" tIns="49524"/>
          <a:p>
            <a:endParaRPr altLang="en-US" lang="zh-CN"/>
          </a:p>
        </p:txBody>
      </p:sp>
      <p:sp>
        <p:nvSpPr>
          <p:cNvPr id="1048711" name=""/>
          <p:cNvSpPr txBox="1"/>
          <p:nvPr/>
        </p:nvSpPr>
        <p:spPr>
          <a:xfrm rot="0">
            <a:off x="4022725" y="9718675"/>
            <a:ext cx="3078162" cy="511175"/>
          </a:xfrm>
          <a:prstGeom prst="rect"/>
          <a:noFill/>
          <a:ln>
            <a:noFill/>
          </a:ln>
        </p:spPr>
        <p:txBody>
          <a:bodyPr anchor="b" bIns="49524" lIns="99048" rIns="99048" tIns="49524"/>
          <a:p>
            <a:pPr algn="r" eaLnBrk="1" hangingPunct="1" latinLnBrk="1" lvl="0"/>
            <a:fld id="{566ABCEB-ACFC-4714-9973-3DA970169C29}" type="slidenum">
              <a:rPr altLang="en-US" sz="1300" lang="zh-CN">
                <a:latin typeface="Calibri" pitchFamily="34" charset="0"/>
              </a:rPr>
              <a:pPr algn="r" eaLnBrk="1" hangingPunct="1" latinLnBrk="1" lvl="0"/>
            </a:fld>
            <a:endParaRPr altLang="en-US" sz="1300" lang="zh-CN">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598" name=""/>
          <p:cNvSpPr/>
          <p:nvPr>
            <p:ph type="sldImg" sz="full" idx="0"/>
          </p:nvPr>
        </p:nvSpPr>
        <p:spPr bwMode="auto">
          <a:xfrm rot="0">
            <a:off x="993775" y="766762"/>
            <a:ext cx="5114925" cy="3836987"/>
          </a:xfrm>
          <a:prstGeom prst="rect"/>
          <a:noFill/>
          <a:ln w="9525" cap="flat" cmpd="sng">
            <a:solidFill>
              <a:srgbClr val="000000">
                <a:alpha val="100000"/>
              </a:srgbClr>
            </a:solidFill>
            <a:prstDash val="solid"/>
            <a:miter/>
          </a:ln>
        </p:spPr>
        <p:txBody>
          <a:bodyPr anchor="ctr" bIns="49524" lIns="99048" rIns="99048" tIns="49524"/>
          <a:p/>
        </p:txBody>
      </p:sp>
      <p:sp>
        <p:nvSpPr>
          <p:cNvPr id="1048599" name=""/>
          <p:cNvSpPr/>
          <p:nvPr>
            <p:ph type="body" sz="full" idx="1"/>
          </p:nvPr>
        </p:nvSpPr>
        <p:spPr bwMode="auto">
          <a:xfrm rot="0">
            <a:off x="709612" y="4859337"/>
            <a:ext cx="5683250" cy="4605337"/>
          </a:xfrm>
          <a:prstGeom prst="rect"/>
          <a:noFill/>
        </p:spPr>
        <p:txBody>
          <a:bodyPr anchor="t" bIns="49524" lIns="99048" rIns="99048" tIns="49524"/>
          <a:p>
            <a:endParaRPr altLang="en-US" lang="zh-CN"/>
          </a:p>
        </p:txBody>
      </p:sp>
      <p:sp>
        <p:nvSpPr>
          <p:cNvPr id="1048600" name=""/>
          <p:cNvSpPr txBox="1"/>
          <p:nvPr/>
        </p:nvSpPr>
        <p:spPr>
          <a:xfrm rot="0">
            <a:off x="4022725" y="9718675"/>
            <a:ext cx="3078162" cy="511175"/>
          </a:xfrm>
          <a:prstGeom prst="rect"/>
          <a:noFill/>
          <a:ln>
            <a:noFill/>
          </a:ln>
        </p:spPr>
        <p:txBody>
          <a:bodyPr anchor="b" bIns="49524" lIns="99048" rIns="99048" tIns="49524"/>
          <a:p>
            <a:pPr algn="r" eaLnBrk="1" hangingPunct="1" latinLnBrk="1" lvl="0"/>
            <a:fld id="{566ABCEB-ACFC-4714-9973-3DA970169C29}" type="slidenum">
              <a:rPr altLang="en-US" sz="1300" lang="zh-CN">
                <a:latin typeface="Calibri" pitchFamily="34" charset="0"/>
              </a:rPr>
              <a:pPr algn="r" eaLnBrk="1" hangingPunct="1" latinLnBrk="1" lvl="0"/>
            </a:fld>
            <a:endParaRPr altLang="en-US" sz="1300" lang="zh-CN">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9" name=""/>
        <p:cNvGrpSpPr/>
        <p:nvPr/>
      </p:nvGrpSpPr>
      <p:grpSpPr>
        <a:xfrm>
          <a:off x="0" y="0"/>
          <a:ext cx="0" cy="0"/>
          <a:chOff x="0" y="0"/>
          <a:chExt cx="0" cy="0"/>
        </a:xfrm>
      </p:grpSpPr>
      <p:sp>
        <p:nvSpPr>
          <p:cNvPr id="1048611" name=""/>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612" name=""/>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grpSp>
        <p:nvGrpSpPr>
          <p:cNvPr id="100" name=""/>
          <p:cNvGrpSpPr/>
          <p:nvPr/>
        </p:nvGrpSpPr>
        <p:grpSpPr>
          <a:xfrm rot="0">
            <a:off x="-19050" y="203200"/>
            <a:ext cx="9180512" cy="647700"/>
            <a:chOff x="-19045" y="216550"/>
            <a:chExt cx="9180548" cy="649224"/>
          </a:xfrm>
        </p:grpSpPr>
        <p:grpSp>
          <p:nvGrpSpPr>
            <p:cNvPr id="101" name=""/>
            <p:cNvGrpSpPr/>
            <p:nvPr/>
          </p:nvGrpSpPr>
          <p:grpSpPr>
            <a:xfrm rot="0">
              <a:off x="-6091" y="-11569"/>
              <a:ext cx="9137939" cy="1050979"/>
              <a:chOff x="-6096" y="-24384"/>
              <a:chExt cx="9137904" cy="1048512"/>
            </a:xfrm>
          </p:grpSpPr>
          <p:pic>
            <p:nvPicPr>
              <p:cNvPr id="2097155" name=""/>
              <p:cNvPicPr>
                <a:picLocks/>
              </p:cNvPicPr>
              <p:nvPr/>
            </p:nvPicPr>
            <p:blipFill>
              <a:blip xmlns:r="http://schemas.openxmlformats.org/officeDocument/2006/relationships" r:embed="rId2"/>
              <a:srcRect l="0" t="0" r="0" b="0"/>
              <a:stretch>
                <a:fillRect/>
              </a:stretch>
            </p:blipFill>
            <p:spPr>
              <a:xfrm rot="0">
                <a:off x="-6096" y="-24384"/>
                <a:ext cx="9137904" cy="1048512"/>
              </a:xfrm>
              <a:prstGeom prst="rect"/>
              <a:noFill/>
              <a:ln>
                <a:noFill/>
              </a:ln>
            </p:spPr>
          </p:pic>
          <p:sp>
            <p:nvSpPr>
              <p:cNvPr id="1048613" name=""/>
              <p:cNvSpPr txBox="1"/>
              <p:nvPr/>
            </p:nvSpPr>
            <p:spPr>
              <a:xfrm rot="21420000">
                <a:off x="-29291" y="422461"/>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nvGrpSpPr>
            <p:cNvPr id="102" name=""/>
            <p:cNvGrpSpPr/>
            <p:nvPr/>
          </p:nvGrpSpPr>
          <p:grpSpPr>
            <a:xfrm rot="0">
              <a:off x="-6091" y="61755"/>
              <a:ext cx="9156227" cy="910441"/>
              <a:chOff x="-6096" y="48768"/>
              <a:chExt cx="9156192" cy="908304"/>
            </a:xfrm>
          </p:grpSpPr>
          <p:pic>
            <p:nvPicPr>
              <p:cNvPr id="2097156" name=""/>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614" name=""/>
              <p:cNvSpPr txBox="1"/>
              <p:nvPr/>
            </p:nvSpPr>
            <p:spPr>
              <a:xfrm rot="21420000">
                <a:off x="-21714" y="495979"/>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sp>
        <p:nvSpPr>
          <p:cNvPr id="1048617" name=""/>
          <p:cNvSpPr/>
          <p:nvPr>
            <p:ph type="dt" sz="half" idx="2"/>
          </p:nvPr>
        </p:nvSpPr>
        <p:spPr>
          <a:xfrm rot="0">
            <a:off x="457200" y="6356350"/>
            <a:ext cx="21336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zh-CN">
                <a:solidFill>
                  <a:srgbClr val="D1EAEE"/>
                </a:solidFill>
              </a:rPr>
              <a:pPr eaLnBrk="1" hangingPunct="1" latinLnBrk="1" lvl="0"/>
            </a:fld>
            <a:endParaRPr altLang="en-US" sz="1200" lang="zh-CN">
              <a:solidFill>
                <a:srgbClr val="D1EAEE"/>
              </a:solidFill>
            </a:endParaRPr>
          </a:p>
        </p:txBody>
      </p:sp>
      <p:sp>
        <p:nvSpPr>
          <p:cNvPr id="1048618" name=""/>
          <p:cNvSpPr/>
          <p:nvPr>
            <p:ph type="ftr" sz="quarter" idx="3"/>
          </p:nvPr>
        </p:nvSpPr>
        <p:spPr>
          <a:xfrm rot="0">
            <a:off x="2667000" y="6356350"/>
            <a:ext cx="33528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r>
              <a:rPr altLang="en-US" sz="1200" lang="zh-CN">
                <a:solidFill>
                  <a:srgbClr val="D1EAEE"/>
                </a:solidFill>
              </a:rPr>
              <a:t>www.eazynotes.com</a:t>
            </a:r>
          </a:p>
        </p:txBody>
      </p:sp>
      <p:sp>
        <p:nvSpPr>
          <p:cNvPr id="1048619" name=""/>
          <p:cNvSpPr/>
          <p:nvPr>
            <p:ph type="sldNum" sz="quarter" idx="4"/>
          </p:nvPr>
        </p:nvSpPr>
        <p:spPr>
          <a:xfrm rot="0">
            <a:off x="7924800" y="6356350"/>
            <a:ext cx="7620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zh-CN">
                <a:solidFill>
                  <a:srgbClr val="D1EAEE"/>
                </a:solidFill>
              </a:rPr>
              <a:pPr algn="r" eaLnBrk="1" hangingPunct="1" latinLnBrk="1" lvl="0"/>
            </a:fld>
            <a:endParaRPr altLang="en-US" sz="1200" lang="zh-CN">
              <a:solidFill>
                <a:srgbClr val="D1EAEE"/>
              </a:solidFill>
            </a:endParaRPr>
          </a:p>
        </p:txBody>
      </p:sp>
      <p:sp>
        <p:nvSpPr>
          <p:cNvPr id="1048621"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620" name="Title 8"/>
          <p:cNvSpPr>
            <a:spLocks noGrp="1"/>
          </p:cNvSpPr>
          <p:nvPr>
            <p:ph type="ctrTitle"/>
          </p:nvPr>
        </p:nvSpPr>
        <p:spPr>
          <a:xfrm>
            <a:off x="533400" y="1371600"/>
            <a:ext cx="7851648" cy="1828800"/>
          </a:xfrm>
          <a:ln>
            <a:noFill/>
          </a:ln>
        </p:spPr>
        <p:txBody>
          <a:bodyPr rIns="18288" tIns="0">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8" name=""/>
        <p:cNvGrpSpPr/>
        <p:nvPr/>
      </p:nvGrpSpPr>
      <p:grpSpPr>
        <a:xfrm>
          <a:off x="0" y="0"/>
          <a:ext cx="0" cy="0"/>
          <a:chOff x="0" y="0"/>
          <a:chExt cx="0" cy="0"/>
        </a:xfrm>
      </p:grpSpPr>
      <p:sp>
        <p:nvSpPr>
          <p:cNvPr id="1048980" name="Title 1"/>
          <p:cNvSpPr>
            <a:spLocks noGrp="1"/>
          </p:cNvSpPr>
          <p:nvPr>
            <p:ph type="title"/>
          </p:nvPr>
        </p:nvSpPr>
        <p:spPr/>
        <p:txBody>
          <a:bodyPr/>
          <a:p>
            <a:r>
              <a:rPr lang="en-US" smtClean="0"/>
              <a:t>Click to edit Master title style</a:t>
            </a:r>
            <a:endParaRPr lang="en-US"/>
          </a:p>
        </p:txBody>
      </p:sp>
      <p:sp>
        <p:nvSpPr>
          <p:cNvPr id="10489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5" name=""/>
        <p:cNvGrpSpPr/>
        <p:nvPr/>
      </p:nvGrpSpPr>
      <p:grpSpPr>
        <a:xfrm>
          <a:off x="0" y="0"/>
          <a:ext cx="0" cy="0"/>
          <a:chOff x="0" y="0"/>
          <a:chExt cx="0" cy="0"/>
        </a:xfrm>
      </p:grpSpPr>
      <p:sp>
        <p:nvSpPr>
          <p:cNvPr id="1048970" name="Vertical Title 1"/>
          <p:cNvSpPr>
            <a:spLocks noGrp="1"/>
          </p:cNvSpPr>
          <p:nvPr>
            <p:ph type="title" orient="vert"/>
          </p:nvPr>
        </p:nvSpPr>
        <p:spPr>
          <a:xfrm>
            <a:off x="6629400" y="914401"/>
            <a:ext cx="2057400" cy="5211763"/>
          </a:xfrm>
        </p:spPr>
        <p:txBody>
          <a:bodyPr vert="eaVert"/>
          <a:p>
            <a:r>
              <a:rPr lang="en-US" smtClean="0"/>
              <a:t>Click to edit Master title style</a:t>
            </a:r>
            <a:endParaRPr lang="en-US"/>
          </a:p>
        </p:txBody>
      </p:sp>
      <p:sp>
        <p:nvSpPr>
          <p:cNvPr id="1048971" name="Vertical Text Placeholder 2"/>
          <p:cNvSpPr>
            <a:spLocks noGrp="1"/>
          </p:cNvSpPr>
          <p:nvPr>
            <p:ph type="body" orient="vert" idx="1"/>
          </p:nvPr>
        </p:nvSpPr>
        <p:spPr>
          <a:xfrm>
            <a:off x="457200" y="914401"/>
            <a:ext cx="6019800" cy="52117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0"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78" name=""/>
        <p:cNvGrpSpPr/>
        <p:nvPr/>
      </p:nvGrpSpPr>
      <p:grpSpPr>
        <a:xfrm>
          <a:off x="0" y="0"/>
          <a:ext cx="0" cy="0"/>
          <a:chOff x="0" y="0"/>
          <a:chExt cx="0" cy="0"/>
        </a:xfrm>
      </p:grpSpPr>
      <p:sp>
        <p:nvSpPr>
          <p:cNvPr id="1048956" name=""/>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957" name=""/>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grpSp>
        <p:nvGrpSpPr>
          <p:cNvPr id="179" name=""/>
          <p:cNvGrpSpPr/>
          <p:nvPr/>
        </p:nvGrpSpPr>
        <p:grpSpPr>
          <a:xfrm rot="0">
            <a:off x="-19050" y="203200"/>
            <a:ext cx="9180512" cy="647700"/>
            <a:chOff x="-19045" y="216550"/>
            <a:chExt cx="9180548" cy="649224"/>
          </a:xfrm>
        </p:grpSpPr>
        <p:grpSp>
          <p:nvGrpSpPr>
            <p:cNvPr id="180" name=""/>
            <p:cNvGrpSpPr/>
            <p:nvPr/>
          </p:nvGrpSpPr>
          <p:grpSpPr>
            <a:xfrm rot="0">
              <a:off x="-6091" y="-11569"/>
              <a:ext cx="9137939" cy="1050979"/>
              <a:chOff x="-6096" y="-24384"/>
              <a:chExt cx="9137904" cy="1048512"/>
            </a:xfrm>
          </p:grpSpPr>
          <p:pic>
            <p:nvPicPr>
              <p:cNvPr id="2097162" name=""/>
              <p:cNvPicPr>
                <a:picLocks/>
              </p:cNvPicPr>
              <p:nvPr/>
            </p:nvPicPr>
            <p:blipFill>
              <a:blip xmlns:r="http://schemas.openxmlformats.org/officeDocument/2006/relationships" r:embed="rId2"/>
              <a:srcRect l="0" t="0" r="0" b="0"/>
              <a:stretch>
                <a:fillRect/>
              </a:stretch>
            </p:blipFill>
            <p:spPr>
              <a:xfrm rot="0">
                <a:off x="-6096" y="-24384"/>
                <a:ext cx="9137904" cy="1048512"/>
              </a:xfrm>
              <a:prstGeom prst="rect"/>
              <a:noFill/>
              <a:ln>
                <a:noFill/>
              </a:ln>
            </p:spPr>
          </p:pic>
          <p:sp>
            <p:nvSpPr>
              <p:cNvPr id="1048958" name=""/>
              <p:cNvSpPr txBox="1"/>
              <p:nvPr/>
            </p:nvSpPr>
            <p:spPr>
              <a:xfrm rot="21420000">
                <a:off x="-29291" y="422461"/>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nvGrpSpPr>
            <p:cNvPr id="181" name=""/>
            <p:cNvGrpSpPr/>
            <p:nvPr/>
          </p:nvGrpSpPr>
          <p:grpSpPr>
            <a:xfrm rot="0">
              <a:off x="-6091" y="61755"/>
              <a:ext cx="9156227" cy="910441"/>
              <a:chOff x="-6096" y="48768"/>
              <a:chExt cx="9156192" cy="908304"/>
            </a:xfrm>
          </p:grpSpPr>
          <p:pic>
            <p:nvPicPr>
              <p:cNvPr id="2097163" name=""/>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959" name=""/>
              <p:cNvSpPr txBox="1"/>
              <p:nvPr/>
            </p:nvSpPr>
            <p:spPr>
              <a:xfrm rot="21420000">
                <a:off x="-21714" y="495979"/>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sp>
        <p:nvSpPr>
          <p:cNvPr id="1048962" name=""/>
          <p:cNvSpPr/>
          <p:nvPr>
            <p:ph type="dt" sz="half" idx="2"/>
          </p:nvPr>
        </p:nvSpPr>
        <p:spPr>
          <a:xfrm rot="0">
            <a:off x="457200" y="6356350"/>
            <a:ext cx="21336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zh-CN">
                <a:solidFill>
                  <a:srgbClr val="D1EAEE"/>
                </a:solidFill>
              </a:rPr>
              <a:pPr eaLnBrk="1" hangingPunct="1" latinLnBrk="1" lvl="0"/>
            </a:fld>
            <a:endParaRPr altLang="en-US" sz="1200" lang="zh-CN">
              <a:solidFill>
                <a:srgbClr val="D1EAEE"/>
              </a:solidFill>
            </a:endParaRPr>
          </a:p>
        </p:txBody>
      </p:sp>
      <p:sp>
        <p:nvSpPr>
          <p:cNvPr id="1048963" name=""/>
          <p:cNvSpPr/>
          <p:nvPr>
            <p:ph type="ftr" sz="quarter" idx="3"/>
          </p:nvPr>
        </p:nvSpPr>
        <p:spPr>
          <a:xfrm rot="0">
            <a:off x="2667000" y="6356350"/>
            <a:ext cx="33528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r>
              <a:rPr altLang="en-US" sz="1200" lang="zh-CN">
                <a:solidFill>
                  <a:srgbClr val="D1EAEE"/>
                </a:solidFill>
              </a:rPr>
              <a:t>www.eazynotes.com</a:t>
            </a:r>
          </a:p>
        </p:txBody>
      </p:sp>
      <p:sp>
        <p:nvSpPr>
          <p:cNvPr id="1048964" name=""/>
          <p:cNvSpPr/>
          <p:nvPr>
            <p:ph type="sldNum" sz="quarter" idx="4"/>
          </p:nvPr>
        </p:nvSpPr>
        <p:spPr>
          <a:xfrm rot="0">
            <a:off x="7924800" y="6356350"/>
            <a:ext cx="7620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zh-CN">
                <a:solidFill>
                  <a:srgbClr val="D1EAEE"/>
                </a:solidFill>
              </a:rPr>
              <a:pPr algn="r" eaLnBrk="1" hangingPunct="1" latinLnBrk="1" lvl="0"/>
            </a:fld>
            <a:endParaRPr altLang="en-US" sz="1200" lang="zh-CN">
              <a:solidFill>
                <a:srgbClr val="D1EAEE"/>
              </a:solidFill>
            </a:endParaRPr>
          </a:p>
        </p:txBody>
      </p:sp>
      <p:sp>
        <p:nvSpPr>
          <p:cNvPr id="1048966" name="Text Placeholder 2"/>
          <p:cNvSpPr>
            <a:spLocks noGrp="1"/>
          </p:cNvSpPr>
          <p:nvPr>
            <p:ph type="body" idx="1"/>
          </p:nvPr>
        </p:nvSpPr>
        <p:spPr>
          <a:xfrm>
            <a:off x="530352" y="2704664"/>
            <a:ext cx="7772400" cy="1509712"/>
          </a:xfrm>
        </p:spPr>
        <p:txBody>
          <a:bodyPr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965" name="Title 1"/>
          <p:cNvSpPr>
            <a:spLocks noGrp="1"/>
          </p:cNvSpPr>
          <p:nvPr>
            <p:ph type="title"/>
          </p:nvPr>
        </p:nvSpPr>
        <p:spPr>
          <a:xfrm>
            <a:off x="530352" y="1316736"/>
            <a:ext cx="7772400" cy="1362456"/>
          </a:xfrm>
          <a:ln>
            <a:noFill/>
          </a:ln>
        </p:spPr>
        <p:txBody>
          <a:bodyPr tIns="0">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7" name=""/>
        <p:cNvGrpSpPr/>
        <p:nvPr/>
      </p:nvGrpSpPr>
      <p:grpSpPr>
        <a:xfrm>
          <a:off x="0" y="0"/>
          <a:ext cx="0" cy="0"/>
          <a:chOff x="0" y="0"/>
          <a:chExt cx="0" cy="0"/>
        </a:xfrm>
      </p:grpSpPr>
      <p:sp>
        <p:nvSpPr>
          <p:cNvPr id="1048977"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97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7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6" name=""/>
        <p:cNvGrpSpPr/>
        <p:nvPr/>
      </p:nvGrpSpPr>
      <p:grpSpPr>
        <a:xfrm>
          <a:off x="0" y="0"/>
          <a:ext cx="0" cy="0"/>
          <a:chOff x="0" y="0"/>
          <a:chExt cx="0" cy="0"/>
        </a:xfrm>
      </p:grpSpPr>
      <p:sp>
        <p:nvSpPr>
          <p:cNvPr id="1048972"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973"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974"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97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7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9" name=""/>
        <p:cNvGrpSpPr/>
        <p:nvPr/>
      </p:nvGrpSpPr>
      <p:grpSpPr>
        <a:xfrm>
          <a:off x="0" y="0"/>
          <a:ext cx="0" cy="0"/>
          <a:chOff x="0" y="0"/>
          <a:chExt cx="0" cy="0"/>
        </a:xfrm>
      </p:grpSpPr>
      <p:sp>
        <p:nvSpPr>
          <p:cNvPr id="1048982" name="Title 1"/>
          <p:cNvSpPr>
            <a:spLocks noGrp="1"/>
          </p:cNvSpPr>
          <p:nvPr>
            <p:ph type="title"/>
          </p:nvPr>
        </p:nvSpPr>
        <p:spPr>
          <a:xfrm>
            <a:off x="457200" y="704088"/>
            <a:ext cx="8305800" cy="1143000"/>
          </a:xfrm>
        </p:spPr>
        <p:txBody>
          <a:bodyPr>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4" name=""/>
        <p:cNvGrpSpPr/>
        <p:nvPr/>
      </p:nvGrpSpPr>
      <p:grpSpPr>
        <a:xfrm>
          <a:off x="0" y="0"/>
          <a:ext cx="0" cy="0"/>
          <a:chOff x="0" y="0"/>
          <a:chExt cx="0" cy="0"/>
        </a:xfrm>
      </p:grpSpPr>
      <p:sp>
        <p:nvSpPr>
          <p:cNvPr id="1048967" name="Title 1"/>
          <p:cNvSpPr>
            <a:spLocks noGrp="1"/>
          </p:cNvSpPr>
          <p:nvPr>
            <p:ph type="title"/>
          </p:nvPr>
        </p:nvSpPr>
        <p:spPr>
          <a:xfrm>
            <a:off x="685800" y="514352"/>
            <a:ext cx="2743200" cy="1162050"/>
          </a:xfrm>
        </p:spPr>
        <p:txBody>
          <a:bodyPr>
            <a:noAutofit/>
          </a:bodyPr>
          <a:lstStyle>
            <a:lvl1pPr algn="l" rtl="0">
              <a:spcBef>
                <a:spcPct val="0"/>
              </a:spcBef>
              <a:buNone/>
              <a:defRPr b="0" sz="260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968"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lvl="0"/>
            <a:r>
              <a:rPr lang="en-US" smtClean="0"/>
              <a:t>Click to edit Master text styles</a:t>
            </a:r>
          </a:p>
        </p:txBody>
      </p:sp>
      <p:sp>
        <p:nvSpPr>
          <p:cNvPr id="1048969"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75" name=""/>
        <p:cNvGrpSpPr/>
        <p:nvPr/>
      </p:nvGrpSpPr>
      <p:grpSpPr>
        <a:xfrm>
          <a:off x="0" y="0"/>
          <a:ext cx="0" cy="0"/>
          <a:chOff x="0" y="0"/>
          <a:chExt cx="0" cy="0"/>
        </a:xfrm>
      </p:grpSpPr>
      <p:sp>
        <p:nvSpPr>
          <p:cNvPr id="1048944" name=""/>
          <p:cNvSpPr/>
          <p:nvPr/>
        </p:nvSpPr>
        <p:spPr>
          <a:xfrm rot="420000" flipV="1">
            <a:off x="3165475" y="1108075"/>
            <a:ext cx="5257800" cy="4114800"/>
          </a:xfrm>
          <a:custGeom>
            <a:avLst/>
            <a:gdLst>
              <a:gd name="l" fmla="*/ 0 w 5257800"/>
              <a:gd name="t" fmla="*/ 0 h 4114800"/>
              <a:gd name="r" fmla="*/ 5182785 w 5257800"/>
              <a:gd name="b" fmla="*/ 4114800 h 4114800"/>
            </a:gdLst>
            <a:ahLst/>
            <a:rect l="l" t="t" r="r" b="b"/>
            <a:pathLst>
              <a:path w="5257800" h="4114800">
                <a:moveTo>
                  <a:pt x="0" y="0"/>
                </a:moveTo>
                <a:lnTo>
                  <a:pt x="5107774" y="0"/>
                </a:lnTo>
                <a:lnTo>
                  <a:pt x="5257800" y="150026"/>
                </a:lnTo>
                <a:lnTo>
                  <a:pt x="5257800" y="4114800"/>
                </a:lnTo>
                <a:lnTo>
                  <a:pt x="0" y="4114800"/>
                </a:lnTo>
                <a:lnTo>
                  <a:pt x="0" y="0"/>
                </a:lnTo>
              </a:path>
            </a:pathLst>
          </a:custGeom>
          <a:solidFill>
            <a:srgbClr val="FFFFFF"/>
          </a:solidFill>
          <a:ln w="3175" cap="rnd" cmpd="sng">
            <a:solidFill>
              <a:srgbClr val="C0C0C0">
                <a:alpha val="100000"/>
              </a:srgbClr>
            </a:solidFill>
            <a:prstDash val="solid"/>
            <a:miter/>
          </a:ln>
          <a:effectLst>
            <a:outerShdw algn="tl" dir="7500040" dist="38499" kx="98485" sx="98500" sy="100079">
              <a:srgbClr val="000000">
                <a:alpha val="25000"/>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ctr" eaLnBrk="1" hangingPunct="1" latinLnBrk="1" lvl="0"/>
            <a:endParaRPr altLang="en-US" lang="zh-CN">
              <a:solidFill>
                <a:srgbClr val="FFFFFF"/>
              </a:solidFill>
              <a:latin typeface="Constantia" pitchFamily="18" charset="0"/>
            </a:endParaRPr>
          </a:p>
        </p:txBody>
      </p:sp>
      <p:sp>
        <p:nvSpPr>
          <p:cNvPr id="1048945" name=""/>
          <p:cNvSpPr/>
          <p:nvPr/>
        </p:nvSpPr>
        <p:spPr>
          <a:xfrm rot="420000" flipV="1">
            <a:off x="8004175" y="5359400"/>
            <a:ext cx="155575" cy="155575"/>
          </a:xfrm>
          <a:prstGeom prst="rtTriangle"/>
          <a:solidFill>
            <a:srgbClr val="FFFFFF"/>
          </a:solidFill>
          <a:ln w="12700" cap="flat" cmpd="sng">
            <a:solidFill>
              <a:srgbClr val="FFFFFF">
                <a:alpha val="100000"/>
              </a:srgbClr>
            </a:solidFill>
            <a:prstDash val="solid"/>
            <a:bevel/>
          </a:ln>
          <a:effectLst>
            <a:outerShdw algn="tl" dir="12899788" dist="6350" kx="0" sx="100000" sy="100000">
              <a:srgbClr val="000000">
                <a:alpha val="46999"/>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ctr" eaLnBrk="1" hangingPunct="1" latinLnBrk="1" lvl="0"/>
            <a:endParaRPr altLang="en-US" lang="zh-CN">
              <a:solidFill>
                <a:srgbClr val="FFFFFF"/>
              </a:solidFill>
              <a:latin typeface="Constantia" pitchFamily="18" charset="0"/>
            </a:endParaRPr>
          </a:p>
        </p:txBody>
      </p:sp>
      <p:sp>
        <p:nvSpPr>
          <p:cNvPr id="1048946" name=""/>
          <p:cNvSpPr/>
          <p:nvPr/>
        </p:nvSpPr>
        <p:spPr>
          <a:xfrm rot="0" flipV="1">
            <a:off x="-9525" y="5816600"/>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947" name=""/>
          <p:cNvSpPr/>
          <p:nvPr/>
        </p:nvSpPr>
        <p:spPr>
          <a:xfrm rot="0" flipV="1">
            <a:off x="4381500" y="6219825"/>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950" name=""/>
          <p:cNvSpPr/>
          <p:nvPr>
            <p:ph type="dt" sz="half" idx="2"/>
          </p:nvPr>
        </p:nvSpPr>
        <p:spPr>
          <a:xfrm rot="0">
            <a:off x="457200" y="6356350"/>
            <a:ext cx="21336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fld>
            <a:endParaRPr altLang="en-US" sz="1200" lang="zh-CN">
              <a:solidFill>
                <a:srgbClr val="045C75"/>
              </a:solidFill>
            </a:endParaRPr>
          </a:p>
        </p:txBody>
      </p:sp>
      <p:sp>
        <p:nvSpPr>
          <p:cNvPr id="1048951" name=""/>
          <p:cNvSpPr/>
          <p:nvPr>
            <p:ph type="ftr" sz="quarter" idx="3"/>
          </p:nvPr>
        </p:nvSpPr>
        <p:spPr>
          <a:xfrm rot="0">
            <a:off x="2667000" y="6356350"/>
            <a:ext cx="33528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r>
              <a:rPr altLang="en-US" sz="1200" lang="zh-CN">
                <a:solidFill>
                  <a:srgbClr val="045C75"/>
                </a:solidFill>
              </a:rPr>
              <a:t>www.eazynotes.com</a:t>
            </a:r>
          </a:p>
        </p:txBody>
      </p:sp>
      <p:sp>
        <p:nvSpPr>
          <p:cNvPr id="1048952" name=""/>
          <p:cNvSpPr/>
          <p:nvPr>
            <p:ph type="sldNum" sz="quarter" idx="4"/>
          </p:nvPr>
        </p:nvSpPr>
        <p:spPr>
          <a:xfrm rot="0">
            <a:off x="8077200" y="6356350"/>
            <a:ext cx="6096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fld>
            <a:endParaRPr altLang="en-US" sz="1200" lang="zh-CN">
              <a:solidFill>
                <a:srgbClr val="045C75"/>
              </a:solidFill>
            </a:endParaRPr>
          </a:p>
        </p:txBody>
      </p:sp>
      <p:sp>
        <p:nvSpPr>
          <p:cNvPr id="1048955"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nchor="t" anchorCtr="0" bIns="45720" compatLnSpc="1" lIns="91440" numCol="1" rIns="91440" tIns="45720" vert="horz" wrap="square">
            <a:prstTxWarp prst="textNoShape"/>
            <a:normAutofit/>
          </a:bodyPr>
          <a:lstStyle>
            <a:lvl1pPr indent="0" marL="0">
              <a:buNone/>
              <a:defRPr sz="3200"/>
            </a:lvl1pPr>
          </a:lstStyle>
          <a:p>
            <a:pPr algn="l" defTabSz="914400" eaLnBrk="0" fontAlgn="base" hangingPunct="0" indent="0" latinLnBrk="0" lvl="0" marL="0" marR="0" rtl="0">
              <a:lnSpc>
                <a:spcPct val="100000"/>
              </a:lnSpc>
              <a:spcBef>
                <a:spcPct val="20000"/>
              </a:spcBef>
              <a:spcAft>
                <a:spcPct val="0"/>
              </a:spcAft>
              <a:buClr>
                <a:srgbClr val="0BD0D9"/>
              </a:buClr>
              <a:buSzPct val="95000"/>
              <a:buFont typeface="Wingdings 2" pitchFamily="18" charset="2"/>
              <a:buNone/>
            </a:pPr>
            <a:r>
              <a:rPr baseline="0" b="0" cap="none" sz="3200" i="0" kern="1200" kumimoji="0" lang="en-US" noProof="0" normalizeH="0" spc="0" strike="noStrike" u="none" smtClean="0">
                <a:ln>
                  <a:noFill/>
                </a:ln>
                <a:solidFill>
                  <a:schemeClr val="tx1"/>
                </a:solidFill>
                <a:effectLst/>
                <a:uLnTx/>
                <a:uFillTx/>
                <a:latin typeface="+mn-lt"/>
                <a:ea typeface="+mn-ea"/>
                <a:cs typeface="+mn-cs"/>
              </a:rPr>
              <a:t>Click icon to add picture</a:t>
            </a: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954" name="Text Placeholder 3"/>
          <p:cNvSpPr>
            <a:spLocks noGrp="1"/>
          </p:cNvSpPr>
          <p:nvPr>
            <p:ph type="body" sz="half" idx="2"/>
          </p:nvPr>
        </p:nvSpPr>
        <p:spPr>
          <a:xfrm>
            <a:off x="609600" y="2828785"/>
            <a:ext cx="2209800" cy="2179320"/>
          </a:xfrm>
        </p:spPr>
        <p:txBody>
          <a:bodyPr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1048953" name="Title 1"/>
          <p:cNvSpPr>
            <a:spLocks noGrp="1"/>
          </p:cNvSpPr>
          <p:nvPr>
            <p:ph type="title"/>
          </p:nvPr>
        </p:nvSpPr>
        <p:spPr>
          <a:xfrm>
            <a:off x="609600" y="1176996"/>
            <a:ext cx="2212848" cy="1582621"/>
          </a:xfrm>
        </p:spPr>
        <p:txBody>
          <a:bodyPr bIns="45720" lIns="45720" rIns="45720"/>
          <a:lstStyle>
            <a:lvl1pPr algn="l">
              <a:buNone/>
              <a:defRPr b="1" sz="2000">
                <a:solidFill>
                  <a:schemeClr val="tx2"/>
                </a:solidFill>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4.jpeg"/><Relationship Id="rId13" Type="http://schemas.openxmlformats.org/officeDocument/2006/relationships/image" Target="../media/image5.png"/><Relationship Id="rId14" Type="http://schemas.openxmlformats.org/officeDocument/2006/relationships/image" Target="../media/image3.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85" name=""/>
        <p:cNvGrpSpPr/>
        <p:nvPr/>
      </p:nvGrpSpPr>
      <p:grpSpPr>
        <a:xfrm>
          <a:off x="0" y="0"/>
          <a:ext cx="0" cy="0"/>
          <a:chOff x="0" y="0"/>
          <a:chExt cx="0" cy="0"/>
        </a:xfrm>
      </p:grpSpPr>
      <p:sp>
        <p:nvSpPr>
          <p:cNvPr id="1048576" name=""/>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577" name=""/>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5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latin typeface="Constantia" pitchFamily="18" charset="0"/>
            </a:endParaRPr>
          </a:p>
        </p:txBody>
      </p:sp>
      <p:sp>
        <p:nvSpPr>
          <p:cNvPr id="1048578" name=""/>
          <p:cNvSpPr/>
          <p:nvPr>
            <p:ph type="title" sz="full" idx="0"/>
          </p:nvPr>
        </p:nvSpPr>
        <p:spPr>
          <a:xfrm rot="0">
            <a:off x="457200" y="704850"/>
            <a:ext cx="8229600" cy="1143000"/>
          </a:xfrm>
          <a:prstGeom prst="rect"/>
          <a:noFill/>
          <a:ln>
            <a:noFill/>
          </a:ln>
        </p:spPr>
        <p:txBody>
          <a:bodyPr anchor="b" bIns="0" lIns="0" rIns="0" tIns="45720"/>
          <a:p>
            <a:pPr lvl="0"/>
            <a:r>
              <a:rPr altLang="en-US" lang="zh-CN"/>
              <a:t>Click to edit Master title style</a:t>
            </a:r>
          </a:p>
        </p:txBody>
      </p:sp>
      <p:sp>
        <p:nvSpPr>
          <p:cNvPr id="1048579" name=""/>
          <p:cNvSpPr/>
          <p:nvPr>
            <p:ph type="body" sz="full" idx="1"/>
          </p:nvPr>
        </p:nvSpPr>
        <p:spPr>
          <a:xfrm rot="0">
            <a:off x="457200" y="1935162"/>
            <a:ext cx="8229600" cy="4389437"/>
          </a:xfrm>
          <a:prstGeom prst="rect"/>
          <a:noFill/>
          <a:ln>
            <a:noFill/>
          </a:ln>
        </p:spPr>
        <p:txBody>
          <a:bodyPr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580" name=""/>
          <p:cNvSpPr/>
          <p:nvPr>
            <p:ph type="dt" sz="half" idx="2"/>
          </p:nvPr>
        </p:nvSpPr>
        <p:spPr>
          <a:xfrm rot="0">
            <a:off x="457200" y="6356350"/>
            <a:ext cx="21336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fld>
            <a:endParaRPr altLang="en-US" sz="1200" lang="zh-CN">
              <a:solidFill>
                <a:srgbClr val="045C75"/>
              </a:solidFill>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r>
              <a:rPr altLang="en-US" sz="1200" lang="zh-CN">
                <a:solidFill>
                  <a:srgbClr val="045C75"/>
                </a:solidFill>
              </a:rPr>
              <a:t>www.eazynotes.com</a:t>
            </a:r>
          </a:p>
        </p:txBody>
      </p:sp>
      <p:sp>
        <p:nvSpPr>
          <p:cNvPr id="1048582" name=""/>
          <p:cNvSpPr/>
          <p:nvPr>
            <p:ph type="sldNum" sz="quarter" idx="4"/>
          </p:nvPr>
        </p:nvSpPr>
        <p:spPr>
          <a:xfrm rot="0">
            <a:off x="7924800" y="6356350"/>
            <a:ext cx="762000" cy="365125"/>
          </a:xfrm>
          <a:prstGeom prst="rect"/>
          <a:noFill/>
          <a:ln>
            <a:noFill/>
          </a:ln>
        </p:spPr>
        <p:txBody>
          <a:bodyPr anchor="b" bIns="0" lIns="0" rIns="0" tIns="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fld>
            <a:endParaRPr altLang="en-US" sz="1200" lang="zh-CN">
              <a:solidFill>
                <a:srgbClr val="045C75"/>
              </a:solidFill>
            </a:endParaRPr>
          </a:p>
        </p:txBody>
      </p:sp>
      <p:grpSp>
        <p:nvGrpSpPr>
          <p:cNvPr id="86" name=""/>
          <p:cNvGrpSpPr/>
          <p:nvPr/>
        </p:nvGrpSpPr>
        <p:grpSpPr>
          <a:xfrm rot="0">
            <a:off x="-19050" y="203200"/>
            <a:ext cx="9180512" cy="647700"/>
            <a:chOff x="-19045" y="216550"/>
            <a:chExt cx="9180548" cy="649224"/>
          </a:xfrm>
        </p:grpSpPr>
        <p:grpSp>
          <p:nvGrpSpPr>
            <p:cNvPr id="87" name=""/>
            <p:cNvGrpSpPr/>
            <p:nvPr/>
          </p:nvGrpSpPr>
          <p:grpSpPr>
            <a:xfrm rot="0">
              <a:off x="-6091" y="-11569"/>
              <a:ext cx="9137939" cy="1050979"/>
              <a:chOff x="-6096" y="-24384"/>
              <a:chExt cx="9137904" cy="1048512"/>
            </a:xfrm>
          </p:grpSpPr>
          <p:pic>
            <p:nvPicPr>
              <p:cNvPr id="2097152" name=""/>
              <p:cNvPicPr>
                <a:picLocks/>
              </p:cNvPicPr>
              <p:nvPr/>
            </p:nvPicPr>
            <p:blipFill>
              <a:blip xmlns:r="http://schemas.openxmlformats.org/officeDocument/2006/relationships" r:embed="rId13"/>
              <a:srcRect l="0" t="0" r="0" b="0"/>
              <a:stretch>
                <a:fillRect/>
              </a:stretch>
            </p:blipFill>
            <p:spPr>
              <a:xfrm rot="0">
                <a:off x="-6096" y="-24384"/>
                <a:ext cx="9137904" cy="1048512"/>
              </a:xfrm>
              <a:prstGeom prst="rect"/>
              <a:noFill/>
              <a:ln>
                <a:noFill/>
              </a:ln>
            </p:spPr>
          </p:pic>
          <p:sp>
            <p:nvSpPr>
              <p:cNvPr id="1048583" name=""/>
              <p:cNvSpPr txBox="1"/>
              <p:nvPr/>
            </p:nvSpPr>
            <p:spPr>
              <a:xfrm rot="21420000">
                <a:off x="-29291" y="422461"/>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nvGrpSpPr>
            <p:cNvPr id="88" name=""/>
            <p:cNvGrpSpPr/>
            <p:nvPr/>
          </p:nvGrpSpPr>
          <p:grpSpPr>
            <a:xfrm rot="0">
              <a:off x="-6091" y="61755"/>
              <a:ext cx="9156227" cy="910441"/>
              <a:chOff x="-6096" y="48768"/>
              <a:chExt cx="9156192" cy="908304"/>
            </a:xfrm>
          </p:grpSpPr>
          <p:pic>
            <p:nvPicPr>
              <p:cNvPr id="2097153" name=""/>
              <p:cNvPicPr>
                <a:picLocks/>
              </p:cNvPicPr>
              <p:nvPr/>
            </p:nvPicPr>
            <p:blipFill>
              <a:blip xmlns:r="http://schemas.openxmlformats.org/officeDocument/2006/relationships" r:embed="rId14"/>
              <a:srcRect l="0" t="0" r="0" b="0"/>
              <a:stretch>
                <a:fillRect/>
              </a:stretch>
            </p:blipFill>
            <p:spPr>
              <a:xfrm rot="0">
                <a:off x="-6096" y="48768"/>
                <a:ext cx="9156192" cy="908304"/>
              </a:xfrm>
              <a:prstGeom prst="rect"/>
              <a:noFill/>
              <a:ln>
                <a:noFill/>
              </a:ln>
            </p:spPr>
          </p:pic>
          <p:sp>
            <p:nvSpPr>
              <p:cNvPr id="1048584" name=""/>
              <p:cNvSpPr txBox="1"/>
              <p:nvPr/>
            </p:nvSpPr>
            <p:spPr>
              <a:xfrm rot="21420000">
                <a:off x="-21714" y="495979"/>
                <a:ext cx="0" cy="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onstantia" pitchFamily="18" charset="0"/>
                    <a:sym typeface="Arial" pitchFamily="0" charset="0"/>
                  </a:defRPr>
                </a:lvl5pPr>
              </a:lstStyle>
              <a:p>
                <a:pPr eaLnBrk="1" hangingPunct="1" latinLnBrk="1" lvl="0"/>
                <a:endParaRPr altLang="en-US" lang="zh-CN"/>
              </a:p>
            </p:txBody>
          </p:sp>
        </p:grpSp>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0" fontAlgn="base" hangingPunct="0" rtl="0">
        <a:spcBef>
          <a:spcPct val="0"/>
        </a:spcBef>
        <a:spcAft>
          <a:spcPct val="0"/>
        </a:spcAft>
        <a:defRPr sz="5000" kern="1200">
          <a:solidFill>
            <a:schemeClr val="tx2"/>
          </a:solidFill>
          <a:latin typeface="+mj-lt"/>
          <a:ea typeface="+mj-ea"/>
          <a:cs typeface="+mj-cs"/>
        </a:defRPr>
      </a:lvl1pPr>
      <a:lvl2pPr algn="l" eaLnBrk="0" fontAlgn="base" hangingPunct="0" rtl="0">
        <a:spcBef>
          <a:spcPct val="0"/>
        </a:spcBef>
        <a:spcAft>
          <a:spcPct val="0"/>
        </a:spcAft>
        <a:defRPr sz="5000">
          <a:solidFill>
            <a:schemeClr val="tx2"/>
          </a:solidFill>
          <a:latin typeface="Calibri" pitchFamily="34" charset="0"/>
        </a:defRPr>
      </a:lvl2pPr>
      <a:lvl3pPr algn="l" eaLnBrk="0" fontAlgn="base" hangingPunct="0" rtl="0">
        <a:spcBef>
          <a:spcPct val="0"/>
        </a:spcBef>
        <a:spcAft>
          <a:spcPct val="0"/>
        </a:spcAft>
        <a:defRPr sz="5000">
          <a:solidFill>
            <a:schemeClr val="tx2"/>
          </a:solidFill>
          <a:latin typeface="Calibri" pitchFamily="34" charset="0"/>
        </a:defRPr>
      </a:lvl3pPr>
      <a:lvl4pPr algn="l" eaLnBrk="0" fontAlgn="base" hangingPunct="0" rtl="0">
        <a:spcBef>
          <a:spcPct val="0"/>
        </a:spcBef>
        <a:spcAft>
          <a:spcPct val="0"/>
        </a:spcAft>
        <a:defRPr sz="5000">
          <a:solidFill>
            <a:schemeClr val="tx2"/>
          </a:solidFill>
          <a:latin typeface="Calibri" pitchFamily="34" charset="0"/>
        </a:defRPr>
      </a:lvl4pPr>
      <a:lvl5pPr algn="l" eaLnBrk="0" fontAlgn="base" hangingPunct="0" rtl="0">
        <a:spcBef>
          <a:spcPct val="0"/>
        </a:spcBef>
        <a:spcAft>
          <a:spcPct val="0"/>
        </a:spcAft>
        <a:defRPr sz="5000">
          <a:solidFill>
            <a:schemeClr val="tx2"/>
          </a:solidFill>
          <a:latin typeface="Calibri" pitchFamily="34" charset="0"/>
        </a:defRPr>
      </a:lvl5pPr>
      <a:lvl6pPr algn="l" fontAlgn="base" marL="457200" rtl="0">
        <a:spcBef>
          <a:spcPct val="0"/>
        </a:spcBef>
        <a:spcAft>
          <a:spcPct val="0"/>
        </a:spcAft>
        <a:defRPr sz="5000">
          <a:solidFill>
            <a:schemeClr val="tx2"/>
          </a:solidFill>
          <a:latin typeface="Calibri" pitchFamily="34" charset="0"/>
        </a:defRPr>
      </a:lvl6pPr>
      <a:lvl7pPr algn="l" fontAlgn="base" marL="914400" rtl="0">
        <a:spcBef>
          <a:spcPct val="0"/>
        </a:spcBef>
        <a:spcAft>
          <a:spcPct val="0"/>
        </a:spcAft>
        <a:defRPr sz="5000">
          <a:solidFill>
            <a:schemeClr val="tx2"/>
          </a:solidFill>
          <a:latin typeface="Calibri" pitchFamily="34" charset="0"/>
        </a:defRPr>
      </a:lvl7pPr>
      <a:lvl8pPr algn="l" fontAlgn="base" marL="1371600" rtl="0">
        <a:spcBef>
          <a:spcPct val="0"/>
        </a:spcBef>
        <a:spcAft>
          <a:spcPct val="0"/>
        </a:spcAft>
        <a:defRPr sz="5000">
          <a:solidFill>
            <a:schemeClr val="tx2"/>
          </a:solidFill>
          <a:latin typeface="Calibri" pitchFamily="34" charset="0"/>
        </a:defRPr>
      </a:lvl8pPr>
      <a:lvl9pPr algn="l" fontAlgn="base" marL="1828800" rtl="0">
        <a:spcBef>
          <a:spcPct val="0"/>
        </a:spcBef>
        <a:spcAft>
          <a:spcPct val="0"/>
        </a:spcAft>
        <a:defRPr sz="5000">
          <a:solidFill>
            <a:schemeClr val="tx2"/>
          </a:solidFill>
          <a:latin typeface="Calibri" pitchFamily="34" charset="0"/>
        </a:defRPr>
      </a:lvl9pPr>
    </p:titleStyle>
    <p:bodyStyle>
      <a:lvl1pPr algn="l" eaLnBrk="0" fontAlgn="base" hangingPunct="0" indent="-273050" marL="273050" rtl="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algn="l" eaLnBrk="0" fontAlgn="base" hangingPunct="0" indent="-246063" marL="639763" rtl="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algn="l" eaLnBrk="0" fontAlgn="base" hangingPunct="0" indent="-246063" marL="914400" rtl="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algn="l" eaLnBrk="0" fontAlgn="base" hangingPunct="0" indent="-209550" marL="1187450" rtl="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algn="l" eaLnBrk="0" fontAlgn="base" hangingPunct="0" indent="-209550" marL="1462088" rtl="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a:off x="0" y="0"/>
          <a:ext cx="0" cy="0"/>
          <a:chOff x="0" y="0"/>
          <a:chExt cx="0" cy="0"/>
        </a:xfrm>
      </p:grpSpPr>
      <p:pic>
        <p:nvPicPr>
          <p:cNvPr id="2097157" name=""/>
          <p:cNvPicPr>
            <a:picLocks/>
          </p:cNvPicPr>
          <p:nvPr>
            <p:ph type="ctrTitle" sz="full" idx="7"/>
          </p:nvPr>
        </p:nvPicPr>
        <p:blipFill>
          <a:blip xmlns:r="http://schemas.openxmlformats.org/officeDocument/2006/relationships" r:embed="rId1"/>
          <a:srcRect l="0" t="0" r="0" b="0"/>
          <a:stretch>
            <a:fillRect/>
          </a:stretch>
        </p:blipFill>
        <p:spPr>
          <a:xfrm rot="0">
            <a:off x="530225" y="1365250"/>
            <a:ext cx="8308975" cy="1901825"/>
          </a:xfrm>
          <a:prstGeom prst="rect"/>
          <a:noFill/>
          <a:ln>
            <a:noFill/>
          </a:ln>
        </p:spPr>
      </p:pic>
      <p:sp>
        <p:nvSpPr>
          <p:cNvPr id="1048622" name=""/>
          <p:cNvSpPr/>
          <p:nvPr>
            <p:ph type="subTitle" sz="full" idx="4294967295"/>
          </p:nvPr>
        </p:nvSpPr>
        <p:spPr>
          <a:xfrm rot="0">
            <a:off x="533400" y="4033837"/>
            <a:ext cx="7854950" cy="1752600"/>
          </a:xfrm>
          <a:prstGeom prst="rect"/>
          <a:noFill/>
          <a:ln>
            <a:noFill/>
          </a:ln>
        </p:spPr>
        <p:txBody>
          <a:bodyPr anchor="t" bIns="45720" lIns="0" rIns="18288" tIns="45720"/>
          <a:lstStyle>
            <a:lvl1pPr algn="ctr" marL="0">
              <a:buNone/>
              <a:defRPr sz="2600"/>
            </a:lvl1pPr>
            <a:lvl2pPr algn="ctr" marL="393700">
              <a:buNone/>
            </a:lvl2pPr>
            <a:lvl3pPr algn="ctr" marL="668337">
              <a:buNone/>
            </a:lvl3pPr>
            <a:lvl4pPr algn="ctr" marL="977900">
              <a:buNone/>
            </a:lvl4pPr>
            <a:lvl5pPr algn="ctr" marL="1252537">
              <a:buNone/>
            </a:lvl5pPr>
          </a:lstStyle>
          <a:p>
            <a:pPr algn="r" eaLnBrk="1" hangingPunct="1" latinLnBrk="1" lvl="0">
              <a:buNone/>
            </a:pPr>
            <a:endParaRPr altLang="en-US" sz="2800" lang="zh-CN"/>
          </a:p>
        </p:txBody>
      </p:sp>
      <p:sp>
        <p:nvSpPr>
          <p:cNvPr id="1048623"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D1EAEE"/>
                </a:solidFill>
              </a:rPr>
              <a:pPr eaLnBrk="1" hangingPunct="1" latinLnBrk="1" lvl="0"/>
              <a:t>2018/9/27</a:t>
            </a:fld>
            <a:endParaRPr altLang="en-US" sz="1200" lang="zh-CN">
              <a:solidFill>
                <a:srgbClr val="D1EAEE"/>
              </a:solidFill>
            </a:endParaRPr>
          </a:p>
        </p:txBody>
      </p:sp>
      <p:sp>
        <p:nvSpPr>
          <p:cNvPr id="1048624"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D1EAEE"/>
                </a:solidFill>
              </a:rPr>
              <a:pPr algn="r" eaLnBrk="1" hangingPunct="1" latinLnBrk="1" lvl="0"/>
              <a:t>1</a:t>
            </a:fld>
            <a:endParaRPr altLang="en-US" sz="1200" lang="zh-CN">
              <a:solidFill>
                <a:srgbClr val="D1EAEE"/>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a:off x="0" y="0"/>
          <a:ext cx="0" cy="0"/>
          <a:chOff x="0" y="0"/>
          <a:chExt cx="0" cy="0"/>
        </a:xfrm>
      </p:grpSpPr>
      <p:sp>
        <p:nvSpPr>
          <p:cNvPr id="1048657"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r>
              <a:rPr altLang="en-US" b="1" lang="zh-CN"/>
              <a:t>Data Transfer Instructions</a:t>
            </a:r>
          </a:p>
        </p:txBody>
      </p:sp>
      <p:sp>
        <p:nvSpPr>
          <p:cNvPr id="1048658"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300" lang="zh-CN"/>
              <a:t>OUT Port Address, Accumulator:</a:t>
            </a:r>
          </a:p>
          <a:p>
            <a:pPr eaLnBrk="1" hangingPunct="1" latinLnBrk="1" lvl="1">
              <a:spcAft>
                <a:spcPts val="1200"/>
              </a:spcAft>
            </a:pPr>
            <a:r>
              <a:rPr altLang="en-US" sz="2100" lang="zh-CN"/>
              <a:t>This instruction is used for writing to an output port.</a:t>
            </a:r>
          </a:p>
          <a:p>
            <a:pPr eaLnBrk="1" hangingPunct="1" latinLnBrk="1" lvl="1">
              <a:spcAft>
                <a:spcPts val="1200"/>
              </a:spcAft>
            </a:pPr>
            <a:r>
              <a:rPr altLang="en-US" sz="2100" lang="zh-CN"/>
              <a:t>It transfers the operand from accumulator to specified port.</a:t>
            </a:r>
          </a:p>
          <a:p>
            <a:pPr eaLnBrk="1" hangingPunct="1" latinLnBrk="1" lvl="1">
              <a:spcAft>
                <a:spcPts val="1200"/>
              </a:spcAft>
            </a:pPr>
            <a:r>
              <a:rPr altLang="en-US" sz="2100" lang="zh-CN"/>
              <a:t>E.g.: OUT 0028 H, AX; this sends data available in AX to a port whose address is 00028H.</a:t>
            </a:r>
          </a:p>
        </p:txBody>
      </p:sp>
      <p:sp>
        <p:nvSpPr>
          <p:cNvPr id="104865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6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10</a:t>
            </a:fld>
            <a:endParaRPr altLang="en-US" sz="1200" lang="zh-CN">
              <a:solidFill>
                <a:srgbClr val="045C75"/>
              </a:solidFill>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a:off x="0" y="0"/>
          <a:ext cx="0" cy="0"/>
          <a:chOff x="0" y="0"/>
          <a:chExt cx="0" cy="0"/>
        </a:xfrm>
      </p:grpSpPr>
      <p:sp>
        <p:nvSpPr>
          <p:cNvPr id="1048661"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62"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600" lang="zh-CN"/>
              <a:t>LEA  Register, Src:</a:t>
            </a:r>
          </a:p>
          <a:p>
            <a:pPr eaLnBrk="1" hangingPunct="1" latinLnBrk="1" lvl="1">
              <a:spcAft>
                <a:spcPts val="1200"/>
              </a:spcAft>
            </a:pPr>
            <a:r>
              <a:rPr sz="3200"/>
              <a:t>It loads a 16-bit register with the offset address of the data specified by the Src.</a:t>
            </a:r>
          </a:p>
          <a:p>
            <a:pPr eaLnBrk="1" hangingPunct="1" latinLnBrk="1" lvl="1">
              <a:spcAft>
                <a:spcPts val="1200"/>
              </a:spcAft>
            </a:pPr>
            <a:r>
              <a:rPr sz="3200"/>
              <a:t>E.g.: LEA BX, [DI]</a:t>
            </a:r>
          </a:p>
          <a:p>
            <a:pPr eaLnBrk="1" hangingPunct="1" latinLnBrk="1" lvl="2">
              <a:spcAft>
                <a:spcPts val="1200"/>
              </a:spcAft>
            </a:pPr>
            <a:r>
              <a:rPr sz="2800"/>
              <a:t>This instruction loads the contents of DI (offset) into the BX register.</a:t>
            </a:r>
          </a:p>
        </p:txBody>
      </p:sp>
      <p:sp>
        <p:nvSpPr>
          <p:cNvPr id="1048663"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64"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11</a:t>
            </a:fld>
            <a:endParaRPr altLang="en-US" sz="1200" lang="zh-CN">
              <a:solidFill>
                <a:srgbClr val="045C75"/>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a:off x="0" y="0"/>
          <a:ext cx="0" cy="0"/>
          <a:chOff x="0" y="0"/>
          <a:chExt cx="0" cy="0"/>
        </a:xfrm>
      </p:grpSpPr>
      <p:sp>
        <p:nvSpPr>
          <p:cNvPr id="1048665"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66"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800" lang="zh-CN"/>
              <a:t>LES Des, Src:</a:t>
            </a:r>
          </a:p>
          <a:p>
            <a:pPr eaLnBrk="1" hangingPunct="1" latinLnBrk="1" lvl="1">
              <a:spcAft>
                <a:spcPts val="1200"/>
              </a:spcAft>
            </a:pPr>
            <a:r>
              <a:rPr altLang="en-US" lang="zh-CN"/>
              <a:t>It loads 32-bit pointer from memory source to destination register and ES.</a:t>
            </a:r>
          </a:p>
          <a:p>
            <a:pPr eaLnBrk="1" hangingPunct="1" latinLnBrk="1" lvl="1">
              <a:spcAft>
                <a:spcPts val="1200"/>
              </a:spcAft>
            </a:pPr>
            <a:r>
              <a:t>The offset is placed in the destination register and the segment is placed in ES.</a:t>
            </a:r>
          </a:p>
          <a:p>
            <a:pPr eaLnBrk="1" hangingPunct="1" latinLnBrk="1" lvl="1">
              <a:spcAft>
                <a:spcPts val="1200"/>
              </a:spcAft>
            </a:pPr>
            <a:r>
              <a:t>This instruction is very similar to LDS except that it initializes ES instead of DS.</a:t>
            </a:r>
          </a:p>
          <a:p>
            <a:pPr eaLnBrk="1" hangingPunct="1" latinLnBrk="1" lvl="1">
              <a:spcAft>
                <a:spcPts val="1200"/>
              </a:spcAft>
            </a:pPr>
            <a:r>
              <a:t>E.g.: LES BX, [0301 H]</a:t>
            </a:r>
          </a:p>
        </p:txBody>
      </p:sp>
      <p:sp>
        <p:nvSpPr>
          <p:cNvPr id="104866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6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12</a:t>
            </a:fld>
            <a:endParaRPr altLang="en-US" sz="1200" lang="zh-CN">
              <a:solidFill>
                <a:srgbClr val="045C75"/>
              </a:solidFill>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a:off x="0" y="0"/>
          <a:ext cx="0" cy="0"/>
          <a:chOff x="0" y="0"/>
          <a:chExt cx="0" cy="0"/>
        </a:xfrm>
      </p:grpSpPr>
      <p:sp>
        <p:nvSpPr>
          <p:cNvPr id="1048669"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70" name=""/>
          <p:cNvSpPr/>
          <p:nvPr>
            <p:ph sz="full" idx="1"/>
          </p:nvPr>
        </p:nvSpPr>
        <p:spPr>
          <a:xfrm rot="0">
            <a:off x="457200" y="1714500"/>
            <a:ext cx="8229600" cy="517048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100" lang="zh-CN"/>
              <a:t>LAHF: (load AH from lower byte of flag)</a:t>
            </a:r>
          </a:p>
          <a:p>
            <a:pPr eaLnBrk="1" hangingPunct="1" latinLnBrk="1" lvl="1">
              <a:spcAft>
                <a:spcPts val="1200"/>
              </a:spcAft>
            </a:pPr>
            <a:r>
              <a:rPr sz="1900"/>
              <a:t>It copies the lower byte of flag register to AH.</a:t>
            </a:r>
          </a:p>
          <a:p>
            <a:pPr eaLnBrk="1" hangingPunct="1" latinLnBrk="1" lvl="1">
              <a:spcAft>
                <a:spcPts val="1200"/>
              </a:spcAft>
            </a:pPr>
            <a:r>
              <a:rPr sz="1900"/>
              <a:t>This command is used to observe the status of  all the condition code flags(except overflow) at a time.</a:t>
            </a:r>
          </a:p>
          <a:p>
            <a:pPr eaLnBrk="1" hangingPunct="1" latinLnBrk="1" lvl="0">
              <a:spcAft>
                <a:spcPts val="1200"/>
              </a:spcAft>
            </a:pPr>
            <a:r>
              <a:rPr b="1" sz="2100"/>
              <a:t>SAHF:</a:t>
            </a:r>
          </a:p>
          <a:p>
            <a:pPr eaLnBrk="1" hangingPunct="1" latinLnBrk="1" lvl="1">
              <a:spcAft>
                <a:spcPts val="1200"/>
              </a:spcAft>
            </a:pPr>
            <a:r>
              <a:rPr sz="1900"/>
              <a:t>It copies the contents of AH to lower byte of flag register.</a:t>
            </a:r>
          </a:p>
          <a:p>
            <a:pPr eaLnBrk="1" hangingPunct="1" latinLnBrk="1" lvl="0">
              <a:spcAft>
                <a:spcPts val="1200"/>
              </a:spcAft>
            </a:pPr>
            <a:r>
              <a:rPr b="1" sz="2100"/>
              <a:t>PUSHF:</a:t>
            </a:r>
          </a:p>
          <a:p>
            <a:pPr eaLnBrk="1" hangingPunct="1" latinLnBrk="1" lvl="1">
              <a:spcAft>
                <a:spcPts val="1200"/>
              </a:spcAft>
            </a:pPr>
            <a:r>
              <a:rPr sz="1900"/>
              <a:t>Pushes flag register to top of stack.</a:t>
            </a:r>
          </a:p>
          <a:p>
            <a:pPr eaLnBrk="1" hangingPunct="1" latinLnBrk="1" lvl="0">
              <a:spcAft>
                <a:spcPts val="1200"/>
              </a:spcAft>
            </a:pPr>
            <a:r>
              <a:rPr b="1" sz="2100"/>
              <a:t>POPF:</a:t>
            </a:r>
          </a:p>
          <a:p>
            <a:pPr eaLnBrk="1" hangingPunct="1" latinLnBrk="1" lvl="1">
              <a:spcAft>
                <a:spcPts val="1200"/>
              </a:spcAft>
            </a:pPr>
            <a:r>
              <a:rPr sz="1900"/>
              <a:t>Pops the stack top to flag register.</a:t>
            </a:r>
          </a:p>
        </p:txBody>
      </p:sp>
      <p:sp>
        <p:nvSpPr>
          <p:cNvPr id="104867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7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13</a:t>
            </a:fld>
            <a:endParaRPr altLang="en-US" sz="1200" lang="zh-CN">
              <a:solidFill>
                <a:srgbClr val="045C75"/>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a:off x="0" y="0"/>
          <a:ext cx="0" cy="0"/>
          <a:chOff x="0" y="0"/>
          <a:chExt cx="0" cy="0"/>
        </a:xfrm>
      </p:grpSpPr>
      <p:sp>
        <p:nvSpPr>
          <p:cNvPr id="1048673"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74"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200" lang="zh-CN"/>
              <a:t>ADD Des, Src:</a:t>
            </a:r>
          </a:p>
          <a:p>
            <a:pPr eaLnBrk="1" hangingPunct="1" latinLnBrk="1" lvl="1">
              <a:spcAft>
                <a:spcPts val="1200"/>
              </a:spcAft>
            </a:pPr>
            <a:r>
              <a:rPr sz="2800"/>
              <a:t>It adds a byte to byte or a word to word.</a:t>
            </a:r>
          </a:p>
          <a:p>
            <a:pPr eaLnBrk="1" hangingPunct="1" latinLnBrk="1" lvl="1">
              <a:spcAft>
                <a:spcPts val="1200"/>
              </a:spcAft>
            </a:pPr>
            <a:r>
              <a:rPr sz="2800"/>
              <a:t>It effects AF, CF, OF, PF, SF, ZF flags.</a:t>
            </a:r>
          </a:p>
          <a:p>
            <a:pPr eaLnBrk="1" hangingPunct="1" latinLnBrk="1" lvl="1">
              <a:spcAft>
                <a:spcPts val="1200"/>
              </a:spcAft>
            </a:pPr>
            <a:r>
              <a:rPr sz="2800"/>
              <a:t>E.g.:</a:t>
            </a:r>
          </a:p>
          <a:p>
            <a:pPr eaLnBrk="1" hangingPunct="1" latinLnBrk="1" lvl="2">
              <a:spcAft>
                <a:spcPts val="1200"/>
              </a:spcAft>
            </a:pPr>
            <a:r>
              <a:rPr sz="2400"/>
              <a:t>ADD AL, 74H</a:t>
            </a:r>
          </a:p>
          <a:p>
            <a:pPr eaLnBrk="1" hangingPunct="1" latinLnBrk="1" lvl="2">
              <a:spcAft>
                <a:spcPts val="1200"/>
              </a:spcAft>
            </a:pPr>
            <a:r>
              <a:rPr sz="2400"/>
              <a:t>ADD DX, AX</a:t>
            </a:r>
          </a:p>
          <a:p>
            <a:pPr eaLnBrk="1" hangingPunct="1" latinLnBrk="1" lvl="2">
              <a:spcAft>
                <a:spcPts val="1200"/>
              </a:spcAft>
            </a:pPr>
            <a:r>
              <a:rPr sz="2400"/>
              <a:t>ADD AX, [BX]</a:t>
            </a:r>
          </a:p>
        </p:txBody>
      </p:sp>
      <p:sp>
        <p:nvSpPr>
          <p:cNvPr id="104867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7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14</a:t>
            </a:fld>
            <a:endParaRPr altLang="en-US" sz="1200" lang="zh-CN">
              <a:solidFill>
                <a:srgbClr val="045C75"/>
              </a:solidFill>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a:off x="0" y="0"/>
          <a:ext cx="0" cy="0"/>
          <a:chOff x="0" y="0"/>
          <a:chExt cx="0" cy="0"/>
        </a:xfrm>
      </p:grpSpPr>
      <p:sp>
        <p:nvSpPr>
          <p:cNvPr id="1048677"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78"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200" lang="zh-CN"/>
              <a:t>ADC Des, Src:</a:t>
            </a:r>
          </a:p>
          <a:p>
            <a:pPr eaLnBrk="1" hangingPunct="1" latinLnBrk="1" lvl="1">
              <a:spcAft>
                <a:spcPts val="1200"/>
              </a:spcAft>
            </a:pPr>
            <a:r>
              <a:rPr sz="2800"/>
              <a:t>It adds the two operands with CF.</a:t>
            </a:r>
          </a:p>
          <a:p>
            <a:pPr eaLnBrk="1" hangingPunct="1" latinLnBrk="1" lvl="1">
              <a:spcAft>
                <a:spcPts val="1200"/>
              </a:spcAft>
            </a:pPr>
            <a:r>
              <a:rPr sz="2800"/>
              <a:t>It effects AF, CF, OF, PF, SF, ZF flags.</a:t>
            </a:r>
          </a:p>
          <a:p>
            <a:pPr eaLnBrk="1" hangingPunct="1" latinLnBrk="1" lvl="1">
              <a:spcAft>
                <a:spcPts val="1200"/>
              </a:spcAft>
            </a:pPr>
            <a:r>
              <a:rPr sz="2800"/>
              <a:t>E.g.:</a:t>
            </a:r>
          </a:p>
          <a:p>
            <a:pPr eaLnBrk="1" hangingPunct="1" latinLnBrk="1" lvl="2">
              <a:spcAft>
                <a:spcPts val="1200"/>
              </a:spcAft>
            </a:pPr>
            <a:r>
              <a:rPr sz="2400"/>
              <a:t>ADC AL, 74H</a:t>
            </a:r>
          </a:p>
          <a:p>
            <a:pPr eaLnBrk="1" hangingPunct="1" latinLnBrk="1" lvl="2">
              <a:spcAft>
                <a:spcPts val="1200"/>
              </a:spcAft>
            </a:pPr>
            <a:r>
              <a:rPr sz="2400"/>
              <a:t>ADC DX, AX</a:t>
            </a:r>
          </a:p>
          <a:p>
            <a:pPr eaLnBrk="1" hangingPunct="1" latinLnBrk="1" lvl="2">
              <a:spcAft>
                <a:spcPts val="1200"/>
              </a:spcAft>
            </a:pPr>
            <a:r>
              <a:rPr sz="2400"/>
              <a:t>ADC AX, [BX]</a:t>
            </a:r>
          </a:p>
        </p:txBody>
      </p:sp>
      <p:sp>
        <p:nvSpPr>
          <p:cNvPr id="104867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8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15</a:t>
            </a:fld>
            <a:endParaRPr altLang="en-US" sz="1200" lang="zh-CN">
              <a:solidFill>
                <a:srgbClr val="045C75"/>
              </a:solidFill>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a:off x="0" y="0"/>
          <a:ext cx="0" cy="0"/>
          <a:chOff x="0" y="0"/>
          <a:chExt cx="0" cy="0"/>
        </a:xfrm>
      </p:grpSpPr>
      <p:sp>
        <p:nvSpPr>
          <p:cNvPr id="1048681"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82"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sz="3200" lang="zh-CN"/>
              <a:t>SUB Des, Src:</a:t>
            </a:r>
          </a:p>
          <a:p>
            <a:pPr eaLnBrk="1" hangingPunct="1" latinLnBrk="1" lvl="1">
              <a:lnSpc>
                <a:spcPct val="90000"/>
              </a:lnSpc>
              <a:spcAft>
                <a:spcPts val="1200"/>
              </a:spcAft>
            </a:pPr>
            <a:r>
              <a:rPr sz="2600"/>
              <a:t>It subtracts a byte from byte or a word from word.</a:t>
            </a:r>
          </a:p>
          <a:p>
            <a:pPr eaLnBrk="1" hangingPunct="1" latinLnBrk="1" lvl="1">
              <a:lnSpc>
                <a:spcPct val="90000"/>
              </a:lnSpc>
              <a:spcAft>
                <a:spcPts val="1200"/>
              </a:spcAft>
            </a:pPr>
            <a:r>
              <a:rPr sz="2600"/>
              <a:t>It effects AF, CF, OF, PF, SF, ZF flags.</a:t>
            </a:r>
          </a:p>
          <a:p>
            <a:pPr eaLnBrk="1" hangingPunct="1" latinLnBrk="1" lvl="1">
              <a:lnSpc>
                <a:spcPct val="90000"/>
              </a:lnSpc>
              <a:spcAft>
                <a:spcPts val="1200"/>
              </a:spcAft>
            </a:pPr>
            <a:r>
              <a:rPr sz="2600"/>
              <a:t>For subtraction, CF acts as borrow flag.</a:t>
            </a:r>
          </a:p>
          <a:p>
            <a:pPr eaLnBrk="1" hangingPunct="1" latinLnBrk="1" lvl="1">
              <a:lnSpc>
                <a:spcPct val="90000"/>
              </a:lnSpc>
              <a:spcAft>
                <a:spcPts val="1200"/>
              </a:spcAft>
            </a:pPr>
            <a:r>
              <a:rPr sz="2600"/>
              <a:t>E.g.:</a:t>
            </a:r>
          </a:p>
          <a:p>
            <a:pPr eaLnBrk="1" hangingPunct="1" latinLnBrk="1" lvl="2">
              <a:lnSpc>
                <a:spcPct val="90000"/>
              </a:lnSpc>
              <a:spcAft>
                <a:spcPts val="1200"/>
              </a:spcAft>
            </a:pPr>
            <a:r>
              <a:rPr sz="2200"/>
              <a:t>SUB AL, 74H</a:t>
            </a:r>
          </a:p>
          <a:p>
            <a:pPr eaLnBrk="1" hangingPunct="1" latinLnBrk="1" lvl="2">
              <a:lnSpc>
                <a:spcPct val="90000"/>
              </a:lnSpc>
              <a:spcAft>
                <a:spcPts val="1200"/>
              </a:spcAft>
            </a:pPr>
            <a:r>
              <a:rPr sz="2200"/>
              <a:t>SUB DX, AX</a:t>
            </a:r>
          </a:p>
          <a:p>
            <a:pPr eaLnBrk="1" hangingPunct="1" latinLnBrk="1" lvl="2">
              <a:lnSpc>
                <a:spcPct val="90000"/>
              </a:lnSpc>
              <a:spcAft>
                <a:spcPts val="1200"/>
              </a:spcAft>
            </a:pPr>
            <a:r>
              <a:rPr sz="2200"/>
              <a:t>SUB AX, [BX]</a:t>
            </a:r>
          </a:p>
          <a:p>
            <a:pPr eaLnBrk="1" hangingPunct="1" latinLnBrk="1" lvl="0">
              <a:lnSpc>
                <a:spcPct val="90000"/>
              </a:lnSpc>
              <a:spcAft>
                <a:spcPts val="1200"/>
              </a:spcAft>
            </a:pPr>
            <a:endParaRPr sz="2200"/>
          </a:p>
        </p:txBody>
      </p:sp>
      <p:sp>
        <p:nvSpPr>
          <p:cNvPr id="1048683"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84"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16</a:t>
            </a:fld>
            <a:endParaRPr altLang="en-US" sz="1200" lang="zh-CN">
              <a:solidFill>
                <a:srgbClr val="045C75"/>
              </a:solidFill>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a:off x="0" y="0"/>
          <a:ext cx="0" cy="0"/>
          <a:chOff x="0" y="0"/>
          <a:chExt cx="0" cy="0"/>
        </a:xfrm>
      </p:grpSpPr>
      <p:sp>
        <p:nvSpPr>
          <p:cNvPr id="1048685"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86"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sz="3200" lang="zh-CN"/>
              <a:t>SBB Des, Src:</a:t>
            </a:r>
          </a:p>
          <a:p>
            <a:pPr eaLnBrk="1" hangingPunct="1" latinLnBrk="1" lvl="1">
              <a:lnSpc>
                <a:spcPct val="90000"/>
              </a:lnSpc>
              <a:spcAft>
                <a:spcPts val="1200"/>
              </a:spcAft>
            </a:pPr>
            <a:r>
              <a:rPr sz="2800"/>
              <a:t>It subtracts the two operands and also the borrow from the result.</a:t>
            </a:r>
          </a:p>
          <a:p>
            <a:pPr eaLnBrk="1" hangingPunct="1" latinLnBrk="1" lvl="1">
              <a:lnSpc>
                <a:spcPct val="90000"/>
              </a:lnSpc>
              <a:spcAft>
                <a:spcPts val="1200"/>
              </a:spcAft>
            </a:pPr>
            <a:r>
              <a:rPr sz="2800"/>
              <a:t>It effects AF, CF, OF, PF, SF, ZF flags.</a:t>
            </a:r>
          </a:p>
          <a:p>
            <a:pPr eaLnBrk="1" hangingPunct="1" latinLnBrk="1" lvl="1">
              <a:lnSpc>
                <a:spcPct val="90000"/>
              </a:lnSpc>
              <a:spcAft>
                <a:spcPts val="1200"/>
              </a:spcAft>
            </a:pPr>
            <a:r>
              <a:rPr sz="2800"/>
              <a:t>E.g.:</a:t>
            </a:r>
          </a:p>
          <a:p>
            <a:pPr eaLnBrk="1" hangingPunct="1" latinLnBrk="1" lvl="2">
              <a:lnSpc>
                <a:spcPct val="90000"/>
              </a:lnSpc>
              <a:spcAft>
                <a:spcPts val="1200"/>
              </a:spcAft>
            </a:pPr>
            <a:r>
              <a:rPr sz="2400"/>
              <a:t>SBB AL, 74H</a:t>
            </a:r>
          </a:p>
          <a:p>
            <a:pPr eaLnBrk="1" hangingPunct="1" latinLnBrk="1" lvl="2">
              <a:lnSpc>
                <a:spcPct val="90000"/>
              </a:lnSpc>
              <a:spcAft>
                <a:spcPts val="1200"/>
              </a:spcAft>
            </a:pPr>
            <a:r>
              <a:rPr sz="2400"/>
              <a:t>SBB DX, AX</a:t>
            </a:r>
          </a:p>
          <a:p>
            <a:pPr eaLnBrk="1" hangingPunct="1" latinLnBrk="1" lvl="2">
              <a:lnSpc>
                <a:spcPct val="90000"/>
              </a:lnSpc>
              <a:spcAft>
                <a:spcPts val="1200"/>
              </a:spcAft>
            </a:pPr>
            <a:r>
              <a:rPr sz="2400"/>
              <a:t>SBB AX, [BX]</a:t>
            </a:r>
          </a:p>
        </p:txBody>
      </p:sp>
      <p:sp>
        <p:nvSpPr>
          <p:cNvPr id="104868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8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17</a:t>
            </a:fld>
            <a:endParaRPr altLang="en-US" sz="1200" lang="zh-CN">
              <a:solidFill>
                <a:srgbClr val="045C75"/>
              </a:solidFill>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a:off x="0" y="0"/>
          <a:ext cx="0" cy="0"/>
          <a:chOff x="0" y="0"/>
          <a:chExt cx="0" cy="0"/>
        </a:xfrm>
      </p:grpSpPr>
      <p:sp>
        <p:nvSpPr>
          <p:cNvPr id="1048689"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90"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200" lang="zh-CN"/>
              <a:t>INC Src:</a:t>
            </a:r>
          </a:p>
          <a:p>
            <a:pPr eaLnBrk="1" hangingPunct="1" latinLnBrk="1" lvl="1">
              <a:spcAft>
                <a:spcPts val="1200"/>
              </a:spcAft>
            </a:pPr>
            <a:r>
              <a:rPr sz="2800"/>
              <a:t>It increments the byte or word by one.</a:t>
            </a:r>
          </a:p>
          <a:p>
            <a:pPr eaLnBrk="1" hangingPunct="1" latinLnBrk="1" lvl="1">
              <a:spcAft>
                <a:spcPts val="1200"/>
              </a:spcAft>
            </a:pPr>
            <a:r>
              <a:rPr sz="2800"/>
              <a:t>The operand can be a register or memory location.</a:t>
            </a:r>
          </a:p>
          <a:p>
            <a:pPr eaLnBrk="1" hangingPunct="1" latinLnBrk="1" lvl="1">
              <a:spcAft>
                <a:spcPts val="1200"/>
              </a:spcAft>
            </a:pPr>
            <a:r>
              <a:rPr sz="2800"/>
              <a:t>It effects AF, OF, PF, SF, ZF flags.</a:t>
            </a:r>
          </a:p>
          <a:p>
            <a:pPr eaLnBrk="1" hangingPunct="1" latinLnBrk="1" lvl="1">
              <a:spcAft>
                <a:spcPts val="1200"/>
              </a:spcAft>
            </a:pPr>
            <a:r>
              <a:rPr sz="2800"/>
              <a:t>CF is not effected.</a:t>
            </a:r>
          </a:p>
          <a:p>
            <a:pPr eaLnBrk="1" hangingPunct="1" latinLnBrk="1" lvl="1">
              <a:spcAft>
                <a:spcPts val="1200"/>
              </a:spcAft>
            </a:pPr>
            <a:r>
              <a:rPr sz="2800"/>
              <a:t>E.g.: INC AX</a:t>
            </a:r>
          </a:p>
        </p:txBody>
      </p:sp>
      <p:sp>
        <p:nvSpPr>
          <p:cNvPr id="104869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9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18</a:t>
            </a:fld>
            <a:endParaRPr altLang="en-US" sz="1200" lang="zh-CN">
              <a:solidFill>
                <a:srgbClr val="045C75"/>
              </a:solidFill>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a:off x="0" y="0"/>
          <a:ext cx="0" cy="0"/>
          <a:chOff x="0" y="0"/>
          <a:chExt cx="0" cy="0"/>
        </a:xfrm>
      </p:grpSpPr>
      <p:sp>
        <p:nvSpPr>
          <p:cNvPr id="1048693"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94"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200" lang="zh-CN"/>
              <a:t>DEC Src:</a:t>
            </a:r>
          </a:p>
          <a:p>
            <a:pPr eaLnBrk="1" hangingPunct="1" latinLnBrk="1" lvl="1">
              <a:spcAft>
                <a:spcPts val="1200"/>
              </a:spcAft>
            </a:pPr>
            <a:r>
              <a:rPr sz="2800"/>
              <a:t>It decrements the byte or word by one.</a:t>
            </a:r>
          </a:p>
          <a:p>
            <a:pPr eaLnBrk="1" hangingPunct="1" latinLnBrk="1" lvl="1">
              <a:spcAft>
                <a:spcPts val="1200"/>
              </a:spcAft>
            </a:pPr>
            <a:r>
              <a:rPr sz="2800"/>
              <a:t>The operand can be a register or memory location.</a:t>
            </a:r>
          </a:p>
          <a:p>
            <a:pPr eaLnBrk="1" hangingPunct="1" latinLnBrk="1" lvl="1">
              <a:spcAft>
                <a:spcPts val="1200"/>
              </a:spcAft>
            </a:pPr>
            <a:r>
              <a:rPr sz="2800"/>
              <a:t>It effects AF, OF, PF, SF, ZF flags.</a:t>
            </a:r>
          </a:p>
          <a:p>
            <a:pPr eaLnBrk="1" hangingPunct="1" latinLnBrk="1" lvl="1">
              <a:spcAft>
                <a:spcPts val="1200"/>
              </a:spcAft>
            </a:pPr>
            <a:r>
              <a:rPr sz="2800"/>
              <a:t>CF is not effected.</a:t>
            </a:r>
          </a:p>
          <a:p>
            <a:pPr eaLnBrk="1" hangingPunct="1" latinLnBrk="1" lvl="1">
              <a:spcAft>
                <a:spcPts val="1200"/>
              </a:spcAft>
            </a:pPr>
            <a:r>
              <a:rPr sz="2800"/>
              <a:t>E.g.: DEC AX</a:t>
            </a:r>
          </a:p>
        </p:txBody>
      </p:sp>
      <p:sp>
        <p:nvSpPr>
          <p:cNvPr id="104869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9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19</a:t>
            </a:fld>
            <a:endParaRPr altLang="en-US" sz="1200" lang="zh-CN">
              <a:solidFill>
                <a:srgbClr val="045C75"/>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a:off x="0" y="0"/>
          <a:ext cx="0" cy="0"/>
          <a:chOff x="0" y="0"/>
          <a:chExt cx="0" cy="0"/>
        </a:xfrm>
      </p:grpSpPr>
      <p:sp>
        <p:nvSpPr>
          <p:cNvPr id="1048625"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Instruction Set of 8086</a:t>
            </a:r>
          </a:p>
        </p:txBody>
      </p:sp>
      <p:sp>
        <p:nvSpPr>
          <p:cNvPr id="1048626"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algn="just" eaLnBrk="1" hangingPunct="1" latinLnBrk="1" lvl="0">
              <a:spcAft>
                <a:spcPts val="1200"/>
              </a:spcAft>
            </a:pPr>
            <a:r>
              <a:rPr altLang="en-US" sz="3200" lang="zh-CN"/>
              <a:t>An instruction is a binary pattern designed inside a microprocessor to perform a specific function.</a:t>
            </a:r>
          </a:p>
          <a:p>
            <a:pPr algn="just" eaLnBrk="1" hangingPunct="1" latinLnBrk="1" lvl="0">
              <a:spcAft>
                <a:spcPts val="1200"/>
              </a:spcAft>
            </a:pPr>
            <a:r>
              <a:rPr altLang="en-US" sz="3200" lang="zh-CN"/>
              <a:t>The entire group of instructions that a microprocessor supports is called </a:t>
            </a:r>
            <a:r>
              <a:rPr b="1" sz="3200"/>
              <a:t>Instruction Set</a:t>
            </a:r>
            <a:r>
              <a:rPr sz="3200"/>
              <a:t>.</a:t>
            </a:r>
          </a:p>
          <a:p>
            <a:pPr algn="just" eaLnBrk="1" hangingPunct="1" latinLnBrk="1" lvl="0">
              <a:spcAft>
                <a:spcPts val="1200"/>
              </a:spcAft>
            </a:pPr>
            <a:r>
              <a:rPr sz="3200"/>
              <a:t>8086 has more than </a:t>
            </a:r>
            <a:r>
              <a:rPr b="1" sz="3200"/>
              <a:t>20,000</a:t>
            </a:r>
            <a:r>
              <a:rPr sz="3200"/>
              <a:t> instructions.</a:t>
            </a:r>
          </a:p>
        </p:txBody>
      </p:sp>
      <p:sp>
        <p:nvSpPr>
          <p:cNvPr id="104862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2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a:t>
            </a:fld>
            <a:endParaRPr altLang="en-US" sz="1200" lang="zh-CN">
              <a:solidFill>
                <a:srgbClr val="045C75"/>
              </a:solidFill>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a:off x="0" y="0"/>
          <a:ext cx="0" cy="0"/>
          <a:chOff x="0" y="0"/>
          <a:chExt cx="0" cy="0"/>
        </a:xfrm>
      </p:grpSpPr>
      <p:sp>
        <p:nvSpPr>
          <p:cNvPr id="1048697"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698"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80000"/>
              </a:lnSpc>
              <a:spcAft>
                <a:spcPts val="1200"/>
              </a:spcAft>
            </a:pPr>
            <a:r>
              <a:rPr altLang="en-US" b="1" lang="zh-CN"/>
              <a:t>AAA (ASCII Adjust after Addition):</a:t>
            </a:r>
          </a:p>
          <a:p>
            <a:pPr eaLnBrk="1" hangingPunct="1" latinLnBrk="1" lvl="1">
              <a:lnSpc>
                <a:spcPct val="80000"/>
              </a:lnSpc>
              <a:spcAft>
                <a:spcPts val="1200"/>
              </a:spcAft>
            </a:pPr>
            <a:r>
              <a:rPr sz="2200"/>
              <a:t>The data entered from the terminal is in ASCII format.</a:t>
            </a:r>
          </a:p>
          <a:p>
            <a:pPr eaLnBrk="1" hangingPunct="1" latinLnBrk="1" lvl="1">
              <a:lnSpc>
                <a:spcPct val="80000"/>
              </a:lnSpc>
              <a:spcAft>
                <a:spcPts val="1200"/>
              </a:spcAft>
            </a:pPr>
            <a:r>
              <a:rPr sz="2200"/>
              <a:t>In ASCII, 0 – 9 are represented by 30H – 39H.</a:t>
            </a:r>
          </a:p>
          <a:p>
            <a:pPr eaLnBrk="1" hangingPunct="1" latinLnBrk="1" lvl="1">
              <a:lnSpc>
                <a:spcPct val="80000"/>
              </a:lnSpc>
              <a:spcAft>
                <a:spcPts val="1200"/>
              </a:spcAft>
            </a:pPr>
            <a:r>
              <a:rPr sz="2200"/>
              <a:t>This instruction allows us to add the ASCII codes.</a:t>
            </a:r>
          </a:p>
          <a:p>
            <a:pPr eaLnBrk="1" hangingPunct="1" latinLnBrk="1" lvl="1">
              <a:lnSpc>
                <a:spcPct val="80000"/>
              </a:lnSpc>
              <a:spcAft>
                <a:spcPts val="1200"/>
              </a:spcAft>
            </a:pPr>
            <a:r>
              <a:rPr sz="2200"/>
              <a:t>This instruction does not have any operand.</a:t>
            </a:r>
          </a:p>
          <a:p>
            <a:pPr eaLnBrk="1" hangingPunct="1" latinLnBrk="1" lvl="0">
              <a:lnSpc>
                <a:spcPct val="80000"/>
              </a:lnSpc>
              <a:spcAft>
                <a:spcPts val="1200"/>
              </a:spcAft>
            </a:pPr>
            <a:r>
              <a:rPr b="1"/>
              <a:t>Other ASCII Instructions:</a:t>
            </a:r>
          </a:p>
          <a:p>
            <a:pPr eaLnBrk="1" hangingPunct="1" latinLnBrk="1" lvl="1">
              <a:lnSpc>
                <a:spcPct val="80000"/>
              </a:lnSpc>
              <a:spcAft>
                <a:spcPts val="1200"/>
              </a:spcAft>
            </a:pPr>
            <a:r>
              <a:rPr b="1" sz="2200"/>
              <a:t>AAS</a:t>
            </a:r>
            <a:r>
              <a:rPr sz="2200"/>
              <a:t> (ASCII Adjust after Subtraction)</a:t>
            </a:r>
          </a:p>
          <a:p>
            <a:pPr eaLnBrk="1" hangingPunct="1" latinLnBrk="1" lvl="1">
              <a:lnSpc>
                <a:spcPct val="80000"/>
              </a:lnSpc>
              <a:spcAft>
                <a:spcPts val="1200"/>
              </a:spcAft>
            </a:pPr>
            <a:r>
              <a:rPr b="1" sz="2200"/>
              <a:t>AAM</a:t>
            </a:r>
            <a:r>
              <a:rPr sz="2200"/>
              <a:t> (ASCII Adjust after Multiplication)</a:t>
            </a:r>
          </a:p>
          <a:p>
            <a:pPr eaLnBrk="1" hangingPunct="1" latinLnBrk="1" lvl="1">
              <a:lnSpc>
                <a:spcPct val="80000"/>
              </a:lnSpc>
              <a:spcAft>
                <a:spcPts val="1200"/>
              </a:spcAft>
            </a:pPr>
            <a:r>
              <a:rPr b="1" sz="2200"/>
              <a:t>AAD</a:t>
            </a:r>
            <a:r>
              <a:rPr sz="2200"/>
              <a:t> (ASCII Adjust Before Division)</a:t>
            </a:r>
          </a:p>
        </p:txBody>
      </p:sp>
      <p:sp>
        <p:nvSpPr>
          <p:cNvPr id="104869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0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20</a:t>
            </a:fld>
            <a:endParaRPr altLang="en-US" sz="1200" lang="zh-CN">
              <a:solidFill>
                <a:srgbClr val="045C75"/>
              </a:solidFill>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a:off x="0" y="0"/>
          <a:ext cx="0" cy="0"/>
          <a:chOff x="0" y="0"/>
          <a:chExt cx="0" cy="0"/>
        </a:xfrm>
      </p:grpSpPr>
      <p:sp>
        <p:nvSpPr>
          <p:cNvPr id="1048701"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02"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800" lang="zh-CN"/>
              <a:t>DAA (Decimal Adjust after Addition)</a:t>
            </a:r>
          </a:p>
          <a:p>
            <a:pPr eaLnBrk="1" hangingPunct="1" latinLnBrk="1" lvl="1">
              <a:spcAft>
                <a:spcPts val="1200"/>
              </a:spcAft>
            </a:pPr>
            <a:r>
              <a:t>It is used to make sure that the result of adding two BCD numbers is adjusted to be a correct BCD number.</a:t>
            </a:r>
          </a:p>
          <a:p>
            <a:pPr eaLnBrk="1" hangingPunct="1" latinLnBrk="1" lvl="1">
              <a:spcAft>
                <a:spcPts val="1200"/>
              </a:spcAft>
            </a:pPr>
            <a:r>
              <a:t>It only works on AL register.</a:t>
            </a:r>
          </a:p>
          <a:p>
            <a:pPr eaLnBrk="1" hangingPunct="1" latinLnBrk="1" lvl="0">
              <a:spcAft>
                <a:spcPts val="1200"/>
              </a:spcAft>
            </a:pPr>
            <a:r>
              <a:rPr b="1"/>
              <a:t>DAS (Decimal Adjust after Subtraction)</a:t>
            </a:r>
          </a:p>
          <a:p>
            <a:pPr eaLnBrk="1" hangingPunct="1" latinLnBrk="1" lvl="1">
              <a:spcAft>
                <a:spcPts val="1200"/>
              </a:spcAft>
            </a:pPr>
            <a:r>
              <a:t>It is used to make sure that the result of subtracting two BCD numbers is adjusted to be a correct BCD number.</a:t>
            </a:r>
          </a:p>
          <a:p>
            <a:pPr eaLnBrk="1" hangingPunct="1" latinLnBrk="1" lvl="1">
              <a:spcAft>
                <a:spcPts val="1200"/>
              </a:spcAft>
            </a:pPr>
            <a:r>
              <a:t>It only works on AL register.</a:t>
            </a:r>
          </a:p>
        </p:txBody>
      </p:sp>
      <p:sp>
        <p:nvSpPr>
          <p:cNvPr id="1048703"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04"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21</a:t>
            </a:fld>
            <a:endParaRPr altLang="en-US" sz="1200" lang="zh-CN">
              <a:solidFill>
                <a:srgbClr val="045C75"/>
              </a:solidFill>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a:off x="0" y="0"/>
          <a:ext cx="0" cy="0"/>
          <a:chOff x="0" y="0"/>
          <a:chExt cx="0" cy="0"/>
        </a:xfrm>
      </p:grpSpPr>
      <p:sp>
        <p:nvSpPr>
          <p:cNvPr id="1048705"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06"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3200" lang="zh-CN"/>
              <a:t>NEG Src:</a:t>
            </a:r>
          </a:p>
          <a:p>
            <a:pPr eaLnBrk="1" hangingPunct="1" latinLnBrk="1" lvl="1">
              <a:spcAft>
                <a:spcPts val="1200"/>
              </a:spcAft>
            </a:pPr>
            <a:r>
              <a:rPr sz="3200"/>
              <a:t>It creates 2’s complement of a given number.</a:t>
            </a:r>
          </a:p>
          <a:p>
            <a:pPr eaLnBrk="1" hangingPunct="1" latinLnBrk="1" lvl="1">
              <a:spcAft>
                <a:spcPts val="1200"/>
              </a:spcAft>
            </a:pPr>
            <a:r>
              <a:rPr sz="3200"/>
              <a:t>That means, it changes the sign of a number.</a:t>
            </a:r>
          </a:p>
        </p:txBody>
      </p:sp>
      <p:sp>
        <p:nvSpPr>
          <p:cNvPr id="104870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0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22</a:t>
            </a:fld>
            <a:endParaRPr altLang="en-US" sz="1200" lang="zh-CN">
              <a:solidFill>
                <a:srgbClr val="045C75"/>
              </a:solidFill>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a:off x="0" y="0"/>
          <a:ext cx="0" cy="0"/>
          <a:chOff x="0" y="0"/>
          <a:chExt cx="0" cy="0"/>
        </a:xfrm>
      </p:grpSpPr>
      <p:sp>
        <p:nvSpPr>
          <p:cNvPr id="1048712"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13"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80000"/>
              </a:lnSpc>
              <a:spcAft>
                <a:spcPts val="1200"/>
              </a:spcAft>
            </a:pPr>
            <a:r>
              <a:rPr altLang="en-US" b="1" sz="2500" lang="zh-CN"/>
              <a:t>CMP Des, Src:</a:t>
            </a:r>
          </a:p>
          <a:p>
            <a:pPr eaLnBrk="1" hangingPunct="1" latinLnBrk="1" lvl="1">
              <a:lnSpc>
                <a:spcPct val="80000"/>
              </a:lnSpc>
              <a:spcAft>
                <a:spcPts val="1200"/>
              </a:spcAft>
            </a:pPr>
            <a:r>
              <a:rPr sz="2300"/>
              <a:t>It compares two specified bytes or words.</a:t>
            </a:r>
          </a:p>
          <a:p>
            <a:pPr eaLnBrk="1" hangingPunct="1" latinLnBrk="1" lvl="1">
              <a:lnSpc>
                <a:spcPct val="80000"/>
              </a:lnSpc>
              <a:spcAft>
                <a:spcPts val="1200"/>
              </a:spcAft>
            </a:pPr>
            <a:r>
              <a:rPr sz="2300"/>
              <a:t>The Src and Des can be a constant, register or memory location.</a:t>
            </a:r>
          </a:p>
          <a:p>
            <a:pPr eaLnBrk="1" hangingPunct="1" latinLnBrk="1" lvl="1">
              <a:lnSpc>
                <a:spcPct val="80000"/>
              </a:lnSpc>
              <a:spcAft>
                <a:spcPts val="1200"/>
              </a:spcAft>
            </a:pPr>
            <a:r>
              <a:rPr sz="2300"/>
              <a:t>Both operands cannot be a memory location at the same time.</a:t>
            </a:r>
          </a:p>
          <a:p>
            <a:pPr eaLnBrk="1" hangingPunct="1" latinLnBrk="1" lvl="1">
              <a:lnSpc>
                <a:spcPct val="80000"/>
              </a:lnSpc>
              <a:spcAft>
                <a:spcPts val="1200"/>
              </a:spcAft>
            </a:pPr>
            <a:r>
              <a:rPr sz="2300"/>
              <a:t>The comparison is done simply by internally subtracting the source from destination.</a:t>
            </a:r>
          </a:p>
          <a:p>
            <a:pPr eaLnBrk="1" hangingPunct="1" latinLnBrk="1" lvl="1">
              <a:lnSpc>
                <a:spcPct val="80000"/>
              </a:lnSpc>
              <a:spcAft>
                <a:spcPts val="1200"/>
              </a:spcAft>
            </a:pPr>
            <a:r>
              <a:rPr sz="2300"/>
              <a:t>The value of source and destination does not change, but the flags are modified to indicate the result.</a:t>
            </a:r>
          </a:p>
        </p:txBody>
      </p:sp>
      <p:sp>
        <p:nvSpPr>
          <p:cNvPr id="104871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1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23</a:t>
            </a:fld>
            <a:endParaRPr altLang="en-US" sz="1200" lang="zh-CN">
              <a:solidFill>
                <a:srgbClr val="045C75"/>
              </a:solidFill>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a:off x="0" y="0"/>
          <a:ext cx="0" cy="0"/>
          <a:chOff x="0" y="0"/>
          <a:chExt cx="0" cy="0"/>
        </a:xfrm>
      </p:grpSpPr>
      <p:sp>
        <p:nvSpPr>
          <p:cNvPr id="1048716"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17"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80000"/>
              </a:lnSpc>
              <a:spcAft>
                <a:spcPts val="1200"/>
              </a:spcAft>
            </a:pPr>
            <a:r>
              <a:rPr altLang="en-US" b="1" sz="2300" lang="zh-CN"/>
              <a:t>MUL Src:</a:t>
            </a:r>
          </a:p>
          <a:p>
            <a:pPr eaLnBrk="1" hangingPunct="1" latinLnBrk="1" lvl="1">
              <a:lnSpc>
                <a:spcPct val="80000"/>
              </a:lnSpc>
              <a:spcAft>
                <a:spcPts val="1200"/>
              </a:spcAft>
            </a:pPr>
            <a:r>
              <a:rPr sz="2200"/>
              <a:t>It is an unsigned multiplication instruction.</a:t>
            </a:r>
          </a:p>
          <a:p>
            <a:pPr eaLnBrk="1" hangingPunct="1" latinLnBrk="1" lvl="1">
              <a:lnSpc>
                <a:spcPct val="80000"/>
              </a:lnSpc>
              <a:spcAft>
                <a:spcPts val="1200"/>
              </a:spcAft>
            </a:pPr>
            <a:r>
              <a:rPr sz="2200"/>
              <a:t>It multiplies two bytes to produce a word or two words to produce a double word.</a:t>
            </a:r>
          </a:p>
          <a:p>
            <a:pPr eaLnBrk="1" hangingPunct="1" latinLnBrk="1" lvl="1">
              <a:lnSpc>
                <a:spcPct val="80000"/>
              </a:lnSpc>
              <a:spcAft>
                <a:spcPts val="1200"/>
              </a:spcAft>
            </a:pPr>
            <a:r>
              <a:rPr sz="2200"/>
              <a:t>AX = AL </a:t>
            </a:r>
            <a:r>
              <a:rPr sz="2200"/>
              <a:t>* Src</a:t>
            </a:r>
          </a:p>
          <a:p>
            <a:pPr eaLnBrk="1" hangingPunct="1" latinLnBrk="1" lvl="1">
              <a:lnSpc>
                <a:spcPct val="80000"/>
              </a:lnSpc>
              <a:spcAft>
                <a:spcPts val="1200"/>
              </a:spcAft>
            </a:pPr>
            <a:r>
              <a:rPr sz="2200"/>
              <a:t>DX : AX = AX </a:t>
            </a:r>
            <a:r>
              <a:rPr sz="2200"/>
              <a:t>* Src</a:t>
            </a:r>
          </a:p>
          <a:p>
            <a:pPr eaLnBrk="1" hangingPunct="1" latinLnBrk="1" lvl="1">
              <a:lnSpc>
                <a:spcPct val="80000"/>
              </a:lnSpc>
              <a:spcAft>
                <a:spcPts val="1200"/>
              </a:spcAft>
            </a:pPr>
            <a:r>
              <a:rPr sz="2200"/>
              <a:t>This instruction assumes one of the operand in AL or AX.</a:t>
            </a:r>
          </a:p>
          <a:p>
            <a:pPr eaLnBrk="1" hangingPunct="1" latinLnBrk="1" lvl="1">
              <a:lnSpc>
                <a:spcPct val="80000"/>
              </a:lnSpc>
              <a:spcAft>
                <a:spcPts val="1200"/>
              </a:spcAft>
            </a:pPr>
            <a:r>
              <a:rPr sz="2200"/>
              <a:t>Src can be a register or memory location.</a:t>
            </a:r>
          </a:p>
          <a:p>
            <a:pPr eaLnBrk="1" hangingPunct="1" latinLnBrk="1" lvl="0">
              <a:lnSpc>
                <a:spcPct val="80000"/>
              </a:lnSpc>
              <a:spcAft>
                <a:spcPts val="1200"/>
              </a:spcAft>
            </a:pPr>
            <a:r>
              <a:rPr b="1" sz="2300"/>
              <a:t>IMUL Src:</a:t>
            </a:r>
          </a:p>
          <a:p>
            <a:pPr eaLnBrk="1" hangingPunct="1" latinLnBrk="1" lvl="1">
              <a:lnSpc>
                <a:spcPct val="80000"/>
              </a:lnSpc>
              <a:spcAft>
                <a:spcPts val="1200"/>
              </a:spcAft>
            </a:pPr>
            <a:r>
              <a:rPr sz="2200"/>
              <a:t>It is a signed multiplication instruction.</a:t>
            </a:r>
          </a:p>
        </p:txBody>
      </p:sp>
      <p:sp>
        <p:nvSpPr>
          <p:cNvPr id="104871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1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24</a:t>
            </a:fld>
            <a:endParaRPr altLang="en-US" sz="1200" lang="zh-CN">
              <a:solidFill>
                <a:srgbClr val="045C75"/>
              </a:solidFill>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a:off x="0" y="0"/>
          <a:ext cx="0" cy="0"/>
          <a:chOff x="0" y="0"/>
          <a:chExt cx="0" cy="0"/>
        </a:xfrm>
      </p:grpSpPr>
      <p:sp>
        <p:nvSpPr>
          <p:cNvPr id="1048720"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21"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sz="2800" lang="zh-CN"/>
              <a:t>DIV Src:</a:t>
            </a:r>
          </a:p>
          <a:p>
            <a:pPr eaLnBrk="1" hangingPunct="1" latinLnBrk="1" lvl="1">
              <a:lnSpc>
                <a:spcPct val="90000"/>
              </a:lnSpc>
              <a:spcAft>
                <a:spcPts val="1200"/>
              </a:spcAft>
            </a:pPr>
            <a:r>
              <a:rPr sz="2600"/>
              <a:t>It is an unsigned division instruction.</a:t>
            </a:r>
          </a:p>
          <a:p>
            <a:pPr eaLnBrk="1" hangingPunct="1" latinLnBrk="1" lvl="1">
              <a:lnSpc>
                <a:spcPct val="90000"/>
              </a:lnSpc>
              <a:spcAft>
                <a:spcPts val="1200"/>
              </a:spcAft>
            </a:pPr>
            <a:r>
              <a:rPr sz="2600"/>
              <a:t>It divides word by byte or double word by word.</a:t>
            </a:r>
          </a:p>
          <a:p>
            <a:pPr eaLnBrk="1" hangingPunct="1" latinLnBrk="1" lvl="1">
              <a:lnSpc>
                <a:spcPct val="90000"/>
              </a:lnSpc>
              <a:spcAft>
                <a:spcPts val="1200"/>
              </a:spcAft>
            </a:pPr>
            <a:r>
              <a:rPr sz="2600"/>
              <a:t>The operand is stored in AX, divisor is Src and the result is stored as:</a:t>
            </a:r>
          </a:p>
          <a:p>
            <a:pPr eaLnBrk="1" hangingPunct="1" latinLnBrk="1" lvl="2">
              <a:lnSpc>
                <a:spcPct val="90000"/>
              </a:lnSpc>
              <a:spcAft>
                <a:spcPts val="1200"/>
              </a:spcAft>
            </a:pPr>
            <a:r>
              <a:rPr sz="2300"/>
              <a:t>AH = remainder	AL = quotient</a:t>
            </a:r>
          </a:p>
          <a:p>
            <a:pPr eaLnBrk="1" hangingPunct="1" latinLnBrk="1" lvl="0">
              <a:lnSpc>
                <a:spcPct val="90000"/>
              </a:lnSpc>
              <a:spcAft>
                <a:spcPts val="1200"/>
              </a:spcAft>
            </a:pPr>
            <a:r>
              <a:rPr b="1" sz="2800"/>
              <a:t>IDIV Src:</a:t>
            </a:r>
          </a:p>
          <a:p>
            <a:pPr eaLnBrk="1" hangingPunct="1" latinLnBrk="1" lvl="1">
              <a:lnSpc>
                <a:spcPct val="90000"/>
              </a:lnSpc>
              <a:spcAft>
                <a:spcPts val="1200"/>
              </a:spcAft>
            </a:pPr>
            <a:r>
              <a:rPr sz="2600"/>
              <a:t>It is a signed division instruction.</a:t>
            </a:r>
          </a:p>
        </p:txBody>
      </p:sp>
      <p:sp>
        <p:nvSpPr>
          <p:cNvPr id="104872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2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25</a:t>
            </a:fld>
            <a:endParaRPr altLang="en-US" sz="1200" lang="zh-CN">
              <a:solidFill>
                <a:srgbClr val="045C75"/>
              </a:solidFill>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a:off x="0" y="0"/>
          <a:ext cx="0" cy="0"/>
          <a:chOff x="0" y="0"/>
          <a:chExt cx="0" cy="0"/>
        </a:xfrm>
      </p:grpSpPr>
      <p:sp>
        <p:nvSpPr>
          <p:cNvPr id="1048724"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Arithmetic Instructions</a:t>
            </a:r>
          </a:p>
        </p:txBody>
      </p:sp>
      <p:sp>
        <p:nvSpPr>
          <p:cNvPr id="1048725"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800" lang="zh-CN"/>
              <a:t>CBW (Convert Byte to Word):</a:t>
            </a:r>
          </a:p>
          <a:p>
            <a:pPr eaLnBrk="1" hangingPunct="1" latinLnBrk="1" lvl="1">
              <a:spcAft>
                <a:spcPts val="1200"/>
              </a:spcAft>
            </a:pPr>
            <a:r>
              <a:t>This instruction converts byte in AL to word in AX.</a:t>
            </a:r>
          </a:p>
          <a:p>
            <a:pPr eaLnBrk="1" hangingPunct="1" latinLnBrk="1" lvl="1">
              <a:spcAft>
                <a:spcPts val="1200"/>
              </a:spcAft>
            </a:pPr>
            <a:r>
              <a:t>The conversion is done by extending the sign bit of AL throughout AH.</a:t>
            </a:r>
          </a:p>
          <a:p>
            <a:pPr eaLnBrk="1" hangingPunct="1" latinLnBrk="1" lvl="0">
              <a:spcAft>
                <a:spcPts val="1200"/>
              </a:spcAft>
            </a:pPr>
            <a:r>
              <a:rPr b="1"/>
              <a:t>CWD (Convert Word to Double Word):</a:t>
            </a:r>
          </a:p>
          <a:p>
            <a:pPr eaLnBrk="1" hangingPunct="1" latinLnBrk="1" lvl="1">
              <a:spcAft>
                <a:spcPts val="1200"/>
              </a:spcAft>
            </a:pPr>
            <a:r>
              <a:t>This instruction converts word in AX to double word in DX : AX.</a:t>
            </a:r>
          </a:p>
          <a:p>
            <a:pPr eaLnBrk="1" hangingPunct="1" latinLnBrk="1" lvl="1">
              <a:spcAft>
                <a:spcPts val="1200"/>
              </a:spcAft>
            </a:pPr>
            <a:r>
              <a:t>The conversion is done by extending the sign bit of AX throughout DX.</a:t>
            </a:r>
          </a:p>
        </p:txBody>
      </p:sp>
      <p:sp>
        <p:nvSpPr>
          <p:cNvPr id="104872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2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26</a:t>
            </a:fld>
            <a:endParaRPr altLang="en-US" sz="1200" lang="zh-CN">
              <a:solidFill>
                <a:srgbClr val="045C75"/>
              </a:solidFill>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a:off x="0" y="0"/>
          <a:ext cx="0" cy="0"/>
          <a:chOff x="0" y="0"/>
          <a:chExt cx="0" cy="0"/>
        </a:xfrm>
      </p:grpSpPr>
      <p:sp>
        <p:nvSpPr>
          <p:cNvPr id="1048728"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29"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lang="zh-CN"/>
              <a:t>These instructions are used at the bit level.</a:t>
            </a:r>
          </a:p>
          <a:p>
            <a:pPr eaLnBrk="1" hangingPunct="1" latinLnBrk="1" lvl="0">
              <a:spcAft>
                <a:spcPts val="1200"/>
              </a:spcAft>
            </a:pPr>
            <a:r>
              <a:rPr altLang="en-US" lang="zh-CN"/>
              <a:t>These instructions can be used for:</a:t>
            </a:r>
          </a:p>
          <a:p>
            <a:pPr eaLnBrk="1" hangingPunct="1" latinLnBrk="1" lvl="1">
              <a:spcAft>
                <a:spcPts val="1200"/>
              </a:spcAft>
            </a:pPr>
            <a:r>
              <a:t>Testing a zero bit</a:t>
            </a:r>
          </a:p>
          <a:p>
            <a:pPr eaLnBrk="1" hangingPunct="1" latinLnBrk="1" lvl="1">
              <a:spcAft>
                <a:spcPts val="1200"/>
              </a:spcAft>
            </a:pPr>
            <a:r>
              <a:t>Set or reset a bit</a:t>
            </a:r>
          </a:p>
          <a:p>
            <a:pPr eaLnBrk="1" hangingPunct="1" latinLnBrk="1" lvl="1">
              <a:spcAft>
                <a:spcPts val="1200"/>
              </a:spcAft>
            </a:pPr>
            <a:r>
              <a:t>Shift bits across registers</a:t>
            </a:r>
          </a:p>
        </p:txBody>
      </p:sp>
      <p:sp>
        <p:nvSpPr>
          <p:cNvPr id="104873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3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27</a:t>
            </a:fld>
            <a:endParaRPr altLang="en-US" sz="1200" lang="zh-CN">
              <a:solidFill>
                <a:srgbClr val="045C75"/>
              </a:solidFill>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a:off x="0" y="0"/>
          <a:ext cx="0" cy="0"/>
          <a:chOff x="0" y="0"/>
          <a:chExt cx="0" cy="0"/>
        </a:xfrm>
      </p:grpSpPr>
      <p:sp>
        <p:nvSpPr>
          <p:cNvPr id="1048732"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33"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NOT Src:</a:t>
            </a:r>
          </a:p>
          <a:p>
            <a:pPr eaLnBrk="1" hangingPunct="1" latinLnBrk="1" lvl="1">
              <a:spcAft>
                <a:spcPts val="1200"/>
              </a:spcAft>
            </a:pPr>
            <a:r>
              <a:t>It complements each bit of Src to produce 1’s complement of the specified operand.</a:t>
            </a:r>
          </a:p>
          <a:p>
            <a:pPr eaLnBrk="1" hangingPunct="1" latinLnBrk="1" lvl="1">
              <a:spcAft>
                <a:spcPts val="1200"/>
              </a:spcAft>
            </a:pPr>
            <a:r>
              <a:t>The operand can be a register or memory location.</a:t>
            </a:r>
          </a:p>
        </p:txBody>
      </p:sp>
      <p:sp>
        <p:nvSpPr>
          <p:cNvPr id="104873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3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28</a:t>
            </a:fld>
            <a:endParaRPr altLang="en-US" sz="1200" lang="zh-CN">
              <a:solidFill>
                <a:srgbClr val="045C75"/>
              </a:solidFill>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a:off x="0" y="0"/>
          <a:ext cx="0" cy="0"/>
          <a:chOff x="0" y="0"/>
          <a:chExt cx="0" cy="0"/>
        </a:xfrm>
      </p:grpSpPr>
      <p:sp>
        <p:nvSpPr>
          <p:cNvPr id="1048736"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37" name=""/>
          <p:cNvSpPr/>
          <p:nvPr>
            <p:ph sz="full" idx="1"/>
          </p:nvPr>
        </p:nvSpPr>
        <p:spPr>
          <a:xfrm rot="0">
            <a:off x="457200" y="1714500"/>
            <a:ext cx="8229600" cy="4786312"/>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400" lang="zh-CN"/>
              <a:t>AND Des, Src:</a:t>
            </a:r>
          </a:p>
          <a:p>
            <a:pPr eaLnBrk="1" hangingPunct="1" latinLnBrk="1" lvl="1">
              <a:spcAft>
                <a:spcPts val="1200"/>
              </a:spcAft>
            </a:pPr>
            <a:r>
              <a:rPr sz="2200"/>
              <a:t>It performs AND operation of Des and Src.</a:t>
            </a:r>
          </a:p>
          <a:p>
            <a:pPr eaLnBrk="1" hangingPunct="1" latinLnBrk="1" lvl="1">
              <a:spcAft>
                <a:spcPts val="1200"/>
              </a:spcAft>
            </a:pPr>
            <a:r>
              <a:rPr sz="2200"/>
              <a:t>Src can be immediate number, register or memory location.</a:t>
            </a:r>
          </a:p>
          <a:p>
            <a:pPr eaLnBrk="1" hangingPunct="1" latinLnBrk="1" lvl="1">
              <a:spcAft>
                <a:spcPts val="1200"/>
              </a:spcAft>
            </a:pPr>
            <a:r>
              <a:rPr sz="2200"/>
              <a:t>Des can be register or memory location.</a:t>
            </a:r>
          </a:p>
          <a:p>
            <a:pPr eaLnBrk="1" hangingPunct="1" latinLnBrk="1" lvl="1">
              <a:spcAft>
                <a:spcPts val="1200"/>
              </a:spcAft>
            </a:pPr>
            <a:r>
              <a:rPr sz="2200"/>
              <a:t>Both operands cannot be memory locations at the same time.</a:t>
            </a:r>
          </a:p>
          <a:p>
            <a:pPr eaLnBrk="1" hangingPunct="1" latinLnBrk="1" lvl="1">
              <a:spcAft>
                <a:spcPts val="1200"/>
              </a:spcAft>
            </a:pPr>
            <a:r>
              <a:rPr sz="2200"/>
              <a:t>CF and OF become zero after the operation.</a:t>
            </a:r>
          </a:p>
          <a:p>
            <a:pPr eaLnBrk="1" hangingPunct="1" latinLnBrk="1" lvl="1">
              <a:spcAft>
                <a:spcPts val="1200"/>
              </a:spcAft>
            </a:pPr>
            <a:r>
              <a:rPr sz="2200"/>
              <a:t>PF, SF and ZF are updated.</a:t>
            </a:r>
          </a:p>
          <a:p>
            <a:pPr eaLnBrk="1" hangingPunct="1" latinLnBrk="1" lvl="1">
              <a:spcAft>
                <a:spcPts val="1200"/>
              </a:spcAft>
            </a:pPr>
            <a:r>
              <a:rPr sz="2200"/>
              <a:t>Eg: AND AX,0008H</a:t>
            </a:r>
          </a:p>
          <a:p>
            <a:pPr eaLnBrk="1" hangingPunct="1" latinLnBrk="1" lvl="1">
              <a:spcAft>
                <a:spcPts val="1200"/>
              </a:spcAft>
            </a:pPr>
            <a:endParaRPr sz="2200"/>
          </a:p>
        </p:txBody>
      </p:sp>
      <p:sp>
        <p:nvSpPr>
          <p:cNvPr id="104873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3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29</a:t>
            </a:fld>
            <a:endParaRPr altLang="en-US" sz="1200" lang="zh-CN">
              <a:solidFill>
                <a:srgbClr val="045C75"/>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a:off x="0" y="0"/>
          <a:ext cx="0" cy="0"/>
          <a:chOff x="0" y="0"/>
          <a:chExt cx="0" cy="0"/>
        </a:xfrm>
      </p:grpSpPr>
      <p:sp>
        <p:nvSpPr>
          <p:cNvPr id="1048629"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Classification of Instruction Set</a:t>
            </a:r>
          </a:p>
        </p:txBody>
      </p:sp>
      <p:sp>
        <p:nvSpPr>
          <p:cNvPr id="1048630"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sz="3200" lang="zh-CN"/>
              <a:t>Data Transfer Instruction</a:t>
            </a:r>
            <a:r>
              <a:rPr altLang="en-US" sz="3200" lang="zh-CN"/>
              <a:t>s</a:t>
            </a:r>
          </a:p>
          <a:p>
            <a:pPr eaLnBrk="1" hangingPunct="1" latinLnBrk="1" lvl="0">
              <a:spcAft>
                <a:spcPts val="1200"/>
              </a:spcAft>
            </a:pPr>
            <a:r>
              <a:rPr altLang="en-US" sz="3200" lang="zh-CN"/>
              <a:t>Arithmetic Instructions</a:t>
            </a:r>
          </a:p>
          <a:p>
            <a:pPr eaLnBrk="1" hangingPunct="1" latinLnBrk="1" lvl="0">
              <a:spcAft>
                <a:spcPts val="1200"/>
              </a:spcAft>
            </a:pPr>
            <a:r>
              <a:rPr altLang="en-US" sz="3200" lang="zh-CN"/>
              <a:t>Bit Manipulation Instructions</a:t>
            </a:r>
          </a:p>
          <a:p>
            <a:pPr eaLnBrk="1" hangingPunct="1" latinLnBrk="1" lvl="0">
              <a:spcAft>
                <a:spcPts val="1200"/>
              </a:spcAft>
            </a:pPr>
            <a:r>
              <a:rPr altLang="en-US" sz="3200" lang="zh-CN"/>
              <a:t>Program Execution Transfer Instructions</a:t>
            </a:r>
          </a:p>
          <a:p>
            <a:pPr eaLnBrk="1" hangingPunct="1" latinLnBrk="1" lvl="0">
              <a:spcAft>
                <a:spcPts val="1200"/>
              </a:spcAft>
            </a:pPr>
            <a:r>
              <a:rPr altLang="en-US" sz="3200" lang="zh-CN"/>
              <a:t>String Instructions</a:t>
            </a:r>
          </a:p>
          <a:p>
            <a:pPr eaLnBrk="1" hangingPunct="1" latinLnBrk="1" lvl="0">
              <a:spcAft>
                <a:spcPts val="1200"/>
              </a:spcAft>
            </a:pPr>
            <a:r>
              <a:rPr altLang="en-US" sz="3200" lang="zh-CN"/>
              <a:t>Processor Control Instructions</a:t>
            </a:r>
          </a:p>
        </p:txBody>
      </p:sp>
      <p:sp>
        <p:nvSpPr>
          <p:cNvPr id="104863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3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a:t>
            </a:fld>
            <a:endParaRPr altLang="en-US" sz="1200" lang="zh-CN">
              <a:solidFill>
                <a:srgbClr val="045C75"/>
              </a:solidFill>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a:off x="0" y="0"/>
          <a:ext cx="0" cy="0"/>
          <a:chOff x="0" y="0"/>
          <a:chExt cx="0" cy="0"/>
        </a:xfrm>
      </p:grpSpPr>
      <p:sp>
        <p:nvSpPr>
          <p:cNvPr id="1048740"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r>
              <a:rPr altLang="en-US" lang="zh-CN"/>
              <a:t>Eg: </a:t>
            </a:r>
          </a:p>
        </p:txBody>
      </p:sp>
      <p:pic>
        <p:nvPicPr>
          <p:cNvPr id="2097158" name=""/>
          <p:cNvPicPr>
            <a:picLocks/>
          </p:cNvPicPr>
          <p:nvPr>
            <p:ph sz="full" idx="1"/>
          </p:nvPr>
        </p:nvPicPr>
        <p:blipFill>
          <a:blip xmlns:r="http://schemas.openxmlformats.org/officeDocument/2006/relationships" r:embed="rId1"/>
          <a:srcRect l="0" t="0" r="0" b="0"/>
          <a:stretch>
            <a:fillRect/>
          </a:stretch>
        </p:blipFill>
        <p:spPr>
          <a:xfrm rot="0">
            <a:off x="457200" y="3595687"/>
            <a:ext cx="8229600" cy="1068387"/>
          </a:xfrm>
          <a:prstGeom prst="rect"/>
          <a:noFill/>
          <a:ln>
            <a:noFill/>
          </a:ln>
        </p:spPr>
      </p:pic>
      <p:sp>
        <p:nvSpPr>
          <p:cNvPr id="104874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4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30</a:t>
            </a:fld>
            <a:endParaRPr altLang="en-US" sz="1200" lang="zh-CN">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a:off x="0" y="0"/>
          <a:ext cx="0" cy="0"/>
          <a:chOff x="0" y="0"/>
          <a:chExt cx="0" cy="0"/>
        </a:xfrm>
      </p:grpSpPr>
      <p:sp>
        <p:nvSpPr>
          <p:cNvPr id="1048743"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44"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400" lang="zh-CN"/>
              <a:t>OR Des, Src:</a:t>
            </a:r>
          </a:p>
          <a:p>
            <a:pPr eaLnBrk="1" hangingPunct="1" latinLnBrk="1" lvl="1">
              <a:spcAft>
                <a:spcPts val="1200"/>
              </a:spcAft>
            </a:pPr>
            <a:r>
              <a:rPr sz="2200"/>
              <a:t>It performs OR operation of Des and Src.</a:t>
            </a:r>
          </a:p>
          <a:p>
            <a:pPr eaLnBrk="1" hangingPunct="1" latinLnBrk="1" lvl="1">
              <a:spcAft>
                <a:spcPts val="1200"/>
              </a:spcAft>
            </a:pPr>
            <a:r>
              <a:rPr sz="2200"/>
              <a:t>Src can be immediate number, register or memory location.</a:t>
            </a:r>
          </a:p>
          <a:p>
            <a:pPr eaLnBrk="1" hangingPunct="1" latinLnBrk="1" lvl="1">
              <a:spcAft>
                <a:spcPts val="1200"/>
              </a:spcAft>
            </a:pPr>
            <a:r>
              <a:rPr sz="2200"/>
              <a:t>Des can be register or memory location.</a:t>
            </a:r>
          </a:p>
          <a:p>
            <a:pPr eaLnBrk="1" hangingPunct="1" latinLnBrk="1" lvl="1">
              <a:spcAft>
                <a:spcPts val="1200"/>
              </a:spcAft>
            </a:pPr>
            <a:r>
              <a:rPr sz="2200"/>
              <a:t>Both operands cannot be memory locations at the same time.</a:t>
            </a:r>
          </a:p>
          <a:p>
            <a:pPr eaLnBrk="1" hangingPunct="1" latinLnBrk="1" lvl="1">
              <a:spcAft>
                <a:spcPts val="1200"/>
              </a:spcAft>
            </a:pPr>
            <a:r>
              <a:rPr sz="2200"/>
              <a:t>CF and OF become zero after the operation.</a:t>
            </a:r>
          </a:p>
          <a:p>
            <a:pPr eaLnBrk="1" hangingPunct="1" latinLnBrk="1" lvl="1">
              <a:spcAft>
                <a:spcPts val="1200"/>
              </a:spcAft>
            </a:pPr>
            <a:r>
              <a:rPr sz="2200"/>
              <a:t>PF, SF and ZF are updated.</a:t>
            </a:r>
          </a:p>
          <a:p>
            <a:pPr eaLnBrk="1" hangingPunct="1" latinLnBrk="1" lvl="1">
              <a:spcAft>
                <a:spcPts val="1200"/>
              </a:spcAft>
            </a:pPr>
            <a:r>
              <a:rPr sz="2200"/>
              <a:t>Eg: OR  AX,0098H</a:t>
            </a:r>
          </a:p>
          <a:p>
            <a:pPr eaLnBrk="1" hangingPunct="1" latinLnBrk="1" lvl="1">
              <a:spcAft>
                <a:spcPts val="1200"/>
              </a:spcAft>
            </a:pPr>
            <a:endParaRPr sz="2200"/>
          </a:p>
          <a:p>
            <a:pPr eaLnBrk="1" hangingPunct="1" latinLnBrk="1" lvl="1">
              <a:spcAft>
                <a:spcPts val="1200"/>
              </a:spcAft>
            </a:pPr>
            <a:endParaRPr sz="2200"/>
          </a:p>
        </p:txBody>
      </p:sp>
      <p:sp>
        <p:nvSpPr>
          <p:cNvPr id="104874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4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31</a:t>
            </a:fld>
            <a:endParaRPr altLang="en-US" sz="1200" lang="zh-CN">
              <a:solidFill>
                <a:srgbClr val="045C75"/>
              </a:solidFill>
            </a:endParaRP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a:off x="0" y="0"/>
          <a:ext cx="0" cy="0"/>
          <a:chOff x="0" y="0"/>
          <a:chExt cx="0" cy="0"/>
        </a:xfrm>
      </p:grpSpPr>
      <p:sp>
        <p:nvSpPr>
          <p:cNvPr id="1048747"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48"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lang="zh-CN"/>
              <a:t>XOR Des, Src:</a:t>
            </a:r>
          </a:p>
          <a:p>
            <a:pPr eaLnBrk="1" hangingPunct="1" latinLnBrk="1" lvl="1">
              <a:lnSpc>
                <a:spcPct val="90000"/>
              </a:lnSpc>
              <a:spcAft>
                <a:spcPts val="1200"/>
              </a:spcAft>
            </a:pPr>
            <a:r>
              <a:t>It performs XOR operation of Des and Src.</a:t>
            </a:r>
          </a:p>
          <a:p>
            <a:pPr eaLnBrk="1" hangingPunct="1" latinLnBrk="1" lvl="1">
              <a:lnSpc>
                <a:spcPct val="90000"/>
              </a:lnSpc>
              <a:spcAft>
                <a:spcPts val="1200"/>
              </a:spcAft>
            </a:pPr>
            <a:r>
              <a:t>Src can be immediate number, register or memory location.</a:t>
            </a:r>
          </a:p>
          <a:p>
            <a:pPr eaLnBrk="1" hangingPunct="1" latinLnBrk="1" lvl="1">
              <a:lnSpc>
                <a:spcPct val="90000"/>
              </a:lnSpc>
              <a:spcAft>
                <a:spcPts val="1200"/>
              </a:spcAft>
            </a:pPr>
            <a:r>
              <a:t>Des can be register or memory location.</a:t>
            </a:r>
          </a:p>
          <a:p>
            <a:pPr eaLnBrk="1" hangingPunct="1" latinLnBrk="1" lvl="1">
              <a:lnSpc>
                <a:spcPct val="90000"/>
              </a:lnSpc>
              <a:spcAft>
                <a:spcPts val="1200"/>
              </a:spcAft>
            </a:pPr>
            <a:r>
              <a:t>Both operands cannot be memory locations at the same time.</a:t>
            </a:r>
          </a:p>
          <a:p>
            <a:pPr eaLnBrk="1" hangingPunct="1" latinLnBrk="1" lvl="1">
              <a:lnSpc>
                <a:spcPct val="90000"/>
              </a:lnSpc>
              <a:spcAft>
                <a:spcPts val="1200"/>
              </a:spcAft>
            </a:pPr>
            <a:r>
              <a:t>CF and OF become zero after the operation.</a:t>
            </a:r>
          </a:p>
          <a:p>
            <a:pPr eaLnBrk="1" hangingPunct="1" latinLnBrk="1" lvl="1">
              <a:lnSpc>
                <a:spcPct val="90000"/>
              </a:lnSpc>
              <a:spcAft>
                <a:spcPts val="1200"/>
              </a:spcAft>
            </a:pPr>
            <a:r>
              <a:t>PF, SF and ZF are updated.</a:t>
            </a:r>
          </a:p>
        </p:txBody>
      </p:sp>
      <p:sp>
        <p:nvSpPr>
          <p:cNvPr id="104874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5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32</a:t>
            </a:fld>
            <a:endParaRPr altLang="en-US" sz="1200" lang="zh-CN">
              <a:solidFill>
                <a:srgbClr val="045C75"/>
              </a:solidFill>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a:off x="0" y="0"/>
          <a:ext cx="0" cy="0"/>
          <a:chOff x="0" y="0"/>
          <a:chExt cx="0" cy="0"/>
        </a:xfrm>
      </p:grpSpPr>
      <p:sp>
        <p:nvSpPr>
          <p:cNvPr id="1048751"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pic>
        <p:nvPicPr>
          <p:cNvPr id="2097159" name=""/>
          <p:cNvPicPr>
            <a:picLocks/>
          </p:cNvPicPr>
          <p:nvPr>
            <p:ph sz="full" idx="1"/>
          </p:nvPr>
        </p:nvPicPr>
        <p:blipFill>
          <a:blip xmlns:r="http://schemas.openxmlformats.org/officeDocument/2006/relationships" r:embed="rId1"/>
          <a:srcRect l="0" t="0" r="0" b="0"/>
          <a:stretch>
            <a:fillRect/>
          </a:stretch>
        </p:blipFill>
        <p:spPr>
          <a:xfrm rot="0">
            <a:off x="457200" y="3390900"/>
            <a:ext cx="8229600" cy="1477962"/>
          </a:xfrm>
          <a:prstGeom prst="rect"/>
          <a:noFill/>
          <a:ln>
            <a:noFill/>
          </a:ln>
        </p:spPr>
      </p:pic>
      <p:sp>
        <p:nvSpPr>
          <p:cNvPr id="104875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5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33</a:t>
            </a:fld>
            <a:endParaRPr altLang="en-US" sz="1200" lang="zh-CN">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a:off x="0" y="0"/>
          <a:ext cx="0" cy="0"/>
          <a:chOff x="0" y="0"/>
          <a:chExt cx="0" cy="0"/>
        </a:xfrm>
      </p:grpSpPr>
      <p:sp>
        <p:nvSpPr>
          <p:cNvPr id="1048754"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55"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SHL Des, Count:</a:t>
            </a:r>
          </a:p>
          <a:p>
            <a:pPr eaLnBrk="1" hangingPunct="1" latinLnBrk="1" lvl="1">
              <a:spcAft>
                <a:spcPts val="1200"/>
              </a:spcAft>
            </a:pPr>
            <a:r>
              <a:t>It shift bits of byte or word left, by count.</a:t>
            </a:r>
          </a:p>
          <a:p>
            <a:pPr eaLnBrk="1" hangingPunct="1" latinLnBrk="1" lvl="1">
              <a:spcAft>
                <a:spcPts val="1200"/>
              </a:spcAft>
            </a:pPr>
            <a:r>
              <a:t>It puts zero(s) in LSBs.</a:t>
            </a:r>
          </a:p>
          <a:p>
            <a:pPr eaLnBrk="1" hangingPunct="1" latinLnBrk="1" lvl="1">
              <a:spcAft>
                <a:spcPts val="1200"/>
              </a:spcAft>
            </a:pPr>
            <a:r>
              <a:t>MSB is shifted into carry flag.</a:t>
            </a:r>
          </a:p>
          <a:p>
            <a:pPr eaLnBrk="1" hangingPunct="1" latinLnBrk="1" lvl="1">
              <a:spcAft>
                <a:spcPts val="1200"/>
              </a:spcAft>
            </a:pPr>
            <a:r>
              <a:t>If the number of bits desired to be shifted is 1, then the immediate number 1 can be written in Count.</a:t>
            </a:r>
          </a:p>
          <a:p>
            <a:pPr eaLnBrk="1" hangingPunct="1" latinLnBrk="1" lvl="1">
              <a:spcAft>
                <a:spcPts val="1200"/>
              </a:spcAft>
            </a:pPr>
            <a:r>
              <a:t>However, if the number of bits to be shifted is more than 1, then the count is put in CL register.</a:t>
            </a:r>
          </a:p>
        </p:txBody>
      </p:sp>
      <p:sp>
        <p:nvSpPr>
          <p:cNvPr id="104875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5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34</a:t>
            </a:fld>
            <a:endParaRPr altLang="en-US" sz="1200" lang="zh-CN">
              <a:solidFill>
                <a:srgbClr val="045C75"/>
              </a:solidFill>
            </a:endParaRP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a:off x="0" y="0"/>
          <a:ext cx="0" cy="0"/>
          <a:chOff x="0" y="0"/>
          <a:chExt cx="0" cy="0"/>
        </a:xfrm>
      </p:grpSpPr>
      <p:sp>
        <p:nvSpPr>
          <p:cNvPr id="1048758"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59"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SHR Des, Count:</a:t>
            </a:r>
          </a:p>
          <a:p>
            <a:pPr eaLnBrk="1" hangingPunct="1" latinLnBrk="1" lvl="1">
              <a:spcAft>
                <a:spcPts val="1200"/>
              </a:spcAft>
            </a:pPr>
            <a:r>
              <a:t>It shift bits of byte or word right, by count.</a:t>
            </a:r>
          </a:p>
          <a:p>
            <a:pPr eaLnBrk="1" hangingPunct="1" latinLnBrk="1" lvl="1">
              <a:spcAft>
                <a:spcPts val="1200"/>
              </a:spcAft>
            </a:pPr>
            <a:r>
              <a:t>It puts zero(s) in MSBs.</a:t>
            </a:r>
          </a:p>
          <a:p>
            <a:pPr eaLnBrk="1" hangingPunct="1" latinLnBrk="1" lvl="1">
              <a:spcAft>
                <a:spcPts val="1200"/>
              </a:spcAft>
            </a:pPr>
            <a:r>
              <a:t>LSB is shifted into carry flag.</a:t>
            </a:r>
          </a:p>
          <a:p>
            <a:pPr eaLnBrk="1" hangingPunct="1" latinLnBrk="1" lvl="1">
              <a:spcAft>
                <a:spcPts val="1200"/>
              </a:spcAft>
            </a:pPr>
            <a:r>
              <a:t>If the number of bits desired to be shifted is 1, then the immediate number 1 can be written in Count.</a:t>
            </a:r>
          </a:p>
          <a:p>
            <a:pPr eaLnBrk="1" hangingPunct="1" latinLnBrk="1" lvl="1">
              <a:spcAft>
                <a:spcPts val="1200"/>
              </a:spcAft>
            </a:pPr>
            <a:r>
              <a:t>However, if the number of bits to be shifted is more than 1, then the count is put in CL register.</a:t>
            </a:r>
          </a:p>
        </p:txBody>
      </p:sp>
      <p:sp>
        <p:nvSpPr>
          <p:cNvPr id="104876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6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35</a:t>
            </a:fld>
            <a:endParaRPr altLang="en-US" sz="1200" lang="zh-CN">
              <a:solidFill>
                <a:srgbClr val="045C75"/>
              </a:solidFill>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a:off x="0" y="0"/>
          <a:ext cx="0" cy="0"/>
          <a:chOff x="0" y="0"/>
          <a:chExt cx="0" cy="0"/>
        </a:xfrm>
      </p:grpSpPr>
      <p:sp>
        <p:nvSpPr>
          <p:cNvPr id="1048762"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63"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ROL Des, Count:</a:t>
            </a:r>
          </a:p>
          <a:p>
            <a:pPr eaLnBrk="1" hangingPunct="1" latinLnBrk="1" lvl="1">
              <a:spcAft>
                <a:spcPts val="1200"/>
              </a:spcAft>
            </a:pPr>
            <a:r>
              <a:t>It rotates bits of byte or word left, by count.</a:t>
            </a:r>
          </a:p>
          <a:p>
            <a:pPr eaLnBrk="1" hangingPunct="1" latinLnBrk="1" lvl="1">
              <a:spcAft>
                <a:spcPts val="1200"/>
              </a:spcAft>
            </a:pPr>
            <a:r>
              <a:t>MSB is transferred to LSB and also to CF.</a:t>
            </a:r>
          </a:p>
          <a:p>
            <a:pPr eaLnBrk="1" hangingPunct="1" latinLnBrk="1" lvl="1">
              <a:spcAft>
                <a:spcPts val="1200"/>
              </a:spcAft>
            </a:pPr>
            <a:r>
              <a:t>If the number of bits desired to be shifted is 1, then the immediate number 1 can be written in Count.</a:t>
            </a:r>
          </a:p>
          <a:p>
            <a:pPr eaLnBrk="1" hangingPunct="1" latinLnBrk="1" lvl="1">
              <a:spcAft>
                <a:spcPts val="1200"/>
              </a:spcAft>
            </a:pPr>
            <a:r>
              <a:t>However, if the number of bits to be shifted is more than 1, then the count is put in CL register.</a:t>
            </a:r>
          </a:p>
        </p:txBody>
      </p:sp>
      <p:sp>
        <p:nvSpPr>
          <p:cNvPr id="104876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6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36</a:t>
            </a:fld>
            <a:endParaRPr altLang="en-US" sz="1200" lang="zh-CN">
              <a:solidFill>
                <a:srgbClr val="045C75"/>
              </a:solidFill>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a:off x="0" y="0"/>
          <a:ext cx="0" cy="0"/>
          <a:chOff x="0" y="0"/>
          <a:chExt cx="0" cy="0"/>
        </a:xfrm>
      </p:grpSpPr>
      <p:sp>
        <p:nvSpPr>
          <p:cNvPr id="1048766"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pic>
        <p:nvPicPr>
          <p:cNvPr id="2097160" name=""/>
          <p:cNvPicPr>
            <a:picLocks/>
          </p:cNvPicPr>
          <p:nvPr>
            <p:ph sz="full" idx="1"/>
          </p:nvPr>
        </p:nvPicPr>
        <p:blipFill>
          <a:blip xmlns:r="http://schemas.openxmlformats.org/officeDocument/2006/relationships" r:embed="rId1"/>
          <a:srcRect l="0" t="0" r="0" b="0"/>
          <a:stretch>
            <a:fillRect/>
          </a:stretch>
        </p:blipFill>
        <p:spPr>
          <a:xfrm rot="0">
            <a:off x="457200" y="3124200"/>
            <a:ext cx="8229600" cy="2011362"/>
          </a:xfrm>
          <a:prstGeom prst="rect"/>
          <a:noFill/>
          <a:ln>
            <a:noFill/>
          </a:ln>
        </p:spPr>
      </p:pic>
      <p:sp>
        <p:nvSpPr>
          <p:cNvPr id="104876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6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37</a:t>
            </a:fld>
            <a:endParaRPr altLang="en-US" sz="1200" lang="zh-CN">
              <a:solidFill>
                <a:srgbClr val="045C7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a:off x="0" y="0"/>
          <a:ext cx="0" cy="0"/>
          <a:chOff x="0" y="0"/>
          <a:chExt cx="0" cy="0"/>
        </a:xfrm>
      </p:grpSpPr>
      <p:sp>
        <p:nvSpPr>
          <p:cNvPr id="1048769"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Bit Manipulation Instructions</a:t>
            </a:r>
          </a:p>
        </p:txBody>
      </p:sp>
      <p:sp>
        <p:nvSpPr>
          <p:cNvPr id="1048770"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ROR Des, Count:</a:t>
            </a:r>
          </a:p>
          <a:p>
            <a:pPr eaLnBrk="1" hangingPunct="1" latinLnBrk="1" lvl="1">
              <a:spcAft>
                <a:spcPts val="1200"/>
              </a:spcAft>
            </a:pPr>
            <a:r>
              <a:t>It rotates bits of byte or word right, by count.</a:t>
            </a:r>
          </a:p>
          <a:p>
            <a:pPr eaLnBrk="1" hangingPunct="1" latinLnBrk="1" lvl="1">
              <a:spcAft>
                <a:spcPts val="1200"/>
              </a:spcAft>
            </a:pPr>
            <a:r>
              <a:t>LSB is transferred to MSB and also to CF.</a:t>
            </a:r>
          </a:p>
          <a:p>
            <a:pPr eaLnBrk="1" hangingPunct="1" latinLnBrk="1" lvl="1">
              <a:spcAft>
                <a:spcPts val="1200"/>
              </a:spcAft>
            </a:pPr>
            <a:r>
              <a:t>If the number of bits desired to be shifted is 1, then the immediate number 1 can be written in Count.</a:t>
            </a:r>
          </a:p>
          <a:p>
            <a:pPr eaLnBrk="1" hangingPunct="1" latinLnBrk="1" lvl="1">
              <a:spcAft>
                <a:spcPts val="1200"/>
              </a:spcAft>
            </a:pPr>
            <a:r>
              <a:t>However, if the number of bits to be shifted is more than 1, then the count is put in CL register.</a:t>
            </a:r>
          </a:p>
        </p:txBody>
      </p:sp>
      <p:sp>
        <p:nvSpPr>
          <p:cNvPr id="104877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7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38</a:t>
            </a:fld>
            <a:endParaRPr altLang="en-US" sz="1200" lang="zh-CN">
              <a:solidFill>
                <a:srgbClr val="045C75"/>
              </a:solidFill>
            </a:endParaRP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45" name=""/>
        <p:cNvGrpSpPr/>
        <p:nvPr/>
      </p:nvGrpSpPr>
      <p:grpSpPr>
        <a:xfrm>
          <a:off x="0" y="0"/>
          <a:ext cx="0" cy="0"/>
          <a:chOff x="0" y="0"/>
          <a:chExt cx="0" cy="0"/>
        </a:xfrm>
      </p:grpSpPr>
      <p:sp>
        <p:nvSpPr>
          <p:cNvPr id="1048773"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pic>
        <p:nvPicPr>
          <p:cNvPr id="2097161" name=""/>
          <p:cNvPicPr>
            <a:picLocks/>
          </p:cNvPicPr>
          <p:nvPr>
            <p:ph sz="full" idx="1"/>
          </p:nvPr>
        </p:nvPicPr>
        <p:blipFill>
          <a:blip xmlns:r="http://schemas.openxmlformats.org/officeDocument/2006/relationships" r:embed="rId1"/>
          <a:srcRect l="0" t="0" r="0" b="0"/>
          <a:stretch>
            <a:fillRect/>
          </a:stretch>
        </p:blipFill>
        <p:spPr>
          <a:xfrm rot="0">
            <a:off x="457200" y="3149600"/>
            <a:ext cx="8229600" cy="1960562"/>
          </a:xfrm>
          <a:prstGeom prst="rect"/>
          <a:noFill/>
          <a:ln>
            <a:noFill/>
          </a:ln>
        </p:spPr>
      </p:pic>
      <p:sp>
        <p:nvSpPr>
          <p:cNvPr id="104877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7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39</a:t>
            </a:fld>
            <a:endParaRPr altLang="en-US" sz="1200" lang="zh-CN">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a:off x="0" y="0"/>
          <a:ext cx="0" cy="0"/>
          <a:chOff x="0" y="0"/>
          <a:chExt cx="0" cy="0"/>
        </a:xfrm>
      </p:grpSpPr>
      <p:sp>
        <p:nvSpPr>
          <p:cNvPr id="1048633"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34"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algn="just" eaLnBrk="1" hangingPunct="1" latinLnBrk="1" lvl="0">
              <a:spcAft>
                <a:spcPts val="1200"/>
              </a:spcAft>
            </a:pPr>
            <a:r>
              <a:rPr altLang="en-US" sz="3200" lang="zh-CN"/>
              <a:t>These instructions are used to transfer data from source to destination.</a:t>
            </a:r>
          </a:p>
          <a:p>
            <a:pPr algn="just" eaLnBrk="1" hangingPunct="1" latinLnBrk="1" lvl="0">
              <a:spcAft>
                <a:spcPts val="1200"/>
              </a:spcAft>
            </a:pPr>
            <a:r>
              <a:rPr altLang="en-US" sz="3200" lang="zh-CN"/>
              <a:t>Source may be segment register, special purpose register, memory location etc.</a:t>
            </a:r>
          </a:p>
          <a:p>
            <a:pPr algn="just" eaLnBrk="1" hangingPunct="1" latinLnBrk="1" lvl="0">
              <a:spcAft>
                <a:spcPts val="1200"/>
              </a:spcAft>
            </a:pPr>
            <a:r>
              <a:rPr altLang="en-US" sz="3200" lang="zh-CN"/>
              <a:t>The operand can be a constant, memory location, register or I/O port address.</a:t>
            </a:r>
          </a:p>
        </p:txBody>
      </p:sp>
      <p:sp>
        <p:nvSpPr>
          <p:cNvPr id="104863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3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a:t>
            </a:fld>
            <a:endParaRPr altLang="en-US" sz="1200" lang="zh-CN">
              <a:solidFill>
                <a:srgbClr val="045C75"/>
              </a:solidFill>
            </a:endParaRP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a:off x="0" y="0"/>
          <a:ext cx="0" cy="0"/>
          <a:chOff x="0" y="0"/>
          <a:chExt cx="0" cy="0"/>
        </a:xfrm>
      </p:grpSpPr>
      <p:sp>
        <p:nvSpPr>
          <p:cNvPr id="1048776"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sz="3600" lang="zh-CN"/>
              <a:t>Program Execution Transfer Instructions</a:t>
            </a:r>
          </a:p>
        </p:txBody>
      </p:sp>
      <p:sp>
        <p:nvSpPr>
          <p:cNvPr id="1048777"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lang="zh-CN"/>
              <a:t>These instructions cause change in the sequence of the execution of instruction.</a:t>
            </a:r>
          </a:p>
          <a:p>
            <a:pPr eaLnBrk="1" hangingPunct="1" latinLnBrk="1" lvl="0">
              <a:spcAft>
                <a:spcPts val="1200"/>
              </a:spcAft>
            </a:pPr>
            <a:r>
              <a:rPr altLang="en-US" lang="zh-CN"/>
              <a:t>This change can be through a condition or sometimes unconditional.</a:t>
            </a:r>
          </a:p>
          <a:p>
            <a:pPr eaLnBrk="1" hangingPunct="1" latinLnBrk="1" lvl="0">
              <a:spcAft>
                <a:spcPts val="1200"/>
              </a:spcAft>
            </a:pPr>
            <a:r>
              <a:rPr altLang="en-US" lang="zh-CN"/>
              <a:t>The conditions are represented by flags.</a:t>
            </a:r>
          </a:p>
        </p:txBody>
      </p:sp>
      <p:sp>
        <p:nvSpPr>
          <p:cNvPr id="104877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7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40</a:t>
            </a:fld>
            <a:endParaRPr altLang="en-US" sz="1200" lang="zh-CN">
              <a:solidFill>
                <a:srgbClr val="045C75"/>
              </a:solidFill>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a:off x="0" y="0"/>
          <a:ext cx="0" cy="0"/>
          <a:chOff x="0" y="0"/>
          <a:chExt cx="0" cy="0"/>
        </a:xfrm>
      </p:grpSpPr>
      <p:sp>
        <p:nvSpPr>
          <p:cNvPr id="1048780"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sz="3600" lang="zh-CN"/>
              <a:t>Program Execution Transfer Instructions</a:t>
            </a:r>
          </a:p>
        </p:txBody>
      </p:sp>
      <p:sp>
        <p:nvSpPr>
          <p:cNvPr id="1048781"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CALL Des:</a:t>
            </a:r>
          </a:p>
          <a:p>
            <a:pPr eaLnBrk="1" hangingPunct="1" latinLnBrk="1" lvl="1">
              <a:spcAft>
                <a:spcPts val="1200"/>
              </a:spcAft>
            </a:pPr>
            <a:r>
              <a:t>This instruction is used to call a subroutine or function or procedure.</a:t>
            </a:r>
          </a:p>
          <a:p>
            <a:pPr eaLnBrk="1" hangingPunct="1" latinLnBrk="1" lvl="1">
              <a:spcAft>
                <a:spcPts val="1200"/>
              </a:spcAft>
            </a:pPr>
            <a:r>
              <a:t>The address of next instruction after CALL is saved onto stack.</a:t>
            </a:r>
          </a:p>
          <a:p>
            <a:pPr eaLnBrk="1" hangingPunct="1" latinLnBrk="1" lvl="0">
              <a:spcAft>
                <a:spcPts val="1200"/>
              </a:spcAft>
            </a:pPr>
            <a:r>
              <a:rPr b="1"/>
              <a:t>RET:</a:t>
            </a:r>
          </a:p>
          <a:p>
            <a:pPr eaLnBrk="1" hangingPunct="1" latinLnBrk="1" lvl="1">
              <a:spcAft>
                <a:spcPts val="1200"/>
              </a:spcAft>
            </a:pPr>
            <a:r>
              <a:t>It returns the control from procedure to calling program.</a:t>
            </a:r>
          </a:p>
          <a:p>
            <a:pPr eaLnBrk="1" hangingPunct="1" latinLnBrk="1" lvl="1">
              <a:spcAft>
                <a:spcPts val="1200"/>
              </a:spcAft>
            </a:pPr>
            <a:r>
              <a:t>Every CALL instruction should have a RET.</a:t>
            </a:r>
          </a:p>
        </p:txBody>
      </p:sp>
      <p:sp>
        <p:nvSpPr>
          <p:cNvPr id="104878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8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41</a:t>
            </a:fld>
            <a:endParaRPr altLang="en-US" sz="1200" lang="zh-CN">
              <a:solidFill>
                <a:srgbClr val="045C75"/>
              </a:solidFill>
            </a:endParaRP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a:off x="0" y="0"/>
          <a:ext cx="0" cy="0"/>
          <a:chOff x="0" y="0"/>
          <a:chExt cx="0" cy="0"/>
        </a:xfrm>
      </p:grpSpPr>
      <p:sp>
        <p:nvSpPr>
          <p:cNvPr id="1048784"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sz="3600" lang="zh-CN"/>
              <a:t>Program Execution Transfer Instructions</a:t>
            </a:r>
          </a:p>
        </p:txBody>
      </p:sp>
      <p:sp>
        <p:nvSpPr>
          <p:cNvPr id="1048785"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JMP Des:</a:t>
            </a:r>
          </a:p>
          <a:p>
            <a:pPr eaLnBrk="1" hangingPunct="1" latinLnBrk="1" lvl="1">
              <a:spcAft>
                <a:spcPts val="1200"/>
              </a:spcAft>
            </a:pPr>
            <a:r>
              <a:t>This instruction is used for unconditional jump from one place to another.</a:t>
            </a:r>
          </a:p>
          <a:p>
            <a:pPr eaLnBrk="1" hangingPunct="1" latinLnBrk="1" lvl="0">
              <a:spcAft>
                <a:spcPts val="1200"/>
              </a:spcAft>
            </a:pPr>
          </a:p>
          <a:p>
            <a:pPr eaLnBrk="1" hangingPunct="1" latinLnBrk="1" lvl="0">
              <a:spcAft>
                <a:spcPts val="1200"/>
              </a:spcAft>
            </a:pPr>
            <a:r>
              <a:rPr b="1"/>
              <a:t>Jxx Des (Conditional Jump):</a:t>
            </a:r>
          </a:p>
          <a:p>
            <a:pPr eaLnBrk="1" hangingPunct="1" latinLnBrk="1" lvl="1">
              <a:spcAft>
                <a:spcPts val="1200"/>
              </a:spcAft>
            </a:pPr>
            <a:r>
              <a:t>All the conditional jumps follow some conditional statements or any instruction that affects the flag.</a:t>
            </a:r>
          </a:p>
        </p:txBody>
      </p:sp>
      <p:sp>
        <p:nvSpPr>
          <p:cNvPr id="104878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78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42</a:t>
            </a:fld>
            <a:endParaRPr altLang="en-US" sz="1200" lang="zh-CN">
              <a:solidFill>
                <a:srgbClr val="045C75"/>
              </a:solidFill>
            </a:endParaRP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a:off x="0" y="0"/>
          <a:ext cx="0" cy="0"/>
          <a:chOff x="0" y="0"/>
          <a:chExt cx="0" cy="0"/>
        </a:xfrm>
      </p:grpSpPr>
      <p:sp>
        <p:nvSpPr>
          <p:cNvPr id="1048788"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sz="3600" lang="zh-CN"/>
              <a:t>Conditional Jump Table</a:t>
            </a:r>
          </a:p>
        </p:txBody>
      </p:sp>
      <p:graphicFrame>
        <p:nvGraphicFramePr>
          <p:cNvPr id="4194304" name=""/>
          <p:cNvGraphicFramePr>
            <a:graphicFrameLocks/>
          </p:cNvGraphicFramePr>
          <p:nvPr/>
        </p:nvGraphicFramePr>
        <p:xfrm rot="0">
          <a:off x="1500187" y="1714500"/>
          <a:ext cx="6286500" cy="4754562"/>
        </p:xfrm>
        <a:graphic>
          <a:graphicData uri="http://schemas.openxmlformats.org/drawingml/2006/table">
            <a:tbl>
              <a:tblPr/>
              <a:tblGrid>
                <a:gridCol w="1362075"/>
                <a:gridCol w="2852737"/>
                <a:gridCol w="2071687"/>
              </a:tblGrid>
              <a:tr h="365124">
                <a:tc>
                  <a:txBody>
                    <a:bodyPr/>
                    <a:p>
                      <a:pPr algn="ctr" eaLnBrk="1" hangingPunct="1" latinLnBrk="1" lvl="0"/>
                      <a:r>
                        <a:rPr altLang="en-US" b="1" sz="1800" lang="zh-CN">
                          <a:solidFill>
                            <a:schemeClr val="dk1"/>
                          </a:solidFill>
                          <a:latin typeface="Constantia" pitchFamily="18" charset="0"/>
                        </a:rPr>
                        <a:t>Mnemonic</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38100" cap="flat" cmpd="sng">
                      <a:solidFill>
                        <a:schemeClr val="lt1">
                          <a:alpha val="100000"/>
                        </a:schemeClr>
                      </a:solidFill>
                      <a:prstDash val="solid"/>
                      <a:miter/>
                    </a:lnB>
                    <a:solidFill>
                      <a:srgbClr val="0BD0D9"/>
                    </a:solidFill>
                  </a:tcPr>
                </a:tc>
                <a:tc>
                  <a:txBody>
                    <a:bodyPr/>
                    <a:p>
                      <a:pPr algn="ctr" eaLnBrk="1" hangingPunct="1" latinLnBrk="1" lvl="0"/>
                      <a:r>
                        <a:rPr altLang="en-US" b="1" sz="1800" lang="zh-CN">
                          <a:solidFill>
                            <a:schemeClr val="dk1"/>
                          </a:solidFill>
                          <a:latin typeface="Constantia" pitchFamily="18" charset="0"/>
                        </a:rPr>
                        <a:t>Meaning</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38100" cap="flat" cmpd="sng">
                      <a:solidFill>
                        <a:schemeClr val="lt1">
                          <a:alpha val="100000"/>
                        </a:schemeClr>
                      </a:solidFill>
                      <a:prstDash val="solid"/>
                      <a:miter/>
                    </a:lnB>
                    <a:solidFill>
                      <a:srgbClr val="0BD0D9"/>
                    </a:solidFill>
                  </a:tcPr>
                </a:tc>
                <a:tc>
                  <a:txBody>
                    <a:bodyPr/>
                    <a:p>
                      <a:pPr algn="ctr" eaLnBrk="1" hangingPunct="1" latinLnBrk="1" lvl="0"/>
                      <a:r>
                        <a:rPr altLang="en-US" b="1" sz="1800" lang="zh-CN">
                          <a:solidFill>
                            <a:schemeClr val="dk1"/>
                          </a:solidFill>
                          <a:latin typeface="Constantia" pitchFamily="18" charset="0"/>
                        </a:rPr>
                        <a:t>Jump Condition</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38100" cap="flat" cmpd="sng">
                      <a:solidFill>
                        <a:schemeClr val="lt1">
                          <a:alpha val="100000"/>
                        </a:schemeClr>
                      </a:solidFill>
                      <a:prstDash val="solid"/>
                      <a:miter/>
                    </a:lnB>
                    <a:solidFill>
                      <a:srgbClr val="0BD0D9"/>
                    </a:solidFill>
                  </a:tcPr>
                </a:tc>
              </a:tr>
              <a:tr h="366712">
                <a:tc>
                  <a:txBody>
                    <a:bodyPr/>
                    <a:p>
                      <a:pPr algn="l" eaLnBrk="1" hangingPunct="1" latinLnBrk="1" lvl="0"/>
                      <a:r>
                        <a:rPr altLang="en-US" b="0" sz="1800" lang="zh-CN">
                          <a:solidFill>
                            <a:srgbClr val="000000"/>
                          </a:solidFill>
                          <a:latin typeface="Constantia" pitchFamily="18" charset="0"/>
                        </a:rPr>
                        <a:t>JA</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381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Above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381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CF = 0 and ZF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381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5124">
                <a:tc>
                  <a:txBody>
                    <a:bodyPr/>
                    <a:p>
                      <a:pPr algn="l" eaLnBrk="1" hangingPunct="1" latinLnBrk="1" lvl="0"/>
                      <a:r>
                        <a:rPr altLang="en-US" b="0" sz="1800" lang="zh-CN">
                          <a:solidFill>
                            <a:srgbClr val="000000"/>
                          </a:solidFill>
                          <a:latin typeface="Constantia" pitchFamily="18" charset="0"/>
                        </a:rPr>
                        <a:t>JAE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Above or Equal</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CF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r h="366712">
                <a:tc>
                  <a:txBody>
                    <a:bodyPr/>
                    <a:p>
                      <a:pPr algn="l" eaLnBrk="1" hangingPunct="1" latinLnBrk="1" lvl="0"/>
                      <a:r>
                        <a:rPr altLang="en-US" b="0" sz="1800" lang="zh-CN">
                          <a:solidFill>
                            <a:srgbClr val="000000"/>
                          </a:solidFill>
                          <a:latin typeface="Constantia" pitchFamily="18" charset="0"/>
                        </a:rPr>
                        <a:t>JB</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Below</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CF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5124">
                <a:tc>
                  <a:txBody>
                    <a:bodyPr/>
                    <a:p>
                      <a:pPr algn="l" eaLnBrk="1" hangingPunct="1" latinLnBrk="1" lvl="0"/>
                      <a:r>
                        <a:rPr altLang="en-US" b="0" sz="1800" lang="zh-CN">
                          <a:solidFill>
                            <a:srgbClr val="000000"/>
                          </a:solidFill>
                          <a:latin typeface="Constantia" pitchFamily="18" charset="0"/>
                        </a:rPr>
                        <a:t>JBE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Below or Equal</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CF = 1 or ZF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r h="365124">
                <a:tc>
                  <a:txBody>
                    <a:bodyPr/>
                    <a:p>
                      <a:pPr algn="l" eaLnBrk="1" hangingPunct="1" latinLnBrk="1" lvl="0"/>
                      <a:r>
                        <a:rPr altLang="en-US" b="0" sz="1800" lang="zh-CN">
                          <a:solidFill>
                            <a:srgbClr val="000000"/>
                          </a:solidFill>
                          <a:latin typeface="Constantia" pitchFamily="18" charset="0"/>
                        </a:rPr>
                        <a:t>JC</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Carry</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CF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6712">
                <a:tc>
                  <a:txBody>
                    <a:bodyPr/>
                    <a:p>
                      <a:pPr algn="l" eaLnBrk="1" hangingPunct="1" latinLnBrk="1" lvl="0"/>
                      <a:r>
                        <a:rPr altLang="en-US" b="0" sz="1800" lang="zh-CN">
                          <a:solidFill>
                            <a:srgbClr val="000000"/>
                          </a:solidFill>
                          <a:latin typeface="Constantia" pitchFamily="18" charset="0"/>
                        </a:rPr>
                        <a:t>JE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Equal</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ZF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r h="365124">
                <a:tc>
                  <a:txBody>
                    <a:bodyPr/>
                    <a:p>
                      <a:pPr algn="l" eaLnBrk="1" hangingPunct="1" latinLnBrk="1" lvl="0"/>
                      <a:r>
                        <a:rPr altLang="en-US" b="0" sz="1800" lang="zh-CN">
                          <a:solidFill>
                            <a:srgbClr val="000000"/>
                          </a:solidFill>
                          <a:latin typeface="Constantia" pitchFamily="18" charset="0"/>
                        </a:rPr>
                        <a:t>JNC</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Not Carry</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CF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6712">
                <a:tc>
                  <a:txBody>
                    <a:bodyPr/>
                    <a:p>
                      <a:pPr algn="l" eaLnBrk="1" hangingPunct="1" latinLnBrk="1" lvl="0"/>
                      <a:r>
                        <a:rPr altLang="en-US" b="0" sz="1800" lang="zh-CN">
                          <a:solidFill>
                            <a:srgbClr val="000000"/>
                          </a:solidFill>
                          <a:latin typeface="Constantia" pitchFamily="18" charset="0"/>
                        </a:rPr>
                        <a:t>JNE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Not Equal</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ZF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r h="365124">
                <a:tc>
                  <a:txBody>
                    <a:bodyPr/>
                    <a:p>
                      <a:pPr algn="l" eaLnBrk="1" hangingPunct="1" latinLnBrk="1" lvl="0"/>
                      <a:r>
                        <a:rPr altLang="en-US" b="0" sz="1800" lang="zh-CN">
                          <a:solidFill>
                            <a:srgbClr val="000000"/>
                          </a:solidFill>
                          <a:latin typeface="Constantia" pitchFamily="18" charset="0"/>
                        </a:rPr>
                        <a:t>JNZ</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Not Zero</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ZF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5124">
                <a:tc>
                  <a:txBody>
                    <a:bodyPr/>
                    <a:p>
                      <a:pPr algn="l" eaLnBrk="1" hangingPunct="1" latinLnBrk="1" lvl="0"/>
                      <a:r>
                        <a:rPr altLang="en-US" b="0" sz="1800" lang="zh-CN">
                          <a:solidFill>
                            <a:srgbClr val="000000"/>
                          </a:solidFill>
                          <a:latin typeface="Constantia" pitchFamily="18" charset="0"/>
                        </a:rPr>
                        <a:t>JPE</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Parity Even</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PF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r h="366712">
                <a:tc>
                  <a:txBody>
                    <a:bodyPr/>
                    <a:p>
                      <a:pPr algn="l" eaLnBrk="1" hangingPunct="1" latinLnBrk="1" lvl="0"/>
                      <a:r>
                        <a:rPr altLang="en-US" b="0" sz="1800" lang="zh-CN">
                          <a:solidFill>
                            <a:srgbClr val="000000"/>
                          </a:solidFill>
                          <a:latin typeface="Constantia" pitchFamily="18" charset="0"/>
                        </a:rPr>
                        <a:t>JPO</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Jump if Parity Odd</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c>
                  <a:txBody>
                    <a:bodyPr/>
                    <a:p>
                      <a:pPr algn="l" eaLnBrk="1" hangingPunct="1" latinLnBrk="1" lvl="0"/>
                      <a:r>
                        <a:rPr altLang="en-US" b="0" sz="1800" lang="zh-CN">
                          <a:solidFill>
                            <a:srgbClr val="000000"/>
                          </a:solidFill>
                          <a:latin typeface="Constantia" pitchFamily="18" charset="0"/>
                        </a:rPr>
                        <a:t>PF = 0</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CCEEF1"/>
                    </a:solidFill>
                  </a:tcPr>
                </a:tc>
              </a:tr>
              <a:tr h="365124">
                <a:tc>
                  <a:txBody>
                    <a:bodyPr/>
                    <a:p>
                      <a:pPr algn="l" eaLnBrk="1" hangingPunct="1" latinLnBrk="1" lvl="0"/>
                      <a:r>
                        <a:rPr altLang="en-US" b="0" sz="1800" lang="zh-CN">
                          <a:solidFill>
                            <a:srgbClr val="000000"/>
                          </a:solidFill>
                          <a:latin typeface="Constantia" pitchFamily="18" charset="0"/>
                        </a:rPr>
                        <a:t>JZ</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Jump if Zero</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c>
                  <a:txBody>
                    <a:bodyPr/>
                    <a:p>
                      <a:pPr algn="l" eaLnBrk="1" hangingPunct="1" latinLnBrk="1" lvl="0"/>
                      <a:r>
                        <a:rPr altLang="en-US" b="0" sz="1800" lang="zh-CN">
                          <a:solidFill>
                            <a:srgbClr val="000000"/>
                          </a:solidFill>
                          <a:latin typeface="Constantia" pitchFamily="18" charset="0"/>
                        </a:rPr>
                        <a:t>ZF = 1</a:t>
                      </a:r>
                    </a:p>
                  </a:txBody>
                  <a:tcPr marL="91439" marR="91439" marT="45712" marB="45712">
                    <a:lnL w="12700" cap="flat" cmpd="sng">
                      <a:solidFill>
                        <a:schemeClr val="lt1">
                          <a:alpha val="100000"/>
                        </a:schemeClr>
                      </a:solidFill>
                      <a:prstDash val="solid"/>
                      <a:miter/>
                    </a:lnL>
                    <a:lnR w="12700" cap="flat" cmpd="sng">
                      <a:solidFill>
                        <a:schemeClr val="lt1">
                          <a:alpha val="100000"/>
                        </a:schemeClr>
                      </a:solidFill>
                      <a:prstDash val="solid"/>
                      <a:miter/>
                    </a:lnR>
                    <a:lnT w="12700" cap="flat" cmpd="sng">
                      <a:solidFill>
                        <a:schemeClr val="lt1">
                          <a:alpha val="100000"/>
                        </a:schemeClr>
                      </a:solidFill>
                      <a:prstDash val="solid"/>
                      <a:miter/>
                    </a:lnT>
                    <a:lnB w="12700" cap="flat" cmpd="sng">
                      <a:solidFill>
                        <a:schemeClr val="lt1">
                          <a:alpha val="100000"/>
                        </a:schemeClr>
                      </a:solidFill>
                      <a:prstDash val="solid"/>
                      <a:miter/>
                    </a:lnB>
                    <a:solidFill>
                      <a:srgbClr val="E7F7F8"/>
                    </a:solidFill>
                  </a:tcPr>
                </a:tc>
              </a:tr>
            </a:tbl>
          </a:graphicData>
        </a:graphic>
      </p:graphicFrame>
      <p:sp>
        <p:nvSpPr>
          <p:cNvPr id="104884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4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43</a:t>
            </a:fld>
            <a:endParaRPr altLang="en-US" sz="1200" lang="zh-CN">
              <a:solidFill>
                <a:srgbClr val="045C75"/>
              </a:solidFill>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a:off x="0" y="0"/>
          <a:ext cx="0" cy="0"/>
          <a:chOff x="0" y="0"/>
          <a:chExt cx="0" cy="0"/>
        </a:xfrm>
      </p:grpSpPr>
      <p:sp>
        <p:nvSpPr>
          <p:cNvPr id="1048848"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sz="3600" lang="zh-CN"/>
              <a:t>Program Execution Transfer Instructions</a:t>
            </a:r>
          </a:p>
        </p:txBody>
      </p:sp>
      <p:sp>
        <p:nvSpPr>
          <p:cNvPr id="1048849"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Loop Des:</a:t>
            </a:r>
          </a:p>
          <a:p>
            <a:pPr eaLnBrk="1" hangingPunct="1" latinLnBrk="1" lvl="1">
              <a:spcAft>
                <a:spcPts val="1200"/>
              </a:spcAft>
            </a:pPr>
            <a:r>
              <a:t>This is a looping instruction.</a:t>
            </a:r>
          </a:p>
          <a:p>
            <a:pPr eaLnBrk="1" hangingPunct="1" latinLnBrk="1" lvl="1">
              <a:spcAft>
                <a:spcPts val="1200"/>
              </a:spcAft>
            </a:pPr>
            <a:r>
              <a:t>The number of times looping is required is placed in the CX register.</a:t>
            </a:r>
          </a:p>
          <a:p>
            <a:pPr eaLnBrk="1" hangingPunct="1" latinLnBrk="1" lvl="1">
              <a:spcAft>
                <a:spcPts val="1200"/>
              </a:spcAft>
            </a:pPr>
            <a:r>
              <a:t>With each iteration, the contents of CX are decremented.</a:t>
            </a:r>
          </a:p>
          <a:p>
            <a:pPr eaLnBrk="1" hangingPunct="1" latinLnBrk="1" lvl="1">
              <a:spcAft>
                <a:spcPts val="1200"/>
              </a:spcAft>
            </a:pPr>
            <a:r>
              <a:t>ZF is checked whether to loop again or not.</a:t>
            </a:r>
          </a:p>
        </p:txBody>
      </p:sp>
      <p:sp>
        <p:nvSpPr>
          <p:cNvPr id="104885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5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44</a:t>
            </a:fld>
            <a:endParaRPr altLang="en-US" sz="1200" lang="zh-CN">
              <a:solidFill>
                <a:srgbClr val="045C75"/>
              </a:solidFill>
            </a:endParaRP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a:off x="0" y="0"/>
          <a:ext cx="0" cy="0"/>
          <a:chOff x="0" y="0"/>
          <a:chExt cx="0" cy="0"/>
        </a:xfrm>
      </p:grpSpPr>
      <p:sp>
        <p:nvSpPr>
          <p:cNvPr id="1048852"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String Instructions</a:t>
            </a:r>
          </a:p>
        </p:txBody>
      </p:sp>
      <p:sp>
        <p:nvSpPr>
          <p:cNvPr id="1048853"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lang="zh-CN"/>
              <a:t>String in assembly language is just a sequentially stored bytes or words.</a:t>
            </a:r>
          </a:p>
          <a:p>
            <a:pPr eaLnBrk="1" hangingPunct="1" latinLnBrk="1" lvl="0">
              <a:spcAft>
                <a:spcPts val="1200"/>
              </a:spcAft>
            </a:pPr>
            <a:r>
              <a:rPr altLang="en-US" lang="zh-CN"/>
              <a:t>There are very strong set of string instructions in 8086.</a:t>
            </a:r>
          </a:p>
          <a:p>
            <a:pPr eaLnBrk="1" hangingPunct="1" latinLnBrk="1" lvl="0">
              <a:spcAft>
                <a:spcPts val="1200"/>
              </a:spcAft>
            </a:pPr>
            <a:r>
              <a:rPr altLang="en-US" lang="zh-CN"/>
              <a:t>By using these string instructions, the size of the program is considerably reduced.</a:t>
            </a:r>
          </a:p>
        </p:txBody>
      </p:sp>
      <p:sp>
        <p:nvSpPr>
          <p:cNvPr id="104885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5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45</a:t>
            </a:fld>
            <a:endParaRPr altLang="en-US" sz="1200" lang="zh-CN">
              <a:solidFill>
                <a:srgbClr val="045C75"/>
              </a:solidFill>
            </a:endParaRP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a:off x="0" y="0"/>
          <a:ext cx="0" cy="0"/>
          <a:chOff x="0" y="0"/>
          <a:chExt cx="0" cy="0"/>
        </a:xfrm>
      </p:grpSpPr>
      <p:sp>
        <p:nvSpPr>
          <p:cNvPr id="1048856"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String Instructions</a:t>
            </a:r>
          </a:p>
        </p:txBody>
      </p:sp>
      <p:sp>
        <p:nvSpPr>
          <p:cNvPr id="1048857"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CMPS Des, Src:</a:t>
            </a:r>
          </a:p>
          <a:p>
            <a:pPr eaLnBrk="1" hangingPunct="1" latinLnBrk="1" lvl="1">
              <a:spcAft>
                <a:spcPts val="1200"/>
              </a:spcAft>
            </a:pPr>
            <a:r>
              <a:t>It compares the string bytes or words.</a:t>
            </a:r>
          </a:p>
          <a:p>
            <a:pPr eaLnBrk="1" hangingPunct="1" latinLnBrk="1" lvl="0">
              <a:spcAft>
                <a:spcPts val="1200"/>
              </a:spcAft>
            </a:pPr>
          </a:p>
          <a:p>
            <a:pPr eaLnBrk="1" hangingPunct="1" latinLnBrk="1" lvl="0">
              <a:spcAft>
                <a:spcPts val="1200"/>
              </a:spcAft>
            </a:pPr>
            <a:r>
              <a:rPr b="1"/>
              <a:t>SCAS String:</a:t>
            </a:r>
          </a:p>
          <a:p>
            <a:pPr eaLnBrk="1" hangingPunct="1" latinLnBrk="1" lvl="1">
              <a:spcAft>
                <a:spcPts val="1200"/>
              </a:spcAft>
            </a:pPr>
            <a:r>
              <a:t>It scans a string.</a:t>
            </a:r>
          </a:p>
          <a:p>
            <a:pPr eaLnBrk="1" hangingPunct="1" latinLnBrk="1" lvl="1">
              <a:spcAft>
                <a:spcPts val="1200"/>
              </a:spcAft>
            </a:pPr>
            <a:r>
              <a:t>It compares the String with byte in AL or with word in AX.</a:t>
            </a:r>
          </a:p>
        </p:txBody>
      </p:sp>
      <p:sp>
        <p:nvSpPr>
          <p:cNvPr id="104885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5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46</a:t>
            </a:fld>
            <a:endParaRPr altLang="en-US" sz="1200" lang="zh-CN">
              <a:solidFill>
                <a:srgbClr val="045C75"/>
              </a:solidFill>
            </a:endParaRP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a:off x="0" y="0"/>
          <a:ext cx="0" cy="0"/>
          <a:chOff x="0" y="0"/>
          <a:chExt cx="0" cy="0"/>
        </a:xfrm>
      </p:grpSpPr>
      <p:sp>
        <p:nvSpPr>
          <p:cNvPr id="1048860"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String Instructions</a:t>
            </a:r>
          </a:p>
        </p:txBody>
      </p:sp>
      <p:sp>
        <p:nvSpPr>
          <p:cNvPr id="1048861"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lang="zh-CN"/>
              <a:t>MOVS / MOVSB / MOVSW:</a:t>
            </a:r>
          </a:p>
          <a:p>
            <a:pPr eaLnBrk="1" hangingPunct="1" latinLnBrk="1" lvl="1">
              <a:spcAft>
                <a:spcPts val="1200"/>
              </a:spcAft>
            </a:pPr>
            <a:r>
              <a:t>It causes moving of byte or word from one string to another.</a:t>
            </a:r>
          </a:p>
          <a:p>
            <a:pPr eaLnBrk="1" hangingPunct="1" latinLnBrk="1" lvl="1">
              <a:spcAft>
                <a:spcPts val="1200"/>
              </a:spcAft>
            </a:pPr>
            <a:r>
              <a:t>In this instruction, the source string is in Data Segment and destination string is in Extra Segment.</a:t>
            </a:r>
          </a:p>
          <a:p>
            <a:pPr eaLnBrk="1" hangingPunct="1" latinLnBrk="1" lvl="1">
              <a:spcAft>
                <a:spcPts val="1200"/>
              </a:spcAft>
            </a:pPr>
            <a:r>
              <a:t>SI and DI store the offset values for source and destination index.</a:t>
            </a:r>
          </a:p>
        </p:txBody>
      </p:sp>
      <p:sp>
        <p:nvSpPr>
          <p:cNvPr id="104886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6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47</a:t>
            </a:fld>
            <a:endParaRPr altLang="en-US" sz="1200" lang="zh-CN">
              <a:solidFill>
                <a:srgbClr val="045C75"/>
              </a:solidFill>
            </a:endParaRP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a:off x="0" y="0"/>
          <a:ext cx="0" cy="0"/>
          <a:chOff x="0" y="0"/>
          <a:chExt cx="0" cy="0"/>
        </a:xfrm>
      </p:grpSpPr>
      <p:sp>
        <p:nvSpPr>
          <p:cNvPr id="1048864"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String Instructions</a:t>
            </a:r>
          </a:p>
        </p:txBody>
      </p:sp>
      <p:sp>
        <p:nvSpPr>
          <p:cNvPr id="1048865" name=""/>
          <p:cNvSpPr/>
          <p:nvPr>
            <p:ph sz="full" idx="1"/>
          </p:nvPr>
        </p:nvSpPr>
        <p:spPr>
          <a:xfrm rot="0">
            <a:off x="457200" y="1428750"/>
            <a:ext cx="8229600" cy="5000625"/>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400" lang="zh-CN"/>
              <a:t>REP (Repeat):</a:t>
            </a:r>
          </a:p>
          <a:p>
            <a:pPr eaLnBrk="1" hangingPunct="1" latinLnBrk="1" lvl="1">
              <a:spcAft>
                <a:spcPts val="1200"/>
              </a:spcAft>
            </a:pPr>
            <a:r>
              <a:rPr sz="2200"/>
              <a:t>This is an instruction prefix.</a:t>
            </a:r>
          </a:p>
          <a:p>
            <a:pPr eaLnBrk="1" hangingPunct="1" latinLnBrk="1" lvl="1">
              <a:spcAft>
                <a:spcPts val="1200"/>
              </a:spcAft>
            </a:pPr>
            <a:r>
              <a:rPr sz="2200"/>
              <a:t>It causes the repetition of the instruction until CX becomes zero.</a:t>
            </a:r>
          </a:p>
          <a:p>
            <a:pPr eaLnBrk="1" hangingPunct="1" latinLnBrk="1" lvl="1">
              <a:spcAft>
                <a:spcPts val="1200"/>
              </a:spcAft>
            </a:pPr>
            <a:r>
              <a:rPr sz="2200"/>
              <a:t>E.g.: REP MOVSB STR1, STR2</a:t>
            </a:r>
          </a:p>
          <a:p>
            <a:pPr eaLnBrk="1" hangingPunct="1" latinLnBrk="1" lvl="2">
              <a:spcAft>
                <a:spcPts val="1200"/>
              </a:spcAft>
            </a:pPr>
            <a:r>
              <a:rPr sz="1900"/>
              <a:t>It copies byte by byte contents.</a:t>
            </a:r>
          </a:p>
          <a:p>
            <a:pPr eaLnBrk="1" hangingPunct="1" latinLnBrk="1" lvl="2">
              <a:spcAft>
                <a:spcPts val="1200"/>
              </a:spcAft>
            </a:pPr>
            <a:r>
              <a:rPr sz="1900"/>
              <a:t>REP repeats the operation  MOVSB until CX becomes zero.</a:t>
            </a:r>
          </a:p>
          <a:p>
            <a:pPr eaLnBrk="1" hangingPunct="1" latinLnBrk="1" lvl="1">
              <a:spcAft>
                <a:spcPts val="1200"/>
              </a:spcAft>
            </a:pPr>
            <a:r>
              <a:rPr sz="2200"/>
              <a:t>REPE/REPZ-repeat operation while equal/zero</a:t>
            </a:r>
          </a:p>
          <a:p>
            <a:pPr eaLnBrk="1" hangingPunct="1" latinLnBrk="1" lvl="1">
              <a:spcAft>
                <a:spcPts val="1200"/>
              </a:spcAft>
            </a:pPr>
            <a:r>
              <a:rPr sz="2200"/>
              <a:t>REPNE/REPNZ-repeat operation while not equal/ not zero</a:t>
            </a:r>
          </a:p>
          <a:p>
            <a:pPr eaLnBrk="1" hangingPunct="1" latinLnBrk="1" lvl="1">
              <a:spcAft>
                <a:spcPts val="1200"/>
              </a:spcAft>
              <a:buNone/>
            </a:pPr>
            <a:endParaRPr sz="2200"/>
          </a:p>
        </p:txBody>
      </p:sp>
      <p:sp>
        <p:nvSpPr>
          <p:cNvPr id="104886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6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48</a:t>
            </a:fld>
            <a:endParaRPr altLang="en-US" sz="1200" lang="zh-CN">
              <a:solidFill>
                <a:srgbClr val="045C75"/>
              </a:solidFill>
            </a:endParaRP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a:off x="0" y="0"/>
          <a:ext cx="0" cy="0"/>
          <a:chOff x="0" y="0"/>
          <a:chExt cx="0" cy="0"/>
        </a:xfrm>
      </p:grpSpPr>
      <p:sp>
        <p:nvSpPr>
          <p:cNvPr id="1048868"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Processor Control Instructions</a:t>
            </a:r>
          </a:p>
        </p:txBody>
      </p:sp>
      <p:sp>
        <p:nvSpPr>
          <p:cNvPr id="1048869"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lang="zh-CN"/>
              <a:t>These instructions control the processor itself.</a:t>
            </a:r>
          </a:p>
          <a:p>
            <a:pPr eaLnBrk="1" hangingPunct="1" latinLnBrk="1" lvl="0">
              <a:spcAft>
                <a:spcPts val="1200"/>
              </a:spcAft>
            </a:pPr>
            <a:r>
              <a:rPr altLang="en-US" lang="zh-CN"/>
              <a:t>8086 allows to control certain control flags that:</a:t>
            </a:r>
          </a:p>
          <a:p>
            <a:pPr eaLnBrk="1" hangingPunct="1" latinLnBrk="1" lvl="1">
              <a:spcAft>
                <a:spcPts val="1200"/>
              </a:spcAft>
            </a:pPr>
            <a:r>
              <a:t>causes the processing in a certain direction</a:t>
            </a:r>
          </a:p>
          <a:p>
            <a:pPr eaLnBrk="1" hangingPunct="1" latinLnBrk="1" lvl="1">
              <a:spcAft>
                <a:spcPts val="1200"/>
              </a:spcAft>
            </a:pPr>
            <a:r>
              <a:t>processor synchronization if more than one microprocessor attached.</a:t>
            </a:r>
          </a:p>
        </p:txBody>
      </p:sp>
      <p:sp>
        <p:nvSpPr>
          <p:cNvPr id="104887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7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49</a:t>
            </a:fld>
            <a:endParaRPr altLang="en-US" sz="1200" lang="zh-CN">
              <a:solidFill>
                <a:srgbClr val="045C75"/>
              </a:solidFill>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a:off x="0" y="0"/>
          <a:ext cx="0" cy="0"/>
          <a:chOff x="0" y="0"/>
          <a:chExt cx="0" cy="0"/>
        </a:xfrm>
      </p:grpSpPr>
      <p:sp>
        <p:nvSpPr>
          <p:cNvPr id="1048637"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38"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80000"/>
              </a:lnSpc>
              <a:spcAft>
                <a:spcPts val="1200"/>
              </a:spcAft>
            </a:pPr>
            <a:r>
              <a:rPr altLang="en-US" b="1" sz="2500" lang="zh-CN"/>
              <a:t>MOV Des, Src:</a:t>
            </a:r>
          </a:p>
          <a:p>
            <a:pPr eaLnBrk="1" hangingPunct="1" latinLnBrk="1" lvl="1">
              <a:lnSpc>
                <a:spcPct val="80000"/>
              </a:lnSpc>
              <a:spcAft>
                <a:spcPts val="1200"/>
              </a:spcAft>
            </a:pPr>
            <a:r>
              <a:rPr sz="2300"/>
              <a:t>Src operand can be register, memory location or immediate operand.</a:t>
            </a:r>
          </a:p>
          <a:p>
            <a:pPr eaLnBrk="1" hangingPunct="1" latinLnBrk="1" lvl="1">
              <a:lnSpc>
                <a:spcPct val="80000"/>
              </a:lnSpc>
              <a:spcAft>
                <a:spcPts val="1200"/>
              </a:spcAft>
            </a:pPr>
            <a:r>
              <a:rPr sz="2300"/>
              <a:t>Des can be register or memory operand.</a:t>
            </a:r>
          </a:p>
          <a:p>
            <a:pPr eaLnBrk="1" hangingPunct="1" latinLnBrk="1" lvl="1">
              <a:lnSpc>
                <a:spcPct val="80000"/>
              </a:lnSpc>
              <a:spcAft>
                <a:spcPts val="1200"/>
              </a:spcAft>
            </a:pPr>
            <a:r>
              <a:rPr sz="2300"/>
              <a:t>Both Src and Des cannot be memory location at the same time.</a:t>
            </a:r>
          </a:p>
          <a:p>
            <a:pPr eaLnBrk="1" hangingPunct="1" latinLnBrk="1" lvl="1">
              <a:lnSpc>
                <a:spcPct val="80000"/>
              </a:lnSpc>
              <a:spcAft>
                <a:spcPts val="1200"/>
              </a:spcAft>
            </a:pPr>
            <a:r>
              <a:rPr sz="2300"/>
              <a:t>E.g.:</a:t>
            </a:r>
          </a:p>
          <a:p>
            <a:pPr eaLnBrk="1" hangingPunct="1" latinLnBrk="1" lvl="2">
              <a:lnSpc>
                <a:spcPct val="80000"/>
              </a:lnSpc>
              <a:spcAft>
                <a:spcPts val="1200"/>
              </a:spcAft>
            </a:pPr>
            <a:r>
              <a:t>MOV CX, 037A H</a:t>
            </a:r>
          </a:p>
          <a:p>
            <a:pPr eaLnBrk="1" hangingPunct="1" latinLnBrk="1" lvl="2">
              <a:lnSpc>
                <a:spcPct val="80000"/>
              </a:lnSpc>
              <a:spcAft>
                <a:spcPts val="1200"/>
              </a:spcAft>
            </a:pPr>
            <a:r>
              <a:t>MOV AL, BL</a:t>
            </a:r>
          </a:p>
          <a:p>
            <a:pPr eaLnBrk="1" hangingPunct="1" latinLnBrk="1" lvl="2">
              <a:lnSpc>
                <a:spcPct val="80000"/>
              </a:lnSpc>
              <a:spcAft>
                <a:spcPts val="1200"/>
              </a:spcAft>
            </a:pPr>
            <a:r>
              <a:t>MOV BX, [0301 H]</a:t>
            </a:r>
          </a:p>
        </p:txBody>
      </p:sp>
      <p:sp>
        <p:nvSpPr>
          <p:cNvPr id="104863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4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a:t>
            </a:fld>
            <a:endParaRPr altLang="en-US" sz="1200" lang="zh-CN">
              <a:solidFill>
                <a:srgbClr val="045C75"/>
              </a:solidFill>
            </a:endParaRP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57" name=""/>
        <p:cNvGrpSpPr/>
        <p:nvPr/>
      </p:nvGrpSpPr>
      <p:grpSpPr>
        <a:xfrm>
          <a:off x="0" y="0"/>
          <a:ext cx="0" cy="0"/>
          <a:chOff x="0" y="0"/>
          <a:chExt cx="0" cy="0"/>
        </a:xfrm>
      </p:grpSpPr>
      <p:sp>
        <p:nvSpPr>
          <p:cNvPr id="1048872"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Processor Control Instructions</a:t>
            </a:r>
          </a:p>
        </p:txBody>
      </p:sp>
      <p:sp>
        <p:nvSpPr>
          <p:cNvPr id="1048873"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lang="zh-CN"/>
              <a:t>STC:</a:t>
            </a:r>
          </a:p>
          <a:p>
            <a:pPr eaLnBrk="1" hangingPunct="1" latinLnBrk="1" lvl="1">
              <a:lnSpc>
                <a:spcPct val="90000"/>
              </a:lnSpc>
              <a:spcAft>
                <a:spcPts val="1200"/>
              </a:spcAft>
            </a:pPr>
            <a:r>
              <a:t>It sets the carry flag to 1.</a:t>
            </a:r>
          </a:p>
          <a:p>
            <a:pPr eaLnBrk="1" hangingPunct="1" latinLnBrk="1" lvl="1">
              <a:lnSpc>
                <a:spcPct val="90000"/>
              </a:lnSpc>
              <a:spcAft>
                <a:spcPts val="1200"/>
              </a:spcAft>
            </a:pPr>
          </a:p>
          <a:p>
            <a:pPr eaLnBrk="1" hangingPunct="1" latinLnBrk="1" lvl="0">
              <a:lnSpc>
                <a:spcPct val="90000"/>
              </a:lnSpc>
              <a:spcAft>
                <a:spcPts val="1200"/>
              </a:spcAft>
            </a:pPr>
            <a:r>
              <a:rPr b="1"/>
              <a:t>CLC:</a:t>
            </a:r>
          </a:p>
          <a:p>
            <a:pPr eaLnBrk="1" hangingPunct="1" latinLnBrk="1" lvl="1">
              <a:lnSpc>
                <a:spcPct val="90000"/>
              </a:lnSpc>
              <a:spcAft>
                <a:spcPts val="1200"/>
              </a:spcAft>
            </a:pPr>
            <a:r>
              <a:t>It clears the carry flag to 0.</a:t>
            </a:r>
          </a:p>
          <a:p>
            <a:pPr eaLnBrk="1" hangingPunct="1" latinLnBrk="1" lvl="1">
              <a:lnSpc>
                <a:spcPct val="90000"/>
              </a:lnSpc>
              <a:spcAft>
                <a:spcPts val="1200"/>
              </a:spcAft>
            </a:pPr>
          </a:p>
          <a:p>
            <a:pPr eaLnBrk="1" hangingPunct="1" latinLnBrk="1" lvl="0">
              <a:lnSpc>
                <a:spcPct val="90000"/>
              </a:lnSpc>
              <a:spcAft>
                <a:spcPts val="1200"/>
              </a:spcAft>
            </a:pPr>
            <a:r>
              <a:rPr b="1"/>
              <a:t>CMC:</a:t>
            </a:r>
          </a:p>
          <a:p>
            <a:pPr eaLnBrk="1" hangingPunct="1" latinLnBrk="1" lvl="1">
              <a:lnSpc>
                <a:spcPct val="90000"/>
              </a:lnSpc>
              <a:spcAft>
                <a:spcPts val="1200"/>
              </a:spcAft>
            </a:pPr>
            <a:r>
              <a:t>It complements the carry flag.</a:t>
            </a:r>
          </a:p>
        </p:txBody>
      </p:sp>
      <p:sp>
        <p:nvSpPr>
          <p:cNvPr id="104887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7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50</a:t>
            </a:fld>
            <a:endParaRPr altLang="en-US" sz="1200" lang="zh-CN">
              <a:solidFill>
                <a:srgbClr val="045C75"/>
              </a:solidFill>
            </a:endParaRP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a:off x="0" y="0"/>
          <a:ext cx="0" cy="0"/>
          <a:chOff x="0" y="0"/>
          <a:chExt cx="0" cy="0"/>
        </a:xfrm>
      </p:grpSpPr>
      <p:sp>
        <p:nvSpPr>
          <p:cNvPr id="1048876"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Processor Control Instructions</a:t>
            </a:r>
          </a:p>
        </p:txBody>
      </p:sp>
      <p:sp>
        <p:nvSpPr>
          <p:cNvPr id="1048877"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lang="zh-CN"/>
              <a:t>STD:</a:t>
            </a:r>
          </a:p>
          <a:p>
            <a:pPr eaLnBrk="1" hangingPunct="1" latinLnBrk="1" lvl="1">
              <a:lnSpc>
                <a:spcPct val="90000"/>
              </a:lnSpc>
              <a:spcAft>
                <a:spcPts val="1200"/>
              </a:spcAft>
            </a:pPr>
            <a:r>
              <a:rPr altLang="en-US" lang="zh-CN"/>
              <a:t>It sets the direction flag to 1.</a:t>
            </a:r>
          </a:p>
          <a:p>
            <a:pPr eaLnBrk="1" hangingPunct="1" latinLnBrk="1" lvl="1">
              <a:lnSpc>
                <a:spcPct val="90000"/>
              </a:lnSpc>
              <a:spcAft>
                <a:spcPts val="1200"/>
              </a:spcAft>
            </a:pPr>
            <a:r>
              <a:rPr altLang="en-US" lang="zh-CN"/>
              <a:t>If it is set, string bytes are accessed from higher memory address to lower memory address.</a:t>
            </a:r>
          </a:p>
          <a:p>
            <a:pPr eaLnBrk="1" hangingPunct="1" latinLnBrk="1" lvl="0">
              <a:lnSpc>
                <a:spcPct val="90000"/>
              </a:lnSpc>
              <a:spcAft>
                <a:spcPts val="1200"/>
              </a:spcAft>
            </a:pPr>
            <a:endParaRPr altLang="en-US" lang="zh-CN"/>
          </a:p>
          <a:p>
            <a:pPr eaLnBrk="1" hangingPunct="1" latinLnBrk="1" lvl="0">
              <a:lnSpc>
                <a:spcPct val="90000"/>
              </a:lnSpc>
              <a:spcAft>
                <a:spcPts val="1200"/>
              </a:spcAft>
            </a:pPr>
            <a:r>
              <a:rPr altLang="en-US" b="1" lang="zh-CN"/>
              <a:t>CLD:</a:t>
            </a:r>
          </a:p>
          <a:p>
            <a:pPr eaLnBrk="1" hangingPunct="1" latinLnBrk="1" lvl="1">
              <a:lnSpc>
                <a:spcPct val="90000"/>
              </a:lnSpc>
              <a:spcAft>
                <a:spcPts val="1200"/>
              </a:spcAft>
            </a:pPr>
            <a:r>
              <a:rPr altLang="en-US" lang="zh-CN"/>
              <a:t>It clears the direction flag to 0.</a:t>
            </a:r>
          </a:p>
          <a:p>
            <a:pPr eaLnBrk="1" hangingPunct="1" latinLnBrk="1" lvl="1">
              <a:lnSpc>
                <a:spcPct val="90000"/>
              </a:lnSpc>
              <a:spcAft>
                <a:spcPts val="1200"/>
              </a:spcAft>
            </a:pPr>
            <a:r>
              <a:rPr altLang="en-US" lang="zh-CN"/>
              <a:t>If it is reset, the string bytes are accessed from lower memory address to higher memory address.</a:t>
            </a:r>
          </a:p>
        </p:txBody>
      </p:sp>
      <p:sp>
        <p:nvSpPr>
          <p:cNvPr id="104887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7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51</a:t>
            </a:fld>
            <a:endParaRPr altLang="en-US" sz="1200" lang="zh-CN">
              <a:solidFill>
                <a:srgbClr val="045C75"/>
              </a:solidFill>
            </a:endParaRP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a:off x="0" y="0"/>
          <a:ext cx="0" cy="0"/>
          <a:chOff x="0" y="0"/>
          <a:chExt cx="0" cy="0"/>
        </a:xfrm>
      </p:grpSpPr>
      <p:sp>
        <p:nvSpPr>
          <p:cNvPr id="1048880"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Assembler Directives</a:t>
            </a:r>
          </a:p>
        </p:txBody>
      </p:sp>
      <p:sp>
        <p:nvSpPr>
          <p:cNvPr id="1048881"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algn="just" eaLnBrk="1" hangingPunct="1" latinLnBrk="1" lvl="0"/>
            <a:r>
              <a:rPr altLang="en-US" lang="zh-CN"/>
              <a:t>Assembler directives are the instructions to the assembler regarding the program being assembled.</a:t>
            </a:r>
          </a:p>
          <a:p>
            <a:pPr algn="just" eaLnBrk="1" hangingPunct="1" latinLnBrk="1" lvl="0"/>
            <a:r>
              <a:rPr altLang="en-US" lang="zh-CN"/>
              <a:t>Also called pseudo instructions.</a:t>
            </a:r>
          </a:p>
          <a:p>
            <a:pPr algn="just" eaLnBrk="1" hangingPunct="1" latinLnBrk="1" lvl="0"/>
            <a:r>
              <a:rPr altLang="en-US" lang="zh-CN"/>
              <a:t>They are used to specify start and end of a program, attach values to variables, allocate storage locations to input/output data, to define start or end of segments, procedures, macros etc.</a:t>
            </a:r>
          </a:p>
          <a:p>
            <a:pPr algn="just" eaLnBrk="1" hangingPunct="1" latinLnBrk="1" lvl="0"/>
            <a:r>
              <a:rPr altLang="en-US" lang="zh-CN"/>
              <a:t>No machine codes are generated for assembler directive.</a:t>
            </a:r>
          </a:p>
        </p:txBody>
      </p:sp>
      <p:sp>
        <p:nvSpPr>
          <p:cNvPr id="1048882" name="" hidden="1"/>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8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52</a:t>
            </a:fld>
            <a:endParaRPr altLang="en-US" sz="1200" lang="zh-CN">
              <a:solidFill>
                <a:srgbClr val="045C7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60" name=""/>
        <p:cNvGrpSpPr/>
        <p:nvPr/>
      </p:nvGrpSpPr>
      <p:grpSpPr>
        <a:xfrm>
          <a:off x="0" y="0"/>
          <a:ext cx="0" cy="0"/>
          <a:chOff x="0" y="0"/>
          <a:chExt cx="0" cy="0"/>
        </a:xfrm>
      </p:grpSpPr>
      <p:sp>
        <p:nvSpPr>
          <p:cNvPr id="1048884"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885" name=""/>
          <p:cNvSpPr/>
          <p:nvPr>
            <p:ph sz="full" idx="1"/>
          </p:nvPr>
        </p:nvSpPr>
        <p:spPr>
          <a:xfrm rot="0">
            <a:off x="457200" y="1700212"/>
            <a:ext cx="8229600" cy="462438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ASSUME</a:t>
            </a:r>
          </a:p>
          <a:p>
            <a:pPr eaLnBrk="1" hangingPunct="1" latinLnBrk="1" lvl="1"/>
            <a:r>
              <a:rPr altLang="en-US" lang="zh-CN"/>
              <a:t>It is used to tell the assembler that the name of the logical segment should be used for a specified segment.</a:t>
            </a:r>
          </a:p>
          <a:p>
            <a:pPr eaLnBrk="1" hangingPunct="1" latinLnBrk="1" lvl="1"/>
            <a:r>
              <a:rPr altLang="en-US" lang="zh-CN"/>
              <a:t>Works directly with only 4 physical segments: a Code segment, a data segment, a stack segment, and an extra segment.</a:t>
            </a:r>
          </a:p>
          <a:p>
            <a:pPr eaLnBrk="1" hangingPunct="1" latinLnBrk="1" lvl="0"/>
            <a:r>
              <a:rPr altLang="en-US" lang="zh-CN"/>
              <a:t>Example:</a:t>
            </a:r>
          </a:p>
          <a:p>
            <a:pPr eaLnBrk="1" hangingPunct="1" latinLnBrk="1" lvl="0"/>
            <a:r>
              <a:rPr altLang="en-US" lang="zh-CN"/>
              <a:t>ASSUME CS:CODE ; </a:t>
            </a:r>
          </a:p>
          <a:p>
            <a:pPr eaLnBrk="1" hangingPunct="1" latinLnBrk="1" lvl="1"/>
            <a:r>
              <a:t>This tells the assembler that the logical segment named CODE contains the instruction statements for the program and should be treated as a code segment.</a:t>
            </a:r>
          </a:p>
          <a:p>
            <a:pPr eaLnBrk="1" hangingPunct="1" latinLnBrk="1" lvl="1"/>
          </a:p>
          <a:p>
            <a:pPr eaLnBrk="1" hangingPunct="1" latinLnBrk="1" lvl="0">
              <a:buNone/>
            </a:pPr>
          </a:p>
        </p:txBody>
      </p:sp>
      <p:sp>
        <p:nvSpPr>
          <p:cNvPr id="104888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8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53</a:t>
            </a:fld>
            <a:endParaRPr altLang="en-US" sz="1200" lang="zh-CN">
              <a:solidFill>
                <a:srgbClr val="045C75"/>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61" name=""/>
        <p:cNvGrpSpPr/>
        <p:nvPr/>
      </p:nvGrpSpPr>
      <p:grpSpPr>
        <a:xfrm>
          <a:off x="0" y="0"/>
          <a:ext cx="0" cy="0"/>
          <a:chOff x="0" y="0"/>
          <a:chExt cx="0" cy="0"/>
        </a:xfrm>
      </p:grpSpPr>
      <p:sp>
        <p:nvSpPr>
          <p:cNvPr id="1048888"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889"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ASSUME DS:DATA ; This tells the assembler that for any instruction which refers to a data in the data segment, data will found in the logical segment DATA.</a:t>
            </a:r>
          </a:p>
        </p:txBody>
      </p:sp>
      <p:sp>
        <p:nvSpPr>
          <p:cNvPr id="104889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9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54</a:t>
            </a:fld>
            <a:endParaRPr altLang="en-US" sz="1200" lang="zh-CN">
              <a:solidFill>
                <a:srgbClr val="045C75"/>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a:off x="0" y="0"/>
          <a:ext cx="0" cy="0"/>
          <a:chOff x="0" y="0"/>
          <a:chExt cx="0" cy="0"/>
        </a:xfrm>
      </p:grpSpPr>
      <p:sp>
        <p:nvSpPr>
          <p:cNvPr id="1048892" name=""/>
          <p:cNvSpPr/>
          <p:nvPr>
            <p:ph type="title" sz="full" idx="0"/>
          </p:nvPr>
        </p:nvSpPr>
        <p:spPr>
          <a:xfrm rot="0">
            <a:off x="457200" y="704850"/>
            <a:ext cx="8229600" cy="92392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893" name=""/>
          <p:cNvSpPr/>
          <p:nvPr>
            <p:ph sz="full" idx="1"/>
          </p:nvPr>
        </p:nvSpPr>
        <p:spPr>
          <a:xfrm rot="0">
            <a:off x="457200" y="1700212"/>
            <a:ext cx="8229600" cy="4968875"/>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DB - DB directive is used to declare a byte type variable or to store a byte in memory location.</a:t>
            </a:r>
          </a:p>
          <a:p>
            <a:pPr eaLnBrk="1" hangingPunct="1" latinLnBrk="1" lvl="0"/>
            <a:r>
              <a:rPr altLang="en-US" lang="zh-CN"/>
              <a:t>Example: </a:t>
            </a:r>
          </a:p>
          <a:p>
            <a:pPr eaLnBrk="1" hangingPunct="1" indent="-236220" latinLnBrk="1" lvl="1" marL="393700">
              <a:buNone/>
            </a:pPr>
            <a:r>
              <a:rPr altLang="en-US" lang="zh-CN"/>
              <a:t>1. PRICE DB 49h, 98h, 29h ;</a:t>
            </a:r>
          </a:p>
          <a:p>
            <a:pPr eaLnBrk="1" hangingPunct="1" latinLnBrk="1" lvl="3"/>
            <a:r>
              <a:t>Declare an array of 3 bytes, named as PRICE and initialize.</a:t>
            </a:r>
          </a:p>
          <a:p>
            <a:pPr eaLnBrk="1" hangingPunct="1" indent="-236220" latinLnBrk="1" lvl="1" marL="393700">
              <a:buNone/>
            </a:pPr>
            <a:r>
              <a:t>2.  NAME DB ‘ABCDEF’ ;</a:t>
            </a:r>
          </a:p>
          <a:p>
            <a:pPr eaLnBrk="1" hangingPunct="1" latinLnBrk="1" lvl="3"/>
            <a:r>
              <a:t>Declare an array of 6 bytes and initialize with ASCII code for letters</a:t>
            </a:r>
          </a:p>
          <a:p>
            <a:pPr eaLnBrk="1" hangingPunct="1" indent="-236220" latinLnBrk="1" lvl="1" marL="393700">
              <a:buNone/>
            </a:pPr>
            <a:r>
              <a:t>3. TEMP DB 100 DUP(?) ;</a:t>
            </a:r>
          </a:p>
          <a:p>
            <a:pPr eaLnBrk="1" hangingPunct="1" latinLnBrk="1" lvl="3"/>
            <a:r>
              <a:t>Set 100 bytes of storage in memory and give it the name as TEMP, but leave the 100 bytes uninitialized. </a:t>
            </a:r>
          </a:p>
          <a:p>
            <a:pPr eaLnBrk="1" hangingPunct="1" latinLnBrk="1" lvl="3"/>
            <a:r>
              <a:t>Program instructions will load values into these locations.</a:t>
            </a:r>
          </a:p>
        </p:txBody>
      </p:sp>
      <p:sp>
        <p:nvSpPr>
          <p:cNvPr id="1048894" name="" hidden="1"/>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9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55</a:t>
            </a:fld>
            <a:endParaRPr altLang="en-US" sz="1200" lang="zh-CN">
              <a:solidFill>
                <a:srgbClr val="045C75"/>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63" name=""/>
        <p:cNvGrpSpPr/>
        <p:nvPr/>
      </p:nvGrpSpPr>
      <p:grpSpPr>
        <a:xfrm>
          <a:off x="0" y="0"/>
          <a:ext cx="0" cy="0"/>
          <a:chOff x="0" y="0"/>
          <a:chExt cx="0" cy="0"/>
        </a:xfrm>
      </p:grpSpPr>
      <p:sp>
        <p:nvSpPr>
          <p:cNvPr id="1048896"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897"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latin typeface="Times New Roman" pitchFamily="18" charset="0"/>
                <a:ea typeface="Times New Roman" pitchFamily="18" charset="0"/>
              </a:rPr>
              <a:t>DW - The DW directive is used to define a variable of type word or to reserve storage location of type word in memory.</a:t>
            </a:r>
          </a:p>
          <a:p>
            <a:pPr eaLnBrk="1" hangingPunct="1" latinLnBrk="1" lvl="0"/>
            <a:r>
              <a:rPr altLang="en-US" lang="zh-CN">
                <a:latin typeface="Times New Roman" pitchFamily="18" charset="0"/>
                <a:ea typeface="Times New Roman" pitchFamily="18" charset="0"/>
              </a:rPr>
              <a:t>Eg : </a:t>
            </a:r>
          </a:p>
          <a:p>
            <a:pPr eaLnBrk="1" hangingPunct="1" latinLnBrk="1" lvl="1"/>
            <a:r>
              <a:rPr altLang="en-US" lang="zh-CN">
                <a:latin typeface="Times New Roman" pitchFamily="18" charset="0"/>
                <a:ea typeface="Times New Roman" pitchFamily="18" charset="0"/>
              </a:rPr>
              <a:t>MULTIPLIER DW 437Ah ; </a:t>
            </a:r>
          </a:p>
          <a:p>
            <a:pPr eaLnBrk="1" hangingPunct="1" latinLnBrk="1" lvl="2"/>
            <a:r>
              <a:rPr>
                <a:latin typeface="Times New Roman" pitchFamily="18" charset="0"/>
                <a:ea typeface="Times New Roman" pitchFamily="18" charset="0"/>
              </a:rPr>
              <a:t>This declares a variable of type word and named it as MULTIPLIER. This variable is initialized with the value 437Ah when it is loaded into memory to run. </a:t>
            </a:r>
          </a:p>
          <a:p>
            <a:pPr eaLnBrk="1" hangingPunct="1" latinLnBrk="1" lvl="1"/>
            <a:r>
              <a:rPr>
                <a:latin typeface="Times New Roman" pitchFamily="18" charset="0"/>
                <a:ea typeface="Times New Roman" pitchFamily="18" charset="0"/>
              </a:rPr>
              <a:t>STOR1 DW 100 DUP(0);</a:t>
            </a:r>
          </a:p>
          <a:p>
            <a:pPr eaLnBrk="1" hangingPunct="1" latinLnBrk="1" lvl="2"/>
            <a:r>
              <a:rPr>
                <a:latin typeface="Times New Roman" pitchFamily="18" charset="0"/>
                <a:ea typeface="Times New Roman" pitchFamily="18" charset="0"/>
              </a:rPr>
              <a:t> Reserve an array of 100 words of memory and initialize all words with 0000.Array is named as STOR1.</a:t>
            </a:r>
          </a:p>
        </p:txBody>
      </p:sp>
      <p:sp>
        <p:nvSpPr>
          <p:cNvPr id="1048898" name="" hidden="1"/>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89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56</a:t>
            </a:fld>
            <a:endParaRPr altLang="en-US" sz="1200" lang="zh-CN">
              <a:solidFill>
                <a:srgbClr val="045C75"/>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64" name=""/>
        <p:cNvGrpSpPr/>
        <p:nvPr/>
      </p:nvGrpSpPr>
      <p:grpSpPr>
        <a:xfrm>
          <a:off x="0" y="0"/>
          <a:ext cx="0" cy="0"/>
          <a:chOff x="0" y="0"/>
          <a:chExt cx="0" cy="0"/>
        </a:xfrm>
      </p:grpSpPr>
      <p:sp>
        <p:nvSpPr>
          <p:cNvPr id="1048900"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901" name=""/>
          <p:cNvSpPr/>
          <p:nvPr>
            <p:ph sz="full" idx="1"/>
          </p:nvPr>
        </p:nvSpPr>
        <p:spPr>
          <a:xfrm rot="0">
            <a:off x="457200" y="1700212"/>
            <a:ext cx="8229600" cy="462438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END – </a:t>
            </a:r>
          </a:p>
          <a:p>
            <a:pPr eaLnBrk="1" hangingPunct="1" latinLnBrk="1" lvl="1"/>
            <a:r>
              <a:rPr altLang="en-US" lang="zh-CN"/>
              <a:t>END directive is placed after the last statement of a program to tell the assembler that this is the end of the program module. </a:t>
            </a:r>
          </a:p>
          <a:p>
            <a:pPr eaLnBrk="1" hangingPunct="1" latinLnBrk="1" lvl="1"/>
            <a:r>
              <a:rPr altLang="en-US" lang="zh-CN"/>
              <a:t>The assembler will ignore any statement after an END directive</a:t>
            </a:r>
          </a:p>
          <a:p>
            <a:pPr eaLnBrk="1" hangingPunct="1" latinLnBrk="1" lvl="0"/>
            <a:r>
              <a:t> ENDP – </a:t>
            </a:r>
          </a:p>
          <a:p>
            <a:pPr eaLnBrk="1" hangingPunct="1" latinLnBrk="1" lvl="1"/>
            <a:r>
              <a:t>ENDP directive is used along with the name of the procedure to indicate the end of a procedure to the assembler </a:t>
            </a:r>
          </a:p>
          <a:p>
            <a:pPr eaLnBrk="1" hangingPunct="1" latinLnBrk="1" lvl="0"/>
            <a:r>
              <a:t>ENDS – used to end the segment</a:t>
            </a:r>
          </a:p>
        </p:txBody>
      </p:sp>
      <p:sp>
        <p:nvSpPr>
          <p:cNvPr id="1048902" name="" hidden="1"/>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0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57</a:t>
            </a:fld>
            <a:endParaRPr altLang="en-US" sz="1200" lang="zh-CN">
              <a:solidFill>
                <a:srgbClr val="045C7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a:off x="0" y="0"/>
          <a:ext cx="0" cy="0"/>
          <a:chOff x="0" y="0"/>
          <a:chExt cx="0" cy="0"/>
        </a:xfrm>
      </p:grpSpPr>
      <p:sp>
        <p:nvSpPr>
          <p:cNvPr id="1048904"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905"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EQU : Equate </a:t>
            </a:r>
          </a:p>
          <a:p>
            <a:pPr eaLnBrk="1" hangingPunct="1" latinLnBrk="1" lvl="1"/>
            <a:r>
              <a:rPr altLang="en-US" lang="zh-CN"/>
              <a:t>This EQU directive is used to give a name to some value or to a symbol.</a:t>
            </a:r>
          </a:p>
          <a:p>
            <a:pPr eaLnBrk="1" hangingPunct="1" latinLnBrk="1" lvl="1"/>
            <a:r>
              <a:rPr altLang="en-US" lang="zh-CN"/>
              <a:t> Each time the assembler finds the name in the program, it will replace the name with the value or symbol you given to that name. </a:t>
            </a:r>
          </a:p>
          <a:p>
            <a:pPr eaLnBrk="1" hangingPunct="1" latinLnBrk="1" lvl="0"/>
            <a:r>
              <a:t>Example: FACTOR EQU 03H ; </a:t>
            </a:r>
          </a:p>
          <a:p>
            <a:pPr eaLnBrk="1" hangingPunct="1" latinLnBrk="1" lvl="1"/>
            <a:r>
              <a:t>ADD AL, FACTOR ; When it codes this instruction the assembler will code it as ADD AL, 03H </a:t>
            </a:r>
          </a:p>
        </p:txBody>
      </p:sp>
      <p:sp>
        <p:nvSpPr>
          <p:cNvPr id="104890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0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58</a:t>
            </a:fld>
            <a:endParaRPr altLang="en-US" sz="1200" lang="zh-CN">
              <a:solidFill>
                <a:srgbClr val="045C75"/>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166" name=""/>
        <p:cNvGrpSpPr/>
        <p:nvPr/>
      </p:nvGrpSpPr>
      <p:grpSpPr>
        <a:xfrm>
          <a:off x="0" y="0"/>
          <a:ext cx="0" cy="0"/>
          <a:chOff x="0" y="0"/>
          <a:chExt cx="0" cy="0"/>
        </a:xfrm>
      </p:grpSpPr>
      <p:sp>
        <p:nvSpPr>
          <p:cNvPr id="1048908"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09"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lang="zh-CN"/>
              <a:t>EXTRN : External and PUBLIC: public</a:t>
            </a:r>
          </a:p>
          <a:p>
            <a:pPr algn="just" lvl="1"/>
            <a:r>
              <a:rPr altLang="en-US" lang="zh-CN"/>
              <a:t>The EXTRN directive informs the assembler that the names, procedures and labels declared after this directive have already been defined in some other assembly language module.</a:t>
            </a:r>
          </a:p>
          <a:p>
            <a:pPr algn="just" lvl="1"/>
            <a:r>
              <a:rPr altLang="en-US" lang="zh-CN"/>
              <a:t>In modules where the names, procedures and labels actually appear, they must be declared public using PUBLIC directive.</a:t>
            </a:r>
          </a:p>
          <a:p>
            <a:pPr lvl="0">
              <a:buNone/>
            </a:pPr>
          </a:p>
        </p:txBody>
      </p:sp>
      <p:sp>
        <p:nvSpPr>
          <p:cNvPr id="104891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1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59</a:t>
            </a:fld>
            <a:endParaRPr altLang="en-US" sz="1200" lang="zh-CN">
              <a:solidFill>
                <a:srgbClr val="045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a:off x="0" y="0"/>
          <a:ext cx="0" cy="0"/>
          <a:chOff x="0" y="0"/>
          <a:chExt cx="0" cy="0"/>
        </a:xfrm>
      </p:grpSpPr>
      <p:sp>
        <p:nvSpPr>
          <p:cNvPr id="1048641"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eaLnBrk="1" hangingPunct="1" latinLnBrk="1" lvl="0"/>
            <a:endParaRPr altLang="en-US" lang="zh-CN"/>
          </a:p>
        </p:txBody>
      </p:sp>
      <p:sp>
        <p:nvSpPr>
          <p:cNvPr id="1048642"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algn="just" eaLnBrk="1" hangingPunct="1" latinLnBrk="1" lvl="0"/>
            <a:r>
              <a:rPr altLang="en-US" lang="zh-CN"/>
              <a:t>In the case of immediate addressing mode,  a segment register cannot be a destination register.</a:t>
            </a:r>
          </a:p>
          <a:p>
            <a:pPr algn="just" eaLnBrk="1" hangingPunct="1" latinLnBrk="1" lvl="0"/>
            <a:r>
              <a:rPr altLang="en-US" lang="zh-CN"/>
              <a:t>To load the segment registers with immediate date, one will have to load any general purpose register with the data and then it will have to moved to that particular segment register.</a:t>
            </a:r>
          </a:p>
          <a:p>
            <a:pPr algn="just" eaLnBrk="1" hangingPunct="1" latinLnBrk="1" lvl="0"/>
            <a:r>
              <a:rPr altLang="en-US" lang="zh-CN"/>
              <a:t>Eg: MOV  DS,5000H (not valid)</a:t>
            </a:r>
          </a:p>
          <a:p>
            <a:pPr algn="just" eaLnBrk="1" hangingPunct="1" latinLnBrk="1" lvl="3"/>
            <a:r>
              <a:t>MOV AX,5000H</a:t>
            </a:r>
          </a:p>
          <a:p>
            <a:pPr algn="just" eaLnBrk="1" hangingPunct="1" latinLnBrk="1" lvl="3"/>
            <a:r>
              <a:t>MOV DS,AX</a:t>
            </a:r>
          </a:p>
        </p:txBody>
      </p:sp>
      <p:sp>
        <p:nvSpPr>
          <p:cNvPr id="1048643"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44"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a:t>
            </a:fld>
            <a:endParaRPr altLang="en-US" sz="1200" lang="zh-CN">
              <a:solidFill>
                <a:srgbClr val="045C75"/>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167" name=""/>
        <p:cNvGrpSpPr/>
        <p:nvPr/>
      </p:nvGrpSpPr>
      <p:grpSpPr>
        <a:xfrm>
          <a:off x="0" y="0"/>
          <a:ext cx="0" cy="0"/>
          <a:chOff x="0" y="0"/>
          <a:chExt cx="0" cy="0"/>
        </a:xfrm>
      </p:grpSpPr>
      <p:sp>
        <p:nvSpPr>
          <p:cNvPr id="1048912"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13"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lang="zh-CN"/>
              <a:t>GROUP – </a:t>
            </a:r>
            <a:r>
              <a:rPr altLang="en-US" lang="zh-CN"/>
              <a:t>Group the related segment</a:t>
            </a:r>
          </a:p>
          <a:p>
            <a:pPr lvl="1"/>
            <a:r>
              <a:rPr altLang="en-US" lang="zh-CN"/>
              <a:t>The GROUP directive is used to group the logical segments named after the directive into one logical group segment.</a:t>
            </a:r>
          </a:p>
          <a:p>
            <a:pPr lvl="1"/>
            <a:r>
              <a:rPr altLang="en-US" lang="zh-CN"/>
              <a:t>Example ; PROGRAM GROUP CODE,DATA,STACK </a:t>
            </a:r>
          </a:p>
          <a:p>
            <a:pPr lvl="2"/>
            <a:r>
              <a:rPr altLang="en-US" lang="zh-CN"/>
              <a:t>The above statement directs the loader/linker to prepare an EXE file such that the CODE, DATA and STACK segment must lie within a 64 kb memory segment and is named as PROGRAM. </a:t>
            </a:r>
          </a:p>
          <a:p>
            <a:pPr lvl="2"/>
            <a:r>
              <a:rPr altLang="en-US" lang="zh-CN"/>
              <a:t>Now ASSUME statement, one can use the label PROGRAM ASSUME CS: PROGRAM,DS: PROGRAM,SS: PROGRAM</a:t>
            </a:r>
          </a:p>
        </p:txBody>
      </p:sp>
      <p:sp>
        <p:nvSpPr>
          <p:cNvPr id="104891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1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60</a:t>
            </a:fld>
            <a:endParaRPr altLang="en-US" sz="1200" lang="zh-CN">
              <a:solidFill>
                <a:srgbClr val="045C75"/>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168" name=""/>
        <p:cNvGrpSpPr/>
        <p:nvPr/>
      </p:nvGrpSpPr>
      <p:grpSpPr>
        <a:xfrm>
          <a:off x="0" y="0"/>
          <a:ext cx="0" cy="0"/>
          <a:chOff x="0" y="0"/>
          <a:chExt cx="0" cy="0"/>
        </a:xfrm>
      </p:grpSpPr>
      <p:sp>
        <p:nvSpPr>
          <p:cNvPr id="1048916"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17"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r>
              <a:rPr altLang="en-US" lang="zh-CN"/>
              <a:t>LABEL :Used to assign a name to the current content of the location counter.</a:t>
            </a:r>
          </a:p>
          <a:p>
            <a:r>
              <a:rPr altLang="en-US" lang="zh-CN"/>
              <a:t>LENGTH : Determine number of elements in some named data item, such as string or array</a:t>
            </a:r>
          </a:p>
          <a:p>
            <a:r>
              <a:rPr altLang="en-US" lang="zh-CN"/>
              <a:t>OFFSET : It is an operator which tells the assembler to determine the offset or displacement of a named data item from the start of the segment which contains it. </a:t>
            </a:r>
          </a:p>
          <a:p>
            <a:r>
              <a:rPr altLang="en-US" lang="zh-CN"/>
              <a:t>It is used to load the offset of a variable into a register so that variable can be accessed with one of the addressed modes. </a:t>
            </a:r>
          </a:p>
          <a:p>
            <a:r>
              <a:rPr altLang="en-US" lang="zh-CN"/>
              <a:t>Eg: MOV SI,OFFSET LIST</a:t>
            </a:r>
          </a:p>
        </p:txBody>
      </p:sp>
      <p:sp>
        <p:nvSpPr>
          <p:cNvPr id="104891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1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61</a:t>
            </a:fld>
            <a:endParaRPr altLang="en-US" sz="1200" lang="zh-CN">
              <a:solidFill>
                <a:srgbClr val="045C75"/>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169" name=""/>
        <p:cNvGrpSpPr/>
        <p:nvPr/>
      </p:nvGrpSpPr>
      <p:grpSpPr>
        <a:xfrm>
          <a:off x="0" y="0"/>
          <a:ext cx="0" cy="0"/>
          <a:chOff x="0" y="0"/>
          <a:chExt cx="0" cy="0"/>
        </a:xfrm>
      </p:grpSpPr>
      <p:sp>
        <p:nvSpPr>
          <p:cNvPr id="1048920"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21"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lang="zh-CN"/>
              <a:t>ORG: orgin</a:t>
            </a:r>
          </a:p>
          <a:p>
            <a:pPr lvl="1"/>
            <a:r>
              <a:rPr altLang="en-US" lang="zh-CN"/>
              <a:t>ORG changes the starting offset address of the data in the data segment.</a:t>
            </a:r>
          </a:p>
          <a:p>
            <a:pPr lvl="1"/>
            <a:r>
              <a:rPr altLang="en-US" lang="zh-CN"/>
              <a:t>The location counter is automatically set to 0000H when assembler starts reading a segment. </a:t>
            </a:r>
          </a:p>
          <a:p>
            <a:pPr lvl="1"/>
            <a:r>
              <a:rPr altLang="en-US" lang="zh-CN"/>
              <a:t>The ORG directive allows you to set the location counter to a desired value at any point in the program. </a:t>
            </a:r>
          </a:p>
          <a:p>
            <a:pPr lvl="1"/>
            <a:r>
              <a:rPr altLang="en-US" lang="zh-CN"/>
              <a:t>Eg: ORG 1000H; the location counter will initilaized to the address 1000H instead of 0000H</a:t>
            </a:r>
          </a:p>
        </p:txBody>
      </p:sp>
      <p:sp>
        <p:nvSpPr>
          <p:cNvPr id="104892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2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62</a:t>
            </a:fld>
            <a:endParaRPr altLang="en-US" sz="1200" lang="zh-CN">
              <a:solidFill>
                <a:srgbClr val="045C75"/>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a:off x="0" y="0"/>
          <a:ext cx="0" cy="0"/>
          <a:chOff x="0" y="0"/>
          <a:chExt cx="0" cy="0"/>
        </a:xfrm>
      </p:grpSpPr>
      <p:sp>
        <p:nvSpPr>
          <p:cNvPr id="1048924"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25"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b="1" lang="zh-CN"/>
              <a:t>PROC </a:t>
            </a:r>
            <a:r>
              <a:rPr altLang="en-US" b="1" lang="zh-CN"/>
              <a:t>: Procedure</a:t>
            </a:r>
          </a:p>
          <a:p>
            <a:pPr algn="just" lvl="1"/>
            <a:r>
              <a:rPr altLang="en-US" sz="2000" lang="zh-CN"/>
              <a:t>The </a:t>
            </a:r>
            <a:r>
              <a:rPr altLang="en-US" sz="2000" lang="zh-CN"/>
              <a:t>PROC directive is used to identify the start of a procedure. </a:t>
            </a:r>
          </a:p>
          <a:p>
            <a:pPr algn="just" lvl="1"/>
            <a:r>
              <a:rPr altLang="en-US" sz="2000" lang="zh-CN"/>
              <a:t>The </a:t>
            </a:r>
            <a:r>
              <a:rPr altLang="en-US" sz="2000" lang="zh-CN"/>
              <a:t>PROC directive follows a name you give the procedure. </a:t>
            </a:r>
          </a:p>
          <a:p>
            <a:pPr algn="just" lvl="1"/>
            <a:r>
              <a:rPr altLang="en-US" sz="2000" lang="zh-CN"/>
              <a:t>After </a:t>
            </a:r>
            <a:r>
              <a:rPr altLang="en-US" sz="2000" lang="zh-CN"/>
              <a:t>the PROC directive, the term </a:t>
            </a:r>
            <a:r>
              <a:rPr altLang="en-US" b="1" sz="2000" lang="zh-CN"/>
              <a:t>near</a:t>
            </a:r>
            <a:r>
              <a:rPr altLang="en-US" sz="2000" lang="zh-CN"/>
              <a:t> or the term </a:t>
            </a:r>
            <a:r>
              <a:rPr altLang="en-US" b="1" sz="2000" lang="zh-CN"/>
              <a:t>far</a:t>
            </a:r>
            <a:r>
              <a:rPr altLang="en-US" sz="2000" lang="zh-CN"/>
              <a:t> is used to specify the type of the procedure. </a:t>
            </a:r>
          </a:p>
          <a:p>
            <a:pPr algn="just" lvl="2"/>
            <a:r>
              <a:rPr altLang="en-US" b="1" sz="2000" lang="zh-CN"/>
              <a:t>NEAR:</a:t>
            </a:r>
            <a:r>
              <a:rPr altLang="en-US" sz="2000" lang="zh-CN"/>
              <a:t> the procedure resides in the same code segment. </a:t>
            </a:r>
          </a:p>
          <a:p>
            <a:pPr algn="just" lvl="2"/>
            <a:r>
              <a:rPr altLang="en-US" b="1" sz="2000" lang="zh-CN"/>
              <a:t>FAR:</a:t>
            </a:r>
            <a:r>
              <a:rPr altLang="en-US" sz="2000" lang="zh-CN"/>
              <a:t> resides at any location in the memory</a:t>
            </a:r>
            <a:r>
              <a:rPr altLang="en-US" sz="2000" lang="zh-CN"/>
              <a:t>.</a:t>
            </a:r>
          </a:p>
          <a:p>
            <a:pPr algn="just" lvl="1"/>
            <a:r>
              <a:rPr altLang="en-US" b="1" sz="2000" lang="zh-CN"/>
              <a:t>PROC</a:t>
            </a:r>
            <a:r>
              <a:rPr sz="2000"/>
              <a:t> directive stores the contents of the register in the stack</a:t>
            </a:r>
            <a:r>
              <a:rPr sz="2000"/>
              <a:t>.</a:t>
            </a:r>
          </a:p>
          <a:p>
            <a:pPr lvl="1"/>
            <a:r>
              <a:rPr b="1" sz="2000"/>
              <a:t>Eg : DIVIDE PROC FAR</a:t>
            </a:r>
          </a:p>
          <a:p>
            <a:pPr lvl="2"/>
            <a:r>
              <a:rPr sz="1700"/>
              <a:t>This </a:t>
            </a:r>
            <a:r>
              <a:rPr sz="1700"/>
              <a:t>identifies the start of a procedure named DIVIDE and tells the assembler that the procedure is </a:t>
            </a:r>
            <a:r>
              <a:rPr sz="1700"/>
              <a:t>far.</a:t>
            </a:r>
            <a:r>
              <a:rPr sz="1700"/>
              <a:t> </a:t>
            </a:r>
          </a:p>
          <a:p>
            <a:pPr algn="just" lvl="1"/>
          </a:p>
          <a:p>
            <a:pPr lvl="1">
              <a:buNone/>
            </a:pPr>
          </a:p>
        </p:txBody>
      </p:sp>
      <p:sp>
        <p:nvSpPr>
          <p:cNvPr id="104892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2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63</a:t>
            </a:fld>
            <a:endParaRPr altLang="en-US" sz="1200" lang="zh-CN">
              <a:solidFill>
                <a:srgbClr val="045C75"/>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171" name=""/>
        <p:cNvGrpSpPr/>
        <p:nvPr/>
      </p:nvGrpSpPr>
      <p:grpSpPr>
        <a:xfrm>
          <a:off x="0" y="0"/>
          <a:ext cx="0" cy="0"/>
          <a:chOff x="0" y="0"/>
          <a:chExt cx="0" cy="0"/>
        </a:xfrm>
      </p:grpSpPr>
      <p:sp>
        <p:nvSpPr>
          <p:cNvPr id="1048928"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29"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r>
              <a:rPr altLang="en-US" lang="zh-CN"/>
              <a:t>ENDP – </a:t>
            </a:r>
          </a:p>
          <a:p>
            <a:pPr eaLnBrk="1" hangingPunct="1" latinLnBrk="1" lvl="1"/>
            <a:r>
              <a:rPr altLang="en-US" lang="zh-CN"/>
              <a:t>ENDP directive is used along with the name of the procedure to indicate the end of a procedure to the assembler.</a:t>
            </a:r>
          </a:p>
          <a:p>
            <a:pPr eaLnBrk="1" hangingPunct="1" latinLnBrk="1" lvl="1"/>
            <a:r>
              <a:rPr altLang="en-US" lang="zh-CN"/>
              <a:t>Eg: </a:t>
            </a:r>
          </a:p>
          <a:p>
            <a:pPr eaLnBrk="1" hangingPunct="1" latinLnBrk="1" lvl="1">
              <a:buNone/>
            </a:pPr>
            <a:r>
              <a:rPr altLang="en-US" lang="zh-CN"/>
              <a:t>Square_root PROC NEAR; </a:t>
            </a:r>
            <a:r>
              <a:rPr altLang="en-US" lang="zh-CN"/>
              <a:t>Start of procedure. </a:t>
            </a:r>
          </a:p>
          <a:p>
            <a:pPr eaLnBrk="1" hangingPunct="1" latinLnBrk="1" lvl="1">
              <a:buNone/>
            </a:pPr>
            <a:r>
              <a:rPr altLang="en-US" lang="zh-CN"/>
              <a:t>…..</a:t>
            </a:r>
          </a:p>
          <a:p>
            <a:pPr eaLnBrk="1" hangingPunct="1" latinLnBrk="1" lvl="1">
              <a:buNone/>
            </a:pPr>
            <a:r>
              <a:rPr altLang="en-US" lang="zh-CN"/>
              <a:t>…….</a:t>
            </a:r>
            <a:br/>
            <a:r>
              <a:rPr altLang="en-US" lang="zh-CN"/>
              <a:t>Square_root </a:t>
            </a:r>
            <a:r>
              <a:rPr altLang="en-US" lang="zh-CN"/>
              <a:t>ENDP; End of procedure. </a:t>
            </a:r>
            <a:r>
              <a:t> </a:t>
            </a:r>
          </a:p>
          <a:p>
            <a:pPr lvl="0"/>
          </a:p>
        </p:txBody>
      </p:sp>
      <p:sp>
        <p:nvSpPr>
          <p:cNvPr id="1048930"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31"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64</a:t>
            </a:fld>
            <a:endParaRPr altLang="en-US" sz="1200" lang="zh-CN">
              <a:solidFill>
                <a:srgbClr val="045C75"/>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172" name=""/>
        <p:cNvGrpSpPr/>
        <p:nvPr/>
      </p:nvGrpSpPr>
      <p:grpSpPr>
        <a:xfrm>
          <a:off x="0" y="0"/>
          <a:ext cx="0" cy="0"/>
          <a:chOff x="0" y="0"/>
          <a:chExt cx="0" cy="0"/>
        </a:xfrm>
      </p:grpSpPr>
      <p:sp>
        <p:nvSpPr>
          <p:cNvPr id="1048932"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33" name=""/>
          <p:cNvSpPr/>
          <p:nvPr>
            <p:ph sz="full" idx="1"/>
          </p:nvPr>
        </p:nvSpPr>
        <p:spPr>
          <a:xfrm rot="0">
            <a:off x="457200" y="1935162"/>
            <a:ext cx="8229600" cy="480695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b="1" sz="2000" lang="zh-CN"/>
              <a:t>SEGMENT</a:t>
            </a:r>
          </a:p>
          <a:p>
            <a:pPr lvl="1"/>
            <a:r>
              <a:rPr altLang="en-US" sz="2000" lang="zh-CN"/>
              <a:t>The </a:t>
            </a:r>
            <a:r>
              <a:rPr altLang="en-US" sz="2000" lang="zh-CN"/>
              <a:t>SEGMENT directive is used to indicate the start of a logical segment. </a:t>
            </a:r>
          </a:p>
          <a:p>
            <a:pPr lvl="1"/>
            <a:r>
              <a:rPr altLang="en-US" sz="2000" lang="zh-CN"/>
              <a:t>Preceding </a:t>
            </a:r>
            <a:r>
              <a:rPr altLang="en-US" sz="2000" lang="zh-CN"/>
              <a:t>the SEGMENT directive is the name you want to give the segment. </a:t>
            </a:r>
          </a:p>
          <a:p>
            <a:pPr lvl="1"/>
            <a:r>
              <a:rPr altLang="en-US" sz="2000" lang="zh-CN"/>
              <a:t>For example, the statement CODE SEGMENT indicates to the assembler the start of a logical segment called CODE. </a:t>
            </a:r>
          </a:p>
          <a:p>
            <a:pPr lvl="0"/>
            <a:r>
              <a:rPr altLang="en-US" b="1" sz="2000" lang="zh-CN"/>
              <a:t>ENDS (END SEGMENT)</a:t>
            </a:r>
            <a:r>
              <a:rPr altLang="en-US" sz="2000" lang="zh-CN"/>
              <a:t> </a:t>
            </a:r>
            <a:br/>
            <a:r>
              <a:rPr altLang="en-US" sz="2000" lang="zh-CN"/>
              <a:t>This directive is used with the name of a segment to indicate the end of that logical segment. </a:t>
            </a:r>
          </a:p>
          <a:p>
            <a:pPr lvl="1"/>
            <a:r>
              <a:rPr altLang="en-US" sz="1800" lang="zh-CN"/>
              <a:t>Eg: </a:t>
            </a:r>
            <a:br/>
            <a:r>
              <a:rPr altLang="en-US" sz="1800" lang="zh-CN"/>
              <a:t>	CODE </a:t>
            </a:r>
            <a:r>
              <a:rPr altLang="en-US" sz="1800" lang="zh-CN"/>
              <a:t>SEGMENT; Start of logical </a:t>
            </a:r>
            <a:r>
              <a:rPr altLang="en-US" sz="1800" lang="zh-CN"/>
              <a:t>segment</a:t>
            </a:r>
          </a:p>
          <a:p>
            <a:pPr lvl="1">
              <a:buNone/>
            </a:pPr>
            <a:r>
              <a:rPr altLang="en-US" sz="1800" lang="zh-CN"/>
              <a:t>	</a:t>
            </a:r>
            <a:r>
              <a:rPr altLang="en-US" sz="1800" lang="zh-CN"/>
              <a:t>……</a:t>
            </a:r>
            <a:br/>
            <a:r>
              <a:rPr altLang="en-US" sz="1800" lang="zh-CN"/>
              <a:t>         CODE </a:t>
            </a:r>
            <a:r>
              <a:rPr sz="1800"/>
              <a:t>ENDS; End of segment named CODE </a:t>
            </a:r>
            <a:br/>
            <a:endParaRPr sz="1800"/>
          </a:p>
        </p:txBody>
      </p:sp>
      <p:sp>
        <p:nvSpPr>
          <p:cNvPr id="1048934"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35"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65</a:t>
            </a:fld>
            <a:endParaRPr altLang="en-US" sz="1200" lang="zh-CN">
              <a:solidFill>
                <a:srgbClr val="045C75"/>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a:off x="0" y="0"/>
          <a:ext cx="0" cy="0"/>
          <a:chOff x="0" y="0"/>
          <a:chExt cx="0" cy="0"/>
        </a:xfrm>
      </p:grpSpPr>
      <p:sp>
        <p:nvSpPr>
          <p:cNvPr id="1048936"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37"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b="1" lang="zh-CN"/>
              <a:t>PTR (POINTER)</a:t>
            </a:r>
            <a:r>
              <a:rPr altLang="en-US" lang="zh-CN"/>
              <a:t> </a:t>
            </a:r>
            <a:br/>
            <a:r>
              <a:rPr altLang="en-US" lang="zh-CN"/>
              <a:t>The PTR operator is used to assign a specific type to a variable or a label. </a:t>
            </a:r>
          </a:p>
          <a:p>
            <a:pPr lvl="0"/>
            <a:r>
              <a:rPr altLang="en-US" lang="zh-CN"/>
              <a:t>PTR is prefixed by either BYTE or WORD.</a:t>
            </a:r>
          </a:p>
          <a:p>
            <a:pPr lvl="1"/>
            <a:r>
              <a:t>Eg: I</a:t>
            </a:r>
            <a:r>
              <a:rPr b="1"/>
              <a:t>NC BYTE PTR [BX]</a:t>
            </a:r>
            <a:r>
              <a:t> </a:t>
            </a:r>
          </a:p>
          <a:p>
            <a:pPr lvl="2"/>
            <a:r>
              <a:t>Increment byte contents of memory location addressed by BX</a:t>
            </a:r>
          </a:p>
          <a:p>
            <a:pPr lvl="0"/>
          </a:p>
        </p:txBody>
      </p:sp>
      <p:sp>
        <p:nvSpPr>
          <p:cNvPr id="1048938"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39"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66</a:t>
            </a:fld>
            <a:endParaRPr altLang="en-US" sz="1200" lang="zh-CN">
              <a:solidFill>
                <a:srgbClr val="045C75"/>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a:off x="0" y="0"/>
          <a:ext cx="0" cy="0"/>
          <a:chOff x="0" y="0"/>
          <a:chExt cx="0" cy="0"/>
        </a:xfrm>
      </p:grpSpPr>
      <p:sp>
        <p:nvSpPr>
          <p:cNvPr id="1048940"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941"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lang="zh-CN"/>
              <a:t>GLOBAL : </a:t>
            </a:r>
          </a:p>
          <a:p>
            <a:pPr lvl="1"/>
            <a:r>
              <a:rPr altLang="en-US" lang="zh-CN"/>
              <a:t>The GLOBAL directive can be used in place of a PUBLIC directive or in place of an EXTRN directive.</a:t>
            </a:r>
          </a:p>
          <a:p>
            <a:pPr lvl="1"/>
            <a:r>
              <a:rPr altLang="en-US" lang="zh-CN"/>
              <a:t> For a name or symbol defined in the current assembly module, the GLOBAL directive is used to make the symbol available to other modules. </a:t>
            </a:r>
          </a:p>
          <a:p>
            <a:pPr lvl="1"/>
            <a:r>
              <a:rPr b="1"/>
              <a:t>Example:</a:t>
            </a:r>
            <a:br/>
            <a:r>
              <a:t>GLOBAL DIVISOR</a:t>
            </a:r>
            <a:br/>
            <a:br/>
            <a:r>
              <a:t>This statement makes the variable DIVISOR public so that it can be accessed from other assembly modules. </a:t>
            </a:r>
          </a:p>
        </p:txBody>
      </p:sp>
      <p:sp>
        <p:nvSpPr>
          <p:cNvPr id="104894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94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67</a:t>
            </a:fld>
            <a:endParaRPr altLang="en-US" sz="1200" lang="zh-CN">
              <a:solidFill>
                <a:srgbClr val="045C75"/>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a:off x="0" y="0"/>
          <a:ext cx="0" cy="0"/>
          <a:chOff x="0" y="0"/>
          <a:chExt cx="0" cy="0"/>
        </a:xfrm>
      </p:grpSpPr>
      <p:sp>
        <p:nvSpPr>
          <p:cNvPr id="1048607"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608"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b="1" lang="zh-CN"/>
              <a:t>TYPE</a:t>
            </a:r>
            <a:r>
              <a:rPr altLang="en-US" lang="zh-CN"/>
              <a:t> </a:t>
            </a:r>
          </a:p>
          <a:p>
            <a:pPr lvl="1"/>
            <a:r>
              <a:t>The TYPE operator tells the assembler to determine the type of a specified variable. </a:t>
            </a:r>
          </a:p>
          <a:p>
            <a:pPr lvl="1"/>
            <a:r>
              <a:t>The assembler actually determines the number of bytes in the type of the variable. </a:t>
            </a:r>
          </a:p>
          <a:p>
            <a:pPr lvl="0"/>
            <a:r>
              <a:rPr b="1"/>
              <a:t>NAME</a:t>
            </a:r>
            <a:r>
              <a:t> </a:t>
            </a:r>
            <a:br/>
            <a:r>
              <a:t>The NAME directive is used to give a specific name to each assembly module when programs consisting of several modules are written. </a:t>
            </a:r>
          </a:p>
        </p:txBody>
      </p:sp>
      <p:sp>
        <p:nvSpPr>
          <p:cNvPr id="1048609"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10"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68</a:t>
            </a:fld>
            <a:endParaRPr altLang="en-US" sz="1200" lang="zh-CN">
              <a:solidFill>
                <a:srgbClr val="045C75"/>
              </a:solidFill>
            </a:endParaRP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a:off x="0" y="0"/>
          <a:ext cx="0" cy="0"/>
          <a:chOff x="0" y="0"/>
          <a:chExt cx="0" cy="0"/>
        </a:xfrm>
      </p:grpSpPr>
      <p:sp>
        <p:nvSpPr>
          <p:cNvPr id="1048603"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lvl="0"/>
            <a:r>
              <a:rPr altLang="en-US" lang="zh-CN"/>
              <a:t>DOS SYSTEM CALL</a:t>
            </a:r>
          </a:p>
        </p:txBody>
      </p:sp>
      <p:sp>
        <p:nvSpPr>
          <p:cNvPr id="1048604"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algn="just" lvl="0"/>
            <a:r>
              <a:rPr altLang="en-US" sz="2000" lang="zh-CN">
                <a:latin typeface="Times New Roman" pitchFamily="18" charset="0"/>
                <a:ea typeface="Times New Roman" pitchFamily="18" charset="0"/>
              </a:rPr>
              <a:t>The Intel CPU recognizes two types of interrupts namely hardware interrupt when a peripheral devices needs attention from the CPU and software interrupt that is call to a subroutine located in the operating system. </a:t>
            </a:r>
          </a:p>
          <a:p>
            <a:pPr algn="just" lvl="0"/>
            <a:r>
              <a:rPr altLang="en-US" sz="2000" lang="zh-CN">
                <a:latin typeface="Times New Roman" pitchFamily="18" charset="0"/>
                <a:ea typeface="Times New Roman" pitchFamily="18" charset="0"/>
              </a:rPr>
              <a:t>The common software interrupts used here are INT 10H for video services and INT 21H for DOS services. </a:t>
            </a:r>
          </a:p>
          <a:p>
            <a:pPr algn="just" lvl="0"/>
            <a:r>
              <a:rPr altLang="en-US" sz="2000" lang="zh-CN"/>
              <a:t>INT 21H: It is called the DOS function call for keyboard operations follow the function number. </a:t>
            </a:r>
          </a:p>
          <a:p>
            <a:pPr algn="just" lvl="0"/>
            <a:r>
              <a:rPr altLang="en-US" b="1" sz="2000" lang="zh-CN"/>
              <a:t>Input a character</a:t>
            </a:r>
            <a:r>
              <a:rPr altLang="en-US" sz="2000" lang="zh-CN"/>
              <a:t>. </a:t>
            </a:r>
          </a:p>
          <a:p>
            <a:pPr algn="just" indent="0" lvl="4" marL="1189037">
              <a:buNone/>
            </a:pPr>
            <a:r>
              <a:rPr altLang="en-US" sz="1400" lang="zh-CN"/>
              <a:t>MOV AH, 01h </a:t>
            </a:r>
          </a:p>
          <a:p>
            <a:pPr algn="just" indent="0" lvl="4" marL="1189037">
              <a:buNone/>
            </a:pPr>
            <a:r>
              <a:rPr altLang="en-US" sz="1400" lang="zh-CN"/>
              <a:t>INT 21h</a:t>
            </a:r>
          </a:p>
          <a:p>
            <a:pPr algn="just" lvl="0"/>
            <a:r>
              <a:rPr b="1" sz="2000"/>
              <a:t>Input a string</a:t>
            </a:r>
          </a:p>
          <a:p>
            <a:pPr algn="just" indent="0" lvl="3" marL="914400">
              <a:buNone/>
            </a:pPr>
            <a:r>
              <a:rPr sz="1400"/>
              <a:t>MOV DX, ….</a:t>
            </a:r>
          </a:p>
          <a:p>
            <a:pPr algn="just" indent="0" lvl="3" marL="914400">
              <a:buNone/>
            </a:pPr>
            <a:r>
              <a:rPr sz="1400"/>
              <a:t>MOV AH, 0Ah </a:t>
            </a:r>
          </a:p>
          <a:p>
            <a:pPr algn="just" indent="0" lvl="3" marL="914400">
              <a:buNone/>
            </a:pPr>
            <a:r>
              <a:rPr sz="1400"/>
              <a:t>INT 21h</a:t>
            </a:r>
          </a:p>
        </p:txBody>
      </p:sp>
      <p:sp>
        <p:nvSpPr>
          <p:cNvPr id="104860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0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69</a:t>
            </a:fld>
            <a:endParaRPr altLang="en-US" sz="1200" lang="zh-CN">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a:off x="0" y="0"/>
          <a:ext cx="0" cy="0"/>
          <a:chOff x="0" y="0"/>
          <a:chExt cx="0" cy="0"/>
        </a:xfrm>
      </p:grpSpPr>
      <p:sp>
        <p:nvSpPr>
          <p:cNvPr id="1048645"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46"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lnSpc>
                <a:spcPct val="90000"/>
              </a:lnSpc>
              <a:spcAft>
                <a:spcPts val="1200"/>
              </a:spcAft>
            </a:pPr>
            <a:r>
              <a:rPr altLang="en-US" b="1" sz="2500" lang="zh-CN"/>
              <a:t>PUSH Operand:</a:t>
            </a:r>
          </a:p>
          <a:p>
            <a:pPr eaLnBrk="1" hangingPunct="1" latinLnBrk="1" lvl="1">
              <a:lnSpc>
                <a:spcPct val="90000"/>
              </a:lnSpc>
              <a:spcAft>
                <a:spcPts val="1200"/>
              </a:spcAft>
            </a:pPr>
            <a:r>
              <a:rPr sz="2300"/>
              <a:t>It pushes the operand into top of stack.</a:t>
            </a:r>
          </a:p>
          <a:p>
            <a:pPr eaLnBrk="1" hangingPunct="1" latinLnBrk="1" lvl="1">
              <a:lnSpc>
                <a:spcPct val="90000"/>
              </a:lnSpc>
              <a:spcAft>
                <a:spcPts val="1200"/>
              </a:spcAft>
            </a:pPr>
            <a:r>
              <a:rPr sz="2300"/>
              <a:t>E.g.: PUSH BX</a:t>
            </a:r>
          </a:p>
          <a:p>
            <a:pPr eaLnBrk="1" hangingPunct="1" latinLnBrk="1" lvl="0">
              <a:lnSpc>
                <a:spcPct val="90000"/>
              </a:lnSpc>
              <a:spcAft>
                <a:spcPts val="1200"/>
              </a:spcAft>
            </a:pPr>
            <a:endParaRPr sz="2500"/>
          </a:p>
          <a:p>
            <a:pPr eaLnBrk="1" hangingPunct="1" latinLnBrk="1" lvl="0">
              <a:lnSpc>
                <a:spcPct val="90000"/>
              </a:lnSpc>
              <a:spcAft>
                <a:spcPts val="1200"/>
              </a:spcAft>
            </a:pPr>
            <a:r>
              <a:rPr b="1" sz="2500"/>
              <a:t>POP Des:</a:t>
            </a:r>
          </a:p>
          <a:p>
            <a:pPr eaLnBrk="1" hangingPunct="1" latinLnBrk="1" lvl="1">
              <a:lnSpc>
                <a:spcPct val="90000"/>
              </a:lnSpc>
              <a:spcAft>
                <a:spcPts val="1200"/>
              </a:spcAft>
            </a:pPr>
            <a:r>
              <a:rPr sz="2300"/>
              <a:t>It pops the operand from top of stack to Des.</a:t>
            </a:r>
          </a:p>
          <a:p>
            <a:pPr eaLnBrk="1" hangingPunct="1" latinLnBrk="1" lvl="1">
              <a:lnSpc>
                <a:spcPct val="90000"/>
              </a:lnSpc>
              <a:spcAft>
                <a:spcPts val="1200"/>
              </a:spcAft>
            </a:pPr>
            <a:r>
              <a:rPr sz="2300"/>
              <a:t>Des can be a general purpose register, segment register (except CS) or memory location.</a:t>
            </a:r>
          </a:p>
          <a:p>
            <a:pPr eaLnBrk="1" hangingPunct="1" latinLnBrk="1" lvl="1">
              <a:lnSpc>
                <a:spcPct val="90000"/>
              </a:lnSpc>
              <a:spcAft>
                <a:spcPts val="1200"/>
              </a:spcAft>
            </a:pPr>
            <a:r>
              <a:rPr sz="2300"/>
              <a:t>E.g.: POP AX</a:t>
            </a:r>
          </a:p>
        </p:txBody>
      </p:sp>
      <p:sp>
        <p:nvSpPr>
          <p:cNvPr id="104864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4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7</a:t>
            </a:fld>
            <a:endParaRPr altLang="en-US" sz="1200" lang="zh-CN">
              <a:solidFill>
                <a:srgbClr val="045C75"/>
              </a:solidFill>
            </a:endParaRP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a:off x="0" y="0"/>
          <a:ext cx="0" cy="0"/>
          <a:chOff x="0" y="0"/>
          <a:chExt cx="0" cy="0"/>
        </a:xfrm>
      </p:grpSpPr>
      <p:sp>
        <p:nvSpPr>
          <p:cNvPr id="1048594"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endParaRPr altLang="en-US" lang="zh-CN"/>
          </a:p>
        </p:txBody>
      </p:sp>
      <p:sp>
        <p:nvSpPr>
          <p:cNvPr id="1048595" name=""/>
          <p:cNvSpPr/>
          <p:nvPr>
            <p:ph sz="full" idx="1"/>
          </p:nvPr>
        </p:nvSpPr>
        <p:spPr>
          <a:xfrm rot="0">
            <a:off x="457200" y="1935162"/>
            <a:ext cx="8229600" cy="43894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b="1" sz="1800" lang="zh-CN"/>
              <a:t>Output a character</a:t>
            </a:r>
            <a:r>
              <a:rPr altLang="en-US" sz="1800" lang="zh-CN"/>
              <a:t>.</a:t>
            </a:r>
            <a:r>
              <a:rPr altLang="en-US" sz="1800" lang="zh-CN"/>
              <a:t> </a:t>
            </a:r>
          </a:p>
          <a:p>
            <a:pPr indent="0" lvl="3" marL="914400">
              <a:buNone/>
            </a:pPr>
            <a:r>
              <a:rPr altLang="en-US" sz="1800" lang="zh-CN"/>
              <a:t>MOV DL, ... </a:t>
            </a:r>
          </a:p>
          <a:p>
            <a:pPr indent="0" lvl="3" marL="914400">
              <a:buNone/>
            </a:pPr>
            <a:r>
              <a:rPr altLang="en-US" sz="1800" lang="zh-CN"/>
              <a:t>MOV AH, 02h </a:t>
            </a:r>
          </a:p>
          <a:p>
            <a:pPr indent="0" lvl="3" marL="914400">
              <a:buNone/>
            </a:pPr>
            <a:r>
              <a:rPr altLang="en-US" sz="1800" lang="zh-CN"/>
              <a:t>INT 21h</a:t>
            </a:r>
          </a:p>
          <a:p>
            <a:pPr lvl="0"/>
            <a:r>
              <a:rPr altLang="en-US" b="1" sz="1800" lang="zh-CN"/>
              <a:t>Output a string</a:t>
            </a:r>
            <a:r>
              <a:rPr altLang="en-US" sz="1800" lang="zh-CN"/>
              <a:t>.</a:t>
            </a:r>
            <a:r>
              <a:rPr altLang="en-US" sz="1800" lang="zh-CN"/>
              <a:t> </a:t>
            </a:r>
          </a:p>
          <a:p>
            <a:pPr indent="0" lvl="3" marL="914400">
              <a:buNone/>
            </a:pPr>
            <a:r>
              <a:rPr altLang="en-US" sz="1800" lang="zh-CN"/>
              <a:t>MOV DX, ... </a:t>
            </a:r>
          </a:p>
          <a:p>
            <a:pPr indent="0" lvl="3" marL="914400">
              <a:buNone/>
            </a:pPr>
            <a:r>
              <a:rPr altLang="en-US" sz="1800" lang="zh-CN"/>
              <a:t>MOV AH, 09h </a:t>
            </a:r>
          </a:p>
          <a:p>
            <a:pPr indent="0" lvl="3" marL="914400">
              <a:buNone/>
            </a:pPr>
            <a:r>
              <a:rPr altLang="en-US" sz="1800" lang="zh-CN"/>
              <a:t>INT 21h </a:t>
            </a:r>
          </a:p>
          <a:p>
            <a:pPr indent="-342899" lvl="1" marL="709612"/>
            <a:r>
              <a:rPr altLang="en-US" sz="1800" lang="zh-CN"/>
              <a:t>Load </a:t>
            </a:r>
            <a:r>
              <a:rPr sz="1800"/>
              <a:t>the address of a '$'-terminated string into DX, then call the interrupt with function code 9 in </a:t>
            </a:r>
            <a:r>
              <a:rPr sz="1800"/>
              <a:t>AH</a:t>
            </a:r>
          </a:p>
          <a:p>
            <a:pPr lvl="0"/>
            <a:r>
              <a:rPr b="1" sz="1800"/>
              <a:t>Exit</a:t>
            </a:r>
            <a:r>
              <a:rPr sz="1800"/>
              <a:t>.</a:t>
            </a:r>
            <a:r>
              <a:rPr sz="1800"/>
              <a:t> </a:t>
            </a:r>
          </a:p>
          <a:p>
            <a:pPr indent="0" lvl="3" marL="914400">
              <a:buNone/>
            </a:pPr>
            <a:r>
              <a:rPr sz="1200"/>
              <a:t>MOV AL, ... </a:t>
            </a:r>
          </a:p>
          <a:p>
            <a:pPr indent="0" lvl="3" marL="914400">
              <a:buNone/>
            </a:pPr>
            <a:r>
              <a:rPr sz="1200"/>
              <a:t>MOV AH, 4Ch </a:t>
            </a:r>
          </a:p>
          <a:p>
            <a:pPr indent="0" lvl="3" marL="914400">
              <a:buNone/>
            </a:pPr>
            <a:r>
              <a:rPr sz="1200"/>
              <a:t>INT 21h</a:t>
            </a:r>
          </a:p>
        </p:txBody>
      </p:sp>
      <p:sp>
        <p:nvSpPr>
          <p:cNvPr id="1048596"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597"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70</a:t>
            </a:fld>
            <a:endParaRPr altLang="en-US" sz="1200" lang="zh-CN">
              <a:solidFill>
                <a:srgbClr val="045C75"/>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a:off x="0" y="0"/>
          <a:ext cx="0" cy="0"/>
          <a:chOff x="0" y="0"/>
          <a:chExt cx="0" cy="0"/>
        </a:xfrm>
      </p:grpSpPr>
      <p:sp>
        <p:nvSpPr>
          <p:cNvPr id="1048585" name=""/>
          <p:cNvSpPr/>
          <p:nvPr>
            <p:ph type="title" sz="full" idx="0"/>
          </p:nvPr>
        </p:nvSpPr>
        <p:spPr>
          <a:xfrm rot="0">
            <a:off x="457200" y="704850"/>
            <a:ext cx="8229600" cy="1143000"/>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lvl="0"/>
            <a:r>
              <a:rPr altLang="en-US" lang="zh-CN"/>
              <a:t>ALP</a:t>
            </a:r>
          </a:p>
        </p:txBody>
      </p:sp>
      <p:sp>
        <p:nvSpPr>
          <p:cNvPr id="1048586" name=""/>
          <p:cNvSpPr/>
          <p:nvPr>
            <p:ph sz="full" idx="1"/>
          </p:nvPr>
        </p:nvSpPr>
        <p:spPr>
          <a:xfrm rot="0">
            <a:off x="457200" y="1935162"/>
            <a:ext cx="8229600" cy="4518025"/>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lvl="0"/>
            <a:r>
              <a:rPr altLang="en-US" lang="zh-CN"/>
              <a:t>Program to add two 8 bit numbers?</a:t>
            </a:r>
          </a:p>
          <a:p>
            <a:pPr indent="0" lvl="2" marL="666750">
              <a:buNone/>
            </a:pPr>
            <a:r>
              <a:rPr altLang="en-US" sz="1200" lang="zh-CN">
                <a:latin typeface="Times New Roman" pitchFamily="18" charset="0"/>
                <a:ea typeface="Times New Roman" pitchFamily="18" charset="0"/>
              </a:rPr>
              <a:t>DATA SEGMENT</a:t>
            </a:r>
          </a:p>
          <a:p>
            <a:pPr indent="0" lvl="2" marL="666750">
              <a:buNone/>
            </a:pPr>
            <a:r>
              <a:rPr altLang="en-US" sz="1200" lang="zh-CN">
                <a:latin typeface="Times New Roman" pitchFamily="18" charset="0"/>
                <a:ea typeface="Times New Roman" pitchFamily="18" charset="0"/>
              </a:rPr>
              <a:t>	VAR1 DB 12H</a:t>
            </a:r>
          </a:p>
          <a:p>
            <a:pPr indent="0" lvl="2" marL="666750">
              <a:buNone/>
            </a:pPr>
            <a:r>
              <a:rPr altLang="en-US" sz="1200" lang="zh-CN">
                <a:latin typeface="Times New Roman" pitchFamily="18" charset="0"/>
                <a:ea typeface="Times New Roman" pitchFamily="18" charset="0"/>
              </a:rPr>
              <a:t>	VAR2 DB 21H</a:t>
            </a:r>
          </a:p>
          <a:p>
            <a:pPr indent="0" lvl="2" marL="666750">
              <a:buNone/>
            </a:pPr>
            <a:r>
              <a:rPr altLang="en-US" sz="1200" lang="zh-CN">
                <a:latin typeface="Times New Roman" pitchFamily="18" charset="0"/>
                <a:ea typeface="Times New Roman" pitchFamily="18" charset="0"/>
              </a:rPr>
              <a:t>DATA ENDS</a:t>
            </a:r>
          </a:p>
          <a:p>
            <a:pPr indent="0" lvl="2" marL="666750">
              <a:buNone/>
            </a:pPr>
            <a:r>
              <a:rPr altLang="en-US" sz="1200" lang="zh-CN">
                <a:latin typeface="Times New Roman" pitchFamily="18" charset="0"/>
                <a:ea typeface="Times New Roman" pitchFamily="18" charset="0"/>
              </a:rPr>
              <a:t>ASSUME CS: CODE, DS:DATA</a:t>
            </a:r>
          </a:p>
          <a:p>
            <a:pPr indent="0" lvl="2" marL="666750">
              <a:buNone/>
            </a:pPr>
            <a:r>
              <a:rPr altLang="en-US" sz="1200" lang="zh-CN">
                <a:latin typeface="Times New Roman" pitchFamily="18" charset="0"/>
                <a:ea typeface="Times New Roman" pitchFamily="18" charset="0"/>
              </a:rPr>
              <a:t>CODE SEGMENT</a:t>
            </a:r>
          </a:p>
          <a:p>
            <a:pPr indent="0" lvl="2" marL="666750">
              <a:buNone/>
            </a:pPr>
            <a:r>
              <a:rPr altLang="en-US" sz="1200" lang="zh-CN">
                <a:latin typeface="Times New Roman" pitchFamily="18" charset="0"/>
                <a:ea typeface="Times New Roman" pitchFamily="18" charset="0"/>
              </a:rPr>
              <a:t>START: </a:t>
            </a:r>
          </a:p>
          <a:p>
            <a:pPr indent="0" lvl="3" marL="939800">
              <a:buNone/>
            </a:pPr>
            <a:r>
              <a:rPr altLang="en-US" sz="1200" lang="zh-CN">
                <a:latin typeface="Times New Roman" pitchFamily="18" charset="0"/>
                <a:ea typeface="Times New Roman" pitchFamily="18" charset="0"/>
              </a:rPr>
              <a:t>MOV AX,DATA</a:t>
            </a:r>
          </a:p>
          <a:p>
            <a:pPr indent="0" lvl="3" marL="939800">
              <a:buNone/>
            </a:pPr>
            <a:r>
              <a:rPr altLang="en-US" sz="1200" lang="zh-CN">
                <a:latin typeface="Times New Roman" pitchFamily="18" charset="0"/>
                <a:ea typeface="Times New Roman" pitchFamily="18" charset="0"/>
              </a:rPr>
              <a:t>MOV DS,AX</a:t>
            </a:r>
          </a:p>
          <a:p>
            <a:pPr indent="0" lvl="3" marL="939800">
              <a:buNone/>
            </a:pPr>
            <a:r>
              <a:rPr altLang="en-US" sz="1200" lang="zh-CN">
                <a:latin typeface="Times New Roman" pitchFamily="18" charset="0"/>
                <a:ea typeface="Times New Roman" pitchFamily="18" charset="0"/>
              </a:rPr>
              <a:t>MOV AL,VAR1</a:t>
            </a:r>
          </a:p>
          <a:p>
            <a:pPr indent="0" lvl="3" marL="939800">
              <a:buNone/>
            </a:pPr>
            <a:r>
              <a:rPr altLang="en-US" sz="1200" lang="zh-CN">
                <a:latin typeface="Times New Roman" pitchFamily="18" charset="0"/>
                <a:ea typeface="Times New Roman" pitchFamily="18" charset="0"/>
              </a:rPr>
              <a:t>MOV BL,VAR2</a:t>
            </a:r>
          </a:p>
          <a:p>
            <a:pPr indent="0" lvl="3" marL="939800">
              <a:buNone/>
            </a:pPr>
            <a:r>
              <a:rPr altLang="en-US" sz="1200" lang="zh-CN">
                <a:latin typeface="Times New Roman" pitchFamily="18" charset="0"/>
                <a:ea typeface="Times New Roman" pitchFamily="18" charset="0"/>
              </a:rPr>
              <a:t>CLC</a:t>
            </a:r>
          </a:p>
          <a:p>
            <a:pPr indent="0" lvl="3" marL="939800">
              <a:buNone/>
            </a:pPr>
            <a:r>
              <a:rPr altLang="en-US" sz="1200" lang="zh-CN">
                <a:latin typeface="Times New Roman" pitchFamily="18" charset="0"/>
                <a:ea typeface="Times New Roman" pitchFamily="18" charset="0"/>
              </a:rPr>
              <a:t>ADD AL,BL</a:t>
            </a:r>
          </a:p>
          <a:p>
            <a:pPr indent="0" lvl="3" marL="939800">
              <a:buNone/>
            </a:pPr>
            <a:r>
              <a:rPr altLang="en-US" sz="1200" lang="zh-CN">
                <a:latin typeface="Times New Roman" pitchFamily="18" charset="0"/>
                <a:ea typeface="Times New Roman" pitchFamily="18" charset="0"/>
              </a:rPr>
              <a:t>MOV AH,4CH</a:t>
            </a:r>
          </a:p>
          <a:p>
            <a:pPr indent="0" lvl="3" marL="939800">
              <a:buNone/>
            </a:pPr>
            <a:r>
              <a:rPr altLang="en-US" sz="1200" lang="zh-CN">
                <a:latin typeface="Times New Roman" pitchFamily="18" charset="0"/>
                <a:ea typeface="Times New Roman" pitchFamily="18" charset="0"/>
              </a:rPr>
              <a:t>INT 21H</a:t>
            </a:r>
          </a:p>
          <a:p>
            <a:pPr indent="0" lvl="2" marL="666750">
              <a:buNone/>
            </a:pPr>
            <a:r>
              <a:rPr altLang="en-US" sz="1200" lang="zh-CN">
                <a:latin typeface="Times New Roman" pitchFamily="18" charset="0"/>
                <a:ea typeface="Times New Roman" pitchFamily="18" charset="0"/>
              </a:rPr>
              <a:t>CODE ENDS</a:t>
            </a:r>
          </a:p>
          <a:p>
            <a:pPr indent="0" lvl="2" marL="666750">
              <a:buNone/>
            </a:pPr>
            <a:r>
              <a:rPr altLang="en-US" sz="1200" lang="zh-CN">
                <a:latin typeface="Times New Roman" pitchFamily="18" charset="0"/>
                <a:ea typeface="Times New Roman" pitchFamily="18" charset="0"/>
              </a:rPr>
              <a:t>END START</a:t>
            </a:r>
          </a:p>
          <a:p>
            <a:pPr lvl="0"/>
          </a:p>
        </p:txBody>
      </p:sp>
      <p:sp>
        <p:nvSpPr>
          <p:cNvPr id="1048587"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588"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71</a:t>
            </a:fld>
            <a:endParaRPr altLang="en-US" sz="1200" lang="zh-CN">
              <a:solidFill>
                <a:srgbClr val="045C75"/>
              </a:solidFill>
            </a:endParaRP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a:off x="0" y="0"/>
          <a:ext cx="0" cy="0"/>
          <a:chOff x="0" y="0"/>
          <a:chExt cx="0" cy="0"/>
        </a:xfrm>
      </p:grpSpPr>
      <p:sp>
        <p:nvSpPr>
          <p:cNvPr id="1048591" name=""/>
          <p:cNvSpPr/>
          <p:nvPr>
            <p:ph sz="full" idx="1"/>
          </p:nvPr>
        </p:nvSpPr>
        <p:spPr>
          <a:xfrm rot="0">
            <a:off x="457200" y="908050"/>
            <a:ext cx="8229600" cy="5545137"/>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indent="0" lvl="1" marL="366712">
              <a:buNone/>
            </a:pPr>
            <a:r>
              <a:rPr altLang="en-US" sz="1600" lang="zh-CN"/>
              <a:t>Program to find the sum and average of first 10 natural numbers.</a:t>
            </a:r>
          </a:p>
          <a:p>
            <a:pPr indent="0" lvl="0" marL="0">
              <a:buNone/>
            </a:pPr>
            <a:r>
              <a:rPr sz="1200">
                <a:latin typeface="Times New Roman" pitchFamily="18" charset="0"/>
                <a:ea typeface="Times New Roman" pitchFamily="18" charset="0"/>
              </a:rPr>
              <a:t>DATA SEGMENT</a:t>
            </a:r>
          </a:p>
          <a:p>
            <a:pPr indent="0" lvl="0" marL="0">
              <a:buNone/>
            </a:pPr>
            <a:r>
              <a:rPr sz="1200">
                <a:latin typeface="Times New Roman" pitchFamily="18" charset="0"/>
                <a:ea typeface="Times New Roman" pitchFamily="18" charset="0"/>
              </a:rPr>
              <a:t>A DB 1,2,3,4,5,6,7,8,9,10</a:t>
            </a:r>
          </a:p>
          <a:p>
            <a:pPr indent="0" lvl="0" marL="0">
              <a:buNone/>
            </a:pPr>
            <a:r>
              <a:rPr sz="1200">
                <a:latin typeface="Times New Roman" pitchFamily="18" charset="0"/>
                <a:ea typeface="Times New Roman" pitchFamily="18" charset="0"/>
              </a:rPr>
              <a:t>SUM DB ?</a:t>
            </a:r>
          </a:p>
          <a:p>
            <a:pPr indent="0" lvl="0" marL="0">
              <a:buNone/>
            </a:pPr>
            <a:r>
              <a:rPr sz="1200">
                <a:latin typeface="Times New Roman" pitchFamily="18" charset="0"/>
                <a:ea typeface="Times New Roman" pitchFamily="18" charset="0"/>
              </a:rPr>
              <a:t>DATA ENDS</a:t>
            </a:r>
          </a:p>
          <a:p>
            <a:pPr indent="0" lvl="0" marL="0">
              <a:buNone/>
            </a:pPr>
            <a:r>
              <a:rPr sz="1200">
                <a:latin typeface="Times New Roman" pitchFamily="18" charset="0"/>
                <a:ea typeface="Times New Roman" pitchFamily="18" charset="0"/>
              </a:rPr>
              <a:t>CODE SEGMENT</a:t>
            </a:r>
          </a:p>
          <a:p>
            <a:pPr indent="0" lvl="0" marL="0">
              <a:buNone/>
            </a:pPr>
            <a:r>
              <a:rPr sz="1200">
                <a:latin typeface="Times New Roman" pitchFamily="18" charset="0"/>
                <a:ea typeface="Times New Roman" pitchFamily="18" charset="0"/>
              </a:rPr>
              <a:t>        ASSUME DS:DATA,CS:CODE</a:t>
            </a:r>
          </a:p>
          <a:p>
            <a:pPr indent="0" lvl="0" marL="0">
              <a:buNone/>
            </a:pPr>
            <a:r>
              <a:rPr sz="1200">
                <a:latin typeface="Times New Roman" pitchFamily="18" charset="0"/>
                <a:ea typeface="Times New Roman" pitchFamily="18" charset="0"/>
              </a:rPr>
              <a:t>START:</a:t>
            </a:r>
          </a:p>
          <a:p>
            <a:pPr indent="0" lvl="0" marL="0">
              <a:buNone/>
            </a:pPr>
            <a:r>
              <a:rPr sz="1200">
                <a:latin typeface="Times New Roman" pitchFamily="18" charset="0"/>
                <a:ea typeface="Times New Roman" pitchFamily="18" charset="0"/>
              </a:rPr>
              <a:t>      MOV AX,DATA</a:t>
            </a:r>
          </a:p>
          <a:p>
            <a:pPr indent="0" lvl="0" marL="0">
              <a:buNone/>
            </a:pPr>
            <a:r>
              <a:rPr sz="1200">
                <a:latin typeface="Times New Roman" pitchFamily="18" charset="0"/>
                <a:ea typeface="Times New Roman" pitchFamily="18" charset="0"/>
              </a:rPr>
              <a:t>      MOV DS,AX</a:t>
            </a:r>
          </a:p>
          <a:p>
            <a:pPr indent="0" lvl="0" marL="0">
              <a:buNone/>
            </a:pPr>
            <a:r>
              <a:rPr sz="1200">
                <a:latin typeface="Times New Roman" pitchFamily="18" charset="0"/>
                <a:ea typeface="Times New Roman" pitchFamily="18" charset="0"/>
              </a:rPr>
              <a:t>      LEA BX,A</a:t>
            </a:r>
          </a:p>
          <a:p>
            <a:pPr indent="0" lvl="0" marL="0">
              <a:buNone/>
            </a:pPr>
            <a:r>
              <a:rPr sz="1200">
                <a:latin typeface="Times New Roman" pitchFamily="18" charset="0"/>
                <a:ea typeface="Times New Roman" pitchFamily="18" charset="0"/>
              </a:rPr>
              <a:t>      MOV CL,10</a:t>
            </a:r>
          </a:p>
          <a:p>
            <a:pPr indent="0" lvl="0" marL="0">
              <a:buNone/>
            </a:pPr>
            <a:r>
              <a:rPr sz="1200">
                <a:latin typeface="Times New Roman" pitchFamily="18" charset="0"/>
                <a:ea typeface="Times New Roman" pitchFamily="18" charset="0"/>
              </a:rPr>
              <a:t>      MOV AX,0000</a:t>
            </a:r>
          </a:p>
          <a:p>
            <a:pPr indent="0" lvl="0" marL="0">
              <a:buNone/>
            </a:pPr>
            <a:r>
              <a:rPr sz="1200">
                <a:latin typeface="Times New Roman" pitchFamily="18" charset="0"/>
                <a:ea typeface="Times New Roman" pitchFamily="18" charset="0"/>
              </a:rPr>
              <a:t>   L1:ADD AL,BYTE PTR[BX]</a:t>
            </a:r>
          </a:p>
          <a:p>
            <a:pPr indent="0" lvl="0" marL="0">
              <a:buNone/>
            </a:pPr>
            <a:r>
              <a:rPr sz="1200">
                <a:latin typeface="Times New Roman" pitchFamily="18" charset="0"/>
                <a:ea typeface="Times New Roman" pitchFamily="18" charset="0"/>
              </a:rPr>
              <a:t>      INC BX</a:t>
            </a:r>
          </a:p>
          <a:p>
            <a:pPr indent="0" lvl="0" marL="0">
              <a:buNone/>
            </a:pPr>
            <a:r>
              <a:rPr sz="1200">
                <a:latin typeface="Times New Roman" pitchFamily="18" charset="0"/>
                <a:ea typeface="Times New Roman" pitchFamily="18" charset="0"/>
              </a:rPr>
              <a:t>      DEC CL</a:t>
            </a:r>
          </a:p>
          <a:p>
            <a:pPr indent="0" lvl="0" marL="0">
              <a:buNone/>
            </a:pPr>
            <a:r>
              <a:rPr sz="1200">
                <a:latin typeface="Times New Roman" pitchFamily="18" charset="0"/>
                <a:ea typeface="Times New Roman" pitchFamily="18" charset="0"/>
              </a:rPr>
              <a:t>      CMP CL,00</a:t>
            </a:r>
          </a:p>
          <a:p>
            <a:pPr indent="0" lvl="0" marL="0">
              <a:buNone/>
            </a:pPr>
            <a:r>
              <a:rPr sz="1200">
                <a:latin typeface="Times New Roman" pitchFamily="18" charset="0"/>
                <a:ea typeface="Times New Roman" pitchFamily="18" charset="0"/>
              </a:rPr>
              <a:t>      JNZ L1</a:t>
            </a:r>
          </a:p>
          <a:p>
            <a:pPr indent="0" lvl="0" marL="0">
              <a:buNone/>
            </a:pPr>
            <a:r>
              <a:rPr sz="1200">
                <a:latin typeface="Times New Roman" pitchFamily="18" charset="0"/>
                <a:ea typeface="Times New Roman" pitchFamily="18" charset="0"/>
              </a:rPr>
              <a:t>      MOV SUM,AL</a:t>
            </a:r>
          </a:p>
          <a:p>
            <a:pPr indent="0" lvl="0" marL="0">
              <a:buNone/>
            </a:pPr>
            <a:r>
              <a:rPr sz="1200">
                <a:latin typeface="Times New Roman" pitchFamily="18" charset="0"/>
                <a:ea typeface="Times New Roman" pitchFamily="18" charset="0"/>
              </a:rPr>
              <a:t>      MOV BH,10</a:t>
            </a:r>
          </a:p>
          <a:p>
            <a:pPr indent="0" lvl="0" marL="0">
              <a:buNone/>
            </a:pPr>
            <a:r>
              <a:rPr sz="1200">
                <a:latin typeface="Times New Roman" pitchFamily="18" charset="0"/>
                <a:ea typeface="Times New Roman" pitchFamily="18" charset="0"/>
              </a:rPr>
              <a:t>      DIV BH</a:t>
            </a:r>
          </a:p>
          <a:p>
            <a:pPr indent="0" lvl="0" marL="0">
              <a:buNone/>
            </a:pPr>
            <a:r>
              <a:rPr sz="1200">
                <a:latin typeface="Times New Roman" pitchFamily="18" charset="0"/>
                <a:ea typeface="Times New Roman" pitchFamily="18" charset="0"/>
              </a:rPr>
              <a:t>      MOV AH,4CH</a:t>
            </a:r>
          </a:p>
          <a:p>
            <a:pPr indent="0" lvl="0" marL="0">
              <a:buNone/>
            </a:pPr>
            <a:r>
              <a:rPr sz="1200">
                <a:latin typeface="Times New Roman" pitchFamily="18" charset="0"/>
                <a:ea typeface="Times New Roman" pitchFamily="18" charset="0"/>
              </a:rPr>
              <a:t>      INT 21H</a:t>
            </a:r>
          </a:p>
          <a:p>
            <a:pPr indent="0" lvl="0" marL="0">
              <a:buNone/>
            </a:pPr>
            <a:r>
              <a:rPr sz="1200">
                <a:latin typeface="Times New Roman" pitchFamily="18" charset="0"/>
                <a:ea typeface="Times New Roman" pitchFamily="18" charset="0"/>
              </a:rPr>
              <a:t>CODE ENDS</a:t>
            </a:r>
          </a:p>
          <a:p>
            <a:pPr indent="0" lvl="0" marL="0">
              <a:buNone/>
            </a:pPr>
            <a:r>
              <a:rPr sz="1200">
                <a:latin typeface="Times New Roman" pitchFamily="18" charset="0"/>
                <a:ea typeface="Times New Roman" pitchFamily="18" charset="0"/>
              </a:rPr>
              <a:t>END START</a:t>
            </a:r>
          </a:p>
        </p:txBody>
      </p:sp>
      <p:sp>
        <p:nvSpPr>
          <p:cNvPr id="1048592"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593"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72</a:t>
            </a:fld>
            <a:endParaRPr altLang="en-US" sz="1200" lang="zh-CN">
              <a:solidFill>
                <a:srgbClr val="045C75"/>
              </a:solidFill>
            </a:endParaRP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rcRect l="0" t="0" r="0" b="0"/>
          <a:stretch>
            <a:fillRect/>
          </a:stretch>
        </p:blipFill>
        <p:spPr>
          <a:xfrm rot="0">
            <a:off x="2212975" y="2382837"/>
            <a:ext cx="4364037" cy="1135062"/>
          </a:xfrm>
          <a:prstGeom prst="rect"/>
          <a:noFill/>
          <a:ln>
            <a:noFill/>
          </a:ln>
        </p:spPr>
      </p:pic>
      <p:sp>
        <p:nvSpPr>
          <p:cNvPr id="1048601" name=""/>
          <p:cNvSpPr txBox="1"/>
          <p:nvPr/>
        </p:nvSpPr>
        <p:spPr>
          <a:xfrm rot="0">
            <a:off x="2667000" y="6356350"/>
            <a:ext cx="33528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0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73</a:t>
            </a:fld>
            <a:endParaRPr altLang="en-US" sz="1200" lang="zh-CN">
              <a:solidFill>
                <a:srgbClr val="045C75"/>
              </a:solidFill>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a:off x="0" y="0"/>
          <a:ext cx="0" cy="0"/>
          <a:chOff x="0" y="0"/>
          <a:chExt cx="0" cy="0"/>
        </a:xfrm>
      </p:grpSpPr>
      <p:sp>
        <p:nvSpPr>
          <p:cNvPr id="1048649"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50"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500" lang="zh-CN"/>
              <a:t>XCHG Des, Src:</a:t>
            </a:r>
          </a:p>
          <a:p>
            <a:pPr eaLnBrk="1" hangingPunct="1" latinLnBrk="1" lvl="1">
              <a:spcAft>
                <a:spcPts val="1200"/>
              </a:spcAft>
            </a:pPr>
            <a:r>
              <a:rPr sz="2300"/>
              <a:t>This instruction exchanges Src with Des.</a:t>
            </a:r>
          </a:p>
          <a:p>
            <a:pPr eaLnBrk="1" hangingPunct="1" latinLnBrk="1" lvl="1">
              <a:spcAft>
                <a:spcPts val="1200"/>
              </a:spcAft>
            </a:pPr>
            <a:r>
              <a:rPr sz="2300"/>
              <a:t>It cannot exchange two memory locations directly.</a:t>
            </a:r>
          </a:p>
          <a:p>
            <a:pPr eaLnBrk="1" hangingPunct="1" latinLnBrk="1" lvl="1">
              <a:spcAft>
                <a:spcPts val="1200"/>
              </a:spcAft>
            </a:pPr>
            <a:r>
              <a:rPr sz="2300"/>
              <a:t>Immediate data is also not allowed in these instruction.</a:t>
            </a:r>
          </a:p>
          <a:p>
            <a:pPr eaLnBrk="1" hangingPunct="1" latinLnBrk="1" lvl="1">
              <a:spcAft>
                <a:spcPts val="1200"/>
              </a:spcAft>
            </a:pPr>
            <a:r>
              <a:rPr sz="2300"/>
              <a:t>E.g.: XCHG DX, AX</a:t>
            </a:r>
          </a:p>
          <a:p>
            <a:pPr eaLnBrk="1" hangingPunct="1" latinLnBrk="1" lvl="1">
              <a:spcAft>
                <a:spcPts val="1200"/>
              </a:spcAft>
            </a:pPr>
            <a:r>
              <a:rPr sz="2300"/>
              <a:t>XCHG [5000H],AX</a:t>
            </a:r>
          </a:p>
        </p:txBody>
      </p:sp>
      <p:sp>
        <p:nvSpPr>
          <p:cNvPr id="1048651"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52"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8</a:t>
            </a:fld>
            <a:endParaRPr altLang="en-US" sz="1200" lang="zh-CN">
              <a:solidFill>
                <a:srgbClr val="045C75"/>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a:off x="0" y="0"/>
          <a:ext cx="0" cy="0"/>
          <a:chOff x="0" y="0"/>
          <a:chExt cx="0" cy="0"/>
        </a:xfrm>
      </p:grpSpPr>
      <p:sp>
        <p:nvSpPr>
          <p:cNvPr id="1048653" name=""/>
          <p:cNvSpPr/>
          <p:nvPr>
            <p:ph type="title" sz="full" idx="0"/>
          </p:nvPr>
        </p:nvSpPr>
        <p:spPr>
          <a:xfrm rot="0">
            <a:off x="457200" y="704850"/>
            <a:ext cx="8229600" cy="866775"/>
          </a:xfrm>
          <a:prstGeom prst="rect"/>
          <a:noFill/>
          <a:ln>
            <a:noFill/>
          </a:ln>
        </p:spPr>
        <p:txBody>
          <a:bodyPr anchor="b" bIns="0" lIns="0" rIns="0" tIns="45720"/>
          <a:lstStyle>
            <a:lvl1pPr algn="l" fontAlgn="base" indent="0" latinLnBrk="1" marL="0" rtl="0">
              <a:lnSpc>
                <a:spcPct val="100000"/>
              </a:lnSpc>
              <a:spcBef>
                <a:spcPct val="0"/>
              </a:spcBef>
              <a:spcAft>
                <a:spcPct val="0"/>
              </a:spcAft>
              <a:buFontTx/>
              <a:buNone/>
              <a:defRPr baseline="0" b="0" sz="5000" i="0">
                <a:solidFill>
                  <a:schemeClr val="lt2"/>
                </a:solidFill>
                <a:latin typeface="Calibri" pitchFamily="34" charset="0"/>
                <a:sym typeface="Arial" pitchFamily="0" charset="0"/>
              </a:defRPr>
            </a:lvl1pPr>
          </a:lstStyle>
          <a:p>
            <a:pPr algn="ctr" eaLnBrk="1" hangingPunct="1" latinLnBrk="1" lvl="0"/>
            <a:r>
              <a:rPr altLang="en-US" b="1" lang="zh-CN"/>
              <a:t>Data Transfer Instructions</a:t>
            </a:r>
          </a:p>
        </p:txBody>
      </p:sp>
      <p:sp>
        <p:nvSpPr>
          <p:cNvPr id="1048654" name=""/>
          <p:cNvSpPr/>
          <p:nvPr>
            <p:ph sz="full" idx="1"/>
          </p:nvPr>
        </p:nvSpPr>
        <p:spPr>
          <a:xfrm rot="0">
            <a:off x="457200" y="1714500"/>
            <a:ext cx="8229600" cy="4610100"/>
          </a:xfrm>
          <a:prstGeom prst="rect"/>
          <a:noFill/>
          <a:ln>
            <a:noFill/>
          </a:ln>
        </p:spPr>
        <p:txBody>
          <a:bodyPr anchor="t" bIns="45720" lIns="91440" rIns="91440" tIns="45720"/>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rgbClr val="0BD0D9"/>
              </a:buClr>
              <a:buSzPct val="85000"/>
              <a:buFont typeface="Wingdings 2" pitchFamily="18" charset="2"/>
              <a:buChar char=""/>
              <a:defRPr baseline="0" b="0" sz="2400" i="0">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rgbClr val="0BD0D9"/>
              </a:buClr>
              <a:buSzPct val="70000"/>
              <a:buFont typeface="Wingdings 2" pitchFamily="18" charset="2"/>
              <a:buChar char=""/>
              <a:defRPr baseline="0" b="0" sz="2100" i="0">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0BD0D9"/>
              </a:buClr>
              <a:buSzPct val="65000"/>
              <a:buFont typeface="Wingdings 2" pitchFamily="18" charset="2"/>
              <a:buChar char=""/>
              <a:defRPr baseline="0" b="0" sz="2000" i="0">
                <a:solidFill>
                  <a:schemeClr val="dk1"/>
                </a:solidFill>
                <a:latin typeface="Constantia" pitchFamily="18" charset="0"/>
                <a:sym typeface="Arial" pitchFamily="0" charset="0"/>
              </a:defRPr>
            </a:lvl5pPr>
          </a:lstStyle>
          <a:p>
            <a:pPr eaLnBrk="1" hangingPunct="1" latinLnBrk="1" lvl="0">
              <a:spcAft>
                <a:spcPts val="1200"/>
              </a:spcAft>
            </a:pPr>
            <a:r>
              <a:rPr altLang="en-US" b="1" sz="2300" lang="zh-CN"/>
              <a:t>IN Accumulator, Port Address:</a:t>
            </a:r>
          </a:p>
          <a:p>
            <a:pPr eaLnBrk="1" hangingPunct="1" latinLnBrk="1" lvl="1">
              <a:spcAft>
                <a:spcPts val="1200"/>
              </a:spcAft>
            </a:pPr>
            <a:r>
              <a:rPr sz="2100"/>
              <a:t>It transfers the operand from specified port to accumulator register.</a:t>
            </a:r>
          </a:p>
          <a:p>
            <a:pPr eaLnBrk="1" hangingPunct="1" latinLnBrk="1" lvl="1">
              <a:spcAft>
                <a:spcPts val="1200"/>
              </a:spcAft>
            </a:pPr>
            <a:r>
              <a:rPr sz="2100"/>
              <a:t>AL and AX are the allowed destinations for 8 bit and 16-bit input operations.</a:t>
            </a:r>
          </a:p>
          <a:p>
            <a:pPr eaLnBrk="1" hangingPunct="1" latinLnBrk="1" lvl="1">
              <a:spcAft>
                <a:spcPts val="1200"/>
              </a:spcAft>
            </a:pPr>
            <a:r>
              <a:rPr sz="2100"/>
              <a:t>DX  is the only register which is allowed to carry the port address.</a:t>
            </a:r>
          </a:p>
          <a:p>
            <a:pPr eaLnBrk="1" hangingPunct="1" latinLnBrk="1" lvl="1">
              <a:spcAft>
                <a:spcPts val="1200"/>
              </a:spcAft>
            </a:pPr>
            <a:r>
              <a:rPr sz="2100"/>
              <a:t>E.g.: IN AX, 0028 H</a:t>
            </a:r>
          </a:p>
          <a:p>
            <a:pPr eaLnBrk="1" hangingPunct="1" latinLnBrk="1" lvl="1">
              <a:spcAft>
                <a:spcPts val="1200"/>
              </a:spcAft>
            </a:pPr>
            <a:r>
              <a:rPr sz="2100"/>
              <a:t>E.g: IN AX, DX</a:t>
            </a:r>
          </a:p>
          <a:p>
            <a:pPr eaLnBrk="1" hangingPunct="1" latinLnBrk="1" lvl="0">
              <a:spcAft>
                <a:spcPts val="1200"/>
              </a:spcAft>
            </a:pPr>
            <a:endParaRPr sz="2100"/>
          </a:p>
        </p:txBody>
      </p:sp>
      <p:sp>
        <p:nvSpPr>
          <p:cNvPr id="1048655" name=""/>
          <p:cNvSpPr txBox="1"/>
          <p:nvPr/>
        </p:nvSpPr>
        <p:spPr>
          <a:xfrm rot="0">
            <a:off x="457200" y="6356350"/>
            <a:ext cx="21336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fld id="{566ABCEB-ACFC-4714-9973-3DA970169C29}" type="datetime1">
              <a:rPr altLang="en-US" sz="1200" lang="zh-CN">
                <a:solidFill>
                  <a:srgbClr val="045C75"/>
                </a:solidFill>
              </a:rPr>
              <a:pPr eaLnBrk="1" hangingPunct="1" latinLnBrk="1" lvl="0"/>
              <a:t>2018/9/27</a:t>
            </a:fld>
            <a:endParaRPr altLang="en-US" sz="1200" lang="zh-CN">
              <a:solidFill>
                <a:srgbClr val="045C75"/>
              </a:solidFill>
            </a:endParaRPr>
          </a:p>
        </p:txBody>
      </p:sp>
      <p:sp>
        <p:nvSpPr>
          <p:cNvPr id="1048656" name=""/>
          <p:cNvSpPr txBox="1"/>
          <p:nvPr/>
        </p:nvSpPr>
        <p:spPr>
          <a:xfrm rot="0">
            <a:off x="7924800" y="6356350"/>
            <a:ext cx="762000" cy="365125"/>
          </a:xfrm>
          <a:prstGeom prst="rect"/>
          <a:noFill/>
          <a:ln>
            <a:noFill/>
          </a:ln>
        </p:spPr>
        <p:txBody>
          <a:bodyPr anchor="b" bIns="0" lIns="0" rIns="0" tIns="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zh-CN">
                <a:solidFill>
                  <a:srgbClr val="045C75"/>
                </a:solidFill>
              </a:rPr>
              <a:pPr algn="r" eaLnBrk="1" hangingPunct="1" latinLnBrk="1" lvl="0"/>
              <a:t>9</a:t>
            </a:fld>
            <a:endParaRPr altLang="en-US" sz="1200" lang="zh-CN">
              <a:solidFill>
                <a:srgbClr val="045C75"/>
              </a:solidFill>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000000"/>
      </a:accent5>
      <a:accent6>
        <a:srgbClr val="000000"/>
      </a:accent6>
      <a:hlink>
        <a:srgbClr val="E2D7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000000"/>
        </a:accent5>
        <a:accent6>
          <a:srgbClr val="000000"/>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2018-09-27T09:02:15Z</dcterms:created>
  <dcterms:modified xsi:type="dcterms:W3CDTF">2018-09-27T09:02:15Z</dcterms:modified>
</cp:coreProperties>
</file>