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257" r:id="rId3"/>
    <p:sldId id="258" r:id="rId4"/>
    <p:sldId id="259" r:id="rId5"/>
    <p:sldId id="260" r:id="rId6"/>
    <p:sldId id="261" r:id="rId7"/>
    <p:sldId id="265" r:id="rId8"/>
    <p:sldId id="262" r:id="rId9"/>
    <p:sldId id="263" r:id="rId10"/>
    <p:sldId id="264" r:id="rId11"/>
    <p:sldId id="287" r:id="rId12"/>
    <p:sldId id="288" r:id="rId13"/>
    <p:sldId id="292" r:id="rId14"/>
    <p:sldId id="289" r:id="rId15"/>
    <p:sldId id="268" r:id="rId16"/>
    <p:sldId id="269" r:id="rId17"/>
    <p:sldId id="270" r:id="rId18"/>
    <p:sldId id="272" r:id="rId19"/>
    <p:sldId id="293" r:id="rId20"/>
    <p:sldId id="294" r:id="rId21"/>
    <p:sldId id="291" r:id="rId22"/>
    <p:sldId id="274" r:id="rId23"/>
    <p:sldId id="275" r:id="rId24"/>
    <p:sldId id="297" r:id="rId25"/>
    <p:sldId id="276" r:id="rId26"/>
    <p:sldId id="277" r:id="rId27"/>
    <p:sldId id="278" r:id="rId28"/>
    <p:sldId id="279" r:id="rId29"/>
    <p:sldId id="280" r:id="rId30"/>
    <p:sldId id="281" r:id="rId31"/>
    <p:sldId id="282" r:id="rId32"/>
    <p:sldId id="283" r:id="rId33"/>
    <p:sldId id="299" r:id="rId34"/>
    <p:sldId id="284" r:id="rId35"/>
    <p:sldId id="298" r:id="rId36"/>
    <p:sldId id="285" r:id="rId37"/>
    <p:sldId id="286" r:id="rId38"/>
    <p:sldId id="318" r:id="rId39"/>
    <p:sldId id="319" r:id="rId40"/>
    <p:sldId id="320" r:id="rId41"/>
    <p:sldId id="301" r:id="rId42"/>
    <p:sldId id="322" r:id="rId43"/>
    <p:sldId id="323" r:id="rId44"/>
    <p:sldId id="316" r:id="rId45"/>
    <p:sldId id="303" r:id="rId46"/>
    <p:sldId id="317" r:id="rId47"/>
    <p:sldId id="304" r:id="rId48"/>
    <p:sldId id="305" r:id="rId49"/>
    <p:sldId id="306" r:id="rId50"/>
    <p:sldId id="307" r:id="rId51"/>
    <p:sldId id="308" r:id="rId52"/>
    <p:sldId id="309" r:id="rId53"/>
    <p:sldId id="310" r:id="rId54"/>
    <p:sldId id="311" r:id="rId55"/>
    <p:sldId id="312" r:id="rId56"/>
    <p:sldId id="313" r:id="rId57"/>
    <p:sldId id="314"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90" d="100"/>
          <a:sy n="90" d="100"/>
        </p:scale>
        <p:origin x="-1404" y="-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CCF5F4-ADF5-4208-BFBF-CA1D82E96E18}" type="datetimeFigureOut">
              <a:rPr lang="en-US" smtClean="0"/>
              <a:pPr/>
              <a:t>8/8/2018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E5A063-97C7-4793-B335-1465E52AF1BC}" type="slidenum">
              <a:rPr lang="en-US" smtClean="0"/>
              <a:pPr/>
              <a:t>‹#›</a:t>
            </a:fld>
            <a:endParaRPr lang="en-US"/>
          </a:p>
        </p:txBody>
      </p:sp>
    </p:spTree>
    <p:extLst>
      <p:ext uri="{BB962C8B-B14F-4D97-AF65-F5344CB8AC3E}">
        <p14:creationId xmlns:p14="http://schemas.microsoft.com/office/powerpoint/2010/main" xmlns="" val="3223399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15</a:t>
            </a:fld>
            <a:endParaRPr lang="en-US" dirty="0"/>
          </a:p>
        </p:txBody>
      </p:sp>
    </p:spTree>
    <p:extLst>
      <p:ext uri="{BB962C8B-B14F-4D97-AF65-F5344CB8AC3E}">
        <p14:creationId xmlns:p14="http://schemas.microsoft.com/office/powerpoint/2010/main" xmlns="" val="2929660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28</a:t>
            </a:fld>
            <a:endParaRPr lang="en-US" dirty="0"/>
          </a:p>
        </p:txBody>
      </p:sp>
    </p:spTree>
    <p:extLst>
      <p:ext uri="{BB962C8B-B14F-4D97-AF65-F5344CB8AC3E}">
        <p14:creationId xmlns:p14="http://schemas.microsoft.com/office/powerpoint/2010/main" xmlns="" val="2949268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29</a:t>
            </a:fld>
            <a:endParaRPr lang="en-US" dirty="0"/>
          </a:p>
        </p:txBody>
      </p:sp>
    </p:spTree>
    <p:extLst>
      <p:ext uri="{BB962C8B-B14F-4D97-AF65-F5344CB8AC3E}">
        <p14:creationId xmlns:p14="http://schemas.microsoft.com/office/powerpoint/2010/main" xmlns="" val="2946595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30</a:t>
            </a:fld>
            <a:endParaRPr lang="en-US" dirty="0"/>
          </a:p>
        </p:txBody>
      </p:sp>
    </p:spTree>
    <p:extLst>
      <p:ext uri="{BB962C8B-B14F-4D97-AF65-F5344CB8AC3E}">
        <p14:creationId xmlns:p14="http://schemas.microsoft.com/office/powerpoint/2010/main" xmlns="" val="1484766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31</a:t>
            </a:fld>
            <a:endParaRPr lang="en-US" dirty="0"/>
          </a:p>
        </p:txBody>
      </p:sp>
    </p:spTree>
    <p:extLst>
      <p:ext uri="{BB962C8B-B14F-4D97-AF65-F5344CB8AC3E}">
        <p14:creationId xmlns:p14="http://schemas.microsoft.com/office/powerpoint/2010/main" xmlns="" val="1756977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32</a:t>
            </a:fld>
            <a:endParaRPr lang="en-US" dirty="0"/>
          </a:p>
        </p:txBody>
      </p:sp>
    </p:spTree>
    <p:extLst>
      <p:ext uri="{BB962C8B-B14F-4D97-AF65-F5344CB8AC3E}">
        <p14:creationId xmlns:p14="http://schemas.microsoft.com/office/powerpoint/2010/main" xmlns="" val="2953082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34</a:t>
            </a:fld>
            <a:endParaRPr lang="en-US" dirty="0"/>
          </a:p>
        </p:txBody>
      </p:sp>
    </p:spTree>
    <p:extLst>
      <p:ext uri="{BB962C8B-B14F-4D97-AF65-F5344CB8AC3E}">
        <p14:creationId xmlns:p14="http://schemas.microsoft.com/office/powerpoint/2010/main" xmlns="" val="3516405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36</a:t>
            </a:fld>
            <a:endParaRPr lang="en-US" dirty="0"/>
          </a:p>
        </p:txBody>
      </p:sp>
    </p:spTree>
    <p:extLst>
      <p:ext uri="{BB962C8B-B14F-4D97-AF65-F5344CB8AC3E}">
        <p14:creationId xmlns:p14="http://schemas.microsoft.com/office/powerpoint/2010/main" xmlns="" val="4111574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37</a:t>
            </a:fld>
            <a:endParaRPr lang="en-US" dirty="0"/>
          </a:p>
        </p:txBody>
      </p:sp>
    </p:spTree>
    <p:extLst>
      <p:ext uri="{BB962C8B-B14F-4D97-AF65-F5344CB8AC3E}">
        <p14:creationId xmlns:p14="http://schemas.microsoft.com/office/powerpoint/2010/main" xmlns="" val="222351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16</a:t>
            </a:fld>
            <a:endParaRPr lang="en-US" dirty="0"/>
          </a:p>
        </p:txBody>
      </p:sp>
    </p:spTree>
    <p:extLst>
      <p:ext uri="{BB962C8B-B14F-4D97-AF65-F5344CB8AC3E}">
        <p14:creationId xmlns:p14="http://schemas.microsoft.com/office/powerpoint/2010/main" xmlns="" val="3719221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17</a:t>
            </a:fld>
            <a:endParaRPr lang="en-US" dirty="0"/>
          </a:p>
        </p:txBody>
      </p:sp>
    </p:spTree>
    <p:extLst>
      <p:ext uri="{BB962C8B-B14F-4D97-AF65-F5344CB8AC3E}">
        <p14:creationId xmlns:p14="http://schemas.microsoft.com/office/powerpoint/2010/main" xmlns="" val="492291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18</a:t>
            </a:fld>
            <a:endParaRPr lang="en-US" dirty="0"/>
          </a:p>
        </p:txBody>
      </p:sp>
    </p:spTree>
    <p:extLst>
      <p:ext uri="{BB962C8B-B14F-4D97-AF65-F5344CB8AC3E}">
        <p14:creationId xmlns:p14="http://schemas.microsoft.com/office/powerpoint/2010/main" xmlns="" val="3046708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22</a:t>
            </a:fld>
            <a:endParaRPr lang="en-US" dirty="0"/>
          </a:p>
        </p:txBody>
      </p:sp>
    </p:spTree>
    <p:extLst>
      <p:ext uri="{BB962C8B-B14F-4D97-AF65-F5344CB8AC3E}">
        <p14:creationId xmlns:p14="http://schemas.microsoft.com/office/powerpoint/2010/main" xmlns="" val="3049362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23</a:t>
            </a:fld>
            <a:endParaRPr lang="en-US" dirty="0"/>
          </a:p>
        </p:txBody>
      </p:sp>
    </p:spTree>
    <p:extLst>
      <p:ext uri="{BB962C8B-B14F-4D97-AF65-F5344CB8AC3E}">
        <p14:creationId xmlns:p14="http://schemas.microsoft.com/office/powerpoint/2010/main" xmlns="" val="2675135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25</a:t>
            </a:fld>
            <a:endParaRPr lang="en-US" dirty="0"/>
          </a:p>
        </p:txBody>
      </p:sp>
    </p:spTree>
    <p:extLst>
      <p:ext uri="{BB962C8B-B14F-4D97-AF65-F5344CB8AC3E}">
        <p14:creationId xmlns:p14="http://schemas.microsoft.com/office/powerpoint/2010/main" xmlns="" val="1993026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26</a:t>
            </a:fld>
            <a:endParaRPr lang="en-US" dirty="0"/>
          </a:p>
        </p:txBody>
      </p:sp>
    </p:spTree>
    <p:extLst>
      <p:ext uri="{BB962C8B-B14F-4D97-AF65-F5344CB8AC3E}">
        <p14:creationId xmlns:p14="http://schemas.microsoft.com/office/powerpoint/2010/main" xmlns="" val="2058231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27</a:t>
            </a:fld>
            <a:endParaRPr lang="en-US" dirty="0"/>
          </a:p>
        </p:txBody>
      </p:sp>
    </p:spTree>
    <p:extLst>
      <p:ext uri="{BB962C8B-B14F-4D97-AF65-F5344CB8AC3E}">
        <p14:creationId xmlns:p14="http://schemas.microsoft.com/office/powerpoint/2010/main" xmlns="" val="3417099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B69F7C8-8D5D-45B3-B710-7702E0328175}" type="datetimeFigureOut">
              <a:rPr lang="en-US" smtClean="0"/>
              <a:pPr/>
              <a:t>8/8/2018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98A4380-8005-4A3F-8E6A-147326E7A01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69F7C8-8D5D-45B3-B710-7702E0328175}" type="datetimeFigureOut">
              <a:rPr lang="en-US" smtClean="0"/>
              <a:pPr/>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A4380-8005-4A3F-8E6A-147326E7A0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69F7C8-8D5D-45B3-B710-7702E0328175}" type="datetimeFigureOut">
              <a:rPr lang="en-US" smtClean="0"/>
              <a:pPr/>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A4380-8005-4A3F-8E6A-147326E7A0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69F7C8-8D5D-45B3-B710-7702E0328175}" type="datetimeFigureOut">
              <a:rPr lang="en-US" smtClean="0"/>
              <a:pPr/>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A4380-8005-4A3F-8E6A-147326E7A0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B69F7C8-8D5D-45B3-B710-7702E0328175}" type="datetimeFigureOut">
              <a:rPr lang="en-US" smtClean="0"/>
              <a:pPr/>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A4380-8005-4A3F-8E6A-147326E7A01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69F7C8-8D5D-45B3-B710-7702E0328175}" type="datetimeFigureOut">
              <a:rPr lang="en-US" smtClean="0"/>
              <a:pPr/>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8A4380-8005-4A3F-8E6A-147326E7A0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B69F7C8-8D5D-45B3-B710-7702E0328175}" type="datetimeFigureOut">
              <a:rPr lang="en-US" smtClean="0"/>
              <a:pPr/>
              <a:t>8/8/2018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8A4380-8005-4A3F-8E6A-147326E7A0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B69F7C8-8D5D-45B3-B710-7702E0328175}" type="datetimeFigureOut">
              <a:rPr lang="en-US" smtClean="0"/>
              <a:pPr/>
              <a:t>8/8/2018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8A4380-8005-4A3F-8E6A-147326E7A0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69F7C8-8D5D-45B3-B710-7702E0328175}" type="datetimeFigureOut">
              <a:rPr lang="en-US" smtClean="0"/>
              <a:pPr/>
              <a:t>8/8/2018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8A4380-8005-4A3F-8E6A-147326E7A0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69F7C8-8D5D-45B3-B710-7702E0328175}" type="datetimeFigureOut">
              <a:rPr lang="en-US" smtClean="0"/>
              <a:pPr/>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8A4380-8005-4A3F-8E6A-147326E7A0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B69F7C8-8D5D-45B3-B710-7702E0328175}" type="datetimeFigureOut">
              <a:rPr lang="en-US" smtClean="0"/>
              <a:pPr/>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98A4380-8005-4A3F-8E6A-147326E7A01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B69F7C8-8D5D-45B3-B710-7702E0328175}" type="datetimeFigureOut">
              <a:rPr lang="en-US" smtClean="0"/>
              <a:pPr/>
              <a:t>8/8/2018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98A4380-8005-4A3F-8E6A-147326E7A01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6.gif"/></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1.gif"/><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MPC –module 1</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Execution unit</a:t>
            </a:r>
            <a:endParaRPr lang="en-US" dirty="0"/>
          </a:p>
        </p:txBody>
      </p:sp>
      <p:sp>
        <p:nvSpPr>
          <p:cNvPr id="3" name="Content Placeholder 2"/>
          <p:cNvSpPr>
            <a:spLocks noGrp="1"/>
          </p:cNvSpPr>
          <p:nvPr>
            <p:ph idx="1"/>
          </p:nvPr>
        </p:nvSpPr>
        <p:spPr/>
        <p:txBody>
          <a:bodyPr/>
          <a:lstStyle/>
          <a:p>
            <a:r>
              <a:rPr lang="en-US" dirty="0" smtClean="0"/>
              <a:t>Control Circuit</a:t>
            </a:r>
          </a:p>
          <a:p>
            <a:r>
              <a:rPr lang="en-US" dirty="0" smtClean="0"/>
              <a:t> Instruction Decoder</a:t>
            </a:r>
          </a:p>
          <a:p>
            <a:r>
              <a:rPr lang="en-US" dirty="0" smtClean="0"/>
              <a:t>Arithmetic Logic Unit (ALU)</a:t>
            </a:r>
          </a:p>
          <a:p>
            <a:r>
              <a:rPr lang="en-US" dirty="0" smtClean="0"/>
              <a:t>Flag Registers</a:t>
            </a:r>
          </a:p>
          <a:p>
            <a:r>
              <a:rPr lang="en-US" dirty="0" smtClean="0"/>
              <a:t>General purpose registers</a:t>
            </a:r>
          </a:p>
          <a:p>
            <a:r>
              <a:rPr lang="en-US" dirty="0" smtClean="0"/>
              <a:t> Pointers and Index Registers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Registers</a:t>
            </a:r>
            <a:endParaRPr lang="en-US" dirty="0"/>
          </a:p>
        </p:txBody>
      </p:sp>
      <p:sp>
        <p:nvSpPr>
          <p:cNvPr id="3" name="Content Placeholder 2"/>
          <p:cNvSpPr>
            <a:spLocks noGrp="1"/>
          </p:cNvSpPr>
          <p:nvPr>
            <p:ph idx="1"/>
          </p:nvPr>
        </p:nvSpPr>
        <p:spPr/>
        <p:txBody>
          <a:bodyPr/>
          <a:lstStyle/>
          <a:p>
            <a:r>
              <a:rPr lang="en-US" dirty="0" smtClean="0"/>
              <a:t>It consist of : </a:t>
            </a:r>
          </a:p>
          <a:p>
            <a:pPr lvl="1"/>
            <a:r>
              <a:rPr lang="en-US" dirty="0" smtClean="0"/>
              <a:t>General purpose registers</a:t>
            </a:r>
          </a:p>
          <a:p>
            <a:pPr lvl="1"/>
            <a:r>
              <a:rPr lang="en-US" dirty="0" smtClean="0"/>
              <a:t>Special purpose registers</a:t>
            </a:r>
          </a:p>
          <a:p>
            <a:pPr lvl="1"/>
            <a:endParaRPr lang="en-US" dirty="0" smtClean="0"/>
          </a:p>
          <a:p>
            <a:pPr marL="274320" lvl="1" indent="-274320">
              <a:buClr>
                <a:schemeClr val="accent3"/>
              </a:buClr>
              <a:buSzPct val="95000"/>
            </a:pPr>
            <a:r>
              <a:rPr lang="en-US" dirty="0" smtClean="0"/>
              <a:t>General purpose registers :</a:t>
            </a:r>
          </a:p>
          <a:p>
            <a:pPr marL="548640" lvl="2" indent="-274320">
              <a:buClr>
                <a:schemeClr val="accent3"/>
              </a:buClr>
              <a:buSzPct val="95000"/>
            </a:pPr>
            <a:r>
              <a:rPr lang="en-US" dirty="0" smtClean="0"/>
              <a:t>It can be used as 8 bit or 16 bit.</a:t>
            </a:r>
          </a:p>
          <a:p>
            <a:pPr marL="548640" lvl="2" indent="-274320">
              <a:buClr>
                <a:schemeClr val="accent3"/>
              </a:buClr>
              <a:buSzPct val="95000"/>
            </a:pPr>
            <a:r>
              <a:rPr lang="en-US" dirty="0" smtClean="0"/>
              <a:t>Used for holding data, variables, intermediate results etc..</a:t>
            </a:r>
          </a:p>
          <a:p>
            <a:pPr marL="548640" lvl="2" indent="-274320">
              <a:buClr>
                <a:schemeClr val="accent3"/>
              </a:buClr>
              <a:buSzPct val="95000"/>
              <a:buNone/>
            </a:pPr>
            <a:endParaRPr lang="en-US" dirty="0" smtClean="0"/>
          </a:p>
          <a:p>
            <a:pPr marL="274320" lvl="1" indent="-274320">
              <a:buClr>
                <a:schemeClr val="accent3"/>
              </a:buClr>
              <a:buSzPct val="95000"/>
            </a:pPr>
            <a:r>
              <a:rPr lang="en-US" dirty="0" smtClean="0"/>
              <a:t>Special purpose registers</a:t>
            </a:r>
          </a:p>
          <a:p>
            <a:pPr marL="548640" lvl="2" indent="-274320">
              <a:buClr>
                <a:schemeClr val="accent3"/>
              </a:buClr>
              <a:buSzPct val="95000"/>
            </a:pPr>
            <a:r>
              <a:rPr lang="en-US" dirty="0" smtClean="0"/>
              <a:t>Used as segment registers, pointers, index registers </a:t>
            </a:r>
          </a:p>
          <a:p>
            <a:pPr marL="274320" lvl="1" indent="-274320">
              <a:buClr>
                <a:schemeClr val="accent3"/>
              </a:buClr>
              <a:buSzPct val="95000"/>
            </a:pPr>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General data registers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667000" y="2971800"/>
            <a:ext cx="3048000" cy="20042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General data registers</a:t>
            </a:r>
            <a:endParaRPr lang="en-US" dirty="0"/>
          </a:p>
        </p:txBody>
      </p:sp>
      <p:sp>
        <p:nvSpPr>
          <p:cNvPr id="3" name="Content Placeholder 2"/>
          <p:cNvSpPr>
            <a:spLocks noGrp="1"/>
          </p:cNvSpPr>
          <p:nvPr>
            <p:ph idx="1"/>
          </p:nvPr>
        </p:nvSpPr>
        <p:spPr/>
        <p:txBody>
          <a:bodyPr>
            <a:normAutofit/>
          </a:bodyPr>
          <a:lstStyle/>
          <a:p>
            <a:pPr algn="just"/>
            <a:r>
              <a:rPr lang="en-US" dirty="0" smtClean="0"/>
              <a:t>AX,BX,CX and DX are the general purpose 16-bit registers.</a:t>
            </a:r>
          </a:p>
          <a:p>
            <a:pPr lvl="1" algn="just"/>
            <a:r>
              <a:rPr lang="en-US" dirty="0" smtClean="0"/>
              <a:t>AX is used as 16 bit accumulator.</a:t>
            </a:r>
          </a:p>
          <a:p>
            <a:pPr lvl="1" algn="just"/>
            <a:r>
              <a:rPr lang="en-US" dirty="0" smtClean="0"/>
              <a:t>AL can be used as an 8-bit accumulator for 8-bit operations.</a:t>
            </a:r>
          </a:p>
          <a:p>
            <a:pPr algn="just"/>
            <a:r>
              <a:rPr lang="en-US" dirty="0" smtClean="0"/>
              <a:t>BX is used as an offset storage for forming physical addresses in case of certain addressing modes.</a:t>
            </a:r>
          </a:p>
          <a:p>
            <a:pPr algn="just"/>
            <a:r>
              <a:rPr lang="en-US" dirty="0" smtClean="0"/>
              <a:t>CX register is used as a default counter.</a:t>
            </a:r>
          </a:p>
          <a:p>
            <a:pPr algn="just"/>
            <a:r>
              <a:rPr lang="en-US" dirty="0" smtClean="0"/>
              <a:t>DX register is used as an implicit operand or destination in case of a few instruction.</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Segment registers</a:t>
            </a:r>
            <a:endParaRPr lang="en-US" dirty="0"/>
          </a:p>
        </p:txBody>
      </p:sp>
      <p:sp>
        <p:nvSpPr>
          <p:cNvPr id="3" name="Content Placeholder 2"/>
          <p:cNvSpPr>
            <a:spLocks noGrp="1"/>
          </p:cNvSpPr>
          <p:nvPr>
            <p:ph idx="1"/>
          </p:nvPr>
        </p:nvSpPr>
        <p:spPr/>
        <p:txBody>
          <a:bodyPr/>
          <a:lstStyle/>
          <a:p>
            <a:r>
              <a:rPr lang="en-US" dirty="0" smtClean="0"/>
              <a:t>8086 addresses are  segmented memory. </a:t>
            </a:r>
          </a:p>
          <a:p>
            <a:r>
              <a:rPr lang="en-US" dirty="0" smtClean="0"/>
              <a:t>The complete  1 megabyte memory is divided into 16 logical segments.</a:t>
            </a:r>
          </a:p>
          <a:p>
            <a:r>
              <a:rPr lang="en-US" dirty="0" smtClean="0"/>
              <a:t>Each segments contains 64 Kbytes of memory.</a:t>
            </a:r>
          </a:p>
          <a:p>
            <a:r>
              <a:rPr lang="en-US" dirty="0" smtClean="0"/>
              <a:t>Four segment registers:</a:t>
            </a:r>
          </a:p>
          <a:p>
            <a:pPr lvl="2"/>
            <a:r>
              <a:rPr lang="en-US" dirty="0" smtClean="0"/>
              <a:t>code segment register(CS)</a:t>
            </a:r>
          </a:p>
          <a:p>
            <a:pPr lvl="2"/>
            <a:r>
              <a:rPr lang="en-US" dirty="0" smtClean="0"/>
              <a:t>Data segment register(DS)</a:t>
            </a:r>
          </a:p>
          <a:p>
            <a:pPr lvl="2"/>
            <a:r>
              <a:rPr lang="en-US" dirty="0" smtClean="0"/>
              <a:t>Extra segment register(ES)</a:t>
            </a:r>
          </a:p>
          <a:p>
            <a:pPr lvl="2"/>
            <a:r>
              <a:rPr lang="en-US" dirty="0" smtClean="0"/>
              <a:t>Stack segment register(SS)</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15</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6" name="Line Callout 2 5"/>
          <p:cNvSpPr/>
          <p:nvPr/>
        </p:nvSpPr>
        <p:spPr>
          <a:xfrm>
            <a:off x="6010701" y="824460"/>
            <a:ext cx="3048000" cy="685800"/>
          </a:xfrm>
          <a:prstGeom prst="borderCallout2">
            <a:avLst>
              <a:gd name="adj1" fmla="val 18750"/>
              <a:gd name="adj2" fmla="val -192"/>
              <a:gd name="adj3" fmla="val 18750"/>
              <a:gd name="adj4" fmla="val -16667"/>
              <a:gd name="adj5" fmla="val 90610"/>
              <a:gd name="adj6" fmla="val -60548"/>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Verdana" pitchFamily="34" charset="0"/>
                <a:ea typeface="Verdana" pitchFamily="34" charset="0"/>
                <a:cs typeface="Verdana" pitchFamily="34" charset="0"/>
              </a:rPr>
              <a:t>Dedicated Adder to generate 20 bit address</a:t>
            </a:r>
            <a:endParaRPr lang="en-US" sz="1400" b="1" dirty="0">
              <a:solidFill>
                <a:schemeClr val="tx1"/>
              </a:solidFill>
              <a:latin typeface="Verdana" pitchFamily="34" charset="0"/>
              <a:ea typeface="Verdana" pitchFamily="34" charset="0"/>
              <a:cs typeface="Verdana" pitchFamily="34" charset="0"/>
            </a:endParaRPr>
          </a:p>
        </p:txBody>
      </p:sp>
      <p:sp>
        <p:nvSpPr>
          <p:cNvPr id="13" name="Line Callout 2 12"/>
          <p:cNvSpPr/>
          <p:nvPr/>
        </p:nvSpPr>
        <p:spPr>
          <a:xfrm>
            <a:off x="6019800" y="1676400"/>
            <a:ext cx="3048000" cy="1676400"/>
          </a:xfrm>
          <a:prstGeom prst="borderCallout2">
            <a:avLst>
              <a:gd name="adj1" fmla="val 18750"/>
              <a:gd name="adj2" fmla="val -192"/>
              <a:gd name="adj3" fmla="val 18750"/>
              <a:gd name="adj4" fmla="val -16667"/>
              <a:gd name="adj5" fmla="val 54144"/>
              <a:gd name="adj6" fmla="val -58757"/>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Verdana" pitchFamily="34" charset="0"/>
                <a:ea typeface="Verdana" pitchFamily="34" charset="0"/>
                <a:cs typeface="Verdana" pitchFamily="34" charset="0"/>
              </a:rPr>
              <a:t>Four 16-bit </a:t>
            </a:r>
            <a:r>
              <a:rPr lang="en-US" sz="1400" b="1" dirty="0">
                <a:solidFill>
                  <a:schemeClr val="tx1"/>
                </a:solidFill>
                <a:latin typeface="Verdana" pitchFamily="34" charset="0"/>
                <a:ea typeface="Verdana" pitchFamily="34" charset="0"/>
                <a:cs typeface="Verdana" pitchFamily="34" charset="0"/>
              </a:rPr>
              <a:t>segment </a:t>
            </a:r>
            <a:r>
              <a:rPr lang="en-US" sz="1400" b="1" dirty="0" smtClean="0">
                <a:solidFill>
                  <a:schemeClr val="tx1"/>
                </a:solidFill>
                <a:latin typeface="Verdana" pitchFamily="34" charset="0"/>
                <a:ea typeface="Verdana" pitchFamily="34" charset="0"/>
                <a:cs typeface="Verdana" pitchFamily="34" charset="0"/>
              </a:rPr>
              <a:t>registers</a:t>
            </a:r>
          </a:p>
          <a:p>
            <a:pPr algn="ctr"/>
            <a:endParaRPr lang="en-US" sz="1400" b="1" dirty="0">
              <a:solidFill>
                <a:schemeClr val="tx1"/>
              </a:solidFill>
              <a:latin typeface="Verdana" pitchFamily="34" charset="0"/>
              <a:ea typeface="Verdana" pitchFamily="34" charset="0"/>
              <a:cs typeface="Verdana" pitchFamily="34" charset="0"/>
            </a:endParaRPr>
          </a:p>
          <a:p>
            <a:pPr algn="ctr"/>
            <a:r>
              <a:rPr lang="en-US" sz="1400" b="1" dirty="0" smtClean="0">
                <a:solidFill>
                  <a:schemeClr val="tx1"/>
                </a:solidFill>
                <a:latin typeface="Verdana" pitchFamily="34" charset="0"/>
                <a:ea typeface="Verdana" pitchFamily="34" charset="0"/>
                <a:cs typeface="Verdana" pitchFamily="34" charset="0"/>
              </a:rPr>
              <a:t>Code </a:t>
            </a:r>
            <a:r>
              <a:rPr lang="en-US" sz="1400" b="1" dirty="0">
                <a:solidFill>
                  <a:schemeClr val="tx1"/>
                </a:solidFill>
                <a:latin typeface="Verdana" pitchFamily="34" charset="0"/>
                <a:ea typeface="Verdana" pitchFamily="34" charset="0"/>
                <a:cs typeface="Verdana" pitchFamily="34" charset="0"/>
              </a:rPr>
              <a:t>Segment (CS)</a:t>
            </a:r>
          </a:p>
          <a:p>
            <a:pPr algn="ctr"/>
            <a:r>
              <a:rPr lang="en-US" sz="1400" b="1" dirty="0">
                <a:solidFill>
                  <a:schemeClr val="tx1"/>
                </a:solidFill>
                <a:latin typeface="Verdana" pitchFamily="34" charset="0"/>
                <a:ea typeface="Verdana" pitchFamily="34" charset="0"/>
                <a:cs typeface="Verdana" pitchFamily="34" charset="0"/>
              </a:rPr>
              <a:t>Data Segment (DS)</a:t>
            </a:r>
          </a:p>
          <a:p>
            <a:pPr algn="ctr"/>
            <a:r>
              <a:rPr lang="en-US" sz="1400" b="1" dirty="0">
                <a:solidFill>
                  <a:schemeClr val="tx1"/>
                </a:solidFill>
                <a:latin typeface="Verdana" pitchFamily="34" charset="0"/>
                <a:ea typeface="Verdana" pitchFamily="34" charset="0"/>
                <a:cs typeface="Verdana" pitchFamily="34" charset="0"/>
              </a:rPr>
              <a:t>Stack Segment (SS)</a:t>
            </a:r>
          </a:p>
          <a:p>
            <a:pPr algn="ctr"/>
            <a:r>
              <a:rPr lang="en-US" sz="1400" b="1" dirty="0">
                <a:solidFill>
                  <a:schemeClr val="tx1"/>
                </a:solidFill>
                <a:latin typeface="Verdana" pitchFamily="34" charset="0"/>
                <a:ea typeface="Verdana" pitchFamily="34" charset="0"/>
                <a:cs typeface="Verdana" pitchFamily="34" charset="0"/>
              </a:rPr>
              <a:t>Extra Segment (ES)</a:t>
            </a:r>
          </a:p>
        </p:txBody>
      </p:sp>
      <p:pic>
        <p:nvPicPr>
          <p:cNvPr id="205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295400"/>
            <a:ext cx="5765305" cy="429646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6705600" y="6400800"/>
            <a:ext cx="1731564" cy="253916"/>
          </a:xfrm>
          <a:prstGeom prst="rect">
            <a:avLst/>
          </a:prstGeom>
          <a:noFill/>
        </p:spPr>
        <p:txBody>
          <a:bodyPr wrap="none" rtlCol="0">
            <a:spAutoFit/>
          </a:bodyPr>
          <a:lstStyle/>
          <a:p>
            <a:r>
              <a:rPr lang="en-US" sz="1050" dirty="0" smtClean="0">
                <a:solidFill>
                  <a:schemeClr val="bg1">
                    <a:lumMod val="75000"/>
                  </a:schemeClr>
                </a:solidFill>
              </a:rPr>
              <a:t>Segment Registers &gt;&gt;</a:t>
            </a:r>
            <a:endParaRPr lang="en-US" sz="1050" dirty="0">
              <a:solidFill>
                <a:schemeClr val="bg1">
                  <a:lumMod val="75000"/>
                </a:schemeClr>
              </a:solidFill>
            </a:endParaRPr>
          </a:p>
        </p:txBody>
      </p:sp>
    </p:spTree>
    <p:extLst>
      <p:ext uri="{BB962C8B-B14F-4D97-AF65-F5344CB8AC3E}">
        <p14:creationId xmlns:p14="http://schemas.microsoft.com/office/powerpoint/2010/main" xmlns="" val="692426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16</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pic>
        <p:nvPicPr>
          <p:cNvPr id="2051" name="Picture 3" descr="C:\Users\AMMU\Desktop\Microprocessor\Segment.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24200" y="1141702"/>
            <a:ext cx="5087208" cy="297309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7" name="Straight Connector 6"/>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4800600"/>
            <a:ext cx="2561796" cy="954107"/>
          </a:xfrm>
          <a:prstGeom prst="rect">
            <a:avLst/>
          </a:prstGeom>
          <a:noFill/>
        </p:spPr>
        <p:txBody>
          <a:bodyPr wrap="square" rtlCol="0">
            <a:spAutoFit/>
          </a:bodyPr>
          <a:lstStyle/>
          <a:p>
            <a:pPr marL="285750" indent="-285750" algn="just">
              <a:buBlip>
                <a:blip r:embed="rId4"/>
              </a:buBlip>
            </a:pPr>
            <a:r>
              <a:rPr lang="en-US" sz="1400" b="1" dirty="0" smtClean="0"/>
              <a:t>8086’s 1-megabyte memory is divided into segments of up to 64K bytes each.</a:t>
            </a:r>
            <a:endParaRPr lang="en-US" sz="1400" b="1" dirty="0"/>
          </a:p>
        </p:txBody>
      </p:sp>
      <p:sp>
        <p:nvSpPr>
          <p:cNvPr id="16" name="TextBox 15"/>
          <p:cNvSpPr txBox="1"/>
          <p:nvPr/>
        </p:nvSpPr>
        <p:spPr>
          <a:xfrm>
            <a:off x="6096000" y="4798326"/>
            <a:ext cx="2971800" cy="1600438"/>
          </a:xfrm>
          <a:prstGeom prst="rect">
            <a:avLst/>
          </a:prstGeom>
          <a:noFill/>
        </p:spPr>
        <p:txBody>
          <a:bodyPr wrap="square" rtlCol="0">
            <a:spAutoFit/>
          </a:bodyPr>
          <a:lstStyle/>
          <a:p>
            <a:pPr marL="285750" indent="-285750" algn="just">
              <a:buBlip>
                <a:blip r:embed="rId4"/>
              </a:buBlip>
            </a:pPr>
            <a:r>
              <a:rPr lang="en-US" sz="1400" b="1" dirty="0" smtClean="0"/>
              <a:t>Programs obtain access to code and data in the segments by changing the segment register content to point to the desired segments.</a:t>
            </a:r>
          </a:p>
          <a:p>
            <a:pPr algn="just"/>
            <a:endParaRPr lang="en-US" sz="1400" b="1" dirty="0"/>
          </a:p>
        </p:txBody>
      </p:sp>
      <p:sp>
        <p:nvSpPr>
          <p:cNvPr id="17" name="TextBox 16"/>
          <p:cNvSpPr txBox="1"/>
          <p:nvPr/>
        </p:nvSpPr>
        <p:spPr>
          <a:xfrm>
            <a:off x="2729552" y="4800600"/>
            <a:ext cx="3166852" cy="1169551"/>
          </a:xfrm>
          <a:prstGeom prst="rect">
            <a:avLst/>
          </a:prstGeom>
          <a:noFill/>
        </p:spPr>
        <p:txBody>
          <a:bodyPr wrap="square" rtlCol="0">
            <a:spAutoFit/>
          </a:bodyPr>
          <a:lstStyle/>
          <a:p>
            <a:pPr marL="285750" indent="-285750" algn="just">
              <a:buBlip>
                <a:blip r:embed="rId4"/>
              </a:buBlip>
            </a:pPr>
            <a:r>
              <a:rPr lang="en-US" sz="1400" b="1" dirty="0" smtClean="0"/>
              <a:t>The 8086 can directly address four segments (256 K bytes within the 1 M byte of memory) at a particular time.</a:t>
            </a:r>
            <a:endParaRPr lang="en-US" sz="1400" b="1" dirty="0"/>
          </a:p>
        </p:txBody>
      </p:sp>
      <p:pic>
        <p:nvPicPr>
          <p:cNvPr id="12" name="Picture 2" descr="C:\Users\AMMU\Desktop\Microprocessor\Internal Architecture.png"/>
          <p:cNvPicPr>
            <a:picLocks noChangeAspect="1" noChangeArrowheads="1"/>
          </p:cNvPicPr>
          <p:nvPr/>
        </p:nvPicPr>
        <p:blipFill rotWithShape="1">
          <a:blip r:embed="rId5">
            <a:extLst>
              <a:ext uri="{28A0092B-C50C-407E-A947-70E740481C1C}">
                <a14:useLocalDpi xmlns:a14="http://schemas.microsoft.com/office/drawing/2010/main" xmlns="" val="0"/>
              </a:ext>
            </a:extLst>
          </a:blip>
          <a:srcRect l="54250" t="29759" r="25865" b="35121"/>
          <a:stretch/>
        </p:blipFill>
        <p:spPr bwMode="auto">
          <a:xfrm>
            <a:off x="413897" y="2048582"/>
            <a:ext cx="1591559" cy="20948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0216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17</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90800" y="762000"/>
            <a:ext cx="6396256" cy="3200876"/>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Code Segment Register</a:t>
            </a:r>
          </a:p>
          <a:p>
            <a:endParaRPr lang="en-US" sz="800" b="1" dirty="0" smtClean="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Blip>
                <a:blip r:embed="rId3"/>
              </a:buBlip>
            </a:pPr>
            <a:r>
              <a:rPr lang="en-US" sz="1400" b="1" dirty="0" smtClean="0">
                <a:latin typeface="+mj-lt"/>
              </a:rPr>
              <a:t>16-bit</a:t>
            </a:r>
          </a:p>
          <a:p>
            <a:pPr marL="285750" indent="-285750"/>
            <a:endParaRPr lang="en-US" sz="1400" b="1" dirty="0" smtClean="0">
              <a:latin typeface="+mj-lt"/>
            </a:endParaRPr>
          </a:p>
          <a:p>
            <a:pPr marL="285750" indent="-285750">
              <a:buBlip>
                <a:blip r:embed="rId3"/>
              </a:buBlip>
            </a:pPr>
            <a:r>
              <a:rPr lang="en-US" sz="1400" b="1" dirty="0" smtClean="0">
                <a:latin typeface="+mj-lt"/>
              </a:rPr>
              <a:t>Used for  addressing a memory location in the code segment of the memory.</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CS contains the base or start of the current code segment; </a:t>
            </a:r>
            <a:r>
              <a:rPr lang="en-US" sz="1400" b="1" dirty="0" smtClean="0"/>
              <a:t>IP </a:t>
            </a:r>
            <a:r>
              <a:rPr lang="en-US" sz="1400" b="1" dirty="0"/>
              <a:t>contains the distance or offset from this address to the next instruction byte to be fetched.</a:t>
            </a:r>
          </a:p>
          <a:p>
            <a:pPr marL="285750" indent="-285750">
              <a:buBlip>
                <a:blip r:embed="rId3"/>
              </a:buBlip>
            </a:pPr>
            <a:endParaRPr lang="en-US" sz="1400" b="1" dirty="0"/>
          </a:p>
          <a:p>
            <a:pPr marL="285750" indent="-285750">
              <a:buBlip>
                <a:blip r:embed="rId3"/>
              </a:buBlip>
            </a:pPr>
            <a:r>
              <a:rPr lang="en-US" sz="1400" b="1" dirty="0"/>
              <a:t>BIU computes the 20-bit physical address by logically shifting the contents of CS 4-bits to the left and then adding the 16-bit contents of IP</a:t>
            </a:r>
            <a:endParaRPr lang="en-US" sz="1400" b="1" dirty="0" smtClean="0">
              <a:latin typeface="+mj-lt"/>
            </a:endParaRPr>
          </a:p>
          <a:p>
            <a:pPr marL="285750" indent="-285750"/>
            <a:endParaRPr lang="en-US" sz="1400" b="1" dirty="0">
              <a:latin typeface="+mj-lt"/>
            </a:endParaRPr>
          </a:p>
        </p:txBody>
      </p:sp>
      <p:pic>
        <p:nvPicPr>
          <p:cNvPr id="10"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10"/>
          <p:cNvSpPr/>
          <p:nvPr/>
        </p:nvSpPr>
        <p:spPr>
          <a:xfrm>
            <a:off x="2743200" y="4038600"/>
            <a:ext cx="6400800" cy="2800767"/>
          </a:xfrm>
          <a:prstGeom prst="rect">
            <a:avLst/>
          </a:prstGeom>
        </p:spPr>
        <p:txBody>
          <a:bodyPr wrap="square">
            <a:spAutoFit/>
          </a:bodyPr>
          <a:lstStyle/>
          <a:p>
            <a:r>
              <a:rPr lang="en-US" sz="1600" b="1" dirty="0" smtClean="0">
                <a:solidFill>
                  <a:srgbClr val="0070C0"/>
                </a:solidFill>
                <a:latin typeface="Verdana" pitchFamily="34" charset="0"/>
                <a:ea typeface="Verdana" pitchFamily="34" charset="0"/>
                <a:cs typeface="Verdana" pitchFamily="34" charset="0"/>
              </a:rPr>
              <a:t>Data Segment Register</a:t>
            </a:r>
          </a:p>
          <a:p>
            <a:endParaRPr lang="en-US" sz="1600" b="1" dirty="0" smtClean="0">
              <a:solidFill>
                <a:srgbClr val="0070C0"/>
              </a:solidFill>
              <a:latin typeface="Verdana" pitchFamily="34" charset="0"/>
              <a:ea typeface="Verdana" pitchFamily="34" charset="0"/>
              <a:cs typeface="Verdana" pitchFamily="34" charset="0"/>
            </a:endParaRPr>
          </a:p>
          <a:p>
            <a:endParaRPr lang="en-US" sz="1600" b="1" dirty="0"/>
          </a:p>
          <a:p>
            <a:pPr marL="285750" indent="-285750">
              <a:buBlip>
                <a:blip r:embed="rId3"/>
              </a:buBlip>
            </a:pPr>
            <a:r>
              <a:rPr lang="en-US" sz="1600" b="1" dirty="0"/>
              <a:t>16-bit</a:t>
            </a:r>
          </a:p>
          <a:p>
            <a:pPr marL="285750" indent="-285750">
              <a:buBlip>
                <a:blip r:embed="rId3"/>
              </a:buBlip>
            </a:pPr>
            <a:endParaRPr lang="en-US" sz="1600" b="1" dirty="0"/>
          </a:p>
          <a:p>
            <a:pPr marL="285750" indent="-285750">
              <a:buBlip>
                <a:blip r:embed="rId3"/>
              </a:buBlip>
            </a:pPr>
            <a:r>
              <a:rPr lang="en-US" sz="1600" b="1" dirty="0"/>
              <a:t>Points to the current data segment; operands for most instructions are fetched from this segment.</a:t>
            </a:r>
          </a:p>
          <a:p>
            <a:pPr marL="285750" indent="-285750"/>
            <a:endParaRPr lang="en-US" sz="1600" b="1" dirty="0"/>
          </a:p>
          <a:p>
            <a:pPr marL="285750" indent="-285750">
              <a:buBlip>
                <a:blip r:embed="rId3"/>
              </a:buBlip>
            </a:pPr>
            <a:r>
              <a:rPr lang="en-US" sz="1600" b="1" dirty="0"/>
              <a:t>The 16-bit contents of the Source Index (SI) or Destination Index (DI) or a 16-bit displacement are used as offset for computing the 20-bit physical address.</a:t>
            </a:r>
          </a:p>
        </p:txBody>
      </p:sp>
    </p:spTree>
    <p:extLst>
      <p:ext uri="{BB962C8B-B14F-4D97-AF65-F5344CB8AC3E}">
        <p14:creationId xmlns:p14="http://schemas.microsoft.com/office/powerpoint/2010/main" xmlns="" val="1585282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18</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1908215"/>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Stack Segment Register</a:t>
            </a:r>
          </a:p>
          <a:p>
            <a:endParaRPr lang="en-US" sz="800" b="1" dirty="0" smtClean="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Points to the current stack.</a:t>
            </a:r>
          </a:p>
          <a:p>
            <a:pPr marL="285750" indent="-285750"/>
            <a:endParaRPr lang="en-US" sz="1400" b="1" dirty="0" smtClean="0">
              <a:latin typeface="+mj-lt"/>
            </a:endParaRPr>
          </a:p>
          <a:p>
            <a:pPr marL="285750" indent="-285750">
              <a:buBlip>
                <a:blip r:embed="rId3"/>
              </a:buBlip>
            </a:pPr>
            <a:r>
              <a:rPr lang="en-US" sz="1400" b="1" dirty="0" smtClean="0">
                <a:latin typeface="+mj-lt"/>
              </a:rPr>
              <a:t>It is used for  addressing stack segment of memory.</a:t>
            </a:r>
          </a:p>
          <a:p>
            <a:pPr marL="285750" indent="-285750"/>
            <a:endParaRPr lang="en-US" sz="1400" b="1" dirty="0">
              <a:latin typeface="+mj-lt"/>
            </a:endParaRPr>
          </a:p>
        </p:txBody>
      </p:sp>
      <p:pic>
        <p:nvPicPr>
          <p:cNvPr id="1026"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11"/>
          <p:cNvSpPr/>
          <p:nvPr/>
        </p:nvSpPr>
        <p:spPr>
          <a:xfrm>
            <a:off x="2819400" y="3048000"/>
            <a:ext cx="6172200" cy="1877437"/>
          </a:xfrm>
          <a:prstGeom prst="rect">
            <a:avLst/>
          </a:prstGeom>
        </p:spPr>
        <p:txBody>
          <a:bodyPr wrap="square">
            <a:spAutoFit/>
          </a:bodyPr>
          <a:lstStyle/>
          <a:p>
            <a:r>
              <a:rPr lang="en-US" sz="1600" b="1" dirty="0" smtClean="0">
                <a:solidFill>
                  <a:srgbClr val="0070C0"/>
                </a:solidFill>
                <a:latin typeface="Verdana" pitchFamily="34" charset="0"/>
                <a:ea typeface="Verdana" pitchFamily="34" charset="0"/>
                <a:cs typeface="Verdana" pitchFamily="34" charset="0"/>
              </a:rPr>
              <a:t>Extra Segment Register</a:t>
            </a:r>
          </a:p>
          <a:p>
            <a:endParaRPr lang="en-US" sz="1600" b="1" dirty="0"/>
          </a:p>
          <a:p>
            <a:pPr marL="285750" indent="-285750">
              <a:buBlip>
                <a:blip r:embed="rId3"/>
              </a:buBlip>
            </a:pPr>
            <a:r>
              <a:rPr lang="en-US" sz="1200" b="1" dirty="0"/>
              <a:t>16-bit</a:t>
            </a:r>
          </a:p>
          <a:p>
            <a:pPr marL="285750" indent="-285750">
              <a:buBlip>
                <a:blip r:embed="rId3"/>
              </a:buBlip>
            </a:pPr>
            <a:endParaRPr lang="en-US" sz="1200" b="1" dirty="0"/>
          </a:p>
          <a:p>
            <a:pPr marL="285750" indent="-285750">
              <a:buBlip>
                <a:blip r:embed="rId3"/>
              </a:buBlip>
            </a:pPr>
            <a:r>
              <a:rPr lang="en-US" sz="1200" b="1" dirty="0"/>
              <a:t>Points to the extra segment in which data </a:t>
            </a:r>
            <a:endParaRPr lang="en-US" sz="1200" b="1" dirty="0" smtClean="0"/>
          </a:p>
          <a:p>
            <a:pPr marL="285750" indent="-285750"/>
            <a:r>
              <a:rPr lang="en-US" sz="1200" b="1" dirty="0" smtClean="0"/>
              <a:t>(</a:t>
            </a:r>
            <a:r>
              <a:rPr lang="en-US" sz="1200" b="1" dirty="0"/>
              <a:t>in excess of 64K pointed to by the DS) is stored</a:t>
            </a:r>
            <a:r>
              <a:rPr lang="en-US" sz="1200" b="1" dirty="0" smtClean="0"/>
              <a:t>.</a:t>
            </a:r>
            <a:endParaRPr lang="en-US" sz="1200" b="1" dirty="0"/>
          </a:p>
          <a:p>
            <a:pPr marL="285750" indent="-285750">
              <a:buBlip>
                <a:blip r:embed="rId3"/>
              </a:buBlip>
            </a:pPr>
            <a:endParaRPr lang="en-US" sz="1200" b="1" dirty="0"/>
          </a:p>
          <a:p>
            <a:pPr marL="285750" indent="-285750">
              <a:buBlip>
                <a:blip r:embed="rId3"/>
              </a:buBlip>
            </a:pPr>
            <a:r>
              <a:rPr lang="en-US" sz="1200" b="1" dirty="0"/>
              <a:t>String instructions use the ES and DI to determine the 20-bit physical address for the destination.</a:t>
            </a:r>
          </a:p>
        </p:txBody>
      </p:sp>
    </p:spTree>
    <p:extLst>
      <p:ext uri="{BB962C8B-B14F-4D97-AF65-F5344CB8AC3E}">
        <p14:creationId xmlns:p14="http://schemas.microsoft.com/office/powerpoint/2010/main" xmlns="" val="2132529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Pointer and index register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Microprocessor</a:t>
            </a:r>
            <a:endParaRPr lang="en-US" b="1" dirty="0"/>
          </a:p>
        </p:txBody>
      </p:sp>
      <p:sp>
        <p:nvSpPr>
          <p:cNvPr id="3" name="Content Placeholder 2"/>
          <p:cNvSpPr>
            <a:spLocks noGrp="1"/>
          </p:cNvSpPr>
          <p:nvPr>
            <p:ph idx="1"/>
          </p:nvPr>
        </p:nvSpPr>
        <p:spPr>
          <a:xfrm>
            <a:off x="457200" y="1935480"/>
            <a:ext cx="8229600" cy="4617720"/>
          </a:xfrm>
        </p:spPr>
        <p:txBody>
          <a:bodyPr>
            <a:normAutofit fontScale="85000" lnSpcReduction="10000"/>
          </a:bodyPr>
          <a:lstStyle/>
          <a:p>
            <a:pPr algn="just"/>
            <a:r>
              <a:rPr lang="en-US" dirty="0" smtClean="0">
                <a:latin typeface="Times New Roman" pitchFamily="18" charset="0"/>
                <a:cs typeface="Times New Roman" pitchFamily="18" charset="0"/>
              </a:rPr>
              <a:t>Microprocessor is a computer Central Processing Unit (CPU) on a single chip.</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contains millions of transistors connected by wires.</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microprocessor is multipurpose, clock driven, register based, digital-integrated circuit that accepts binary data as input, processes it according to instructions stored in its memory, and provides results as output.</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 microprocessor is a general-purpose system.</a:t>
            </a:r>
          </a:p>
          <a:p>
            <a:pPr algn="just"/>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8085,8086</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Pointer and index register</a:t>
            </a:r>
            <a:endParaRPr lang="en-US" dirty="0"/>
          </a:p>
        </p:txBody>
      </p:sp>
      <p:sp>
        <p:nvSpPr>
          <p:cNvPr id="3" name="Content Placeholder 2"/>
          <p:cNvSpPr>
            <a:spLocks noGrp="1"/>
          </p:cNvSpPr>
          <p:nvPr>
            <p:ph idx="1"/>
          </p:nvPr>
        </p:nvSpPr>
        <p:spPr/>
        <p:txBody>
          <a:bodyPr/>
          <a:lstStyle/>
          <a:p>
            <a:pPr algn="just"/>
            <a:r>
              <a:rPr lang="en-US" sz="2400" dirty="0" smtClean="0">
                <a:latin typeface="Times New Roman" pitchFamily="18" charset="0"/>
                <a:cs typeface="Times New Roman" pitchFamily="18" charset="0"/>
              </a:rPr>
              <a:t>Pointer contains offset within the particular segments.</a:t>
            </a:r>
          </a:p>
          <a:p>
            <a:pPr algn="just"/>
            <a:r>
              <a:rPr lang="en-US" sz="2400" dirty="0" smtClean="0">
                <a:latin typeface="Times New Roman" pitchFamily="18" charset="0"/>
                <a:cs typeface="Times New Roman" pitchFamily="18" charset="0"/>
              </a:rPr>
              <a:t>The pointers IP,BP and SP usually contains offsets within the code and stack segment.</a:t>
            </a:r>
          </a:p>
          <a:p>
            <a:pPr algn="just"/>
            <a:r>
              <a:rPr lang="en-US" sz="2400" dirty="0" smtClean="0">
                <a:latin typeface="Times New Roman" pitchFamily="18" charset="0"/>
                <a:cs typeface="Times New Roman" pitchFamily="18" charset="0"/>
              </a:rPr>
              <a:t>Index registers are used as general purpose registers as well as for offset storage  in case of indexed, base indexed and relative indexed addressing modes.</a:t>
            </a:r>
          </a:p>
          <a:p>
            <a:pPr algn="just"/>
            <a:r>
              <a:rPr lang="en-US" sz="2400" dirty="0" smtClean="0">
                <a:latin typeface="Times New Roman" pitchFamily="18" charset="0"/>
                <a:cs typeface="Times New Roman" pitchFamily="18" charset="0"/>
              </a:rPr>
              <a:t>SI register is used to store the offset of source data in data segment</a:t>
            </a:r>
          </a:p>
          <a:p>
            <a:pPr algn="just"/>
            <a:r>
              <a:rPr lang="en-US" sz="2400" dirty="0" smtClean="0">
                <a:latin typeface="Times New Roman" pitchFamily="18" charset="0"/>
                <a:cs typeface="Times New Roman" pitchFamily="18" charset="0"/>
              </a:rPr>
              <a:t>DI register used to store the offset of destination data in data or extra segment. </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smtClean="0"/>
              <a:t>Physical address calculation</a:t>
            </a:r>
          </a:p>
          <a:p>
            <a:pPr marL="548640" lvl="2" indent="-274320">
              <a:buClr>
                <a:schemeClr val="accent3"/>
              </a:buClr>
              <a:buSzPct val="95000"/>
            </a:pPr>
            <a:r>
              <a:rPr lang="en-US" dirty="0" smtClean="0"/>
              <a:t>Calculated from segment address and offset</a:t>
            </a:r>
          </a:p>
          <a:p>
            <a:pPr marL="548640" lvl="2" indent="-274320">
              <a:buClr>
                <a:schemeClr val="accent3"/>
              </a:buClr>
              <a:buSzPct val="95000"/>
            </a:pPr>
            <a:r>
              <a:rPr lang="en-US" dirty="0" smtClean="0"/>
              <a:t>The segment register contains 16-bit segment base address, related to different segment.</a:t>
            </a:r>
          </a:p>
          <a:p>
            <a:pPr marL="548640" lvl="2" indent="-274320">
              <a:buClr>
                <a:schemeClr val="accent3"/>
              </a:buClr>
              <a:buSzPct val="95000"/>
            </a:pPr>
            <a:r>
              <a:rPr lang="en-US" dirty="0" smtClean="0"/>
              <a:t>Any of the pointers and index registers or BX may contains the offset of the location to be addressed.</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22</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123658"/>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Instruction Pointer</a:t>
            </a:r>
          </a:p>
          <a:p>
            <a:endParaRPr lang="en-US" sz="800" b="1" dirty="0" smtClean="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lgn="just">
              <a:buBlip>
                <a:blip r:embed="rId3"/>
              </a:buBlip>
            </a:pPr>
            <a:r>
              <a:rPr lang="en-US" sz="1400" b="1" dirty="0" smtClean="0">
                <a:latin typeface="Verdana" pitchFamily="34" charset="0"/>
                <a:ea typeface="Verdana" pitchFamily="34" charset="0"/>
                <a:cs typeface="Verdana" pitchFamily="34" charset="0"/>
              </a:rPr>
              <a:t>Always </a:t>
            </a:r>
            <a:r>
              <a:rPr lang="en-US" sz="1400" b="1" dirty="0">
                <a:latin typeface="Verdana" pitchFamily="34" charset="0"/>
                <a:ea typeface="Verdana" pitchFamily="34" charset="0"/>
                <a:cs typeface="Verdana" pitchFamily="34" charset="0"/>
              </a:rPr>
              <a:t>points to the next instruction to be executed within the currently executing code segment. </a:t>
            </a:r>
          </a:p>
          <a:p>
            <a:pPr marL="285750" indent="-285750" algn="just"/>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Its content is automatically incremented as the execution of the next instruction takes place. </a:t>
            </a: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888835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23</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pic>
        <p:nvPicPr>
          <p:cNvPr id="205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895" y="685800"/>
            <a:ext cx="5765305" cy="429646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5867400" y="2010013"/>
            <a:ext cx="3124200" cy="3108543"/>
          </a:xfrm>
          <a:prstGeom prst="rect">
            <a:avLst/>
          </a:prstGeom>
          <a:noFill/>
        </p:spPr>
        <p:txBody>
          <a:bodyPr wrap="square" rtlCol="0">
            <a:spAutoFit/>
          </a:bodyPr>
          <a:lstStyle/>
          <a:p>
            <a:pPr marL="285750" indent="-285750" algn="just">
              <a:buBlip>
                <a:blip r:embed="rId4"/>
              </a:buBlip>
            </a:pPr>
            <a:r>
              <a:rPr lang="en-US" sz="1400" b="1" dirty="0" smtClean="0"/>
              <a:t>A group of First-In-First-Out (FIFO) in which up to 6 bytes of instruction code are pre fetched from the memory ahead of time.</a:t>
            </a:r>
          </a:p>
          <a:p>
            <a:pPr marL="285750" indent="-285750" algn="just">
              <a:buBlip>
                <a:blip r:embed="rId4"/>
              </a:buBlip>
            </a:pPr>
            <a:endParaRPr lang="en-US" sz="1400" b="1" dirty="0"/>
          </a:p>
          <a:p>
            <a:pPr marL="285750" indent="-285750" algn="just">
              <a:buBlip>
                <a:blip r:embed="rId4"/>
              </a:buBlip>
            </a:pPr>
            <a:r>
              <a:rPr lang="en-US" sz="1400" b="1" dirty="0" smtClean="0"/>
              <a:t>This is done in order to speed up the execution by overlapping instruction fetch with execution.</a:t>
            </a:r>
          </a:p>
          <a:p>
            <a:pPr marL="285750" indent="-285750" algn="just"/>
            <a:endParaRPr lang="en-US" sz="1400" b="1" dirty="0"/>
          </a:p>
          <a:p>
            <a:pPr marL="285750" indent="-285750" algn="just">
              <a:buBlip>
                <a:blip r:embed="rId4"/>
              </a:buBlip>
            </a:pPr>
            <a:r>
              <a:rPr lang="en-US" sz="1400" dirty="0" smtClean="0"/>
              <a:t>Fetching the next instruction while the current instruction executes is called </a:t>
            </a:r>
            <a:r>
              <a:rPr lang="en-US" sz="1400" b="1" dirty="0" smtClean="0"/>
              <a:t>pipelining</a:t>
            </a:r>
            <a:r>
              <a:rPr lang="en-US" sz="1400" dirty="0" smtClean="0"/>
              <a:t>.</a:t>
            </a:r>
            <a:endParaRPr lang="en-US" sz="1400" b="1" dirty="0"/>
          </a:p>
        </p:txBody>
      </p:sp>
      <p:sp>
        <p:nvSpPr>
          <p:cNvPr id="6" name="Line Callout 2 5"/>
          <p:cNvSpPr/>
          <p:nvPr/>
        </p:nvSpPr>
        <p:spPr>
          <a:xfrm>
            <a:off x="6010701" y="1104900"/>
            <a:ext cx="3048000" cy="342900"/>
          </a:xfrm>
          <a:prstGeom prst="borderCallout2">
            <a:avLst>
              <a:gd name="adj1" fmla="val 18750"/>
              <a:gd name="adj2" fmla="val -192"/>
              <a:gd name="adj3" fmla="val 18750"/>
              <a:gd name="adj4" fmla="val -16667"/>
              <a:gd name="adj5" fmla="val 789117"/>
              <a:gd name="adj6" fmla="val -56518"/>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Verdana" pitchFamily="34" charset="0"/>
                <a:ea typeface="Verdana" pitchFamily="34" charset="0"/>
                <a:cs typeface="Verdana" pitchFamily="34" charset="0"/>
              </a:rPr>
              <a:t>Instruction queue</a:t>
            </a:r>
            <a:endParaRPr lang="en-US" sz="1400" b="1"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18032763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chemeClr val="tx1"/>
                </a:solidFill>
                <a:latin typeface="Verdana" pitchFamily="34" charset="0"/>
                <a:ea typeface="Verdana" pitchFamily="34" charset="0"/>
                <a:cs typeface="Verdana" pitchFamily="34" charset="0"/>
              </a:rPr>
              <a:t>Instruction queue</a:t>
            </a:r>
            <a:endParaRPr lang="en-US" dirty="0"/>
          </a:p>
        </p:txBody>
      </p:sp>
      <p:sp>
        <p:nvSpPr>
          <p:cNvPr id="3" name="Content Placeholder 2"/>
          <p:cNvSpPr>
            <a:spLocks noGrp="1"/>
          </p:cNvSpPr>
          <p:nvPr>
            <p:ph idx="1"/>
          </p:nvPr>
        </p:nvSpPr>
        <p:spPr>
          <a:xfrm>
            <a:off x="457200" y="1935480"/>
            <a:ext cx="8229600" cy="4770120"/>
          </a:xfrm>
        </p:spPr>
        <p:txBody>
          <a:bodyPr>
            <a:normAutofit fontScale="92500" lnSpcReduction="20000"/>
          </a:bodyPr>
          <a:lstStyle/>
          <a:p>
            <a:pPr algn="just"/>
            <a:r>
              <a:rPr lang="en-US" sz="2000" dirty="0" smtClean="0"/>
              <a:t>While the fetched instruction is executed internally, the external bus is used to fetch the machine code of the next instruction and arrange it in a queue known as </a:t>
            </a:r>
            <a:r>
              <a:rPr lang="en-US" sz="2000" dirty="0" err="1" smtClean="0"/>
              <a:t>predecoded</a:t>
            </a:r>
            <a:r>
              <a:rPr lang="en-US" sz="2000" dirty="0" smtClean="0"/>
              <a:t> instruction byte queue.</a:t>
            </a:r>
          </a:p>
          <a:p>
            <a:pPr algn="just">
              <a:buNone/>
            </a:pPr>
            <a:endParaRPr lang="en-US" sz="2000" dirty="0" smtClean="0"/>
          </a:p>
          <a:p>
            <a:pPr algn="just"/>
            <a:r>
              <a:rPr lang="en-US" sz="2000" dirty="0" smtClean="0"/>
              <a:t>It is 6 byte long, FIFO structure.</a:t>
            </a:r>
          </a:p>
          <a:p>
            <a:pPr algn="just"/>
            <a:endParaRPr lang="en-US" sz="2000" dirty="0" smtClean="0"/>
          </a:p>
          <a:p>
            <a:pPr algn="just"/>
            <a:r>
              <a:rPr lang="en-US" sz="2000" dirty="0" smtClean="0"/>
              <a:t>The instruction from the queue are taken for decoding sequentially.</a:t>
            </a:r>
          </a:p>
          <a:p>
            <a:pPr algn="just"/>
            <a:endParaRPr lang="en-US" sz="2000" dirty="0" smtClean="0"/>
          </a:p>
          <a:p>
            <a:pPr algn="just"/>
            <a:r>
              <a:rPr lang="en-US" sz="2000" dirty="0" smtClean="0"/>
              <a:t>Once a byte is decode, the queue is rearranged by pushing it out and the queue status is checked for the possibility of the next </a:t>
            </a:r>
            <a:r>
              <a:rPr lang="en-US" sz="2000" dirty="0" err="1" smtClean="0"/>
              <a:t>opcode</a:t>
            </a:r>
            <a:r>
              <a:rPr lang="en-US" sz="2000" dirty="0" smtClean="0"/>
              <a:t> fetch cycle.</a:t>
            </a:r>
          </a:p>
          <a:p>
            <a:pPr algn="just"/>
            <a:endParaRPr lang="en-US" sz="2000" dirty="0" smtClean="0"/>
          </a:p>
          <a:p>
            <a:pPr algn="just"/>
            <a:r>
              <a:rPr lang="en-US" sz="2000" dirty="0" smtClean="0"/>
              <a:t>While the </a:t>
            </a:r>
            <a:r>
              <a:rPr lang="en-US" sz="2000" dirty="0" err="1" smtClean="0"/>
              <a:t>opcode</a:t>
            </a:r>
            <a:r>
              <a:rPr lang="en-US" sz="2000" dirty="0" smtClean="0"/>
              <a:t> is fetched by the BIU, the EU executes the previously decoded instruction concurrently.</a:t>
            </a:r>
          </a:p>
          <a:p>
            <a:pPr algn="just">
              <a:buNone/>
            </a:pPr>
            <a:endParaRPr lang="en-US" sz="2000" dirty="0" smtClean="0"/>
          </a:p>
          <a:p>
            <a:pPr algn="just"/>
            <a:r>
              <a:rPr lang="en-US" sz="2000" dirty="0" smtClean="0"/>
              <a:t>The BIU along with the EU, thus form a pipeline.</a:t>
            </a:r>
          </a:p>
          <a:p>
            <a:pPr lvl="1" algn="just"/>
            <a:r>
              <a:rPr lang="en-US" sz="1800" dirty="0" err="1" smtClean="0"/>
              <a:t>i.e</a:t>
            </a:r>
            <a:r>
              <a:rPr lang="en-US" sz="1800" dirty="0" smtClean="0"/>
              <a:t> Fetching the next instruction while the current instruction executes is called </a:t>
            </a:r>
            <a:r>
              <a:rPr lang="en-US" sz="1800" b="1" dirty="0" smtClean="0"/>
              <a:t>pipelining</a:t>
            </a:r>
            <a:r>
              <a:rPr lang="en-US" sz="1800" dirty="0" smtClean="0"/>
              <a:t>.</a:t>
            </a:r>
            <a:endParaRPr lang="en-US" sz="1800" b="1" dirty="0" smtClean="0"/>
          </a:p>
          <a:p>
            <a:pPr algn="just"/>
            <a:endParaRPr lang="en-US" sz="2000" b="1" dirty="0" smtClean="0"/>
          </a:p>
          <a:p>
            <a:pPr algn="just"/>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25</a:t>
            </a:fld>
            <a:endParaRPr lang="en-US" dirty="0"/>
          </a:p>
        </p:txBody>
      </p:sp>
      <p:sp>
        <p:nvSpPr>
          <p:cNvPr id="11" name="Rectangle 10"/>
          <p:cNvSpPr/>
          <p:nvPr/>
        </p:nvSpPr>
        <p:spPr>
          <a:xfrm>
            <a:off x="3581400" y="5349642"/>
            <a:ext cx="3886200" cy="1492716"/>
          </a:xfrm>
          <a:prstGeom prst="rect">
            <a:avLst/>
          </a:prstGeom>
          <a:solidFill>
            <a:srgbClr val="99FFCC"/>
          </a:solidFill>
        </p:spPr>
        <p:txBody>
          <a:bodyPr wrap="square">
            <a:spAutoFit/>
          </a:bodyPr>
          <a:lstStyle/>
          <a:p>
            <a:pPr algn="ctr"/>
            <a:r>
              <a:rPr lang="en-US" sz="1300" b="1" dirty="0" smtClean="0">
                <a:latin typeface="Verdana" pitchFamily="34" charset="0"/>
                <a:ea typeface="Verdana" pitchFamily="34" charset="0"/>
                <a:cs typeface="Verdana" pitchFamily="34" charset="0"/>
              </a:rPr>
              <a:t>Some of the 16 bit registers can be used as two 8 bit registers as :</a:t>
            </a:r>
          </a:p>
          <a:p>
            <a:pPr algn="ctr"/>
            <a:endParaRPr lang="en-US" sz="1300" b="1" dirty="0">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AX can be used as AH and AL</a:t>
            </a:r>
          </a:p>
          <a:p>
            <a:pPr algn="ctr"/>
            <a:r>
              <a:rPr lang="en-US" sz="1300" b="1" dirty="0" smtClean="0">
                <a:latin typeface="Verdana" pitchFamily="34" charset="0"/>
                <a:ea typeface="Verdana" pitchFamily="34" charset="0"/>
                <a:cs typeface="Verdana" pitchFamily="34" charset="0"/>
              </a:rPr>
              <a:t>BX </a:t>
            </a:r>
            <a:r>
              <a:rPr lang="en-US" sz="1300" b="1" dirty="0">
                <a:latin typeface="Verdana" pitchFamily="34" charset="0"/>
                <a:ea typeface="Verdana" pitchFamily="34" charset="0"/>
                <a:cs typeface="Verdana" pitchFamily="34" charset="0"/>
              </a:rPr>
              <a:t>can be used as </a:t>
            </a:r>
            <a:r>
              <a:rPr lang="en-US" sz="1300" b="1" dirty="0" smtClean="0">
                <a:latin typeface="Verdana" pitchFamily="34" charset="0"/>
                <a:ea typeface="Verdana" pitchFamily="34" charset="0"/>
                <a:cs typeface="Verdana" pitchFamily="34" charset="0"/>
              </a:rPr>
              <a:t>BH </a:t>
            </a:r>
            <a:r>
              <a:rPr lang="en-US" sz="1300" b="1" dirty="0">
                <a:latin typeface="Verdana" pitchFamily="34" charset="0"/>
                <a:ea typeface="Verdana" pitchFamily="34" charset="0"/>
                <a:cs typeface="Verdana" pitchFamily="34" charset="0"/>
              </a:rPr>
              <a:t>and </a:t>
            </a:r>
            <a:r>
              <a:rPr lang="en-US" sz="1300" b="1" dirty="0" smtClean="0">
                <a:latin typeface="Verdana" pitchFamily="34" charset="0"/>
                <a:ea typeface="Verdana" pitchFamily="34" charset="0"/>
                <a:cs typeface="Verdana" pitchFamily="34" charset="0"/>
              </a:rPr>
              <a:t>BL</a:t>
            </a:r>
            <a:endParaRPr lang="en-US" sz="1300" b="1" dirty="0">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CX </a:t>
            </a:r>
            <a:r>
              <a:rPr lang="en-US" sz="1300" b="1" dirty="0">
                <a:latin typeface="Verdana" pitchFamily="34" charset="0"/>
                <a:ea typeface="Verdana" pitchFamily="34" charset="0"/>
                <a:cs typeface="Verdana" pitchFamily="34" charset="0"/>
              </a:rPr>
              <a:t>can be used as </a:t>
            </a:r>
            <a:r>
              <a:rPr lang="en-US" sz="1300" b="1" dirty="0" smtClean="0">
                <a:latin typeface="Verdana" pitchFamily="34" charset="0"/>
                <a:ea typeface="Verdana" pitchFamily="34" charset="0"/>
                <a:cs typeface="Verdana" pitchFamily="34" charset="0"/>
              </a:rPr>
              <a:t>CH </a:t>
            </a:r>
            <a:r>
              <a:rPr lang="en-US" sz="1300" b="1" dirty="0">
                <a:latin typeface="Verdana" pitchFamily="34" charset="0"/>
                <a:ea typeface="Verdana" pitchFamily="34" charset="0"/>
                <a:cs typeface="Verdana" pitchFamily="34" charset="0"/>
              </a:rPr>
              <a:t>and </a:t>
            </a:r>
            <a:r>
              <a:rPr lang="en-US" sz="1300" b="1" dirty="0" smtClean="0">
                <a:latin typeface="Verdana" pitchFamily="34" charset="0"/>
                <a:ea typeface="Verdana" pitchFamily="34" charset="0"/>
                <a:cs typeface="Verdana" pitchFamily="34" charset="0"/>
              </a:rPr>
              <a:t>CL</a:t>
            </a:r>
            <a:endParaRPr lang="en-US" sz="1300" b="1" dirty="0">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DX </a:t>
            </a:r>
            <a:r>
              <a:rPr lang="en-US" sz="1300" b="1" dirty="0">
                <a:latin typeface="Verdana" pitchFamily="34" charset="0"/>
                <a:ea typeface="Verdana" pitchFamily="34" charset="0"/>
                <a:cs typeface="Verdana" pitchFamily="34" charset="0"/>
              </a:rPr>
              <a:t>can be used as </a:t>
            </a:r>
            <a:r>
              <a:rPr lang="en-US" sz="1300" b="1" dirty="0" smtClean="0">
                <a:latin typeface="Verdana" pitchFamily="34" charset="0"/>
                <a:ea typeface="Verdana" pitchFamily="34" charset="0"/>
                <a:cs typeface="Verdana" pitchFamily="34" charset="0"/>
              </a:rPr>
              <a:t>DH </a:t>
            </a:r>
            <a:r>
              <a:rPr lang="en-US" sz="1300" b="1" dirty="0">
                <a:latin typeface="Verdana" pitchFamily="34" charset="0"/>
                <a:ea typeface="Verdana" pitchFamily="34" charset="0"/>
                <a:cs typeface="Verdana" pitchFamily="34" charset="0"/>
              </a:rPr>
              <a:t>and </a:t>
            </a:r>
            <a:r>
              <a:rPr lang="en-US" sz="1300" b="1" dirty="0" smtClean="0">
                <a:latin typeface="Verdana" pitchFamily="34" charset="0"/>
                <a:ea typeface="Verdana" pitchFamily="34" charset="0"/>
                <a:cs typeface="Verdana" pitchFamily="34" charset="0"/>
              </a:rPr>
              <a:t>DL</a:t>
            </a:r>
            <a:endParaRPr lang="en-US" sz="1300" b="1" dirty="0">
              <a:solidFill>
                <a:srgbClr val="0070C0"/>
              </a:solidFill>
              <a:latin typeface="Verdana" pitchFamily="34" charset="0"/>
              <a:ea typeface="Verdana" pitchFamily="34" charset="0"/>
              <a:cs typeface="Verdana" pitchFamily="34" charset="0"/>
            </a:endParaRPr>
          </a:p>
        </p:txBody>
      </p:sp>
      <p:sp>
        <p:nvSpPr>
          <p:cNvPr id="14" name="TextBox 13"/>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309319" y="852985"/>
            <a:ext cx="5765305" cy="429646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6200" y="914400"/>
            <a:ext cx="2971800" cy="1569660"/>
          </a:xfrm>
          <a:prstGeom prst="rect">
            <a:avLst/>
          </a:prstGeom>
          <a:noFill/>
        </p:spPr>
        <p:txBody>
          <a:bodyPr wrap="square" rtlCol="0">
            <a:spAutoFit/>
          </a:bodyPr>
          <a:lstStyle/>
          <a:p>
            <a:pPr algn="ctr"/>
            <a:r>
              <a:rPr lang="en-US" sz="1600" b="1" dirty="0" smtClean="0">
                <a:solidFill>
                  <a:schemeClr val="accent1">
                    <a:lumMod val="75000"/>
                  </a:schemeClr>
                </a:solidFill>
                <a:latin typeface="Verdana" pitchFamily="34" charset="0"/>
                <a:ea typeface="Verdana" pitchFamily="34" charset="0"/>
                <a:cs typeface="Verdana" pitchFamily="34" charset="0"/>
              </a:rPr>
              <a:t>EU decodes and executes instructions. </a:t>
            </a:r>
          </a:p>
          <a:p>
            <a:pPr algn="ctr"/>
            <a:endParaRPr lang="en-US" sz="1600" b="1" dirty="0">
              <a:solidFill>
                <a:schemeClr val="accent1">
                  <a:lumMod val="75000"/>
                </a:schemeClr>
              </a:solidFill>
              <a:latin typeface="Verdana" pitchFamily="34" charset="0"/>
              <a:ea typeface="Verdana" pitchFamily="34" charset="0"/>
              <a:cs typeface="Verdana" pitchFamily="34" charset="0"/>
            </a:endParaRPr>
          </a:p>
          <a:p>
            <a:pPr algn="ctr"/>
            <a:r>
              <a:rPr lang="en-US" sz="1600" b="1" dirty="0" smtClean="0">
                <a:solidFill>
                  <a:schemeClr val="accent1">
                    <a:lumMod val="75000"/>
                  </a:schemeClr>
                </a:solidFill>
                <a:latin typeface="Verdana" pitchFamily="34" charset="0"/>
                <a:ea typeface="Verdana" pitchFamily="34" charset="0"/>
                <a:cs typeface="Verdana" pitchFamily="34" charset="0"/>
              </a:rPr>
              <a:t>A decoder in the EU control system translates instructions.</a:t>
            </a:r>
            <a:endParaRPr lang="en-US" sz="1600" b="1" dirty="0">
              <a:solidFill>
                <a:schemeClr val="accent1">
                  <a:lumMod val="75000"/>
                </a:schemeClr>
              </a:solidFill>
              <a:latin typeface="Verdana" pitchFamily="34" charset="0"/>
              <a:ea typeface="Verdana" pitchFamily="34" charset="0"/>
              <a:cs typeface="Verdana" pitchFamily="34" charset="0"/>
            </a:endParaRPr>
          </a:p>
        </p:txBody>
      </p:sp>
      <p:sp>
        <p:nvSpPr>
          <p:cNvPr id="15" name="Line Callout 2 14"/>
          <p:cNvSpPr/>
          <p:nvPr/>
        </p:nvSpPr>
        <p:spPr>
          <a:xfrm>
            <a:off x="89848" y="2674393"/>
            <a:ext cx="2500952" cy="653648"/>
          </a:xfrm>
          <a:prstGeom prst="borderCallout2">
            <a:avLst>
              <a:gd name="adj1" fmla="val 47981"/>
              <a:gd name="adj2" fmla="val 99405"/>
              <a:gd name="adj3" fmla="val 47981"/>
              <a:gd name="adj4" fmla="val 117030"/>
              <a:gd name="adj5" fmla="val 196143"/>
              <a:gd name="adj6" fmla="val 169403"/>
            </a:avLst>
          </a:prstGeom>
          <a:solidFill>
            <a:srgbClr val="FF99FF"/>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smtClean="0">
                <a:solidFill>
                  <a:schemeClr val="tx1"/>
                </a:solidFill>
                <a:latin typeface="Verdana" pitchFamily="34" charset="0"/>
                <a:ea typeface="Verdana" pitchFamily="34" charset="0"/>
                <a:cs typeface="Verdana" pitchFamily="34" charset="0"/>
              </a:rPr>
              <a:t>16-bit ALU for performing arithmetic and logic operation</a:t>
            </a:r>
            <a:endParaRPr lang="en-US" sz="1400" b="1" dirty="0">
              <a:solidFill>
                <a:schemeClr val="tx1"/>
              </a:solidFill>
              <a:latin typeface="Verdana" pitchFamily="34" charset="0"/>
              <a:ea typeface="Verdana" pitchFamily="34" charset="0"/>
              <a:cs typeface="Verdana" pitchFamily="34" charset="0"/>
            </a:endParaRPr>
          </a:p>
        </p:txBody>
      </p:sp>
      <p:sp>
        <p:nvSpPr>
          <p:cNvPr id="16" name="Line Callout 2 15"/>
          <p:cNvSpPr/>
          <p:nvPr/>
        </p:nvSpPr>
        <p:spPr>
          <a:xfrm>
            <a:off x="107476" y="3810000"/>
            <a:ext cx="2864324" cy="2362200"/>
          </a:xfrm>
          <a:prstGeom prst="borderCallout2">
            <a:avLst>
              <a:gd name="adj1" fmla="val 47981"/>
              <a:gd name="adj2" fmla="val 99405"/>
              <a:gd name="adj3" fmla="val 47981"/>
              <a:gd name="adj4" fmla="val 117030"/>
              <a:gd name="adj5" fmla="val -65066"/>
              <a:gd name="adj6" fmla="val 150283"/>
            </a:avLst>
          </a:prstGeom>
          <a:solidFill>
            <a:srgbClr val="FF99FF"/>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Four </a:t>
            </a:r>
            <a:r>
              <a:rPr lang="en-US" sz="1400" b="1" dirty="0">
                <a:solidFill>
                  <a:schemeClr val="tx1"/>
                </a:solidFill>
                <a:latin typeface="Verdana" pitchFamily="34" charset="0"/>
                <a:ea typeface="Verdana" pitchFamily="34" charset="0"/>
                <a:cs typeface="Verdana" pitchFamily="34" charset="0"/>
              </a:rPr>
              <a:t>general purpose registers(AX, BX, CX, DX</a:t>
            </a:r>
            <a:r>
              <a:rPr lang="en-US" sz="1400" b="1" dirty="0" smtClean="0">
                <a:solidFill>
                  <a:schemeClr val="tx1"/>
                </a:solidFill>
                <a:latin typeface="Verdana" pitchFamily="34" charset="0"/>
                <a:ea typeface="Verdana" pitchFamily="34" charset="0"/>
                <a:cs typeface="Verdana" pitchFamily="34" charset="0"/>
              </a:rPr>
              <a:t>);</a:t>
            </a:r>
          </a:p>
          <a:p>
            <a:endParaRPr lang="en-US" sz="1400" b="1" dirty="0" smtClean="0">
              <a:solidFill>
                <a:schemeClr val="tx1"/>
              </a:solidFill>
              <a:latin typeface="Verdana" pitchFamily="34" charset="0"/>
              <a:ea typeface="Verdana" pitchFamily="34" charset="0"/>
              <a:cs typeface="Verdana" pitchFamily="34" charset="0"/>
            </a:endParaRPr>
          </a:p>
          <a:p>
            <a:r>
              <a:rPr lang="en-US" sz="1400" b="1" dirty="0" smtClean="0">
                <a:solidFill>
                  <a:schemeClr val="tx1"/>
                </a:solidFill>
                <a:latin typeface="Verdana" pitchFamily="34" charset="0"/>
                <a:ea typeface="Verdana" pitchFamily="34" charset="0"/>
                <a:cs typeface="Verdana" pitchFamily="34" charset="0"/>
              </a:rPr>
              <a:t>Pointer </a:t>
            </a:r>
            <a:r>
              <a:rPr lang="en-US" sz="1400" b="1" dirty="0">
                <a:solidFill>
                  <a:schemeClr val="tx1"/>
                </a:solidFill>
                <a:latin typeface="Verdana" pitchFamily="34" charset="0"/>
                <a:ea typeface="Verdana" pitchFamily="34" charset="0"/>
                <a:cs typeface="Verdana" pitchFamily="34" charset="0"/>
              </a:rPr>
              <a:t>registers (Stack Pointer, Base Pointer); </a:t>
            </a:r>
            <a:endParaRPr lang="en-US" sz="1400" b="1" dirty="0" smtClean="0">
              <a:solidFill>
                <a:schemeClr val="tx1"/>
              </a:solidFill>
              <a:latin typeface="Verdana" pitchFamily="34" charset="0"/>
              <a:ea typeface="Verdana" pitchFamily="34" charset="0"/>
              <a:cs typeface="Verdana" pitchFamily="34" charset="0"/>
            </a:endParaRPr>
          </a:p>
          <a:p>
            <a:endParaRPr lang="en-US" sz="1400" b="1" dirty="0">
              <a:solidFill>
                <a:schemeClr val="tx1"/>
              </a:solidFill>
              <a:latin typeface="Verdana" pitchFamily="34" charset="0"/>
              <a:ea typeface="Verdana" pitchFamily="34" charset="0"/>
              <a:cs typeface="Verdana" pitchFamily="34" charset="0"/>
            </a:endParaRPr>
          </a:p>
          <a:p>
            <a:r>
              <a:rPr lang="en-US" sz="1400" b="1" dirty="0" smtClean="0">
                <a:solidFill>
                  <a:schemeClr val="tx1"/>
                </a:solidFill>
                <a:latin typeface="Verdana" pitchFamily="34" charset="0"/>
                <a:ea typeface="Verdana" pitchFamily="34" charset="0"/>
                <a:cs typeface="Verdana" pitchFamily="34" charset="0"/>
              </a:rPr>
              <a:t>and                     </a:t>
            </a:r>
          </a:p>
          <a:p>
            <a:endParaRPr lang="en-US" sz="1400" b="1" dirty="0">
              <a:solidFill>
                <a:schemeClr val="tx1"/>
              </a:solidFill>
              <a:latin typeface="Verdana" pitchFamily="34" charset="0"/>
              <a:ea typeface="Verdana" pitchFamily="34" charset="0"/>
              <a:cs typeface="Verdana" pitchFamily="34" charset="0"/>
            </a:endParaRPr>
          </a:p>
          <a:p>
            <a:r>
              <a:rPr lang="en-US" sz="1400" b="1" dirty="0" smtClean="0">
                <a:solidFill>
                  <a:schemeClr val="tx1"/>
                </a:solidFill>
                <a:latin typeface="Verdana" pitchFamily="34" charset="0"/>
                <a:ea typeface="Verdana" pitchFamily="34" charset="0"/>
                <a:cs typeface="Verdana" pitchFamily="34" charset="0"/>
              </a:rPr>
              <a:t>Index registers (</a:t>
            </a:r>
            <a:r>
              <a:rPr lang="en-US" sz="1400" b="1" dirty="0">
                <a:solidFill>
                  <a:schemeClr val="tx1"/>
                </a:solidFill>
                <a:latin typeface="Verdana" pitchFamily="34" charset="0"/>
                <a:ea typeface="Verdana" pitchFamily="34" charset="0"/>
                <a:cs typeface="Verdana" pitchFamily="34" charset="0"/>
              </a:rPr>
              <a:t>Source Index, Destination Index) each of 16-bits </a:t>
            </a:r>
          </a:p>
        </p:txBody>
      </p:sp>
    </p:spTree>
    <p:extLst>
      <p:ext uri="{BB962C8B-B14F-4D97-AF65-F5344CB8AC3E}">
        <p14:creationId xmlns:p14="http://schemas.microsoft.com/office/powerpoint/2010/main" xmlns="" val="116989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26</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231654"/>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Accumulator Register (AX)</a:t>
            </a:r>
          </a:p>
          <a:p>
            <a:endParaRPr lang="en-US" b="1" dirty="0" smtClean="0">
              <a:solidFill>
                <a:srgbClr val="0070C0"/>
              </a:solidFill>
              <a:latin typeface="Verdana" pitchFamily="34" charset="0"/>
              <a:ea typeface="Verdana" pitchFamily="34" charset="0"/>
              <a:cs typeface="Verdana" pitchFamily="34" charset="0"/>
            </a:endParaRPr>
          </a:p>
          <a:p>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Consists </a:t>
            </a:r>
            <a:r>
              <a:rPr lang="en-US" sz="1400" b="1" dirty="0">
                <a:latin typeface="Verdana" pitchFamily="34" charset="0"/>
                <a:ea typeface="Verdana" pitchFamily="34" charset="0"/>
                <a:cs typeface="Verdana" pitchFamily="34" charset="0"/>
              </a:rPr>
              <a:t>of two 8-bit registers AL and AH, which can be combined together and used as a 16-bit register AX.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AL in this case contains the low order byte of the word, and AH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The I/O instructions use the AX or AL for inputting / outputting 16 or 8 bit data to or from an I/O port.</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Multiplication and Division instructions also use the AX or AL.</a:t>
            </a:r>
            <a:endParaRPr lang="en-US" sz="1400" b="1" dirty="0">
              <a:latin typeface="Verdana" pitchFamily="34" charset="0"/>
              <a:ea typeface="Verdana" pitchFamily="34" charset="0"/>
              <a:cs typeface="Verdana" pitchFamily="34" charset="0"/>
            </a:endParaRPr>
          </a:p>
        </p:txBody>
      </p:sp>
      <p:sp>
        <p:nvSpPr>
          <p:cNvPr id="10" name="TextBox 9"/>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743471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27</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800767"/>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Base Register (BX)</a:t>
            </a:r>
          </a:p>
          <a:p>
            <a:endParaRPr lang="en-US" b="1" dirty="0" smtClean="0">
              <a:solidFill>
                <a:srgbClr val="0070C0"/>
              </a:solidFill>
              <a:latin typeface="Verdana" pitchFamily="34" charset="0"/>
              <a:ea typeface="Verdana" pitchFamily="34" charset="0"/>
              <a:cs typeface="Verdana" pitchFamily="34" charset="0"/>
            </a:endParaRPr>
          </a:p>
          <a:p>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Consists of two 8-bit registers BL and BH, which can be combined together and used as a 16-bit register BX.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BL in this case contains the low-order byte of the word, and BH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This is the only general purpose register whose contents can be used for addressing the 8086 memory.</a:t>
            </a:r>
          </a:p>
          <a:p>
            <a:pPr marL="285750" indent="-285750" algn="just"/>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318425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28</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369880"/>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Counter Register (CX)</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Consists </a:t>
            </a:r>
            <a:r>
              <a:rPr lang="en-US" sz="1400" b="1" dirty="0">
                <a:latin typeface="Verdana" pitchFamily="34" charset="0"/>
                <a:ea typeface="Verdana" pitchFamily="34" charset="0"/>
                <a:cs typeface="Verdana" pitchFamily="34" charset="0"/>
              </a:rPr>
              <a:t>of two 8-bit registers CL and CH, which can be combined together and used as a 16-bit register CX.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When combined, CL register contains the low order byte of the word, and CH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Instructions such as </a:t>
            </a:r>
            <a:r>
              <a:rPr lang="en-US" sz="1400" b="1" dirty="0" smtClean="0">
                <a:solidFill>
                  <a:schemeClr val="accent2">
                    <a:lumMod val="75000"/>
                  </a:schemeClr>
                </a:solidFill>
                <a:latin typeface="Verdana" pitchFamily="34" charset="0"/>
                <a:ea typeface="Verdana" pitchFamily="34" charset="0"/>
                <a:cs typeface="Verdana" pitchFamily="34" charset="0"/>
              </a:rPr>
              <a:t>SHIFT</a:t>
            </a:r>
            <a:r>
              <a:rPr lang="en-US" sz="1400" b="1" dirty="0" smtClean="0">
                <a:latin typeface="Verdana" pitchFamily="34" charset="0"/>
                <a:ea typeface="Verdana" pitchFamily="34" charset="0"/>
                <a:cs typeface="Verdana" pitchFamily="34" charset="0"/>
              </a:rPr>
              <a:t>, </a:t>
            </a:r>
            <a:r>
              <a:rPr lang="en-US" sz="1400" b="1" dirty="0" smtClean="0">
                <a:solidFill>
                  <a:schemeClr val="accent2">
                    <a:lumMod val="75000"/>
                  </a:schemeClr>
                </a:solidFill>
                <a:latin typeface="Verdana" pitchFamily="34" charset="0"/>
                <a:ea typeface="Verdana" pitchFamily="34" charset="0"/>
                <a:cs typeface="Verdana" pitchFamily="34" charset="0"/>
              </a:rPr>
              <a:t>ROTATE</a:t>
            </a:r>
            <a:r>
              <a:rPr lang="en-US" sz="1400" b="1" dirty="0" smtClean="0">
                <a:latin typeface="Verdana" pitchFamily="34" charset="0"/>
                <a:ea typeface="Verdana" pitchFamily="34" charset="0"/>
                <a:cs typeface="Verdana" pitchFamily="34" charset="0"/>
              </a:rPr>
              <a:t> and </a:t>
            </a:r>
            <a:r>
              <a:rPr lang="en-US" sz="1400" b="1" dirty="0" smtClean="0">
                <a:solidFill>
                  <a:schemeClr val="accent2">
                    <a:lumMod val="75000"/>
                  </a:schemeClr>
                </a:solidFill>
                <a:latin typeface="Verdana" pitchFamily="34" charset="0"/>
                <a:ea typeface="Verdana" pitchFamily="34" charset="0"/>
                <a:cs typeface="Verdana" pitchFamily="34" charset="0"/>
              </a:rPr>
              <a:t>LOOP</a:t>
            </a:r>
            <a:r>
              <a:rPr lang="en-US" sz="1400" b="1" dirty="0" smtClean="0">
                <a:latin typeface="Verdana" pitchFamily="34" charset="0"/>
                <a:ea typeface="Verdana" pitchFamily="34" charset="0"/>
                <a:cs typeface="Verdana" pitchFamily="34" charset="0"/>
              </a:rPr>
              <a:t> use the contents of CX as a counter.</a:t>
            </a: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373833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29</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xmlns="" Requires="a14">
          <p:sp>
            <p:nvSpPr>
              <p:cNvPr id="6" name="TextBox 5"/>
              <p:cNvSpPr txBox="1"/>
              <p:nvPr/>
            </p:nvSpPr>
            <p:spPr>
              <a:xfrm>
                <a:off x="2500952" y="1110258"/>
                <a:ext cx="6396256" cy="2585323"/>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Data Register (DX)</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Consists </a:t>
                </a:r>
                <a:r>
                  <a:rPr lang="en-US" sz="1400" b="1" dirty="0">
                    <a:latin typeface="Verdana" pitchFamily="34" charset="0"/>
                    <a:ea typeface="Verdana" pitchFamily="34" charset="0"/>
                    <a:cs typeface="Verdana" pitchFamily="34" charset="0"/>
                  </a:rPr>
                  <a:t>of two 8-bit registers DL and DH, which can be combined together and used as a 16-bit register DX.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When combined, DL register contains the low order byte of the word, and DH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Used to hold the high 16-bit result (data) in 16 X 16 multiplication or the high 16-bit dividend (data) before a 32 </a:t>
                </a:r>
                <a14:m>
                  <m:oMath xmlns:m="http://schemas.openxmlformats.org/officeDocument/2006/math">
                    <m:r>
                      <a:rPr lang="en-US" sz="1400" b="1" i="1" smtClean="0">
                        <a:latin typeface="Cambria Math"/>
                        <a:ea typeface="Cambria Math"/>
                        <a:cs typeface="Verdana" pitchFamily="34" charset="0"/>
                      </a:rPr>
                      <m:t>÷</m:t>
                    </m:r>
                  </m:oMath>
                </a14:m>
                <a:r>
                  <a:rPr lang="en-US" sz="1400" b="1" dirty="0" smtClean="0">
                    <a:latin typeface="Verdana" pitchFamily="34" charset="0"/>
                    <a:ea typeface="Verdana" pitchFamily="34" charset="0"/>
                    <a:cs typeface="Verdana" pitchFamily="34" charset="0"/>
                  </a:rPr>
                  <a:t> 16 division and the 16-bit reminder after division. </a:t>
                </a:r>
                <a:endParaRPr lang="en-US" sz="1400" b="1" dirty="0">
                  <a:latin typeface="Verdana" pitchFamily="34" charset="0"/>
                  <a:ea typeface="Verdana" pitchFamily="34" charset="0"/>
                  <a:cs typeface="Verdana" pitchFamily="34"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2500952" y="1110258"/>
                <a:ext cx="6396256" cy="2585323"/>
              </a:xfrm>
              <a:prstGeom prst="rect">
                <a:avLst/>
              </a:prstGeom>
              <a:blipFill rotWithShape="1">
                <a:blip r:embed="rId4"/>
                <a:stretch>
                  <a:fillRect l="-762" t="-1179" r="-286" b="-1415"/>
                </a:stretch>
              </a:blipFill>
            </p:spPr>
            <p:txBody>
              <a:bodyPr/>
              <a:lstStyle/>
              <a:p>
                <a:r>
                  <a:rPr lang="en-US" dirty="0">
                    <a:noFill/>
                  </a:rPr>
                  <a:t> </a:t>
                </a:r>
              </a:p>
            </p:txBody>
          </p:sp>
        </mc:Fallback>
      </mc:AlternateContent>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0" name="Picture 2" descr="C:\Users\AMMU\Desktop\Microprocessor\Registers.pn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50652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smtClean="0"/>
              <a:t>Block diagram of a microprocessor</a:t>
            </a:r>
            <a:endParaRPr lang="en-US" dirty="0"/>
          </a:p>
        </p:txBody>
      </p:sp>
      <p:grpSp>
        <p:nvGrpSpPr>
          <p:cNvPr id="4" name="Group 4"/>
          <p:cNvGrpSpPr>
            <a:grpSpLocks noGrp="1"/>
          </p:cNvGrpSpPr>
          <p:nvPr/>
        </p:nvGrpSpPr>
        <p:grpSpPr bwMode="auto">
          <a:xfrm>
            <a:off x="457200" y="1935163"/>
            <a:ext cx="8229600" cy="4389437"/>
            <a:chOff x="3861" y="10984"/>
            <a:chExt cx="4707" cy="2700"/>
          </a:xfrm>
        </p:grpSpPr>
        <p:sp>
          <p:nvSpPr>
            <p:cNvPr id="5" name="Text Box 5"/>
            <p:cNvSpPr txBox="1">
              <a:spLocks noChangeArrowheads="1"/>
            </p:cNvSpPr>
            <p:nvPr/>
          </p:nvSpPr>
          <p:spPr bwMode="auto">
            <a:xfrm>
              <a:off x="3861" y="10984"/>
              <a:ext cx="1260" cy="1440"/>
            </a:xfrm>
            <a:prstGeom prst="rect">
              <a:avLst/>
            </a:prstGeom>
            <a:solidFill>
              <a:srgbClr val="FFFFFF"/>
            </a:solidFill>
            <a:ln w="9525">
              <a:solidFill>
                <a:srgbClr val="000000"/>
              </a:solidFill>
              <a:miter lim="800000"/>
              <a:headEnd/>
              <a:tailEnd/>
            </a:ln>
          </p:spPr>
          <p:txBody>
            <a:bodyPr lIns="79608" tIns="39804" rIns="79608" bIns="39804"/>
            <a:lstStyle/>
            <a:p>
              <a:pPr algn="ctr" defTabSz="896938"/>
              <a:endParaRPr lang="en-US" sz="1200"/>
            </a:p>
            <a:p>
              <a:pPr algn="ctr" defTabSz="896938"/>
              <a:endParaRPr lang="en-US" sz="1200"/>
            </a:p>
            <a:p>
              <a:pPr algn="ctr" defTabSz="896938"/>
              <a:r>
                <a:rPr lang="en-US" sz="2400" b="1">
                  <a:solidFill>
                    <a:schemeClr val="accent2"/>
                  </a:solidFill>
                </a:rPr>
                <a:t>ALU</a:t>
              </a:r>
            </a:p>
          </p:txBody>
        </p:sp>
        <p:sp>
          <p:nvSpPr>
            <p:cNvPr id="6" name="Text Box 6"/>
            <p:cNvSpPr txBox="1">
              <a:spLocks noChangeArrowheads="1"/>
            </p:cNvSpPr>
            <p:nvPr/>
          </p:nvSpPr>
          <p:spPr bwMode="auto">
            <a:xfrm>
              <a:off x="5121" y="10984"/>
              <a:ext cx="1260" cy="1440"/>
            </a:xfrm>
            <a:prstGeom prst="rect">
              <a:avLst/>
            </a:prstGeom>
            <a:solidFill>
              <a:srgbClr val="FFFFFF"/>
            </a:solidFill>
            <a:ln w="9525">
              <a:solidFill>
                <a:srgbClr val="000000"/>
              </a:solidFill>
              <a:miter lim="800000"/>
              <a:headEnd/>
              <a:tailEnd/>
            </a:ln>
          </p:spPr>
          <p:txBody>
            <a:bodyPr lIns="79608" tIns="39804" rIns="79608" bIns="39804"/>
            <a:lstStyle/>
            <a:p>
              <a:pPr algn="ctr" defTabSz="896938"/>
              <a:endParaRPr lang="en-US" sz="1200"/>
            </a:p>
            <a:p>
              <a:pPr algn="ctr" defTabSz="896938"/>
              <a:endParaRPr lang="en-US" sz="1200"/>
            </a:p>
            <a:p>
              <a:pPr algn="ctr" defTabSz="896938"/>
              <a:r>
                <a:rPr lang="en-US" sz="2400" b="1">
                  <a:solidFill>
                    <a:srgbClr val="7030A0"/>
                  </a:solidFill>
                </a:rPr>
                <a:t>Register Section</a:t>
              </a:r>
            </a:p>
          </p:txBody>
        </p:sp>
        <p:sp>
          <p:nvSpPr>
            <p:cNvPr id="7" name="Text Box 7"/>
            <p:cNvSpPr txBox="1">
              <a:spLocks noChangeArrowheads="1"/>
            </p:cNvSpPr>
            <p:nvPr/>
          </p:nvSpPr>
          <p:spPr bwMode="auto">
            <a:xfrm>
              <a:off x="3861" y="12424"/>
              <a:ext cx="2520" cy="900"/>
            </a:xfrm>
            <a:prstGeom prst="rect">
              <a:avLst/>
            </a:prstGeom>
            <a:solidFill>
              <a:srgbClr val="FFFFFF"/>
            </a:solidFill>
            <a:ln w="9525">
              <a:solidFill>
                <a:srgbClr val="000000"/>
              </a:solidFill>
              <a:miter lim="800000"/>
              <a:headEnd/>
              <a:tailEnd/>
            </a:ln>
          </p:spPr>
          <p:txBody>
            <a:bodyPr lIns="79608" tIns="39804" rIns="79608" bIns="39804"/>
            <a:lstStyle/>
            <a:p>
              <a:pPr algn="ctr" defTabSz="896938"/>
              <a:r>
                <a:rPr lang="en-US" sz="2400" b="1" dirty="0">
                  <a:solidFill>
                    <a:srgbClr val="00B050"/>
                  </a:solidFill>
                </a:rPr>
                <a:t>Control and timing section</a:t>
              </a:r>
            </a:p>
          </p:txBody>
        </p:sp>
        <p:sp>
          <p:nvSpPr>
            <p:cNvPr id="8" name="AutoShape 8"/>
            <p:cNvSpPr>
              <a:spLocks noChangeArrowheads="1"/>
            </p:cNvSpPr>
            <p:nvPr/>
          </p:nvSpPr>
          <p:spPr bwMode="auto">
            <a:xfrm>
              <a:off x="6408" y="10984"/>
              <a:ext cx="2133" cy="694"/>
            </a:xfrm>
            <a:prstGeom prst="rightArrow">
              <a:avLst>
                <a:gd name="adj1" fmla="val 50000"/>
                <a:gd name="adj2" fmla="val 76837"/>
              </a:avLst>
            </a:prstGeom>
            <a:solidFill>
              <a:schemeClr val="accent2">
                <a:lumMod val="20000"/>
                <a:lumOff val="80000"/>
              </a:schemeClr>
            </a:solidFill>
            <a:ln w="9525">
              <a:solidFill>
                <a:srgbClr val="000000"/>
              </a:solidFill>
              <a:miter lim="800000"/>
              <a:headEnd/>
              <a:tailEnd/>
            </a:ln>
            <a:effectLst/>
          </p:spPr>
          <p:txBody>
            <a:bodyPr lIns="79608" tIns="39804" rIns="79608" bIns="39804"/>
            <a:lstStyle/>
            <a:p>
              <a:pPr>
                <a:defRPr/>
              </a:pPr>
              <a:endParaRPr lang="en-US">
                <a:latin typeface="Tahoma" charset="0"/>
                <a:cs typeface="+mn-cs"/>
              </a:endParaRPr>
            </a:p>
          </p:txBody>
        </p:sp>
        <p:sp>
          <p:nvSpPr>
            <p:cNvPr id="9" name="AutoShape 9"/>
            <p:cNvSpPr>
              <a:spLocks noChangeArrowheads="1"/>
            </p:cNvSpPr>
            <p:nvPr/>
          </p:nvSpPr>
          <p:spPr bwMode="auto">
            <a:xfrm>
              <a:off x="6408" y="11678"/>
              <a:ext cx="2160" cy="746"/>
            </a:xfrm>
            <a:prstGeom prst="leftRightArrow">
              <a:avLst>
                <a:gd name="adj1" fmla="val 50000"/>
                <a:gd name="adj2" fmla="val 57909"/>
              </a:avLst>
            </a:prstGeom>
            <a:solidFill>
              <a:schemeClr val="accent3">
                <a:lumMod val="20000"/>
                <a:lumOff val="80000"/>
              </a:schemeClr>
            </a:solidFill>
            <a:ln w="9525">
              <a:solidFill>
                <a:srgbClr val="000000"/>
              </a:solidFill>
              <a:miter lim="800000"/>
              <a:headEnd/>
              <a:tailEnd/>
            </a:ln>
            <a:effectLst/>
          </p:spPr>
          <p:txBody>
            <a:bodyPr lIns="79608" tIns="39804" rIns="79608" bIns="39804"/>
            <a:lstStyle/>
            <a:p>
              <a:pPr>
                <a:defRPr/>
              </a:pPr>
              <a:endParaRPr lang="en-US">
                <a:latin typeface="Tahoma" charset="0"/>
                <a:cs typeface="+mn-cs"/>
              </a:endParaRPr>
            </a:p>
          </p:txBody>
        </p:sp>
        <p:sp>
          <p:nvSpPr>
            <p:cNvPr id="10" name="AutoShape 10"/>
            <p:cNvSpPr>
              <a:spLocks noChangeArrowheads="1"/>
            </p:cNvSpPr>
            <p:nvPr/>
          </p:nvSpPr>
          <p:spPr bwMode="auto">
            <a:xfrm>
              <a:off x="6381" y="12604"/>
              <a:ext cx="2154" cy="720"/>
            </a:xfrm>
            <a:prstGeom prst="leftRightArrow">
              <a:avLst>
                <a:gd name="adj1" fmla="val 50000"/>
                <a:gd name="adj2" fmla="val 60000"/>
              </a:avLst>
            </a:prstGeom>
            <a:solidFill>
              <a:schemeClr val="accent3">
                <a:lumMod val="20000"/>
                <a:lumOff val="80000"/>
              </a:schemeClr>
            </a:solidFill>
            <a:ln w="9525">
              <a:solidFill>
                <a:srgbClr val="000000"/>
              </a:solidFill>
              <a:miter lim="800000"/>
              <a:headEnd/>
              <a:tailEnd/>
            </a:ln>
            <a:effectLst/>
          </p:spPr>
          <p:txBody>
            <a:bodyPr lIns="79608" tIns="39804" rIns="79608" bIns="39804"/>
            <a:lstStyle/>
            <a:p>
              <a:pPr>
                <a:defRPr/>
              </a:pPr>
              <a:endParaRPr lang="en-US">
                <a:latin typeface="Tahoma" charset="0"/>
                <a:cs typeface="+mn-cs"/>
              </a:endParaRPr>
            </a:p>
          </p:txBody>
        </p:sp>
        <p:sp>
          <p:nvSpPr>
            <p:cNvPr id="11" name="Text Box 11"/>
            <p:cNvSpPr txBox="1">
              <a:spLocks noChangeArrowheads="1"/>
            </p:cNvSpPr>
            <p:nvPr/>
          </p:nvSpPr>
          <p:spPr bwMode="auto">
            <a:xfrm>
              <a:off x="6741" y="11164"/>
              <a:ext cx="1260" cy="360"/>
            </a:xfrm>
            <a:prstGeom prst="rect">
              <a:avLst/>
            </a:prstGeom>
            <a:noFill/>
            <a:ln w="9525">
              <a:noFill/>
              <a:miter lim="800000"/>
              <a:headEnd/>
              <a:tailEnd/>
            </a:ln>
          </p:spPr>
          <p:txBody>
            <a:bodyPr lIns="79608" tIns="39804" rIns="79608" bIns="39804"/>
            <a:lstStyle/>
            <a:p>
              <a:pPr algn="ctr" defTabSz="896938"/>
              <a:r>
                <a:rPr lang="en-US" sz="2400" dirty="0"/>
                <a:t>Address bus</a:t>
              </a:r>
            </a:p>
          </p:txBody>
        </p:sp>
        <p:sp>
          <p:nvSpPr>
            <p:cNvPr id="12" name="Text Box 12"/>
            <p:cNvSpPr txBox="1">
              <a:spLocks noChangeArrowheads="1"/>
            </p:cNvSpPr>
            <p:nvPr/>
          </p:nvSpPr>
          <p:spPr bwMode="auto">
            <a:xfrm>
              <a:off x="6741" y="11884"/>
              <a:ext cx="1260" cy="359"/>
            </a:xfrm>
            <a:prstGeom prst="rect">
              <a:avLst/>
            </a:prstGeom>
            <a:solidFill>
              <a:schemeClr val="accent3">
                <a:lumMod val="20000"/>
                <a:lumOff val="80000"/>
              </a:schemeClr>
            </a:solidFill>
            <a:ln w="9525">
              <a:noFill/>
              <a:miter lim="800000"/>
              <a:headEnd/>
              <a:tailEnd/>
            </a:ln>
            <a:effectLst/>
          </p:spPr>
          <p:txBody>
            <a:bodyPr lIns="79608" tIns="39804" rIns="79608" bIns="39804"/>
            <a:lstStyle/>
            <a:p>
              <a:pPr algn="ctr" defTabSz="896938">
                <a:defRPr/>
              </a:pPr>
              <a:r>
                <a:rPr lang="en-US" sz="2400" dirty="0">
                  <a:cs typeface="+mn-cs"/>
                </a:rPr>
                <a:t>Data bus</a:t>
              </a:r>
            </a:p>
          </p:txBody>
        </p:sp>
        <p:sp>
          <p:nvSpPr>
            <p:cNvPr id="13" name="Text Box 13"/>
            <p:cNvSpPr txBox="1">
              <a:spLocks noChangeArrowheads="1"/>
            </p:cNvSpPr>
            <p:nvPr/>
          </p:nvSpPr>
          <p:spPr bwMode="auto">
            <a:xfrm>
              <a:off x="6741" y="12784"/>
              <a:ext cx="1260" cy="360"/>
            </a:xfrm>
            <a:prstGeom prst="rect">
              <a:avLst/>
            </a:prstGeom>
            <a:noFill/>
            <a:ln w="9525">
              <a:noFill/>
              <a:miter lim="800000"/>
              <a:headEnd/>
              <a:tailEnd/>
            </a:ln>
          </p:spPr>
          <p:txBody>
            <a:bodyPr lIns="79608" tIns="39804" rIns="79608" bIns="39804"/>
            <a:lstStyle/>
            <a:p>
              <a:pPr algn="ctr" defTabSz="896938"/>
              <a:r>
                <a:rPr lang="en-US" sz="2400"/>
                <a:t>Control bus</a:t>
              </a:r>
            </a:p>
          </p:txBody>
        </p:sp>
        <p:sp>
          <p:nvSpPr>
            <p:cNvPr id="14" name="Text Box 14"/>
            <p:cNvSpPr txBox="1">
              <a:spLocks noChangeArrowheads="1"/>
            </p:cNvSpPr>
            <p:nvPr/>
          </p:nvSpPr>
          <p:spPr bwMode="auto">
            <a:xfrm>
              <a:off x="4041" y="13324"/>
              <a:ext cx="2340" cy="360"/>
            </a:xfrm>
            <a:prstGeom prst="rect">
              <a:avLst/>
            </a:prstGeom>
            <a:noFill/>
            <a:ln w="9525">
              <a:noFill/>
              <a:miter lim="800000"/>
              <a:headEnd/>
              <a:tailEnd/>
            </a:ln>
          </p:spPr>
          <p:txBody>
            <a:bodyPr lIns="79608" tIns="39804" rIns="79608" bIns="39804"/>
            <a:lstStyle/>
            <a:p>
              <a:pPr algn="ctr" defTabSz="896938"/>
              <a:endParaRPr lang="en-US"/>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30</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231654"/>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Stack Pointer (SP) and Base Pointer (BP)</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SP and BP are used to access data in the stack segment.</a:t>
            </a:r>
            <a:endParaRPr lang="en-US" sz="1400" b="1" dirty="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SP is used as an offset from the current SS during execution of instructions that involve the stack segment in the external memory.</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SP contents are automatically updated (incremented/ decremented) due to execution of a POP or PUSH instruction.</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BP contains an offset address in the current SS, which is used by instructions utilizing the based addressing mode.</a:t>
            </a:r>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256638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31</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1938992"/>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Source Index (SI) and Destination Index (DI)</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Used in indexed addressing.</a:t>
            </a:r>
            <a:endParaRPr lang="en-US" sz="1400" b="1" dirty="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Instructions that process data strings use the SI and DI registers together with DS and ES respectively  in order to distinguish between the source and destination addresses.</a:t>
            </a:r>
          </a:p>
          <a:p>
            <a:pPr algn="just"/>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516073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32</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1938992"/>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Source Index (SI) and Destination Index (DI)</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Used in indexed addressing.</a:t>
            </a:r>
            <a:endParaRPr lang="en-US" sz="1400" b="1" dirty="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Instructions that process data strings use the SI and DI registers together with DS and ES respectively  in order to distinguish between the source and destination addresses.</a:t>
            </a:r>
          </a:p>
          <a:p>
            <a:pPr algn="just"/>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516016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Flag registers</a:t>
            </a:r>
            <a:endParaRPr lang="en-US" dirty="0"/>
          </a:p>
        </p:txBody>
      </p:sp>
      <p:sp>
        <p:nvSpPr>
          <p:cNvPr id="3" name="Content Placeholder 2"/>
          <p:cNvSpPr>
            <a:spLocks noGrp="1"/>
          </p:cNvSpPr>
          <p:nvPr>
            <p:ph idx="1"/>
          </p:nvPr>
        </p:nvSpPr>
        <p:spPr/>
        <p:txBody>
          <a:bodyPr/>
          <a:lstStyle/>
          <a:p>
            <a:r>
              <a:rPr lang="en-US" dirty="0" smtClean="0"/>
              <a:t>It has a 16 bit flag register. </a:t>
            </a:r>
          </a:p>
          <a:p>
            <a:r>
              <a:rPr lang="en-US" dirty="0" smtClean="0"/>
              <a:t>Divided into two parts</a:t>
            </a:r>
          </a:p>
          <a:p>
            <a:pPr lvl="2"/>
            <a:r>
              <a:rPr lang="en-US" dirty="0" smtClean="0"/>
              <a:t>Condition codes or status flag</a:t>
            </a:r>
          </a:p>
          <a:p>
            <a:pPr lvl="2"/>
            <a:r>
              <a:rPr lang="en-US" dirty="0" smtClean="0"/>
              <a:t>Control flag register</a:t>
            </a:r>
          </a:p>
          <a:p>
            <a:endParaRPr lang="en-US" dirty="0" smtClean="0"/>
          </a:p>
          <a:p>
            <a:r>
              <a:rPr lang="en-US" dirty="0" smtClean="0"/>
              <a:t>Control flag registers- </a:t>
            </a:r>
          </a:p>
          <a:p>
            <a:pPr lvl="2"/>
            <a:r>
              <a:rPr lang="en-US" dirty="0" smtClean="0"/>
              <a:t>direction flag</a:t>
            </a:r>
          </a:p>
          <a:p>
            <a:pPr lvl="2"/>
            <a:r>
              <a:rPr lang="en-US" dirty="0" smtClean="0"/>
              <a:t>interrupt flag</a:t>
            </a:r>
          </a:p>
          <a:p>
            <a:pPr lvl="2"/>
            <a:r>
              <a:rPr lang="en-US" dirty="0" smtClean="0"/>
              <a:t> trap flag</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34</a:t>
            </a:fld>
            <a:endParaRPr lang="en-US" dirty="0"/>
          </a:p>
        </p:txBody>
      </p:sp>
      <p:sp>
        <p:nvSpPr>
          <p:cNvPr id="5" name="TextBox 4"/>
          <p:cNvSpPr txBox="1"/>
          <p:nvPr/>
        </p:nvSpPr>
        <p:spPr>
          <a:xfrm>
            <a:off x="228600" y="1002268"/>
            <a:ext cx="1895071" cy="369332"/>
          </a:xfrm>
          <a:prstGeom prst="rect">
            <a:avLst/>
          </a:prstGeom>
          <a:noFill/>
        </p:spPr>
        <p:txBody>
          <a:bodyPr wrap="none" rtlCol="0">
            <a:spAutoFit/>
          </a:bodyPr>
          <a:lstStyle/>
          <a:p>
            <a:r>
              <a:rPr lang="en-US" b="1" dirty="0" smtClean="0">
                <a:solidFill>
                  <a:srgbClr val="0070C0"/>
                </a:solidFill>
                <a:latin typeface="Verdana" pitchFamily="34" charset="0"/>
                <a:ea typeface="Verdana" pitchFamily="34" charset="0"/>
                <a:cs typeface="Verdana" pitchFamily="34" charset="0"/>
              </a:rPr>
              <a:t>Flag Register</a:t>
            </a:r>
            <a:endParaRPr lang="en-US" b="1" dirty="0">
              <a:solidFill>
                <a:srgbClr val="0070C0"/>
              </a:solidFill>
              <a:latin typeface="Verdana" pitchFamily="34" charset="0"/>
              <a:ea typeface="Verdana" pitchFamily="34" charset="0"/>
              <a:cs typeface="Verdana"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xmlns="" val="2848881907"/>
              </p:ext>
            </p:extLst>
          </p:nvPr>
        </p:nvGraphicFramePr>
        <p:xfrm>
          <a:off x="609600" y="3505200"/>
          <a:ext cx="7696198" cy="838200"/>
        </p:xfrm>
        <a:graphic>
          <a:graphicData uri="http://schemas.openxmlformats.org/drawingml/2006/table">
            <a:tbl>
              <a:tblPr>
                <a:tableStyleId>{5C22544A-7EE6-4342-B048-85BDC9FD1C3A}</a:tableStyleId>
              </a:tblPr>
              <a:tblGrid>
                <a:gridCol w="457200"/>
                <a:gridCol w="457200"/>
                <a:gridCol w="457200"/>
                <a:gridCol w="457200"/>
                <a:gridCol w="533400"/>
                <a:gridCol w="533400"/>
                <a:gridCol w="533400"/>
                <a:gridCol w="533400"/>
                <a:gridCol w="457200"/>
                <a:gridCol w="457200"/>
                <a:gridCol w="457200"/>
                <a:gridCol w="533400"/>
                <a:gridCol w="457200"/>
                <a:gridCol w="457200"/>
                <a:gridCol w="457200"/>
                <a:gridCol w="457198"/>
              </a:tblGrid>
              <a:tr h="295835">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15</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14</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13</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12</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11</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10</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9</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8</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7</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6</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5</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4</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3</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2</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0</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r>
              <a:tr h="542365">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OF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DF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IF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TF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SF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ZF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AF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PF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CF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r>
            </a:tbl>
          </a:graphicData>
        </a:graphic>
      </p:graphicFrame>
      <p:sp>
        <p:nvSpPr>
          <p:cNvPr id="6" name="Line Callout 2 5"/>
          <p:cNvSpPr/>
          <p:nvPr/>
        </p:nvSpPr>
        <p:spPr>
          <a:xfrm>
            <a:off x="6553200" y="838200"/>
            <a:ext cx="2514600" cy="1133475"/>
          </a:xfrm>
          <a:prstGeom prst="borderCallout2">
            <a:avLst>
              <a:gd name="adj1" fmla="val 100263"/>
              <a:gd name="adj2" fmla="val 99703"/>
              <a:gd name="adj3" fmla="val 138918"/>
              <a:gd name="adj4" fmla="val 99851"/>
              <a:gd name="adj5" fmla="val 272164"/>
              <a:gd name="adj6" fmla="val 59420"/>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Carry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b="1" dirty="0" smtClean="0">
              <a:solidFill>
                <a:schemeClr val="tx1"/>
              </a:solidFill>
              <a:latin typeface="Verdana" pitchFamily="34" charset="0"/>
              <a:ea typeface="Verdana" pitchFamily="34" charset="0"/>
              <a:cs typeface="Verdana" pitchFamily="34" charset="0"/>
            </a:endParaRPr>
          </a:p>
          <a:p>
            <a:pPr algn="just"/>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flag is set, when there is a carry out of MSB in case of addition or a borrow in case of subtraction.</a:t>
            </a:r>
          </a:p>
        </p:txBody>
      </p:sp>
      <p:sp>
        <p:nvSpPr>
          <p:cNvPr id="11" name="Line Callout 2 10"/>
          <p:cNvSpPr/>
          <p:nvPr/>
        </p:nvSpPr>
        <p:spPr>
          <a:xfrm>
            <a:off x="5638800" y="2085975"/>
            <a:ext cx="2847975" cy="1133475"/>
          </a:xfrm>
          <a:prstGeom prst="borderCallout2">
            <a:avLst>
              <a:gd name="adj1" fmla="val 99423"/>
              <a:gd name="adj2" fmla="val 62245"/>
              <a:gd name="adj3" fmla="val 127153"/>
              <a:gd name="adj4" fmla="val 62450"/>
              <a:gd name="adj5" fmla="val 173845"/>
              <a:gd name="adj6" fmla="val 53624"/>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Parity Flag</a:t>
            </a:r>
          </a:p>
          <a:p>
            <a:pPr algn="ctr"/>
            <a:endParaRPr lang="en-US" sz="1200" b="1" dirty="0" smtClean="0">
              <a:solidFill>
                <a:schemeClr val="tx1"/>
              </a:solidFill>
              <a:latin typeface="Verdana" pitchFamily="34" charset="0"/>
              <a:ea typeface="Verdana" pitchFamily="34" charset="0"/>
              <a:cs typeface="Verdana" pitchFamily="34" charset="0"/>
            </a:endParaRPr>
          </a:p>
          <a:p>
            <a:pPr algn="just"/>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flag is set to 1, if the lower byte of the result contains even number   of 1’s </a:t>
            </a:r>
            <a:r>
              <a:rPr lang="en-US" sz="1200" dirty="0" smtClean="0">
                <a:solidFill>
                  <a:schemeClr val="tx1"/>
                </a:solidFill>
                <a:latin typeface="Verdana" pitchFamily="34" charset="0"/>
                <a:ea typeface="Verdana" pitchFamily="34" charset="0"/>
                <a:cs typeface="Verdana" pitchFamily="34" charset="0"/>
              </a:rPr>
              <a:t>; for </a:t>
            </a:r>
            <a:r>
              <a:rPr lang="en-US" sz="1200" dirty="0">
                <a:solidFill>
                  <a:schemeClr val="tx1"/>
                </a:solidFill>
                <a:latin typeface="Verdana" pitchFamily="34" charset="0"/>
                <a:ea typeface="Verdana" pitchFamily="34" charset="0"/>
                <a:cs typeface="Verdana" pitchFamily="34" charset="0"/>
              </a:rPr>
              <a:t>odd number of  </a:t>
            </a:r>
            <a:r>
              <a:rPr lang="en-US" sz="1200" dirty="0" smtClean="0">
                <a:solidFill>
                  <a:schemeClr val="tx1"/>
                </a:solidFill>
                <a:latin typeface="Verdana" pitchFamily="34" charset="0"/>
                <a:ea typeface="Verdana" pitchFamily="34" charset="0"/>
                <a:cs typeface="Verdana" pitchFamily="34" charset="0"/>
              </a:rPr>
              <a:t>1’s  </a:t>
            </a:r>
            <a:r>
              <a:rPr lang="en-US" sz="1200" dirty="0">
                <a:solidFill>
                  <a:schemeClr val="tx1"/>
                </a:solidFill>
                <a:latin typeface="Verdana" pitchFamily="34" charset="0"/>
                <a:ea typeface="Verdana" pitchFamily="34" charset="0"/>
                <a:cs typeface="Verdana" pitchFamily="34" charset="0"/>
              </a:rPr>
              <a:t>set to zero.</a:t>
            </a:r>
          </a:p>
        </p:txBody>
      </p:sp>
      <p:sp>
        <p:nvSpPr>
          <p:cNvPr id="12" name="Line Callout 2 11"/>
          <p:cNvSpPr/>
          <p:nvPr/>
        </p:nvSpPr>
        <p:spPr>
          <a:xfrm>
            <a:off x="3124200" y="723900"/>
            <a:ext cx="3200400" cy="1247775"/>
          </a:xfrm>
          <a:prstGeom prst="borderCallout2">
            <a:avLst>
              <a:gd name="adj1" fmla="val 100872"/>
              <a:gd name="adj2" fmla="val 75001"/>
              <a:gd name="adj3" fmla="val 201501"/>
              <a:gd name="adj4" fmla="val 74885"/>
              <a:gd name="adj5" fmla="val 269830"/>
              <a:gd name="adj6" fmla="val 9424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Auxiliary </a:t>
            </a:r>
            <a:r>
              <a:rPr lang="en-US" sz="1200" b="1" dirty="0">
                <a:solidFill>
                  <a:schemeClr val="tx1"/>
                </a:solidFill>
                <a:latin typeface="Verdana" pitchFamily="34" charset="0"/>
                <a:ea typeface="Verdana" pitchFamily="34" charset="0"/>
                <a:cs typeface="Verdana" pitchFamily="34" charset="0"/>
              </a:rPr>
              <a:t>Carry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b="1" dirty="0" smtClean="0">
              <a:solidFill>
                <a:schemeClr val="tx1"/>
              </a:solidFill>
              <a:latin typeface="Verdana" pitchFamily="34" charset="0"/>
              <a:ea typeface="Verdana" pitchFamily="34" charset="0"/>
              <a:cs typeface="Verdana" pitchFamily="34" charset="0"/>
            </a:endParaRPr>
          </a:p>
          <a:p>
            <a:pPr algn="just"/>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is set, if there is a carry from the lowest nibble, </a:t>
            </a:r>
            <a:r>
              <a:rPr lang="en-US" sz="1200" dirty="0" err="1">
                <a:solidFill>
                  <a:schemeClr val="tx1"/>
                </a:solidFill>
                <a:latin typeface="Verdana" pitchFamily="34" charset="0"/>
                <a:ea typeface="Verdana" pitchFamily="34" charset="0"/>
                <a:cs typeface="Verdana" pitchFamily="34" charset="0"/>
              </a:rPr>
              <a:t>i.e</a:t>
            </a:r>
            <a:r>
              <a:rPr lang="en-US" sz="1200" dirty="0">
                <a:solidFill>
                  <a:schemeClr val="tx1"/>
                </a:solidFill>
                <a:latin typeface="Verdana" pitchFamily="34" charset="0"/>
                <a:ea typeface="Verdana" pitchFamily="34" charset="0"/>
                <a:cs typeface="Verdana" pitchFamily="34" charset="0"/>
              </a:rPr>
              <a:t>, bit three during addition, or borrow for the lowest nibble, </a:t>
            </a:r>
            <a:r>
              <a:rPr lang="en-US" sz="1200" dirty="0" err="1">
                <a:solidFill>
                  <a:schemeClr val="tx1"/>
                </a:solidFill>
                <a:latin typeface="Verdana" pitchFamily="34" charset="0"/>
                <a:ea typeface="Verdana" pitchFamily="34" charset="0"/>
                <a:cs typeface="Verdana" pitchFamily="34" charset="0"/>
              </a:rPr>
              <a:t>i.e</a:t>
            </a:r>
            <a:r>
              <a:rPr lang="en-US" sz="1200" dirty="0">
                <a:solidFill>
                  <a:schemeClr val="tx1"/>
                </a:solidFill>
                <a:latin typeface="Verdana" pitchFamily="34" charset="0"/>
                <a:ea typeface="Verdana" pitchFamily="34" charset="0"/>
                <a:cs typeface="Verdana" pitchFamily="34" charset="0"/>
              </a:rPr>
              <a:t>, bit three, during subtraction.</a:t>
            </a:r>
          </a:p>
        </p:txBody>
      </p:sp>
      <p:sp>
        <p:nvSpPr>
          <p:cNvPr id="13" name="Line Callout 2 12"/>
          <p:cNvSpPr/>
          <p:nvPr/>
        </p:nvSpPr>
        <p:spPr>
          <a:xfrm>
            <a:off x="2500952" y="2076450"/>
            <a:ext cx="2667000" cy="1133475"/>
          </a:xfrm>
          <a:prstGeom prst="borderCallout2">
            <a:avLst>
              <a:gd name="adj1" fmla="val 98582"/>
              <a:gd name="adj2" fmla="val 99703"/>
              <a:gd name="adj3" fmla="val 121272"/>
              <a:gd name="adj4" fmla="val 100242"/>
              <a:gd name="adj5" fmla="val 167122"/>
              <a:gd name="adj6" fmla="val 10621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Zero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dirty="0" smtClean="0">
              <a:solidFill>
                <a:schemeClr val="tx1"/>
              </a:solidFill>
              <a:latin typeface="Verdana" pitchFamily="34" charset="0"/>
              <a:ea typeface="Verdana" pitchFamily="34" charset="0"/>
              <a:cs typeface="Verdana" pitchFamily="34" charset="0"/>
            </a:endParaRPr>
          </a:p>
          <a:p>
            <a:pPr algn="just"/>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flag is set, if the result of the computation or comparison performed by </a:t>
            </a:r>
            <a:r>
              <a:rPr lang="en-US" sz="1200" dirty="0" smtClean="0">
                <a:solidFill>
                  <a:schemeClr val="tx1"/>
                </a:solidFill>
                <a:latin typeface="Verdana" pitchFamily="34" charset="0"/>
                <a:ea typeface="Verdana" pitchFamily="34" charset="0"/>
                <a:cs typeface="Verdana" pitchFamily="34" charset="0"/>
              </a:rPr>
              <a:t>an </a:t>
            </a:r>
            <a:r>
              <a:rPr lang="en-US" sz="1200" dirty="0">
                <a:solidFill>
                  <a:schemeClr val="tx1"/>
                </a:solidFill>
                <a:latin typeface="Verdana" pitchFamily="34" charset="0"/>
                <a:ea typeface="Verdana" pitchFamily="34" charset="0"/>
                <a:cs typeface="Verdana" pitchFamily="34" charset="0"/>
              </a:rPr>
              <a:t>instruction is zero</a:t>
            </a:r>
          </a:p>
        </p:txBody>
      </p:sp>
      <p:sp>
        <p:nvSpPr>
          <p:cNvPr id="14" name="Line Callout 2 13"/>
          <p:cNvSpPr/>
          <p:nvPr/>
        </p:nvSpPr>
        <p:spPr>
          <a:xfrm>
            <a:off x="62552" y="2095500"/>
            <a:ext cx="2299648" cy="952500"/>
          </a:xfrm>
          <a:prstGeom prst="borderCallout2">
            <a:avLst>
              <a:gd name="adj1" fmla="val 99858"/>
              <a:gd name="adj2" fmla="val 90354"/>
              <a:gd name="adj3" fmla="val 129399"/>
              <a:gd name="adj4" fmla="val 90348"/>
              <a:gd name="adj5" fmla="val 195897"/>
              <a:gd name="adj6" fmla="val 205196"/>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Sign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dirty="0">
              <a:solidFill>
                <a:schemeClr val="tx1"/>
              </a:solidFill>
              <a:latin typeface="Verdana" pitchFamily="34" charset="0"/>
              <a:ea typeface="Verdana" pitchFamily="34" charset="0"/>
              <a:cs typeface="Verdana" pitchFamily="34" charset="0"/>
            </a:endParaRPr>
          </a:p>
          <a:p>
            <a:pPr algn="ctr"/>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flag is set, when the result of any computation is negative</a:t>
            </a:r>
          </a:p>
        </p:txBody>
      </p:sp>
      <p:sp>
        <p:nvSpPr>
          <p:cNvPr id="16" name="Line Callout 2 15"/>
          <p:cNvSpPr/>
          <p:nvPr/>
        </p:nvSpPr>
        <p:spPr>
          <a:xfrm>
            <a:off x="6388431" y="4419600"/>
            <a:ext cx="2667000" cy="1092995"/>
          </a:xfrm>
          <a:prstGeom prst="borderCallout2">
            <a:avLst>
              <a:gd name="adj1" fmla="val 48942"/>
              <a:gd name="adj2" fmla="val 61"/>
              <a:gd name="adj3" fmla="val 49483"/>
              <a:gd name="adj4" fmla="val -9402"/>
              <a:gd name="adj5" fmla="val -25853"/>
              <a:gd name="adj6" fmla="val -78432"/>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smtClean="0">
                <a:solidFill>
                  <a:schemeClr val="tx1"/>
                </a:solidFill>
                <a:latin typeface="Verdana" pitchFamily="34" charset="0"/>
                <a:ea typeface="Verdana" pitchFamily="34" charset="0"/>
                <a:cs typeface="Verdana" pitchFamily="34" charset="0"/>
              </a:rPr>
              <a:t>Trap </a:t>
            </a:r>
            <a:r>
              <a:rPr lang="en-US" sz="1200" b="1" dirty="0" smtClean="0">
                <a:solidFill>
                  <a:schemeClr val="tx1"/>
                </a:solidFill>
                <a:latin typeface="Verdana" pitchFamily="34" charset="0"/>
                <a:ea typeface="Verdana" pitchFamily="34" charset="0"/>
                <a:cs typeface="Verdana" pitchFamily="34" charset="0"/>
              </a:rPr>
              <a:t>Flag</a:t>
            </a:r>
          </a:p>
          <a:p>
            <a:pPr algn="just"/>
            <a:r>
              <a:rPr lang="en-US" sz="1200" dirty="0" smtClean="0">
                <a:solidFill>
                  <a:schemeClr val="tx1"/>
                </a:solidFill>
                <a:latin typeface="Verdana" pitchFamily="34" charset="0"/>
                <a:ea typeface="Verdana" pitchFamily="34" charset="0"/>
                <a:cs typeface="Verdana" pitchFamily="34" charset="0"/>
              </a:rPr>
              <a:t>If </a:t>
            </a:r>
            <a:r>
              <a:rPr lang="en-US" sz="1200" dirty="0">
                <a:solidFill>
                  <a:schemeClr val="tx1"/>
                </a:solidFill>
                <a:latin typeface="Verdana" pitchFamily="34" charset="0"/>
                <a:ea typeface="Verdana" pitchFamily="34" charset="0"/>
                <a:cs typeface="Verdana" pitchFamily="34" charset="0"/>
              </a:rPr>
              <a:t>this flag is set, the processor enters the single step execution </a:t>
            </a:r>
            <a:r>
              <a:rPr lang="en-US" sz="1200" dirty="0" smtClean="0">
                <a:solidFill>
                  <a:schemeClr val="tx1"/>
                </a:solidFill>
                <a:latin typeface="Verdana" pitchFamily="34" charset="0"/>
                <a:ea typeface="Verdana" pitchFamily="34" charset="0"/>
                <a:cs typeface="Verdana" pitchFamily="34" charset="0"/>
              </a:rPr>
              <a:t>mode by generating internal interrupts after the execution of each instruction</a:t>
            </a:r>
            <a:endParaRPr lang="en-US" sz="1200" dirty="0">
              <a:solidFill>
                <a:schemeClr val="tx1"/>
              </a:solidFill>
              <a:latin typeface="Verdana" pitchFamily="34" charset="0"/>
              <a:ea typeface="Verdana" pitchFamily="34" charset="0"/>
              <a:cs typeface="Verdana" pitchFamily="34" charset="0"/>
            </a:endParaRPr>
          </a:p>
        </p:txBody>
      </p:sp>
      <p:sp>
        <p:nvSpPr>
          <p:cNvPr id="17" name="Line Callout 2 16"/>
          <p:cNvSpPr/>
          <p:nvPr/>
        </p:nvSpPr>
        <p:spPr>
          <a:xfrm>
            <a:off x="6019800" y="5562600"/>
            <a:ext cx="3048000" cy="1066800"/>
          </a:xfrm>
          <a:prstGeom prst="borderCallout2">
            <a:avLst>
              <a:gd name="adj1" fmla="val -677"/>
              <a:gd name="adj2" fmla="val 5323"/>
              <a:gd name="adj3" fmla="val -29464"/>
              <a:gd name="adj4" fmla="val 5434"/>
              <a:gd name="adj5" fmla="val -124699"/>
              <a:gd name="adj6" fmla="val -72519"/>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Interrupt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b="1" dirty="0">
              <a:solidFill>
                <a:schemeClr val="tx1"/>
              </a:solidFill>
              <a:latin typeface="Verdana" pitchFamily="34" charset="0"/>
              <a:ea typeface="Verdana" pitchFamily="34" charset="0"/>
              <a:cs typeface="Verdana" pitchFamily="34" charset="0"/>
            </a:endParaRPr>
          </a:p>
          <a:p>
            <a:pPr algn="ctr"/>
            <a:r>
              <a:rPr lang="en-US" sz="1200" dirty="0" smtClean="0">
                <a:solidFill>
                  <a:schemeClr val="tx1"/>
                </a:solidFill>
                <a:latin typeface="Verdana" pitchFamily="34" charset="0"/>
                <a:ea typeface="Verdana" pitchFamily="34" charset="0"/>
                <a:cs typeface="Verdana" pitchFamily="34" charset="0"/>
              </a:rPr>
              <a:t>Causes the 8086 to recognize external mask interrupts; clearing IF disables these interrupts.</a:t>
            </a:r>
          </a:p>
        </p:txBody>
      </p:sp>
      <p:sp>
        <p:nvSpPr>
          <p:cNvPr id="19" name="Line Callout 2 18"/>
          <p:cNvSpPr/>
          <p:nvPr/>
        </p:nvSpPr>
        <p:spPr>
          <a:xfrm>
            <a:off x="1281752" y="5562600"/>
            <a:ext cx="4572000" cy="1169195"/>
          </a:xfrm>
          <a:prstGeom prst="borderCallout2">
            <a:avLst>
              <a:gd name="adj1" fmla="val -1622"/>
              <a:gd name="adj2" fmla="val 83453"/>
              <a:gd name="adj3" fmla="val -39345"/>
              <a:gd name="adj4" fmla="val 83278"/>
              <a:gd name="adj5" fmla="val -109940"/>
              <a:gd name="adj6" fmla="val 43205"/>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Direction </a:t>
            </a:r>
            <a:r>
              <a:rPr lang="en-US" sz="1200" b="1" dirty="0" smtClean="0">
                <a:solidFill>
                  <a:schemeClr val="tx1"/>
                </a:solidFill>
                <a:latin typeface="Verdana" pitchFamily="34" charset="0"/>
                <a:ea typeface="Verdana" pitchFamily="34" charset="0"/>
                <a:cs typeface="Verdana" pitchFamily="34" charset="0"/>
              </a:rPr>
              <a:t>Flag</a:t>
            </a:r>
            <a:endParaRPr lang="en-US" sz="1200" b="1" dirty="0">
              <a:solidFill>
                <a:schemeClr val="tx1"/>
              </a:solidFill>
              <a:latin typeface="Verdana" pitchFamily="34" charset="0"/>
              <a:ea typeface="Verdana" pitchFamily="34" charset="0"/>
              <a:cs typeface="Verdana" pitchFamily="34" charset="0"/>
            </a:endParaRPr>
          </a:p>
          <a:p>
            <a:pPr algn="just"/>
            <a:r>
              <a:rPr lang="en-US" sz="1100" dirty="0" smtClean="0">
                <a:solidFill>
                  <a:schemeClr val="tx1"/>
                </a:solidFill>
                <a:latin typeface="Verdana" pitchFamily="34" charset="0"/>
                <a:ea typeface="Verdana" pitchFamily="34" charset="0"/>
                <a:cs typeface="Verdana" pitchFamily="34" charset="0"/>
              </a:rPr>
              <a:t>This </a:t>
            </a:r>
            <a:r>
              <a:rPr lang="en-US" sz="1100" dirty="0">
                <a:solidFill>
                  <a:schemeClr val="tx1"/>
                </a:solidFill>
                <a:latin typeface="Verdana" pitchFamily="34" charset="0"/>
                <a:ea typeface="Verdana" pitchFamily="34" charset="0"/>
                <a:cs typeface="Verdana" pitchFamily="34" charset="0"/>
              </a:rPr>
              <a:t>is used by string manipulation instructions. If this flag bit is ‘0’, the string is processed beginning from the lowest address to the highest address, i.e., auto incrementing mode. Otherwise, the string is processed from the highest address towards the lowest address, i.e., auto </a:t>
            </a:r>
            <a:r>
              <a:rPr lang="en-US" sz="1100" dirty="0" smtClean="0">
                <a:solidFill>
                  <a:schemeClr val="tx1"/>
                </a:solidFill>
                <a:latin typeface="Verdana" pitchFamily="34" charset="0"/>
                <a:ea typeface="Verdana" pitchFamily="34" charset="0"/>
                <a:cs typeface="Verdana" pitchFamily="34" charset="0"/>
              </a:rPr>
              <a:t>decrementing </a:t>
            </a:r>
            <a:r>
              <a:rPr lang="en-US" sz="1100" dirty="0">
                <a:solidFill>
                  <a:schemeClr val="tx1"/>
                </a:solidFill>
                <a:latin typeface="Verdana" pitchFamily="34" charset="0"/>
                <a:ea typeface="Verdana" pitchFamily="34" charset="0"/>
                <a:cs typeface="Verdana" pitchFamily="34" charset="0"/>
              </a:rPr>
              <a:t>mode.</a:t>
            </a:r>
          </a:p>
        </p:txBody>
      </p:sp>
      <p:sp>
        <p:nvSpPr>
          <p:cNvPr id="20" name="Line Callout 2 19"/>
          <p:cNvSpPr/>
          <p:nvPr/>
        </p:nvSpPr>
        <p:spPr>
          <a:xfrm>
            <a:off x="62552" y="4469605"/>
            <a:ext cx="4890448" cy="1169195"/>
          </a:xfrm>
          <a:prstGeom prst="borderCallout2">
            <a:avLst>
              <a:gd name="adj1" fmla="val 822"/>
              <a:gd name="adj2" fmla="val 3404"/>
              <a:gd name="adj3" fmla="val -28754"/>
              <a:gd name="adj4" fmla="val 3229"/>
              <a:gd name="adj5" fmla="val -29288"/>
              <a:gd name="adj6" fmla="val 49438"/>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Over flow </a:t>
            </a:r>
            <a:r>
              <a:rPr lang="en-US" sz="1200" b="1" dirty="0" smtClean="0">
                <a:solidFill>
                  <a:schemeClr val="tx1"/>
                </a:solidFill>
                <a:latin typeface="Verdana" pitchFamily="34" charset="0"/>
                <a:ea typeface="Verdana" pitchFamily="34" charset="0"/>
                <a:cs typeface="Verdana" pitchFamily="34" charset="0"/>
              </a:rPr>
              <a:t>Flag</a:t>
            </a:r>
          </a:p>
          <a:p>
            <a:pPr algn="ctr"/>
            <a:r>
              <a:rPr lang="en-US" sz="1100" dirty="0" smtClean="0">
                <a:solidFill>
                  <a:schemeClr val="tx1"/>
                </a:solidFill>
                <a:latin typeface="Verdana" pitchFamily="34" charset="0"/>
                <a:ea typeface="Verdana" pitchFamily="34" charset="0"/>
                <a:cs typeface="Verdana" pitchFamily="34" charset="0"/>
              </a:rPr>
              <a:t>This </a:t>
            </a:r>
            <a:r>
              <a:rPr lang="en-US" sz="1100" dirty="0">
                <a:solidFill>
                  <a:schemeClr val="tx1"/>
                </a:solidFill>
                <a:latin typeface="Verdana" pitchFamily="34" charset="0"/>
                <a:ea typeface="Verdana" pitchFamily="34" charset="0"/>
                <a:cs typeface="Verdana" pitchFamily="34" charset="0"/>
              </a:rPr>
              <a:t>flag is set, if an overflow occurs, </a:t>
            </a:r>
            <a:r>
              <a:rPr lang="en-US" sz="1100" dirty="0" err="1">
                <a:solidFill>
                  <a:schemeClr val="tx1"/>
                </a:solidFill>
                <a:latin typeface="Verdana" pitchFamily="34" charset="0"/>
                <a:ea typeface="Verdana" pitchFamily="34" charset="0"/>
                <a:cs typeface="Verdana" pitchFamily="34" charset="0"/>
              </a:rPr>
              <a:t>i.e</a:t>
            </a:r>
            <a:r>
              <a:rPr lang="en-US" sz="1100" dirty="0">
                <a:solidFill>
                  <a:schemeClr val="tx1"/>
                </a:solidFill>
                <a:latin typeface="Verdana" pitchFamily="34" charset="0"/>
                <a:ea typeface="Verdana" pitchFamily="34" charset="0"/>
                <a:cs typeface="Verdana" pitchFamily="34" charset="0"/>
              </a:rPr>
              <a:t>, if the result of a signed operation is large enough to accommodate in a destination register. The result is of more than 7-bits in size in case of 8-bit signed operation and more than 15-bits in size in case of 16-bit sign operations, then the overflow will be set. </a:t>
            </a:r>
          </a:p>
        </p:txBody>
      </p:sp>
      <p:sp>
        <p:nvSpPr>
          <p:cNvPr id="21" name="TextBox 2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156814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6" grpId="0" animBg="1"/>
      <p:bldP spid="17" grpId="0" animBg="1"/>
      <p:bldP spid="19" grpId="0" animBg="1"/>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Flag registers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E6815B-E59C-4D87-B1F6-ECBDD22AF1DC}" type="slidenum">
              <a:rPr lang="en-US" smtClean="0"/>
              <a:pPr/>
              <a:t>36</a:t>
            </a:fld>
            <a:endParaRPr lang="en-US" dirty="0"/>
          </a:p>
        </p:txBody>
      </p:sp>
      <p:sp>
        <p:nvSpPr>
          <p:cNvPr id="5" name="Title 1"/>
          <p:cNvSpPr txBox="1">
            <a:spLocks/>
          </p:cNvSpPr>
          <p:nvPr/>
        </p:nvSpPr>
        <p:spPr>
          <a:xfrm>
            <a:off x="2895600" y="110756"/>
            <a:ext cx="6019800" cy="4873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a:lstStyle>
          <a:p>
            <a:r>
              <a:rPr lang="en-US" smtClean="0"/>
              <a:t>Architecture</a:t>
            </a:r>
            <a:endParaRPr lang="en-US" dirty="0">
              <a:solidFill>
                <a:srgbClr val="002060"/>
              </a:solidFill>
            </a:endParaRPr>
          </a:p>
        </p:txBody>
      </p:sp>
      <p:sp>
        <p:nvSpPr>
          <p:cNvPr id="6" name="TextBox 5"/>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2770319774"/>
              </p:ext>
            </p:extLst>
          </p:nvPr>
        </p:nvGraphicFramePr>
        <p:xfrm>
          <a:off x="263856" y="2882624"/>
          <a:ext cx="8610600" cy="3795680"/>
        </p:xfrm>
        <a:graphic>
          <a:graphicData uri="http://schemas.openxmlformats.org/drawingml/2006/table">
            <a:tbl>
              <a:tblPr firstRow="1" bandRow="1">
                <a:tableStyleId>{93296810-A885-4BE3-A3E7-6D5BEEA58F35}</a:tableStyleId>
              </a:tblPr>
              <a:tblGrid>
                <a:gridCol w="838200"/>
                <a:gridCol w="2743200"/>
                <a:gridCol w="1752600"/>
                <a:gridCol w="3276600"/>
              </a:tblGrid>
              <a:tr h="335310">
                <a:tc>
                  <a:txBody>
                    <a:bodyPr/>
                    <a:lstStyle/>
                    <a:p>
                      <a:pPr algn="ctr"/>
                      <a:r>
                        <a:rPr lang="en-US" sz="1400" dirty="0" err="1" smtClean="0">
                          <a:latin typeface="Verdana" pitchFamily="34" charset="0"/>
                          <a:ea typeface="Verdana" pitchFamily="34" charset="0"/>
                          <a:cs typeface="Verdana" pitchFamily="34" charset="0"/>
                        </a:rPr>
                        <a:t>Sl.No</a:t>
                      </a:r>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91434" marR="91434" marT="45722" marB="45722"/>
                </a:tc>
                <a:tc>
                  <a:txBody>
                    <a:bodyPr/>
                    <a:lstStyle/>
                    <a:p>
                      <a:pPr algn="ctr"/>
                      <a:r>
                        <a:rPr lang="en-US" sz="1400" dirty="0" smtClean="0">
                          <a:latin typeface="Verdana" pitchFamily="34" charset="0"/>
                          <a:ea typeface="Verdana" pitchFamily="34" charset="0"/>
                          <a:cs typeface="Verdana" pitchFamily="34" charset="0"/>
                        </a:rPr>
                        <a:t>Type</a:t>
                      </a:r>
                      <a:endParaRPr lang="en-US" sz="1400" dirty="0">
                        <a:latin typeface="Verdana" pitchFamily="34" charset="0"/>
                        <a:ea typeface="Verdana" pitchFamily="34" charset="0"/>
                        <a:cs typeface="Verdana" pitchFamily="34" charset="0"/>
                      </a:endParaRPr>
                    </a:p>
                  </a:txBody>
                  <a:tcPr marL="91434" marR="91434" marT="45722" marB="45722"/>
                </a:tc>
                <a:tc>
                  <a:txBody>
                    <a:bodyPr/>
                    <a:lstStyle/>
                    <a:p>
                      <a:pPr algn="ctr"/>
                      <a:r>
                        <a:rPr lang="en-US" sz="1400" dirty="0" smtClean="0">
                          <a:latin typeface="Verdana" pitchFamily="34" charset="0"/>
                          <a:ea typeface="Verdana" pitchFamily="34" charset="0"/>
                          <a:cs typeface="Verdana" pitchFamily="34" charset="0"/>
                        </a:rPr>
                        <a:t>Register width</a:t>
                      </a:r>
                      <a:endParaRPr lang="en-US" sz="1400" dirty="0">
                        <a:latin typeface="Verdana" pitchFamily="34" charset="0"/>
                        <a:ea typeface="Verdana" pitchFamily="34" charset="0"/>
                        <a:cs typeface="Verdana" pitchFamily="34" charset="0"/>
                      </a:endParaRPr>
                    </a:p>
                  </a:txBody>
                  <a:tcPr marL="91434" marR="91434" marT="45722" marB="45722"/>
                </a:tc>
                <a:tc>
                  <a:txBody>
                    <a:bodyPr/>
                    <a:lstStyle/>
                    <a:p>
                      <a:pPr algn="ctr"/>
                      <a:r>
                        <a:rPr lang="en-US" sz="1400" dirty="0" smtClean="0">
                          <a:latin typeface="Verdana" pitchFamily="34" charset="0"/>
                          <a:ea typeface="Verdana" pitchFamily="34" charset="0"/>
                          <a:cs typeface="Verdana" pitchFamily="34" charset="0"/>
                        </a:rPr>
                        <a:t>Name of register</a:t>
                      </a:r>
                      <a:endParaRPr lang="en-US" sz="1400" dirty="0">
                        <a:latin typeface="Verdana" pitchFamily="34" charset="0"/>
                        <a:ea typeface="Verdana" pitchFamily="34" charset="0"/>
                        <a:cs typeface="Verdana" pitchFamily="34" charset="0"/>
                      </a:endParaRPr>
                    </a:p>
                  </a:txBody>
                  <a:tcPr marL="91434" marR="91434" marT="45722" marB="45722"/>
                </a:tc>
              </a:tr>
              <a:tr h="501594">
                <a:tc rowSpan="2">
                  <a:txBody>
                    <a:bodyPr/>
                    <a:lstStyle/>
                    <a:p>
                      <a:pPr algn="ctr"/>
                      <a:r>
                        <a:rPr lang="en-US" sz="1400" b="1" dirty="0" smtClean="0">
                          <a:latin typeface="Verdana" pitchFamily="34" charset="0"/>
                          <a:ea typeface="Verdana" pitchFamily="34" charset="0"/>
                          <a:cs typeface="Verdana" pitchFamily="34" charset="0"/>
                        </a:rPr>
                        <a:t>1</a:t>
                      </a:r>
                      <a:endParaRPr lang="en-US" sz="1400" b="1" dirty="0">
                        <a:latin typeface="Verdana" pitchFamily="34" charset="0"/>
                        <a:ea typeface="Verdana" pitchFamily="34" charset="0"/>
                        <a:cs typeface="Verdana" pitchFamily="34" charset="0"/>
                      </a:endParaRPr>
                    </a:p>
                  </a:txBody>
                  <a:tcPr marL="91434" marR="91434" marT="45722" marB="45722"/>
                </a:tc>
                <a:tc rowSpan="2">
                  <a:txBody>
                    <a:bodyPr/>
                    <a:lstStyle/>
                    <a:p>
                      <a:r>
                        <a:rPr lang="en-US" sz="1400" b="1" dirty="0" smtClean="0">
                          <a:latin typeface="Verdana" pitchFamily="34" charset="0"/>
                          <a:ea typeface="Verdana" pitchFamily="34" charset="0"/>
                          <a:cs typeface="Verdana" pitchFamily="34" charset="0"/>
                        </a:rPr>
                        <a:t>General purpose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AX, BX, CX, DX</a:t>
                      </a:r>
                      <a:endParaRPr lang="en-US" sz="1400" b="1" dirty="0">
                        <a:latin typeface="Verdana" pitchFamily="34" charset="0"/>
                        <a:ea typeface="Verdana" pitchFamily="34" charset="0"/>
                        <a:cs typeface="Verdana" pitchFamily="34" charset="0"/>
                      </a:endParaRPr>
                    </a:p>
                  </a:txBody>
                  <a:tcPr marL="91434" marR="91434" marT="45722" marB="45722"/>
                </a:tc>
              </a:tr>
              <a:tr h="473551">
                <a:tc vMerge="1">
                  <a:txBody>
                    <a:bodyPr/>
                    <a:lstStyle/>
                    <a:p>
                      <a:endParaRPr lang="en-US"/>
                    </a:p>
                  </a:txBody>
                  <a:tcPr/>
                </a:tc>
                <a:tc vMerge="1">
                  <a:txBody>
                    <a:bodyPr/>
                    <a:lstStyle/>
                    <a:p>
                      <a:endParaRPr lang="en-US"/>
                    </a:p>
                  </a:txBody>
                  <a:tcPr/>
                </a:tc>
                <a:tc>
                  <a:txBody>
                    <a:bodyPr/>
                    <a:lstStyle/>
                    <a:p>
                      <a:r>
                        <a:rPr lang="en-US" sz="1400" b="1" dirty="0" smtClean="0">
                          <a:latin typeface="Verdana" pitchFamily="34" charset="0"/>
                          <a:ea typeface="Verdana" pitchFamily="34" charset="0"/>
                          <a:cs typeface="Verdana" pitchFamily="34" charset="0"/>
                        </a:rPr>
                        <a:t>8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AL, AH, BL, BH, CL, CH, DL,</a:t>
                      </a:r>
                      <a:r>
                        <a:rPr lang="en-US" sz="1400" b="1" baseline="0" dirty="0" smtClean="0">
                          <a:latin typeface="Verdana" pitchFamily="34" charset="0"/>
                          <a:ea typeface="Verdana" pitchFamily="34" charset="0"/>
                          <a:cs typeface="Verdana" pitchFamily="34" charset="0"/>
                        </a:rPr>
                        <a:t> DH</a:t>
                      </a:r>
                      <a:endParaRPr lang="en-US" sz="1400" b="1" dirty="0">
                        <a:latin typeface="Verdana" pitchFamily="34" charset="0"/>
                        <a:ea typeface="Verdana" pitchFamily="34" charset="0"/>
                        <a:cs typeface="Verdana" pitchFamily="34" charset="0"/>
                      </a:endParaRPr>
                    </a:p>
                  </a:txBody>
                  <a:tcPr marL="91434" marR="91434" marT="45722" marB="45722"/>
                </a:tc>
              </a:tr>
              <a:tr h="497045">
                <a:tc>
                  <a:txBody>
                    <a:bodyPr/>
                    <a:lstStyle/>
                    <a:p>
                      <a:pPr algn="ctr"/>
                      <a:r>
                        <a:rPr lang="en-US" sz="1400" b="1" dirty="0" smtClean="0">
                          <a:latin typeface="Verdana" pitchFamily="34" charset="0"/>
                          <a:ea typeface="Verdana" pitchFamily="34" charset="0"/>
                          <a:cs typeface="Verdana" pitchFamily="34" charset="0"/>
                        </a:rPr>
                        <a:t>2</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Pointer</a:t>
                      </a:r>
                      <a:r>
                        <a:rPr lang="en-US" sz="1400" b="1" baseline="0" dirty="0" smtClean="0">
                          <a:latin typeface="Verdana" pitchFamily="34" charset="0"/>
                          <a:ea typeface="Verdana" pitchFamily="34" charset="0"/>
                          <a:cs typeface="Verdana" pitchFamily="34" charset="0"/>
                        </a:rPr>
                        <a:t>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SP, BP</a:t>
                      </a:r>
                      <a:endParaRPr lang="en-US" sz="1400" b="1" dirty="0">
                        <a:latin typeface="Verdana" pitchFamily="34" charset="0"/>
                        <a:ea typeface="Verdana" pitchFamily="34" charset="0"/>
                        <a:cs typeface="Verdana" pitchFamily="34" charset="0"/>
                      </a:endParaRPr>
                    </a:p>
                  </a:txBody>
                  <a:tcPr marL="91434" marR="91434" marT="45722" marB="45722"/>
                </a:tc>
              </a:tr>
              <a:tr h="497045">
                <a:tc>
                  <a:txBody>
                    <a:bodyPr/>
                    <a:lstStyle/>
                    <a:p>
                      <a:pPr algn="ctr"/>
                      <a:r>
                        <a:rPr lang="en-US" sz="1400" b="1" dirty="0" smtClean="0">
                          <a:latin typeface="Verdana" pitchFamily="34" charset="0"/>
                          <a:ea typeface="Verdana" pitchFamily="34" charset="0"/>
                          <a:cs typeface="Verdana" pitchFamily="34" charset="0"/>
                        </a:rPr>
                        <a:t>3</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Index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SI, DI</a:t>
                      </a:r>
                      <a:endParaRPr lang="en-US" sz="1400" b="1" dirty="0">
                        <a:latin typeface="Verdana" pitchFamily="34" charset="0"/>
                        <a:ea typeface="Verdana" pitchFamily="34" charset="0"/>
                        <a:cs typeface="Verdana" pitchFamily="34" charset="0"/>
                      </a:endParaRPr>
                    </a:p>
                  </a:txBody>
                  <a:tcPr marL="91434" marR="91434" marT="45722" marB="45722"/>
                </a:tc>
              </a:tr>
              <a:tr h="497045">
                <a:tc>
                  <a:txBody>
                    <a:bodyPr/>
                    <a:lstStyle/>
                    <a:p>
                      <a:pPr algn="ctr"/>
                      <a:r>
                        <a:rPr lang="en-US" sz="1400" b="1" dirty="0" smtClean="0">
                          <a:latin typeface="Verdana" pitchFamily="34" charset="0"/>
                          <a:ea typeface="Verdana" pitchFamily="34" charset="0"/>
                          <a:cs typeface="Verdana" pitchFamily="34" charset="0"/>
                        </a:rPr>
                        <a:t>4</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Instruction Pointer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IP</a:t>
                      </a:r>
                      <a:endParaRPr lang="en-US" sz="1400" b="1" dirty="0">
                        <a:latin typeface="Verdana" pitchFamily="34" charset="0"/>
                        <a:ea typeface="Verdana" pitchFamily="34" charset="0"/>
                        <a:cs typeface="Verdana" pitchFamily="34" charset="0"/>
                      </a:endParaRPr>
                    </a:p>
                  </a:txBody>
                  <a:tcPr marL="91434" marR="91434" marT="45722" marB="45722"/>
                </a:tc>
              </a:tr>
              <a:tr h="497045">
                <a:tc>
                  <a:txBody>
                    <a:bodyPr/>
                    <a:lstStyle/>
                    <a:p>
                      <a:pPr algn="ctr"/>
                      <a:r>
                        <a:rPr lang="en-US" sz="1400" b="1" dirty="0" smtClean="0">
                          <a:latin typeface="Verdana" pitchFamily="34" charset="0"/>
                          <a:ea typeface="Verdana" pitchFamily="34" charset="0"/>
                          <a:cs typeface="Verdana" pitchFamily="34" charset="0"/>
                        </a:rPr>
                        <a:t>5</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Segment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CS,</a:t>
                      </a:r>
                      <a:r>
                        <a:rPr lang="en-US" sz="1400" b="1" baseline="0" dirty="0" smtClean="0">
                          <a:latin typeface="Verdana" pitchFamily="34" charset="0"/>
                          <a:ea typeface="Verdana" pitchFamily="34" charset="0"/>
                          <a:cs typeface="Verdana" pitchFamily="34" charset="0"/>
                        </a:rPr>
                        <a:t> DS, SS, ES</a:t>
                      </a:r>
                      <a:endParaRPr lang="en-US" sz="1400" b="1" dirty="0">
                        <a:latin typeface="Verdana" pitchFamily="34" charset="0"/>
                        <a:ea typeface="Verdana" pitchFamily="34" charset="0"/>
                        <a:cs typeface="Verdana" pitchFamily="34" charset="0"/>
                      </a:endParaRPr>
                    </a:p>
                  </a:txBody>
                  <a:tcPr marL="91434" marR="91434" marT="45722" marB="45722"/>
                </a:tc>
              </a:tr>
              <a:tr h="497045">
                <a:tc>
                  <a:txBody>
                    <a:bodyPr/>
                    <a:lstStyle/>
                    <a:p>
                      <a:pPr algn="ctr"/>
                      <a:r>
                        <a:rPr lang="en-US" sz="1400" b="1" dirty="0" smtClean="0">
                          <a:latin typeface="Verdana" pitchFamily="34" charset="0"/>
                          <a:ea typeface="Verdana" pitchFamily="34" charset="0"/>
                          <a:cs typeface="Verdana" pitchFamily="34" charset="0"/>
                        </a:rPr>
                        <a:t>6</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Flag (PSW)</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Flag register</a:t>
                      </a:r>
                      <a:endParaRPr lang="en-US" sz="1400" b="1" dirty="0">
                        <a:latin typeface="Verdana" pitchFamily="34" charset="0"/>
                        <a:ea typeface="Verdana" pitchFamily="34" charset="0"/>
                        <a:cs typeface="Verdana" pitchFamily="34" charset="0"/>
                      </a:endParaRPr>
                    </a:p>
                  </a:txBody>
                  <a:tcPr marL="91434" marR="91434" marT="45722" marB="45722"/>
                </a:tc>
              </a:tr>
            </a:tbl>
          </a:graphicData>
        </a:graphic>
      </p:graphicFrame>
      <p:sp>
        <p:nvSpPr>
          <p:cNvPr id="9" name="Rectangle 8"/>
          <p:cNvSpPr/>
          <p:nvPr/>
        </p:nvSpPr>
        <p:spPr>
          <a:xfrm>
            <a:off x="152400" y="990600"/>
            <a:ext cx="1905000" cy="830997"/>
          </a:xfrm>
          <a:prstGeom prst="rect">
            <a:avLst/>
          </a:prstGeom>
        </p:spPr>
        <p:txBody>
          <a:bodyPr wrap="square">
            <a:spAutoFit/>
          </a:bodyPr>
          <a:lstStyle/>
          <a:p>
            <a:pPr algn="r"/>
            <a:r>
              <a:rPr lang="en-US" sz="1600" b="1" dirty="0" smtClean="0">
                <a:solidFill>
                  <a:srgbClr val="0070C0"/>
                </a:solidFill>
                <a:latin typeface="Verdana" pitchFamily="34" charset="0"/>
                <a:ea typeface="Verdana" pitchFamily="34" charset="0"/>
                <a:cs typeface="Verdana" pitchFamily="34" charset="0"/>
              </a:rPr>
              <a:t>8086 registers </a:t>
            </a:r>
            <a:r>
              <a:rPr lang="en-US" sz="1600" b="1" dirty="0">
                <a:solidFill>
                  <a:srgbClr val="0070C0"/>
                </a:solidFill>
                <a:latin typeface="Verdana" pitchFamily="34" charset="0"/>
                <a:ea typeface="Verdana" pitchFamily="34" charset="0"/>
                <a:cs typeface="Verdana" pitchFamily="34" charset="0"/>
              </a:rPr>
              <a:t>categorized into </a:t>
            </a:r>
            <a:r>
              <a:rPr lang="en-US" sz="1600" b="1" dirty="0" smtClean="0">
                <a:solidFill>
                  <a:srgbClr val="0070C0"/>
                </a:solidFill>
                <a:latin typeface="Verdana" pitchFamily="34" charset="0"/>
                <a:ea typeface="Verdana" pitchFamily="34" charset="0"/>
                <a:cs typeface="Verdana" pitchFamily="34" charset="0"/>
              </a:rPr>
              <a:t>4 groups </a:t>
            </a:r>
            <a:endParaRPr lang="en-US" sz="1600" b="1" dirty="0">
              <a:solidFill>
                <a:srgbClr val="0070C0"/>
              </a:solidFill>
              <a:latin typeface="Verdana" pitchFamily="34" charset="0"/>
              <a:ea typeface="Verdana" pitchFamily="34" charset="0"/>
              <a:cs typeface="Verdana" pitchFamily="34" charset="0"/>
            </a:endParaRPr>
          </a:p>
        </p:txBody>
      </p:sp>
      <p:cxnSp>
        <p:nvCxnSpPr>
          <p:cNvPr id="10" name="Straight Connector 9"/>
          <p:cNvCxnSpPr/>
          <p:nvPr/>
        </p:nvCxnSpPr>
        <p:spPr>
          <a:xfrm>
            <a:off x="2033889" y="1100554"/>
            <a:ext cx="0" cy="1219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xmlns="" val="3449686430"/>
              </p:ext>
            </p:extLst>
          </p:nvPr>
        </p:nvGraphicFramePr>
        <p:xfrm>
          <a:off x="4038600" y="1295400"/>
          <a:ext cx="5029199" cy="609600"/>
        </p:xfrm>
        <a:graphic>
          <a:graphicData uri="http://schemas.openxmlformats.org/drawingml/2006/table">
            <a:tbl>
              <a:tblPr>
                <a:tableStyleId>{5C22544A-7EE6-4342-B048-85BDC9FD1C3A}</a:tableStyleId>
              </a:tblPr>
              <a:tblGrid>
                <a:gridCol w="298765"/>
                <a:gridCol w="298765"/>
                <a:gridCol w="298765"/>
                <a:gridCol w="298765"/>
                <a:gridCol w="348557"/>
                <a:gridCol w="348557"/>
                <a:gridCol w="348557"/>
                <a:gridCol w="348557"/>
                <a:gridCol w="298765"/>
                <a:gridCol w="298765"/>
                <a:gridCol w="298765"/>
                <a:gridCol w="348557"/>
                <a:gridCol w="298765"/>
                <a:gridCol w="298765"/>
                <a:gridCol w="298765"/>
                <a:gridCol w="298764"/>
              </a:tblGrid>
              <a:tr h="215153">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15</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14</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13</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12</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11</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10</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9</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8</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7</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6</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5</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4</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3</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2</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0</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r>
              <a:tr h="394447">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OF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DF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IF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TF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SF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ZF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AF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PF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CF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r>
            </a:tbl>
          </a:graphicData>
        </a:graphic>
      </p:graphicFrame>
      <p:pic>
        <p:nvPicPr>
          <p:cNvPr id="15"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51177" y="981136"/>
            <a:ext cx="1714551" cy="16858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6925830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E6815B-E59C-4D87-B1F6-ECBDD22AF1DC}" type="slidenum">
              <a:rPr lang="en-US" smtClean="0"/>
              <a:pPr/>
              <a:t>37</a:t>
            </a:fld>
            <a:endParaRPr lang="en-US" dirty="0"/>
          </a:p>
        </p:txBody>
      </p:sp>
      <p:sp>
        <p:nvSpPr>
          <p:cNvPr id="5" name="Title 1"/>
          <p:cNvSpPr txBox="1">
            <a:spLocks/>
          </p:cNvSpPr>
          <p:nvPr/>
        </p:nvSpPr>
        <p:spPr>
          <a:xfrm>
            <a:off x="2895600" y="110756"/>
            <a:ext cx="6019800" cy="4873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a:lstStyle>
          <a:p>
            <a:r>
              <a:rPr lang="en-US" smtClean="0"/>
              <a:t>Architecture</a:t>
            </a:r>
            <a:endParaRPr lang="en-US" dirty="0">
              <a:solidFill>
                <a:srgbClr val="002060"/>
              </a:solidFill>
            </a:endParaRPr>
          </a:p>
        </p:txBody>
      </p:sp>
      <p:sp>
        <p:nvSpPr>
          <p:cNvPr id="6" name="TextBox 5"/>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1230916814"/>
              </p:ext>
            </p:extLst>
          </p:nvPr>
        </p:nvGraphicFramePr>
        <p:xfrm>
          <a:off x="348740" y="914400"/>
          <a:ext cx="8566660" cy="5754845"/>
        </p:xfrm>
        <a:graphic>
          <a:graphicData uri="http://schemas.openxmlformats.org/drawingml/2006/table">
            <a:tbl>
              <a:tblPr firstRow="1" bandRow="1">
                <a:tableStyleId>{21E4AEA4-8DFA-4A89-87EB-49C32662AFE0}</a:tableStyleId>
              </a:tblPr>
              <a:tblGrid>
                <a:gridCol w="1022860"/>
                <a:gridCol w="2998237"/>
                <a:gridCol w="4545563"/>
              </a:tblGrid>
              <a:tr h="335310">
                <a:tc>
                  <a:txBody>
                    <a:bodyPr/>
                    <a:lstStyle/>
                    <a:p>
                      <a:pPr algn="ctr"/>
                      <a:r>
                        <a:rPr lang="en-US" sz="1200" b="1" dirty="0" smtClean="0"/>
                        <a:t>Register</a:t>
                      </a:r>
                      <a:endParaRPr lang="en-US" sz="1200" b="1" dirty="0">
                        <a:latin typeface="Verdana" pitchFamily="34" charset="0"/>
                        <a:ea typeface="Verdana" pitchFamily="34" charset="0"/>
                        <a:cs typeface="Verdana" pitchFamily="34" charset="0"/>
                      </a:endParaRPr>
                    </a:p>
                  </a:txBody>
                  <a:tcPr marL="91434" marR="91434" marT="45722" marB="45722"/>
                </a:tc>
                <a:tc>
                  <a:txBody>
                    <a:bodyPr/>
                    <a:lstStyle/>
                    <a:p>
                      <a:pPr algn="ctr"/>
                      <a:r>
                        <a:rPr lang="en-US" sz="1200" b="1" dirty="0" smtClean="0"/>
                        <a:t>Name</a:t>
                      </a:r>
                      <a:r>
                        <a:rPr lang="en-US" sz="1200" b="1" baseline="0" dirty="0" smtClean="0"/>
                        <a:t> of the Register</a:t>
                      </a:r>
                      <a:endParaRPr lang="en-US" sz="1200" b="1" dirty="0">
                        <a:latin typeface="Verdana" pitchFamily="34" charset="0"/>
                        <a:ea typeface="Verdana" pitchFamily="34" charset="0"/>
                        <a:cs typeface="Verdana" pitchFamily="34" charset="0"/>
                      </a:endParaRPr>
                    </a:p>
                  </a:txBody>
                  <a:tcPr marL="91434" marR="91434" marT="45722" marB="45722"/>
                </a:tc>
                <a:tc>
                  <a:txBody>
                    <a:bodyPr/>
                    <a:lstStyle/>
                    <a:p>
                      <a:pPr algn="ctr"/>
                      <a:r>
                        <a:rPr lang="en-US" sz="1200" b="1" dirty="0" smtClean="0"/>
                        <a:t>Special Function</a:t>
                      </a:r>
                      <a:endParaRPr lang="en-US" sz="1200" b="1" dirty="0">
                        <a:latin typeface="Verdana" pitchFamily="34" charset="0"/>
                        <a:ea typeface="Verdana" pitchFamily="34" charset="0"/>
                        <a:cs typeface="Verdana" pitchFamily="34" charset="0"/>
                      </a:endParaRPr>
                    </a:p>
                  </a:txBody>
                  <a:tcPr marL="91434" marR="91434" marT="45722" marB="45722"/>
                </a:tc>
              </a:tr>
              <a:tr h="579090">
                <a:tc>
                  <a:txBody>
                    <a:bodyPr/>
                    <a:lstStyle/>
                    <a:p>
                      <a:pPr algn="ctr"/>
                      <a:r>
                        <a:rPr lang="en-US" sz="1400" b="1" dirty="0" smtClean="0"/>
                        <a:t>AX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16-bit Accumulator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Stores the 16-bit results of</a:t>
                      </a:r>
                      <a:r>
                        <a:rPr lang="en-US" sz="1200" b="1" baseline="0" dirty="0" smtClean="0"/>
                        <a:t> arithmetic and logic operations</a:t>
                      </a:r>
                      <a:endParaRPr lang="en-US" sz="1200" b="1" dirty="0">
                        <a:latin typeface="Verdana" pitchFamily="34" charset="0"/>
                        <a:ea typeface="Verdana" pitchFamily="34" charset="0"/>
                        <a:cs typeface="Verdana" pitchFamily="34" charset="0"/>
                      </a:endParaRPr>
                    </a:p>
                  </a:txBody>
                  <a:tcPr marL="91434" marR="91434" marT="45722" marB="45722"/>
                </a:tc>
              </a:tr>
              <a:tr h="533400">
                <a:tc>
                  <a:txBody>
                    <a:bodyPr/>
                    <a:lstStyle/>
                    <a:p>
                      <a:pPr algn="ctr"/>
                      <a:r>
                        <a:rPr lang="en-US" sz="1400" b="1" dirty="0" smtClean="0"/>
                        <a:t>AL</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8-bit Accumulator</a:t>
                      </a:r>
                    </a:p>
                    <a:p>
                      <a:endParaRPr lang="en-US" sz="1400" b="1" dirty="0">
                        <a:latin typeface="Verdana" pitchFamily="34" charset="0"/>
                        <a:ea typeface="Verdana" pitchFamily="34" charset="0"/>
                        <a:cs typeface="Verdana" pitchFamily="34" charset="0"/>
                      </a:endParaRPr>
                    </a:p>
                  </a:txBody>
                  <a:tcPr marL="91434" marR="91434"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Stores the 8-bit results of</a:t>
                      </a:r>
                      <a:r>
                        <a:rPr lang="en-US" sz="1200" b="1" baseline="0" dirty="0" smtClean="0"/>
                        <a:t> arithmetic and logic operations</a:t>
                      </a:r>
                      <a:endParaRPr lang="en-US" sz="1200" b="1" dirty="0">
                        <a:latin typeface="Verdana" pitchFamily="34" charset="0"/>
                        <a:ea typeface="Verdana" pitchFamily="34" charset="0"/>
                        <a:cs typeface="Verdana" pitchFamily="34" charset="0"/>
                      </a:endParaRPr>
                    </a:p>
                  </a:txBody>
                  <a:tcPr marL="91434" marR="91434" marT="45722" marB="45722"/>
                </a:tc>
              </a:tr>
              <a:tr h="609600">
                <a:tc>
                  <a:txBody>
                    <a:bodyPr/>
                    <a:lstStyle/>
                    <a:p>
                      <a:pPr algn="ctr"/>
                      <a:r>
                        <a:rPr lang="en-US" sz="1400" b="1" dirty="0" smtClean="0"/>
                        <a:t>BX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Base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base value in base addressing</a:t>
                      </a:r>
                      <a:r>
                        <a:rPr lang="en-US" sz="1200" b="1" baseline="0" dirty="0" smtClean="0"/>
                        <a:t> mode to access memory data</a:t>
                      </a:r>
                      <a:endParaRPr lang="en-US" sz="1200" b="1" dirty="0">
                        <a:latin typeface="Verdana" pitchFamily="34" charset="0"/>
                        <a:ea typeface="Verdana" pitchFamily="34" charset="0"/>
                        <a:cs typeface="Verdana" pitchFamily="34" charset="0"/>
                      </a:endParaRPr>
                    </a:p>
                  </a:txBody>
                  <a:tcPr marL="91434" marR="91434" marT="45722" marB="45722"/>
                </a:tc>
              </a:tr>
              <a:tr h="609600">
                <a:tc>
                  <a:txBody>
                    <a:bodyPr/>
                    <a:lstStyle/>
                    <a:p>
                      <a:pPr algn="ctr"/>
                      <a:r>
                        <a:rPr lang="en-US" sz="1400" b="1" dirty="0" smtClean="0"/>
                        <a:t>CX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Count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the count value in SHIFT,</a:t>
                      </a:r>
                      <a:r>
                        <a:rPr lang="en-US" sz="1200" b="1" baseline="0" dirty="0" smtClean="0"/>
                        <a:t> ROTATE and LOOP instructions</a:t>
                      </a:r>
                      <a:endParaRPr lang="en-US" sz="1200" b="1" dirty="0">
                        <a:latin typeface="Verdana" pitchFamily="34" charset="0"/>
                        <a:ea typeface="Verdana" pitchFamily="34" charset="0"/>
                        <a:cs typeface="Verdana" pitchFamily="34" charset="0"/>
                      </a:endParaRPr>
                    </a:p>
                  </a:txBody>
                  <a:tcPr marL="91434" marR="91434" marT="45722" marB="45722"/>
                </a:tc>
              </a:tr>
              <a:tr h="609600">
                <a:tc>
                  <a:txBody>
                    <a:bodyPr/>
                    <a:lstStyle/>
                    <a:p>
                      <a:pPr algn="ctr"/>
                      <a:r>
                        <a:rPr lang="en-US" sz="1400" b="1" dirty="0" smtClean="0"/>
                        <a:t>DX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Data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a:t>
                      </a:r>
                      <a:r>
                        <a:rPr lang="en-US" sz="1200" b="1" baseline="0" dirty="0" smtClean="0"/>
                        <a:t> data for multiplication and division operations</a:t>
                      </a:r>
                      <a:endParaRPr lang="en-US" sz="1200" b="1" dirty="0">
                        <a:latin typeface="Verdana" pitchFamily="34" charset="0"/>
                        <a:ea typeface="Verdana" pitchFamily="34" charset="0"/>
                        <a:cs typeface="Verdana" pitchFamily="34" charset="0"/>
                      </a:endParaRPr>
                    </a:p>
                  </a:txBody>
                  <a:tcPr marL="91434" marR="91434" marT="45722" marB="45722"/>
                </a:tc>
              </a:tr>
              <a:tr h="609600">
                <a:tc>
                  <a:txBody>
                    <a:bodyPr/>
                    <a:lstStyle/>
                    <a:p>
                      <a:pPr algn="ctr"/>
                      <a:r>
                        <a:rPr lang="en-US" sz="1400" b="1" dirty="0" smtClean="0"/>
                        <a:t>SP</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Stack Pointer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the offset address</a:t>
                      </a:r>
                      <a:r>
                        <a:rPr lang="en-US" sz="1200" b="1" baseline="0" dirty="0" smtClean="0"/>
                        <a:t> of top stack memory</a:t>
                      </a:r>
                      <a:endParaRPr lang="en-US" sz="1200" b="1" dirty="0">
                        <a:latin typeface="Verdana" pitchFamily="34" charset="0"/>
                        <a:ea typeface="Verdana" pitchFamily="34" charset="0"/>
                        <a:cs typeface="Verdana" pitchFamily="34" charset="0"/>
                      </a:endParaRPr>
                    </a:p>
                  </a:txBody>
                  <a:tcPr marL="91434" marR="91434" marT="45722" marB="45722"/>
                </a:tc>
              </a:tr>
              <a:tr h="762000">
                <a:tc>
                  <a:txBody>
                    <a:bodyPr/>
                    <a:lstStyle/>
                    <a:p>
                      <a:pPr algn="ctr"/>
                      <a:r>
                        <a:rPr lang="en-US" sz="1400" b="1" dirty="0" smtClean="0"/>
                        <a:t>BP</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Base Pointer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the base value</a:t>
                      </a:r>
                      <a:r>
                        <a:rPr lang="en-US" sz="1200" b="1" baseline="0" dirty="0" smtClean="0"/>
                        <a:t> in base addressing using SS register to access data from stack memory</a:t>
                      </a:r>
                      <a:endParaRPr lang="en-US" sz="1200" b="1" dirty="0">
                        <a:latin typeface="Verdana" pitchFamily="34" charset="0"/>
                        <a:ea typeface="Verdana" pitchFamily="34" charset="0"/>
                        <a:cs typeface="Verdana" pitchFamily="34" charset="0"/>
                      </a:endParaRPr>
                    </a:p>
                  </a:txBody>
                  <a:tcPr marL="91434" marR="91434" marT="45722" marB="45722"/>
                </a:tc>
              </a:tr>
              <a:tr h="609600">
                <a:tc>
                  <a:txBody>
                    <a:bodyPr/>
                    <a:lstStyle/>
                    <a:p>
                      <a:pPr algn="ctr"/>
                      <a:r>
                        <a:rPr lang="en-US" sz="1400" b="1" dirty="0" smtClean="0"/>
                        <a:t>SI</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Source Index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index value of source</a:t>
                      </a:r>
                      <a:r>
                        <a:rPr lang="en-US" sz="1200" b="1" baseline="0" dirty="0" smtClean="0"/>
                        <a:t> operand (data) for string instructions</a:t>
                      </a:r>
                      <a:endParaRPr lang="en-US" sz="1200" b="1" dirty="0">
                        <a:latin typeface="Verdana" pitchFamily="34" charset="0"/>
                        <a:ea typeface="Verdana" pitchFamily="34" charset="0"/>
                        <a:cs typeface="Verdana" pitchFamily="34" charset="0"/>
                      </a:endParaRPr>
                    </a:p>
                  </a:txBody>
                  <a:tcPr marL="91434" marR="91434" marT="45722" marB="45722"/>
                </a:tc>
              </a:tr>
              <a:tr h="497045">
                <a:tc>
                  <a:txBody>
                    <a:bodyPr/>
                    <a:lstStyle/>
                    <a:p>
                      <a:pPr algn="ctr"/>
                      <a:r>
                        <a:rPr lang="en-US" sz="1400" b="1" dirty="0" smtClean="0"/>
                        <a:t>DI</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Data Index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the index value of destination operand (data) for</a:t>
                      </a:r>
                      <a:r>
                        <a:rPr lang="en-US" sz="1200" b="1" baseline="0" dirty="0" smtClean="0"/>
                        <a:t> string operations</a:t>
                      </a:r>
                      <a:endParaRPr lang="en-US" sz="1200" b="1" dirty="0">
                        <a:latin typeface="Verdana" pitchFamily="34" charset="0"/>
                        <a:ea typeface="Verdana" pitchFamily="34" charset="0"/>
                        <a:cs typeface="Verdana" pitchFamily="34" charset="0"/>
                      </a:endParaRPr>
                    </a:p>
                  </a:txBody>
                  <a:tcPr marL="91434" marR="91434" marT="45722" marB="45722"/>
                </a:tc>
              </a:tr>
            </a:tbl>
          </a:graphicData>
        </a:graphic>
      </p:graphicFrame>
      <p:sp>
        <p:nvSpPr>
          <p:cNvPr id="4" name="TextBox 3"/>
          <p:cNvSpPr txBox="1"/>
          <p:nvPr/>
        </p:nvSpPr>
        <p:spPr>
          <a:xfrm>
            <a:off x="5105400" y="169771"/>
            <a:ext cx="3853940" cy="338554"/>
          </a:xfrm>
          <a:prstGeom prst="rect">
            <a:avLst/>
          </a:prstGeom>
          <a:noFill/>
        </p:spPr>
        <p:txBody>
          <a:bodyPr wrap="none" rtlCol="0">
            <a:spAutoFit/>
          </a:bodyPr>
          <a:lstStyle/>
          <a:p>
            <a:r>
              <a:rPr lang="en-US" sz="1600" b="1" dirty="0" smtClean="0"/>
              <a:t>Registers and Special Functions</a:t>
            </a:r>
            <a:endParaRPr lang="en-US" sz="1600" b="1" dirty="0"/>
          </a:p>
        </p:txBody>
      </p:sp>
    </p:spTree>
    <p:extLst>
      <p:ext uri="{BB962C8B-B14F-4D97-AF65-F5344CB8AC3E}">
        <p14:creationId xmlns:p14="http://schemas.microsoft.com/office/powerpoint/2010/main" xmlns="" val="223390408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Memory Segmentation</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8086 addresses are  segmented memory. </a:t>
            </a:r>
          </a:p>
          <a:p>
            <a:pPr algn="just"/>
            <a:r>
              <a:rPr lang="en-US" sz="2400" dirty="0">
                <a:latin typeface="Times New Roman" pitchFamily="18" charset="0"/>
                <a:cs typeface="Times New Roman" pitchFamily="18" charset="0"/>
              </a:rPr>
              <a:t>The complete  1 megabyte memory is divided into 16 logical segments.</a:t>
            </a:r>
          </a:p>
          <a:p>
            <a:pPr algn="just"/>
            <a:r>
              <a:rPr lang="en-US" sz="2400" dirty="0">
                <a:latin typeface="Times New Roman" pitchFamily="18" charset="0"/>
                <a:cs typeface="Times New Roman" pitchFamily="18" charset="0"/>
              </a:rPr>
              <a:t>Each segments contains 64 Kbytes of memory.</a:t>
            </a:r>
          </a:p>
          <a:p>
            <a:pPr algn="just"/>
            <a:r>
              <a:rPr lang="en-US" sz="2400" dirty="0" smtClean="0">
                <a:latin typeface="Times New Roman" pitchFamily="18" charset="0"/>
                <a:cs typeface="Times New Roman" pitchFamily="18" charset="0"/>
              </a:rPr>
              <a:t>The 16 bit content of the segment register actually points to the starting location of a particular segment.</a:t>
            </a:r>
          </a:p>
          <a:p>
            <a:pPr algn="just"/>
            <a:r>
              <a:rPr lang="en-US" sz="2400" dirty="0" smtClean="0">
                <a:latin typeface="Times New Roman" pitchFamily="18" charset="0"/>
                <a:cs typeface="Times New Roman" pitchFamily="18" charset="0"/>
              </a:rPr>
              <a:t>To address a specific memory location within the segment, we need an offset address.</a:t>
            </a:r>
          </a:p>
          <a:p>
            <a:pPr algn="just"/>
            <a:r>
              <a:rPr lang="en-US" sz="2400" dirty="0" smtClean="0">
                <a:latin typeface="Times New Roman" pitchFamily="18" charset="0"/>
                <a:cs typeface="Times New Roman" pitchFamily="18" charset="0"/>
              </a:rPr>
              <a:t>The offset address is also 16-bit long so that the maximum offset value can be FFFFH.</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795086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Memory Segmentation</a:t>
            </a:r>
            <a:endParaRPr lang="en-IN" dirty="0"/>
          </a:p>
        </p:txBody>
      </p:sp>
      <p:sp>
        <p:nvSpPr>
          <p:cNvPr id="3" name="Content Placeholder 2"/>
          <p:cNvSpPr>
            <a:spLocks noGrp="1"/>
          </p:cNvSpPr>
          <p:nvPr>
            <p:ph idx="1"/>
          </p:nvPr>
        </p:nvSpPr>
        <p:spPr/>
        <p:txBody>
          <a:bodyPr>
            <a:normAutofit/>
          </a:bodyPr>
          <a:lstStyle/>
          <a:p>
            <a:pPr algn="just"/>
            <a:r>
              <a:rPr lang="en-IN" sz="2400" dirty="0" smtClean="0">
                <a:latin typeface="Times New Roman" pitchFamily="18" charset="0"/>
                <a:cs typeface="Times New Roman" pitchFamily="18" charset="0"/>
              </a:rPr>
              <a:t>The address of the segment may be assigned as 0000H to F000H.</a:t>
            </a:r>
          </a:p>
          <a:p>
            <a:pPr algn="just"/>
            <a:r>
              <a:rPr lang="en-IN" sz="2400" dirty="0" smtClean="0">
                <a:latin typeface="Times New Roman" pitchFamily="18" charset="0"/>
                <a:cs typeface="Times New Roman" pitchFamily="18" charset="0"/>
              </a:rPr>
              <a:t>The offset value range from 0000H to FFFFH so that the physical addresses range from 00000H to FFFFFH.</a:t>
            </a:r>
          </a:p>
          <a:p>
            <a:pPr algn="just"/>
            <a:r>
              <a:rPr lang="en-IN" sz="2400" dirty="0" smtClean="0">
                <a:latin typeface="Times New Roman" pitchFamily="18" charset="0"/>
                <a:cs typeface="Times New Roman" pitchFamily="18" charset="0"/>
              </a:rPr>
              <a:t>The above case is for non-overlapping segments.</a:t>
            </a:r>
          </a:p>
          <a:p>
            <a:pPr algn="just"/>
            <a:r>
              <a:rPr lang="en-IN" sz="2400" dirty="0" smtClean="0">
                <a:latin typeface="Times New Roman" pitchFamily="18" charset="0"/>
                <a:cs typeface="Times New Roman" pitchFamily="18" charset="0"/>
              </a:rPr>
              <a:t>The area of memory from the start of the second segment to the possible end of the first segment is called an overlapped segment area.</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733842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8086 microprocessor</a:t>
            </a:r>
            <a:endParaRPr lang="en-US" dirty="0"/>
          </a:p>
        </p:txBody>
      </p:sp>
      <p:sp>
        <p:nvSpPr>
          <p:cNvPr id="3" name="Content Placeholder 2"/>
          <p:cNvSpPr>
            <a:spLocks noGrp="1"/>
          </p:cNvSpPr>
          <p:nvPr>
            <p:ph idx="1"/>
          </p:nvPr>
        </p:nvSpPr>
        <p:spPr>
          <a:xfrm>
            <a:off x="609600" y="1935480"/>
            <a:ext cx="8077200" cy="4389120"/>
          </a:xfrm>
        </p:spPr>
        <p:txBody>
          <a:bodyPr>
            <a:normAutofit/>
          </a:bodyPr>
          <a:lstStyle/>
          <a:p>
            <a:r>
              <a:rPr lang="en-US" sz="2200" dirty="0" smtClean="0">
                <a:latin typeface="Times New Roman" pitchFamily="18" charset="0"/>
                <a:cs typeface="Times New Roman" pitchFamily="18" charset="0"/>
              </a:rPr>
              <a:t>It is a </a:t>
            </a:r>
            <a:r>
              <a:rPr lang="en-US" sz="2200" dirty="0" smtClean="0">
                <a:solidFill>
                  <a:srgbClr val="FF0000"/>
                </a:solidFill>
                <a:latin typeface="Times New Roman" pitchFamily="18" charset="0"/>
                <a:cs typeface="Times New Roman" pitchFamily="18" charset="0"/>
              </a:rPr>
              <a:t>16 bit </a:t>
            </a:r>
            <a:r>
              <a:rPr lang="en-US" sz="2200" dirty="0" smtClean="0">
                <a:latin typeface="Times New Roman" pitchFamily="18" charset="0"/>
                <a:cs typeface="Times New Roman" pitchFamily="18" charset="0"/>
              </a:rPr>
              <a:t>microprocessor.</a:t>
            </a:r>
          </a:p>
          <a:p>
            <a:r>
              <a:rPr lang="en-US" sz="2200" dirty="0" smtClean="0">
                <a:latin typeface="Times New Roman" pitchFamily="18" charset="0"/>
                <a:cs typeface="Times New Roman" pitchFamily="18" charset="0"/>
              </a:rPr>
              <a:t>It has a </a:t>
            </a:r>
            <a:r>
              <a:rPr lang="en-US" sz="2200" dirty="0" smtClean="0">
                <a:solidFill>
                  <a:srgbClr val="FF0000"/>
                </a:solidFill>
                <a:latin typeface="Times New Roman" pitchFamily="18" charset="0"/>
                <a:cs typeface="Times New Roman" pitchFamily="18" charset="0"/>
              </a:rPr>
              <a:t>16 bit </a:t>
            </a:r>
            <a:r>
              <a:rPr lang="en-US" sz="2200" dirty="0" smtClean="0">
                <a:latin typeface="Times New Roman" pitchFamily="18" charset="0"/>
                <a:cs typeface="Times New Roman" pitchFamily="18" charset="0"/>
              </a:rPr>
              <a:t>data bus.</a:t>
            </a:r>
          </a:p>
          <a:p>
            <a:r>
              <a:rPr lang="en-US" sz="2200" dirty="0" smtClean="0">
                <a:latin typeface="Times New Roman" pitchFamily="18" charset="0"/>
                <a:cs typeface="Times New Roman" pitchFamily="18" charset="0"/>
              </a:rPr>
              <a:t>It has a </a:t>
            </a:r>
            <a:r>
              <a:rPr lang="en-US" sz="2200" dirty="0" smtClean="0">
                <a:solidFill>
                  <a:srgbClr val="FF0000"/>
                </a:solidFill>
                <a:latin typeface="Times New Roman" pitchFamily="18" charset="0"/>
                <a:cs typeface="Times New Roman" pitchFamily="18" charset="0"/>
              </a:rPr>
              <a:t>20 bit </a:t>
            </a:r>
            <a:r>
              <a:rPr lang="en-US" sz="2200" dirty="0" smtClean="0">
                <a:latin typeface="Times New Roman" pitchFamily="18" charset="0"/>
                <a:cs typeface="Times New Roman" pitchFamily="18" charset="0"/>
              </a:rPr>
              <a:t>address bus, </a:t>
            </a:r>
          </a:p>
          <a:p>
            <a:pPr lvl="1"/>
            <a:r>
              <a:rPr lang="en-US" sz="2200" dirty="0" smtClean="0">
                <a:latin typeface="Times New Roman" pitchFamily="18" charset="0"/>
                <a:cs typeface="Times New Roman" pitchFamily="18" charset="0"/>
              </a:rPr>
              <a:t>so it can directly access 2^20 or 1,048,576 (1M) locations.</a:t>
            </a:r>
          </a:p>
          <a:p>
            <a:pPr lvl="1">
              <a:buNone/>
            </a:pP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The 8086 microprocessor can generate 16 bit I/O address; hence it can access 2^16 or 65536 ports. </a:t>
            </a:r>
          </a:p>
          <a:p>
            <a:pPr>
              <a:buNone/>
            </a:pP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It can read data from or write data to memory or ports either 16 bits or 8 bits at a time.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t>Advantage of segmented memory</a:t>
            </a:r>
            <a:endParaRPr lang="en-IN" dirty="0"/>
          </a:p>
        </p:txBody>
      </p:sp>
      <p:sp>
        <p:nvSpPr>
          <p:cNvPr id="3" name="Content Placeholder 2"/>
          <p:cNvSpPr>
            <a:spLocks noGrp="1"/>
          </p:cNvSpPr>
          <p:nvPr>
            <p:ph idx="1"/>
          </p:nvPr>
        </p:nvSpPr>
        <p:spPr/>
        <p:txBody>
          <a:bodyPr>
            <a:normAutofit/>
          </a:bodyPr>
          <a:lstStyle/>
          <a:p>
            <a:pPr algn="just"/>
            <a:r>
              <a:rPr lang="en-IN" sz="2400" dirty="0" smtClean="0">
                <a:latin typeface="Times New Roman" pitchFamily="18" charset="0"/>
                <a:cs typeface="Times New Roman" pitchFamily="18" charset="0"/>
              </a:rPr>
              <a:t>Allow the memory capacity to be 1 Mbytes although the actual addresses to be handled are of 16-bit size.</a:t>
            </a:r>
          </a:p>
          <a:p>
            <a:pPr algn="just"/>
            <a:r>
              <a:rPr lang="en-IN" sz="2400" dirty="0" smtClean="0">
                <a:latin typeface="Times New Roman" pitchFamily="18" charset="0"/>
                <a:cs typeface="Times New Roman" pitchFamily="18" charset="0"/>
              </a:rPr>
              <a:t>Allows the placing of code, date and stack portions of the same program in different parts of memory, for data and code protection.</a:t>
            </a:r>
          </a:p>
          <a:p>
            <a:pPr algn="just"/>
            <a:r>
              <a:rPr lang="en-IN" sz="2400" dirty="0" smtClean="0">
                <a:latin typeface="Times New Roman" pitchFamily="18" charset="0"/>
                <a:cs typeface="Times New Roman" pitchFamily="18" charset="0"/>
              </a:rPr>
              <a:t>Permits a program or its data to be put into different areas of memory each time the program is executed. (relocation)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401408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Physical memory address generation</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5400" y="2103120"/>
            <a:ext cx="6934200" cy="47548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Physical address </a:t>
            </a:r>
            <a:r>
              <a:rPr lang="en-US" dirty="0" err="1" smtClean="0"/>
              <a:t>eg</a:t>
            </a:r>
            <a:r>
              <a:rPr lang="en-US" dirty="0" smtClean="0"/>
              <a:t>:</a:t>
            </a: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Assume the value </a:t>
            </a:r>
            <a:r>
              <a:rPr lang="en-US" sz="2400" dirty="0">
                <a:latin typeface="Times New Roman" pitchFamily="18" charset="0"/>
                <a:cs typeface="Times New Roman" pitchFamily="18" charset="0"/>
              </a:rPr>
              <a:t>of Data Segment Register (DS) is </a:t>
            </a:r>
            <a:r>
              <a:rPr lang="en-US" sz="2400" dirty="0" smtClean="0">
                <a:latin typeface="Times New Roman" pitchFamily="18" charset="0"/>
                <a:cs typeface="Times New Roman" pitchFamily="18" charset="0"/>
              </a:rPr>
              <a:t>2222H and the offset value is </a:t>
            </a:r>
            <a:r>
              <a:rPr lang="en-IN" sz="2400" dirty="0" smtClean="0">
                <a:latin typeface="Times New Roman" pitchFamily="18" charset="0"/>
                <a:cs typeface="Times New Roman" pitchFamily="18" charset="0"/>
              </a:rPr>
              <a:t>0016H.</a:t>
            </a:r>
          </a:p>
          <a:p>
            <a:pPr algn="just"/>
            <a:r>
              <a:rPr lang="en-IN" sz="2400" dirty="0" err="1">
                <a:latin typeface="Times New Roman" pitchFamily="18" charset="0"/>
                <a:cs typeface="Times New Roman" pitchFamily="18" charset="0"/>
              </a:rPr>
              <a:t>i</a:t>
            </a:r>
            <a:r>
              <a:rPr lang="en-IN" sz="2400" dirty="0" err="1" smtClean="0">
                <a:latin typeface="Times New Roman" pitchFamily="18" charset="0"/>
                <a:cs typeface="Times New Roman" pitchFamily="18" charset="0"/>
              </a:rPr>
              <a:t>e</a:t>
            </a:r>
            <a:r>
              <a:rPr lang="en-IN"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Data at any location has a logical address specified as:2222H: </a:t>
            </a:r>
            <a:r>
              <a:rPr lang="en-US" sz="2400" dirty="0" smtClean="0">
                <a:latin typeface="Times New Roman" pitchFamily="18" charset="0"/>
                <a:cs typeface="Times New Roman" pitchFamily="18" charset="0"/>
              </a:rPr>
              <a:t>0016H</a:t>
            </a:r>
          </a:p>
          <a:p>
            <a:pPr algn="just"/>
            <a:r>
              <a:rPr lang="en-US" sz="2400" dirty="0">
                <a:latin typeface="Times New Roman" pitchFamily="18" charset="0"/>
                <a:cs typeface="Times New Roman" pitchFamily="18" charset="0"/>
              </a:rPr>
              <a:t>To convert this 16-bit address into 20-bit, the BIU appends 0H to the LSB (by multiplying with 16) of the address.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After </a:t>
            </a:r>
            <a:r>
              <a:rPr lang="en-US" sz="2400" dirty="0">
                <a:latin typeface="Times New Roman" pitchFamily="18" charset="0"/>
                <a:cs typeface="Times New Roman" pitchFamily="18" charset="0"/>
              </a:rPr>
              <a:t>appending, the starting address of the Data Segment becomes 22220H</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Therefore the physical address:22220H + 0016H</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22236 </a:t>
            </a:r>
            <a:r>
              <a:rPr lang="en-US" sz="2400" dirty="0" smtClean="0">
                <a:latin typeface="Times New Roman" pitchFamily="18" charset="0"/>
                <a:cs typeface="Times New Roman" pitchFamily="18" charset="0"/>
              </a:rPr>
              <a:t>H</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9713269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 </a:t>
            </a:r>
            <a:r>
              <a:rPr lang="en-US" dirty="0" smtClean="0"/>
              <a:t>The </a:t>
            </a:r>
            <a:r>
              <a:rPr lang="en-US" dirty="0"/>
              <a:t>default offset values to the corresponding memory </a:t>
            </a:r>
            <a:r>
              <a:rPr lang="en-US" dirty="0" smtClean="0"/>
              <a:t>segments</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90600" y="3048000"/>
            <a:ext cx="5943600" cy="266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351348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8086-signal description </a:t>
            </a: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The Microprocessor 8086 is a 16-bit CPU available in different clock rates and packaged in a 40 pin DIP or plastic package</a:t>
            </a:r>
            <a:r>
              <a:rPr lang="en-US" sz="2400" dirty="0" smtClean="0">
                <a:latin typeface="Times New Roman" pitchFamily="18" charset="0"/>
                <a:cs typeface="Times New Roman" pitchFamily="18" charset="0"/>
              </a:rPr>
              <a:t>.</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The 8086 operates in single processor or multiprocessor configuration to achieve high performance. </a:t>
            </a: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pins serve a particular function in minimum mode (single processor </a:t>
            </a:r>
            <a:r>
              <a:rPr lang="en-US" sz="2400" dirty="0" smtClean="0">
                <a:latin typeface="Times New Roman" pitchFamily="18" charset="0"/>
                <a:cs typeface="Times New Roman" pitchFamily="18" charset="0"/>
              </a:rPr>
              <a:t>mode) </a:t>
            </a:r>
            <a:r>
              <a:rPr lang="en-US" sz="2400" dirty="0" smtClean="0">
                <a:latin typeface="Times New Roman" pitchFamily="18" charset="0"/>
                <a:cs typeface="Times New Roman" pitchFamily="18" charset="0"/>
              </a:rPr>
              <a:t>and other function in maximum mode configuration (multiprocessor </a:t>
            </a:r>
            <a:r>
              <a:rPr lang="en-US" sz="2400" dirty="0" smtClean="0">
                <a:latin typeface="Times New Roman" pitchFamily="18" charset="0"/>
                <a:cs typeface="Times New Roman" pitchFamily="18" charset="0"/>
              </a:rPr>
              <a:t>mode).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rtlCol="0">
            <a:normAutofit/>
          </a:bodyPr>
          <a:lstStyle/>
          <a:p>
            <a:pPr lvl="1" eaLnBrk="1" fontAlgn="auto" hangingPunct="1">
              <a:spcAft>
                <a:spcPts val="0"/>
              </a:spcAft>
              <a:defRPr/>
            </a:pPr>
            <a:r>
              <a:rPr lang="en-GB" b="1" dirty="0">
                <a:solidFill>
                  <a:srgbClr val="FFC000"/>
                </a:solidFill>
                <a:latin typeface="+mj-lt"/>
              </a:rPr>
              <a:t>INTEL 8086 - Pin Diagram</a:t>
            </a:r>
            <a:endParaRPr lang="en-US" sz="2800" b="1" dirty="0">
              <a:solidFill>
                <a:srgbClr val="FFC000"/>
              </a:solidFill>
              <a:latin typeface="+mj-lt"/>
            </a:endParaRPr>
          </a:p>
        </p:txBody>
      </p:sp>
      <p:pic>
        <p:nvPicPr>
          <p:cNvPr id="2050" name="Picture 2"/>
          <p:cNvPicPr>
            <a:picLocks noChangeAspect="1" noChangeArrowheads="1"/>
          </p:cNvPicPr>
          <p:nvPr/>
        </p:nvPicPr>
        <p:blipFill>
          <a:blip r:embed="rId2"/>
          <a:srcRect/>
          <a:stretch>
            <a:fillRect/>
          </a:stretch>
        </p:blipFill>
        <p:spPr bwMode="auto">
          <a:xfrm>
            <a:off x="2438400" y="860425"/>
            <a:ext cx="4114800" cy="59324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ssolv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8086-signal</a:t>
            </a:r>
            <a:endParaRPr lang="en-US" dirty="0"/>
          </a:p>
        </p:txBody>
      </p:sp>
      <p:sp>
        <p:nvSpPr>
          <p:cNvPr id="3" name="Content Placeholder 2"/>
          <p:cNvSpPr>
            <a:spLocks noGrp="1"/>
          </p:cNvSpPr>
          <p:nvPr>
            <p:ph idx="1"/>
          </p:nvPr>
        </p:nvSpPr>
        <p:spPr/>
        <p:txBody>
          <a:bodyPr/>
          <a:lstStyle/>
          <a:p>
            <a:pPr algn="just"/>
            <a:r>
              <a:rPr lang="en-US" dirty="0" smtClean="0"/>
              <a:t>The 8086 signals can be categorized in three groups. </a:t>
            </a:r>
          </a:p>
          <a:p>
            <a:pPr marL="850392" lvl="1" indent="-457200" algn="just">
              <a:buFont typeface="+mj-lt"/>
              <a:buAutoNum type="arabicPeriod"/>
            </a:pPr>
            <a:r>
              <a:rPr lang="en-US" dirty="0" smtClean="0"/>
              <a:t>The signal having </a:t>
            </a:r>
            <a:r>
              <a:rPr lang="en-US" dirty="0" smtClean="0">
                <a:solidFill>
                  <a:srgbClr val="FF0000"/>
                </a:solidFill>
              </a:rPr>
              <a:t>common functions </a:t>
            </a:r>
            <a:r>
              <a:rPr lang="en-US" dirty="0" smtClean="0"/>
              <a:t>in minimum as well as maximum mode. </a:t>
            </a:r>
          </a:p>
          <a:p>
            <a:pPr marL="850392" lvl="1" indent="-457200" algn="just">
              <a:buFont typeface="+mj-lt"/>
              <a:buAutoNum type="arabicPeriod"/>
            </a:pPr>
            <a:r>
              <a:rPr lang="en-US" dirty="0" smtClean="0"/>
              <a:t>The signals which have special functions for </a:t>
            </a:r>
            <a:r>
              <a:rPr lang="en-US" dirty="0" smtClean="0">
                <a:solidFill>
                  <a:srgbClr val="FF0000"/>
                </a:solidFill>
              </a:rPr>
              <a:t>minimum mode .</a:t>
            </a:r>
          </a:p>
          <a:p>
            <a:pPr marL="850392" lvl="1" indent="-457200" algn="just">
              <a:buFont typeface="+mj-lt"/>
              <a:buAutoNum type="arabicPeriod"/>
            </a:pPr>
            <a:r>
              <a:rPr lang="en-US" dirty="0" smtClean="0"/>
              <a:t>The signals having special functions for </a:t>
            </a:r>
            <a:r>
              <a:rPr lang="en-US" dirty="0" smtClean="0">
                <a:solidFill>
                  <a:srgbClr val="FF0000"/>
                </a:solidFill>
              </a:rPr>
              <a:t>maximum mode.</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rtlCol="0">
            <a:normAutofit/>
          </a:bodyPr>
          <a:lstStyle/>
          <a:p>
            <a:pPr lvl="1" eaLnBrk="1" fontAlgn="auto" hangingPunct="1">
              <a:spcAft>
                <a:spcPts val="0"/>
              </a:spcAft>
              <a:defRPr/>
            </a:pPr>
            <a:r>
              <a:rPr lang="en-GB" b="1" dirty="0">
                <a:solidFill>
                  <a:srgbClr val="FFC000"/>
                </a:solidFill>
                <a:latin typeface="+mj-lt"/>
              </a:rPr>
              <a:t>INTEL 8086 - Pin Details</a:t>
            </a:r>
            <a:endParaRPr lang="en-US" sz="2800" b="1" dirty="0">
              <a:solidFill>
                <a:srgbClr val="FFC000"/>
              </a:solidFill>
              <a:latin typeface="+mj-lt"/>
            </a:endParaRPr>
          </a:p>
        </p:txBody>
      </p:sp>
      <p:sp>
        <p:nvSpPr>
          <p:cNvPr id="6" name="Slide Number Placeholder 5"/>
          <p:cNvSpPr>
            <a:spLocks noGrp="1"/>
          </p:cNvSpPr>
          <p:nvPr>
            <p:ph type="sldNum" sz="quarter" idx="12"/>
          </p:nvPr>
        </p:nvSpPr>
        <p:spPr/>
        <p:txBody>
          <a:bodyPr/>
          <a:lstStyle/>
          <a:p>
            <a:pPr>
              <a:defRPr/>
            </a:pPr>
            <a:fld id="{1F18FE0B-CD16-4679-B7F7-E375D177CC32}" type="slidenum">
              <a:rPr lang="en-US"/>
              <a:pPr>
                <a:defRPr/>
              </a:pPr>
              <a:t>47</a:t>
            </a:fld>
            <a:endParaRPr lang="en-US"/>
          </a:p>
        </p:txBody>
      </p:sp>
      <p:sp>
        <p:nvSpPr>
          <p:cNvPr id="20" name="Text Box 7"/>
          <p:cNvSpPr txBox="1">
            <a:spLocks noChangeArrowheads="1"/>
          </p:cNvSpPr>
          <p:nvPr/>
        </p:nvSpPr>
        <p:spPr bwMode="auto">
          <a:xfrm>
            <a:off x="609600" y="2319338"/>
            <a:ext cx="1219200" cy="460375"/>
          </a:xfrm>
          <a:prstGeom prst="rect">
            <a:avLst/>
          </a:prstGeom>
          <a:solidFill>
            <a:srgbClr val="00B0F0"/>
          </a:solidFill>
          <a:ln w="38100">
            <a:solidFill>
              <a:srgbClr val="0070C0"/>
            </a:solidFill>
            <a:miter lim="800000"/>
            <a:headEnd/>
            <a:tailEnd/>
          </a:ln>
        </p:spPr>
        <p:txBody>
          <a:bodyPr>
            <a:spAutoFit/>
          </a:bodyPr>
          <a:lstStyle/>
          <a:p>
            <a:pPr algn="ctr">
              <a:spcBef>
                <a:spcPct val="50000"/>
              </a:spcBef>
            </a:pPr>
            <a:r>
              <a:rPr lang="en-US" sz="2400" b="1">
                <a:solidFill>
                  <a:srgbClr val="000000"/>
                </a:solidFill>
                <a:latin typeface="Calibri" pitchFamily="34" charset="0"/>
              </a:rPr>
              <a:t>Ground</a:t>
            </a:r>
            <a:endParaRPr lang="en-US" sz="2800" b="1">
              <a:solidFill>
                <a:srgbClr val="000000"/>
              </a:solidFill>
              <a:latin typeface="Calibri" pitchFamily="34" charset="0"/>
            </a:endParaRPr>
          </a:p>
        </p:txBody>
      </p:sp>
      <p:sp>
        <p:nvSpPr>
          <p:cNvPr id="23" name="Text Box 13"/>
          <p:cNvSpPr txBox="1">
            <a:spLocks noChangeArrowheads="1"/>
          </p:cNvSpPr>
          <p:nvPr/>
        </p:nvSpPr>
        <p:spPr bwMode="auto">
          <a:xfrm>
            <a:off x="76200" y="5553075"/>
            <a:ext cx="2133600" cy="923925"/>
          </a:xfrm>
          <a:prstGeom prst="rect">
            <a:avLst/>
          </a:prstGeom>
          <a:solidFill>
            <a:srgbClr val="00B0F0"/>
          </a:solidFill>
          <a:ln w="38100">
            <a:solidFill>
              <a:srgbClr val="0070C0"/>
            </a:solidFill>
            <a:miter lim="800000"/>
            <a:headEnd/>
            <a:tailEnd/>
          </a:ln>
        </p:spPr>
        <p:txBody>
          <a:bodyPr>
            <a:spAutoFit/>
          </a:bodyPr>
          <a:lstStyle/>
          <a:p>
            <a:pPr algn="ctr">
              <a:spcBef>
                <a:spcPct val="50000"/>
              </a:spcBef>
            </a:pPr>
            <a:r>
              <a:rPr lang="en-US" sz="2400" b="1" dirty="0">
                <a:solidFill>
                  <a:srgbClr val="000000"/>
                </a:solidFill>
                <a:latin typeface="Calibri" pitchFamily="34" charset="0"/>
              </a:rPr>
              <a:t>Clock</a:t>
            </a:r>
          </a:p>
          <a:p>
            <a:pPr algn="ctr">
              <a:spcBef>
                <a:spcPct val="50000"/>
              </a:spcBef>
            </a:pPr>
            <a:r>
              <a:rPr lang="en-US" sz="2000" dirty="0">
                <a:solidFill>
                  <a:srgbClr val="000000"/>
                </a:solidFill>
                <a:latin typeface="Calibri" pitchFamily="34" charset="0"/>
              </a:rPr>
              <a:t>Duty cycle: 33%</a:t>
            </a:r>
          </a:p>
        </p:txBody>
      </p:sp>
      <p:pic>
        <p:nvPicPr>
          <p:cNvPr id="16390" name="Picture 2"/>
          <p:cNvPicPr>
            <a:picLocks noChangeAspect="1" noChangeArrowheads="1"/>
          </p:cNvPicPr>
          <p:nvPr/>
        </p:nvPicPr>
        <p:blipFill>
          <a:blip r:embed="rId2"/>
          <a:srcRect/>
          <a:stretch>
            <a:fillRect/>
          </a:stretch>
        </p:blipFill>
        <p:spPr bwMode="auto">
          <a:xfrm>
            <a:off x="2438400" y="860425"/>
            <a:ext cx="4114800" cy="5932488"/>
          </a:xfrm>
          <a:prstGeom prst="rect">
            <a:avLst/>
          </a:prstGeom>
          <a:noFill/>
          <a:ln w="9525">
            <a:noFill/>
            <a:miter lim="800000"/>
            <a:headEnd/>
            <a:tailEnd/>
          </a:ln>
        </p:spPr>
      </p:pic>
      <p:sp>
        <p:nvSpPr>
          <p:cNvPr id="21" name="Line 8"/>
          <p:cNvSpPr>
            <a:spLocks noChangeShapeType="1"/>
          </p:cNvSpPr>
          <p:nvPr/>
        </p:nvSpPr>
        <p:spPr bwMode="auto">
          <a:xfrm flipH="1">
            <a:off x="1828800" y="1676400"/>
            <a:ext cx="1066800" cy="838200"/>
          </a:xfrm>
          <a:prstGeom prst="line">
            <a:avLst/>
          </a:prstGeom>
          <a:noFill/>
          <a:ln w="38100">
            <a:solidFill>
              <a:srgbClr val="0070C0"/>
            </a:solidFill>
            <a:round/>
            <a:headEnd/>
            <a:tailEnd/>
          </a:ln>
        </p:spPr>
        <p:txBody>
          <a:bodyPr/>
          <a:lstStyle/>
          <a:p>
            <a:endParaRPr lang="en-US"/>
          </a:p>
        </p:txBody>
      </p:sp>
      <p:sp>
        <p:nvSpPr>
          <p:cNvPr id="22" name="Line 9"/>
          <p:cNvSpPr>
            <a:spLocks noChangeShapeType="1"/>
          </p:cNvSpPr>
          <p:nvPr/>
        </p:nvSpPr>
        <p:spPr bwMode="auto">
          <a:xfrm flipH="1" flipV="1">
            <a:off x="1828800" y="2514600"/>
            <a:ext cx="1066800" cy="3962400"/>
          </a:xfrm>
          <a:prstGeom prst="line">
            <a:avLst/>
          </a:prstGeom>
          <a:noFill/>
          <a:ln w="38100">
            <a:solidFill>
              <a:srgbClr val="0070C0"/>
            </a:solidFill>
            <a:round/>
            <a:headEnd/>
            <a:tailEnd/>
          </a:ln>
        </p:spPr>
        <p:txBody>
          <a:bodyPr/>
          <a:lstStyle/>
          <a:p>
            <a:endParaRPr lang="en-US"/>
          </a:p>
        </p:txBody>
      </p:sp>
      <p:sp>
        <p:nvSpPr>
          <p:cNvPr id="24" name="Line 14"/>
          <p:cNvSpPr>
            <a:spLocks noChangeShapeType="1"/>
          </p:cNvSpPr>
          <p:nvPr/>
        </p:nvSpPr>
        <p:spPr bwMode="auto">
          <a:xfrm flipH="1" flipV="1">
            <a:off x="2209800" y="5895975"/>
            <a:ext cx="762000" cy="304800"/>
          </a:xfrm>
          <a:prstGeom prst="line">
            <a:avLst/>
          </a:prstGeom>
          <a:noFill/>
          <a:ln w="38100">
            <a:solidFill>
              <a:srgbClr val="0070C0"/>
            </a:solidFill>
            <a:round/>
            <a:headEnd/>
            <a:tailEnd/>
          </a:ln>
        </p:spPr>
        <p:txBody>
          <a:bodyPr/>
          <a:lstStyle/>
          <a:p>
            <a:endParaRPr lang="en-US"/>
          </a:p>
        </p:txBody>
      </p:sp>
      <p:sp>
        <p:nvSpPr>
          <p:cNvPr id="26" name="Text Box 10"/>
          <p:cNvSpPr txBox="1">
            <a:spLocks noChangeArrowheads="1"/>
          </p:cNvSpPr>
          <p:nvPr/>
        </p:nvSpPr>
        <p:spPr bwMode="auto">
          <a:xfrm>
            <a:off x="6705600" y="1371600"/>
            <a:ext cx="2370138" cy="923925"/>
          </a:xfrm>
          <a:prstGeom prst="rect">
            <a:avLst/>
          </a:prstGeom>
          <a:solidFill>
            <a:srgbClr val="00B0F0"/>
          </a:solidFill>
          <a:ln w="38100">
            <a:solidFill>
              <a:srgbClr val="0070C0"/>
            </a:solidFill>
            <a:miter lim="800000"/>
            <a:headEnd/>
            <a:tailEnd/>
          </a:ln>
        </p:spPr>
        <p:txBody>
          <a:bodyPr>
            <a:spAutoFit/>
          </a:bodyPr>
          <a:lstStyle/>
          <a:p>
            <a:pPr algn="ctr">
              <a:spcBef>
                <a:spcPct val="50000"/>
              </a:spcBef>
            </a:pPr>
            <a:r>
              <a:rPr lang="en-US" sz="2400" b="1">
                <a:solidFill>
                  <a:srgbClr val="000000"/>
                </a:solidFill>
                <a:latin typeface="Calibri" pitchFamily="34" charset="0"/>
              </a:rPr>
              <a:t>Power Supply</a:t>
            </a:r>
          </a:p>
          <a:p>
            <a:pPr algn="ctr">
              <a:spcBef>
                <a:spcPct val="50000"/>
              </a:spcBef>
            </a:pPr>
            <a:r>
              <a:rPr lang="en-US" sz="2000">
                <a:solidFill>
                  <a:srgbClr val="000000"/>
                </a:solidFill>
                <a:latin typeface="Calibri" pitchFamily="34" charset="0"/>
              </a:rPr>
              <a:t>5V </a:t>
            </a:r>
            <a:r>
              <a:rPr lang="en-US" sz="2000">
                <a:solidFill>
                  <a:srgbClr val="000000"/>
                </a:solidFill>
                <a:latin typeface="Calibri" pitchFamily="34" charset="0"/>
                <a:sym typeface="Symbol" pitchFamily="18" charset="2"/>
              </a:rPr>
              <a:t> 10%</a:t>
            </a:r>
          </a:p>
        </p:txBody>
      </p:sp>
      <p:sp>
        <p:nvSpPr>
          <p:cNvPr id="27" name="Line 11"/>
          <p:cNvSpPr>
            <a:spLocks noChangeShapeType="1"/>
          </p:cNvSpPr>
          <p:nvPr/>
        </p:nvSpPr>
        <p:spPr bwMode="auto">
          <a:xfrm>
            <a:off x="5638800" y="1676400"/>
            <a:ext cx="1066800" cy="76200"/>
          </a:xfrm>
          <a:prstGeom prst="line">
            <a:avLst/>
          </a:prstGeom>
          <a:noFill/>
          <a:ln w="38100">
            <a:solidFill>
              <a:srgbClr val="0070C0"/>
            </a:solidFill>
            <a:round/>
            <a:headEnd/>
            <a:tailEnd/>
          </a:ln>
        </p:spPr>
        <p:txBody>
          <a:bodyPr/>
          <a:lstStyle/>
          <a:p>
            <a:endParaRPr lang="en-US"/>
          </a:p>
        </p:txBody>
      </p:sp>
      <p:sp>
        <p:nvSpPr>
          <p:cNvPr id="28" name="Text Box 15"/>
          <p:cNvSpPr txBox="1">
            <a:spLocks noChangeArrowheads="1"/>
          </p:cNvSpPr>
          <p:nvPr/>
        </p:nvSpPr>
        <p:spPr bwMode="auto">
          <a:xfrm>
            <a:off x="7086600" y="3048000"/>
            <a:ext cx="1676400" cy="3140075"/>
          </a:xfrm>
          <a:prstGeom prst="rect">
            <a:avLst/>
          </a:prstGeom>
          <a:solidFill>
            <a:srgbClr val="00B0F0"/>
          </a:solidFill>
          <a:ln w="38100">
            <a:solidFill>
              <a:srgbClr val="0070C0"/>
            </a:solidFill>
            <a:miter lim="800000"/>
            <a:headEnd/>
            <a:tailEnd/>
          </a:ln>
        </p:spPr>
        <p:txBody>
          <a:bodyPr>
            <a:spAutoFit/>
          </a:bodyPr>
          <a:lstStyle/>
          <a:p>
            <a:pPr algn="ctr">
              <a:spcBef>
                <a:spcPct val="50000"/>
              </a:spcBef>
            </a:pPr>
            <a:r>
              <a:rPr lang="en-US" sz="2400" b="1">
                <a:solidFill>
                  <a:srgbClr val="000000"/>
                </a:solidFill>
                <a:latin typeface="Calibri" pitchFamily="34" charset="0"/>
              </a:rPr>
              <a:t>Reset</a:t>
            </a:r>
          </a:p>
          <a:p>
            <a:pPr algn="ctr">
              <a:spcBef>
                <a:spcPct val="50000"/>
              </a:spcBef>
            </a:pPr>
            <a:r>
              <a:rPr lang="en-US" sz="2000">
                <a:solidFill>
                  <a:srgbClr val="000000"/>
                </a:solidFill>
                <a:latin typeface="Calibri" pitchFamily="34" charset="0"/>
              </a:rPr>
              <a:t>Registers, seg regs, flags</a:t>
            </a:r>
          </a:p>
          <a:p>
            <a:pPr algn="ctr">
              <a:spcBef>
                <a:spcPct val="50000"/>
              </a:spcBef>
            </a:pPr>
            <a:r>
              <a:rPr lang="en-US" sz="2000">
                <a:solidFill>
                  <a:srgbClr val="000000"/>
                </a:solidFill>
                <a:latin typeface="Calibri" pitchFamily="34" charset="0"/>
              </a:rPr>
              <a:t>CS: FFFFH, IP: 0000H </a:t>
            </a:r>
          </a:p>
          <a:p>
            <a:pPr algn="ctr">
              <a:spcBef>
                <a:spcPct val="50000"/>
              </a:spcBef>
            </a:pPr>
            <a:r>
              <a:rPr lang="en-US" sz="2000">
                <a:solidFill>
                  <a:srgbClr val="000000"/>
                </a:solidFill>
                <a:latin typeface="Calibri" pitchFamily="34" charset="0"/>
              </a:rPr>
              <a:t>If high for minimum 4 clks</a:t>
            </a:r>
          </a:p>
        </p:txBody>
      </p:sp>
      <p:sp>
        <p:nvSpPr>
          <p:cNvPr id="29" name="Line 11"/>
          <p:cNvSpPr>
            <a:spLocks noChangeShapeType="1"/>
          </p:cNvSpPr>
          <p:nvPr/>
        </p:nvSpPr>
        <p:spPr bwMode="auto">
          <a:xfrm flipV="1">
            <a:off x="5791200" y="4572000"/>
            <a:ext cx="1295400" cy="1905000"/>
          </a:xfrm>
          <a:prstGeom prst="line">
            <a:avLst/>
          </a:prstGeom>
          <a:noFill/>
          <a:ln w="38100">
            <a:solidFill>
              <a:srgbClr val="0070C0"/>
            </a:solidFill>
            <a:round/>
            <a:headEnd/>
            <a:tailEnd/>
          </a:ln>
        </p:spPr>
        <p:txBody>
          <a:bodyPr/>
          <a:lstStyle/>
          <a:p>
            <a:endParaRPr lang="en-US"/>
          </a:p>
        </p:txBody>
      </p:sp>
      <p:sp>
        <p:nvSpPr>
          <p:cNvPr id="30" name="Rectangle 29"/>
          <p:cNvSpPr/>
          <p:nvPr/>
        </p:nvSpPr>
        <p:spPr>
          <a:xfrm>
            <a:off x="5181600" y="1581150"/>
            <a:ext cx="457200" cy="2286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p:cNvSpPr/>
          <p:nvPr/>
        </p:nvSpPr>
        <p:spPr>
          <a:xfrm>
            <a:off x="2914650" y="1581150"/>
            <a:ext cx="457200" cy="2286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a:off x="2905125" y="6467475"/>
            <a:ext cx="457200" cy="2286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Rectangle 33"/>
          <p:cNvSpPr/>
          <p:nvPr/>
        </p:nvSpPr>
        <p:spPr>
          <a:xfrm>
            <a:off x="2895600" y="6200775"/>
            <a:ext cx="457200" cy="2286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a:off x="5172075" y="6467475"/>
            <a:ext cx="609600" cy="2286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childTnLst>
                          </p:cTn>
                        </p:par>
                        <p:par>
                          <p:cTn id="21" fill="hold" nodeType="afterGroup">
                            <p:stCondLst>
                              <p:cond delay="500"/>
                            </p:stCondLst>
                            <p:childTnLst>
                              <p:par>
                                <p:cTn id="22" presetID="47"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dissolve">
                                      <p:cBhvr>
                                        <p:cTn id="31" dur="500"/>
                                        <p:tgtEl>
                                          <p:spTgt spid="3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dissolve">
                                      <p:cBhvr>
                                        <p:cTn id="36" dur="500"/>
                                        <p:tgtEl>
                                          <p:spTgt spid="24"/>
                                        </p:tgtEl>
                                      </p:cBhvr>
                                    </p:animEffect>
                                  </p:childTnLst>
                                </p:cTn>
                              </p:par>
                            </p:childTnLst>
                          </p:cTn>
                        </p:par>
                        <p:par>
                          <p:cTn id="37" fill="hold" nodeType="afterGroup">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dissolve">
                                      <p:cBhvr>
                                        <p:cTn id="40" dur="500"/>
                                        <p:tgtEl>
                                          <p:spTgt spid="2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dissolve">
                                      <p:cBhvr>
                                        <p:cTn id="45" dur="500"/>
                                        <p:tgtEl>
                                          <p:spTgt spid="3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8"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 calcmode="lin" valueType="num">
                                      <p:cBhvr>
                                        <p:cTn id="50" dur="500" fill="hold"/>
                                        <p:tgtEl>
                                          <p:spTgt spid="27"/>
                                        </p:tgtEl>
                                        <p:attrNameLst>
                                          <p:attrName>ppt_x</p:attrName>
                                        </p:attrNameLst>
                                      </p:cBhvr>
                                      <p:tavLst>
                                        <p:tav tm="0">
                                          <p:val>
                                            <p:strVal val="#ppt_x-#ppt_w/2"/>
                                          </p:val>
                                        </p:tav>
                                        <p:tav tm="100000">
                                          <p:val>
                                            <p:strVal val="#ppt_x"/>
                                          </p:val>
                                        </p:tav>
                                      </p:tavLst>
                                    </p:anim>
                                    <p:anim calcmode="lin" valueType="num">
                                      <p:cBhvr>
                                        <p:cTn id="51" dur="500" fill="hold"/>
                                        <p:tgtEl>
                                          <p:spTgt spid="27"/>
                                        </p:tgtEl>
                                        <p:attrNameLst>
                                          <p:attrName>ppt_y</p:attrName>
                                        </p:attrNameLst>
                                      </p:cBhvr>
                                      <p:tavLst>
                                        <p:tav tm="0">
                                          <p:val>
                                            <p:strVal val="#ppt_y"/>
                                          </p:val>
                                        </p:tav>
                                        <p:tav tm="100000">
                                          <p:val>
                                            <p:strVal val="#ppt_y"/>
                                          </p:val>
                                        </p:tav>
                                      </p:tavLst>
                                    </p:anim>
                                    <p:anim calcmode="lin" valueType="num">
                                      <p:cBhvr>
                                        <p:cTn id="52" dur="500" fill="hold"/>
                                        <p:tgtEl>
                                          <p:spTgt spid="27"/>
                                        </p:tgtEl>
                                        <p:attrNameLst>
                                          <p:attrName>ppt_w</p:attrName>
                                        </p:attrNameLst>
                                      </p:cBhvr>
                                      <p:tavLst>
                                        <p:tav tm="0">
                                          <p:val>
                                            <p:fltVal val="0"/>
                                          </p:val>
                                        </p:tav>
                                        <p:tav tm="100000">
                                          <p:val>
                                            <p:strVal val="#ppt_w"/>
                                          </p:val>
                                        </p:tav>
                                      </p:tavLst>
                                    </p:anim>
                                    <p:anim calcmode="lin" valueType="num">
                                      <p:cBhvr>
                                        <p:cTn id="53" dur="500" fill="hold"/>
                                        <p:tgtEl>
                                          <p:spTgt spid="27"/>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500"/>
                            </p:stCondLst>
                            <p:childTnLst>
                              <p:par>
                                <p:cTn id="55" presetID="9" presetClass="entr" presetSubtype="0"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dissolve">
                                      <p:cBhvr>
                                        <p:cTn id="57" dur="500"/>
                                        <p:tgtEl>
                                          <p:spTgt spid="2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dissolve">
                                      <p:cBhvr>
                                        <p:cTn id="62" dur="500"/>
                                        <p:tgtEl>
                                          <p:spTgt spid="3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8"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p:cTn id="67" dur="500" fill="hold"/>
                                        <p:tgtEl>
                                          <p:spTgt spid="29"/>
                                        </p:tgtEl>
                                        <p:attrNameLst>
                                          <p:attrName>ppt_x</p:attrName>
                                        </p:attrNameLst>
                                      </p:cBhvr>
                                      <p:tavLst>
                                        <p:tav tm="0">
                                          <p:val>
                                            <p:strVal val="#ppt_x-#ppt_w/2"/>
                                          </p:val>
                                        </p:tav>
                                        <p:tav tm="100000">
                                          <p:val>
                                            <p:strVal val="#ppt_x"/>
                                          </p:val>
                                        </p:tav>
                                      </p:tavLst>
                                    </p:anim>
                                    <p:anim calcmode="lin" valueType="num">
                                      <p:cBhvr>
                                        <p:cTn id="68" dur="500" fill="hold"/>
                                        <p:tgtEl>
                                          <p:spTgt spid="29"/>
                                        </p:tgtEl>
                                        <p:attrNameLst>
                                          <p:attrName>ppt_y</p:attrName>
                                        </p:attrNameLst>
                                      </p:cBhvr>
                                      <p:tavLst>
                                        <p:tav tm="0">
                                          <p:val>
                                            <p:strVal val="#ppt_y"/>
                                          </p:val>
                                        </p:tav>
                                        <p:tav tm="100000">
                                          <p:val>
                                            <p:strVal val="#ppt_y"/>
                                          </p:val>
                                        </p:tav>
                                      </p:tavLst>
                                    </p:anim>
                                    <p:anim calcmode="lin" valueType="num">
                                      <p:cBhvr>
                                        <p:cTn id="69" dur="500" fill="hold"/>
                                        <p:tgtEl>
                                          <p:spTgt spid="29"/>
                                        </p:tgtEl>
                                        <p:attrNameLst>
                                          <p:attrName>ppt_w</p:attrName>
                                        </p:attrNameLst>
                                      </p:cBhvr>
                                      <p:tavLst>
                                        <p:tav tm="0">
                                          <p:val>
                                            <p:fltVal val="0"/>
                                          </p:val>
                                        </p:tav>
                                        <p:tav tm="100000">
                                          <p:val>
                                            <p:strVal val="#ppt_w"/>
                                          </p:val>
                                        </p:tav>
                                      </p:tavLst>
                                    </p:anim>
                                    <p:anim calcmode="lin" valueType="num">
                                      <p:cBhvr>
                                        <p:cTn id="70" dur="500" fill="hold"/>
                                        <p:tgtEl>
                                          <p:spTgt spid="29"/>
                                        </p:tgtEl>
                                        <p:attrNameLst>
                                          <p:attrName>ppt_h</p:attrName>
                                        </p:attrNameLst>
                                      </p:cBhvr>
                                      <p:tavLst>
                                        <p:tav tm="0">
                                          <p:val>
                                            <p:strVal val="#ppt_h"/>
                                          </p:val>
                                        </p:tav>
                                        <p:tav tm="100000">
                                          <p:val>
                                            <p:strVal val="#ppt_h"/>
                                          </p:val>
                                        </p:tav>
                                      </p:tavLst>
                                    </p:anim>
                                  </p:childTnLst>
                                </p:cTn>
                              </p:par>
                            </p:childTnLst>
                          </p:cTn>
                        </p:par>
                        <p:par>
                          <p:cTn id="71" fill="hold" nodeType="afterGroup">
                            <p:stCondLst>
                              <p:cond delay="500"/>
                            </p:stCondLst>
                            <p:childTnLst>
                              <p:par>
                                <p:cTn id="72" presetID="47" presetClass="entr" presetSubtype="0" fill="hold" grpId="0" nodeType="after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1000"/>
                                        <p:tgtEl>
                                          <p:spTgt spid="28"/>
                                        </p:tgtEl>
                                      </p:cBhvr>
                                    </p:animEffect>
                                    <p:anim calcmode="lin" valueType="num">
                                      <p:cBhvr>
                                        <p:cTn id="75" dur="1000" fill="hold"/>
                                        <p:tgtEl>
                                          <p:spTgt spid="28"/>
                                        </p:tgtEl>
                                        <p:attrNameLst>
                                          <p:attrName>ppt_x</p:attrName>
                                        </p:attrNameLst>
                                      </p:cBhvr>
                                      <p:tavLst>
                                        <p:tav tm="0">
                                          <p:val>
                                            <p:strVal val="#ppt_x"/>
                                          </p:val>
                                        </p:tav>
                                        <p:tav tm="100000">
                                          <p:val>
                                            <p:strVal val="#ppt_x"/>
                                          </p:val>
                                        </p:tav>
                                      </p:tavLst>
                                    </p:anim>
                                    <p:anim calcmode="lin" valueType="num">
                                      <p:cBhvr>
                                        <p:cTn id="7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P spid="21" grpId="0" animBg="1"/>
      <p:bldP spid="22" grpId="0" animBg="1"/>
      <p:bldP spid="24" grpId="0" animBg="1"/>
      <p:bldP spid="26" grpId="0" animBg="1"/>
      <p:bldP spid="27" grpId="0" animBg="1"/>
      <p:bldP spid="28" grpId="0" animBg="1"/>
      <p:bldP spid="29" grpId="0" animBg="1"/>
      <p:bldP spid="30" grpId="0" animBg="1"/>
      <p:bldP spid="32" grpId="0" animBg="1"/>
      <p:bldP spid="33" grpId="0" animBg="1"/>
      <p:bldP spid="34" grpId="0" animBg="1"/>
      <p:bldP spid="3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rtlCol="0">
            <a:normAutofit/>
          </a:bodyPr>
          <a:lstStyle/>
          <a:p>
            <a:pPr lvl="1" eaLnBrk="1" fontAlgn="auto" hangingPunct="1">
              <a:spcAft>
                <a:spcPts val="0"/>
              </a:spcAft>
              <a:defRPr/>
            </a:pPr>
            <a:r>
              <a:rPr lang="en-GB" b="1" dirty="0">
                <a:solidFill>
                  <a:srgbClr val="FFC000"/>
                </a:solidFill>
                <a:latin typeface="+mj-lt"/>
              </a:rPr>
              <a:t>INTEL 8086 - Pin Details</a:t>
            </a:r>
            <a:endParaRPr lang="en-US" sz="2800" b="1" dirty="0">
              <a:solidFill>
                <a:srgbClr val="FFC000"/>
              </a:solidFill>
              <a:latin typeface="+mj-lt"/>
            </a:endParaRPr>
          </a:p>
        </p:txBody>
      </p:sp>
      <p:sp>
        <p:nvSpPr>
          <p:cNvPr id="6" name="Slide Number Placeholder 5"/>
          <p:cNvSpPr>
            <a:spLocks noGrp="1"/>
          </p:cNvSpPr>
          <p:nvPr>
            <p:ph type="sldNum" sz="quarter" idx="12"/>
          </p:nvPr>
        </p:nvSpPr>
        <p:spPr/>
        <p:txBody>
          <a:bodyPr/>
          <a:lstStyle/>
          <a:p>
            <a:pPr>
              <a:defRPr/>
            </a:pPr>
            <a:fld id="{2CB04167-DBAD-4190-8FB1-88379A8B9C54}" type="slidenum">
              <a:rPr lang="en-US"/>
              <a:pPr>
                <a:defRPr/>
              </a:pPr>
              <a:t>48</a:t>
            </a:fld>
            <a:endParaRPr lang="en-US"/>
          </a:p>
        </p:txBody>
      </p:sp>
      <p:pic>
        <p:nvPicPr>
          <p:cNvPr id="17412" name="Picture 2"/>
          <p:cNvPicPr>
            <a:picLocks noChangeAspect="1" noChangeArrowheads="1"/>
          </p:cNvPicPr>
          <p:nvPr/>
        </p:nvPicPr>
        <p:blipFill>
          <a:blip r:embed="rId2"/>
          <a:srcRect/>
          <a:stretch>
            <a:fillRect/>
          </a:stretch>
        </p:blipFill>
        <p:spPr bwMode="auto">
          <a:xfrm>
            <a:off x="2438400" y="860425"/>
            <a:ext cx="4114800" cy="5932488"/>
          </a:xfrm>
          <a:prstGeom prst="rect">
            <a:avLst/>
          </a:prstGeom>
          <a:noFill/>
          <a:ln w="9525">
            <a:noFill/>
            <a:miter lim="800000"/>
            <a:headEnd/>
            <a:tailEnd/>
          </a:ln>
        </p:spPr>
      </p:pic>
      <p:sp>
        <p:nvSpPr>
          <p:cNvPr id="16" name="Line 11"/>
          <p:cNvSpPr>
            <a:spLocks noChangeShapeType="1"/>
          </p:cNvSpPr>
          <p:nvPr/>
        </p:nvSpPr>
        <p:spPr bwMode="auto">
          <a:xfrm>
            <a:off x="2752725" y="1943100"/>
            <a:ext cx="0" cy="3624263"/>
          </a:xfrm>
          <a:prstGeom prst="line">
            <a:avLst/>
          </a:prstGeom>
          <a:noFill/>
          <a:ln w="38100">
            <a:solidFill>
              <a:srgbClr val="0070C0"/>
            </a:solidFill>
            <a:round/>
            <a:headEnd/>
            <a:tailEnd/>
          </a:ln>
        </p:spPr>
        <p:txBody>
          <a:bodyPr/>
          <a:lstStyle/>
          <a:p>
            <a:endParaRPr lang="en-US"/>
          </a:p>
        </p:txBody>
      </p:sp>
      <p:sp>
        <p:nvSpPr>
          <p:cNvPr id="17" name="Text Box 13"/>
          <p:cNvSpPr txBox="1">
            <a:spLocks noChangeArrowheads="1"/>
          </p:cNvSpPr>
          <p:nvPr/>
        </p:nvSpPr>
        <p:spPr bwMode="auto">
          <a:xfrm>
            <a:off x="33338" y="2281238"/>
            <a:ext cx="2362200" cy="1816100"/>
          </a:xfrm>
          <a:prstGeom prst="rect">
            <a:avLst/>
          </a:prstGeom>
          <a:solidFill>
            <a:srgbClr val="00B0F0"/>
          </a:solidFill>
          <a:ln w="38100">
            <a:solidFill>
              <a:srgbClr val="0070C0"/>
            </a:solidFill>
            <a:miter lim="800000"/>
            <a:headEnd/>
            <a:tailEnd/>
          </a:ln>
        </p:spPr>
        <p:txBody>
          <a:bodyPr>
            <a:spAutoFit/>
          </a:bodyPr>
          <a:lstStyle/>
          <a:p>
            <a:pPr algn="just">
              <a:spcBef>
                <a:spcPct val="50000"/>
              </a:spcBef>
            </a:pPr>
            <a:r>
              <a:rPr lang="en-US" sz="2200" b="1">
                <a:solidFill>
                  <a:srgbClr val="000000"/>
                </a:solidFill>
                <a:latin typeface="Calibri" pitchFamily="34" charset="0"/>
              </a:rPr>
              <a:t>Address/Data Bus:</a:t>
            </a:r>
          </a:p>
          <a:p>
            <a:pPr algn="ctr">
              <a:spcBef>
                <a:spcPct val="50000"/>
              </a:spcBef>
            </a:pPr>
            <a:r>
              <a:rPr lang="en-US" sz="2000">
                <a:solidFill>
                  <a:srgbClr val="000000"/>
                </a:solidFill>
                <a:latin typeface="Calibri" pitchFamily="34" charset="0"/>
              </a:rPr>
              <a:t>Contains address bits A</a:t>
            </a:r>
            <a:r>
              <a:rPr lang="en-US" sz="2000" baseline="-25000">
                <a:solidFill>
                  <a:srgbClr val="000000"/>
                </a:solidFill>
                <a:latin typeface="Calibri" pitchFamily="34" charset="0"/>
              </a:rPr>
              <a:t>15</a:t>
            </a:r>
            <a:r>
              <a:rPr lang="en-US" sz="2000">
                <a:solidFill>
                  <a:srgbClr val="000000"/>
                </a:solidFill>
                <a:latin typeface="Calibri" pitchFamily="34" charset="0"/>
              </a:rPr>
              <a:t>-A</a:t>
            </a:r>
            <a:r>
              <a:rPr lang="en-US" sz="2000" baseline="-25000">
                <a:solidFill>
                  <a:srgbClr val="000000"/>
                </a:solidFill>
                <a:latin typeface="Calibri" pitchFamily="34" charset="0"/>
              </a:rPr>
              <a:t>0 </a:t>
            </a:r>
            <a:r>
              <a:rPr lang="en-US" sz="2000">
                <a:solidFill>
                  <a:srgbClr val="000000"/>
                </a:solidFill>
                <a:latin typeface="Calibri" pitchFamily="34" charset="0"/>
              </a:rPr>
              <a:t>when ALE is 1 &amp; data bits D</a:t>
            </a:r>
            <a:r>
              <a:rPr lang="en-US" sz="2000" baseline="-25000">
                <a:solidFill>
                  <a:srgbClr val="000000"/>
                </a:solidFill>
                <a:latin typeface="Calibri" pitchFamily="34" charset="0"/>
              </a:rPr>
              <a:t>15</a:t>
            </a:r>
            <a:r>
              <a:rPr lang="en-US" sz="2000">
                <a:solidFill>
                  <a:srgbClr val="000000"/>
                </a:solidFill>
                <a:latin typeface="Calibri" pitchFamily="34" charset="0"/>
              </a:rPr>
              <a:t> – D</a:t>
            </a:r>
            <a:r>
              <a:rPr lang="en-US" sz="2000" baseline="-25000">
                <a:solidFill>
                  <a:srgbClr val="000000"/>
                </a:solidFill>
                <a:latin typeface="Calibri" pitchFamily="34" charset="0"/>
              </a:rPr>
              <a:t>0</a:t>
            </a:r>
            <a:r>
              <a:rPr lang="en-US" sz="2000">
                <a:solidFill>
                  <a:srgbClr val="000000"/>
                </a:solidFill>
                <a:latin typeface="Calibri" pitchFamily="34" charset="0"/>
              </a:rPr>
              <a:t> when ALE is 0.</a:t>
            </a:r>
          </a:p>
        </p:txBody>
      </p:sp>
      <p:sp>
        <p:nvSpPr>
          <p:cNvPr id="18" name="Line 14"/>
          <p:cNvSpPr>
            <a:spLocks noChangeShapeType="1"/>
          </p:cNvSpPr>
          <p:nvPr/>
        </p:nvSpPr>
        <p:spPr bwMode="auto">
          <a:xfrm flipH="1" flipV="1">
            <a:off x="1676400" y="4092575"/>
            <a:ext cx="1066800" cy="1066800"/>
          </a:xfrm>
          <a:prstGeom prst="line">
            <a:avLst/>
          </a:prstGeom>
          <a:noFill/>
          <a:ln w="38100">
            <a:solidFill>
              <a:srgbClr val="0070C0"/>
            </a:solidFill>
            <a:round/>
            <a:headEnd/>
            <a:tailEnd/>
          </a:ln>
        </p:spPr>
        <p:txBody>
          <a:bodyPr/>
          <a:lstStyle/>
          <a:p>
            <a:endParaRPr lang="en-US"/>
          </a:p>
        </p:txBody>
      </p:sp>
      <p:sp>
        <p:nvSpPr>
          <p:cNvPr id="30" name="Text Box 16"/>
          <p:cNvSpPr txBox="1">
            <a:spLocks noChangeArrowheads="1"/>
          </p:cNvSpPr>
          <p:nvPr/>
        </p:nvSpPr>
        <p:spPr bwMode="auto">
          <a:xfrm>
            <a:off x="6586538" y="2841625"/>
            <a:ext cx="2514600" cy="2092325"/>
          </a:xfrm>
          <a:prstGeom prst="rect">
            <a:avLst/>
          </a:prstGeom>
          <a:solidFill>
            <a:srgbClr val="00B0F0"/>
          </a:solidFill>
          <a:ln w="38100">
            <a:solidFill>
              <a:srgbClr val="0070C0"/>
            </a:solidFill>
            <a:miter lim="800000"/>
            <a:headEnd/>
            <a:tailEnd/>
          </a:ln>
        </p:spPr>
        <p:txBody>
          <a:bodyPr>
            <a:spAutoFit/>
          </a:bodyPr>
          <a:lstStyle/>
          <a:p>
            <a:pPr>
              <a:spcBef>
                <a:spcPct val="50000"/>
              </a:spcBef>
            </a:pPr>
            <a:r>
              <a:rPr lang="en-US" sz="2000" b="1">
                <a:solidFill>
                  <a:srgbClr val="000000"/>
                </a:solidFill>
                <a:latin typeface="Calibri" pitchFamily="34" charset="0"/>
              </a:rPr>
              <a:t>Address Latch Enable:</a:t>
            </a:r>
          </a:p>
          <a:p>
            <a:pPr algn="ctr">
              <a:spcBef>
                <a:spcPct val="50000"/>
              </a:spcBef>
            </a:pPr>
            <a:r>
              <a:rPr lang="en-US" sz="2000">
                <a:solidFill>
                  <a:srgbClr val="000000"/>
                </a:solidFill>
                <a:latin typeface="Calibri" pitchFamily="34" charset="0"/>
              </a:rPr>
              <a:t>When high, multiplexed address/data bus contains address information. </a:t>
            </a:r>
          </a:p>
        </p:txBody>
      </p:sp>
      <p:sp>
        <p:nvSpPr>
          <p:cNvPr id="31" name="Freeform 17"/>
          <p:cNvSpPr>
            <a:spLocks/>
          </p:cNvSpPr>
          <p:nvPr/>
        </p:nvSpPr>
        <p:spPr bwMode="auto">
          <a:xfrm rot="-768776">
            <a:off x="6254750" y="5059363"/>
            <a:ext cx="2193925" cy="984250"/>
          </a:xfrm>
          <a:custGeom>
            <a:avLst/>
            <a:gdLst>
              <a:gd name="T0" fmla="*/ 2031660326 w 1816"/>
              <a:gd name="T1" fmla="*/ 0 h 400"/>
              <a:gd name="T2" fmla="*/ 2147483647 w 1816"/>
              <a:gd name="T3" fmla="*/ 2147483647 h 400"/>
              <a:gd name="T4" fmla="*/ 0 w 1816"/>
              <a:gd name="T5" fmla="*/ 581248838 h 400"/>
              <a:gd name="T6" fmla="*/ 0 60000 65536"/>
              <a:gd name="T7" fmla="*/ 0 60000 65536"/>
              <a:gd name="T8" fmla="*/ 0 60000 65536"/>
              <a:gd name="T9" fmla="*/ 0 w 1816"/>
              <a:gd name="T10" fmla="*/ 0 h 400"/>
              <a:gd name="T11" fmla="*/ 1816 w 1816"/>
              <a:gd name="T12" fmla="*/ 400 h 400"/>
            </a:gdLst>
            <a:ahLst/>
            <a:cxnLst>
              <a:cxn ang="T6">
                <a:pos x="T0" y="T1"/>
              </a:cxn>
              <a:cxn ang="T7">
                <a:pos x="T2" y="T3"/>
              </a:cxn>
              <a:cxn ang="T8">
                <a:pos x="T4" y="T5"/>
              </a:cxn>
            </a:cxnLst>
            <a:rect l="T9" t="T10" r="T11" b="T12"/>
            <a:pathLst>
              <a:path w="1816" h="400">
                <a:moveTo>
                  <a:pt x="1392" y="0"/>
                </a:moveTo>
                <a:cubicBezTo>
                  <a:pt x="1604" y="184"/>
                  <a:pt x="1816" y="368"/>
                  <a:pt x="1584" y="384"/>
                </a:cubicBezTo>
                <a:cubicBezTo>
                  <a:pt x="1352" y="400"/>
                  <a:pt x="676" y="248"/>
                  <a:pt x="0" y="96"/>
                </a:cubicBezTo>
              </a:path>
            </a:pathLst>
          </a:custGeom>
          <a:noFill/>
          <a:ln w="38100">
            <a:solidFill>
              <a:srgbClr val="0070C0"/>
            </a:solidFill>
            <a:round/>
            <a:headEnd/>
            <a:tailEnd/>
          </a:ln>
        </p:spPr>
        <p:txBody>
          <a:bodyPr/>
          <a:lstStyle/>
          <a:p>
            <a:endParaRPr lang="en-US"/>
          </a:p>
        </p:txBody>
      </p:sp>
      <p:cxnSp>
        <p:nvCxnSpPr>
          <p:cNvPr id="33" name="Straight Connector 32"/>
          <p:cNvCxnSpPr/>
          <p:nvPr/>
        </p:nvCxnSpPr>
        <p:spPr>
          <a:xfrm>
            <a:off x="2743200" y="1938338"/>
            <a:ext cx="152400" cy="1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743200" y="5562600"/>
            <a:ext cx="1524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5" name="Freeform 34"/>
          <p:cNvSpPr/>
          <p:nvPr/>
        </p:nvSpPr>
        <p:spPr>
          <a:xfrm>
            <a:off x="1600200" y="1030288"/>
            <a:ext cx="4483100" cy="1244600"/>
          </a:xfrm>
          <a:custGeom>
            <a:avLst/>
            <a:gdLst>
              <a:gd name="connsiteX0" fmla="*/ 0 w 4483100"/>
              <a:gd name="connsiteY0" fmla="*/ 1244600 h 1244600"/>
              <a:gd name="connsiteX1" fmla="*/ 2242457 w 4483100"/>
              <a:gd name="connsiteY1" fmla="*/ 112486 h 1244600"/>
              <a:gd name="connsiteX2" fmla="*/ 4180114 w 4483100"/>
              <a:gd name="connsiteY2" fmla="*/ 569686 h 1244600"/>
              <a:gd name="connsiteX3" fmla="*/ 4060371 w 4483100"/>
              <a:gd name="connsiteY3" fmla="*/ 907143 h 1244600"/>
            </a:gdLst>
            <a:ahLst/>
            <a:cxnLst>
              <a:cxn ang="0">
                <a:pos x="connsiteX0" y="connsiteY0"/>
              </a:cxn>
              <a:cxn ang="0">
                <a:pos x="connsiteX1" y="connsiteY1"/>
              </a:cxn>
              <a:cxn ang="0">
                <a:pos x="connsiteX2" y="connsiteY2"/>
              </a:cxn>
              <a:cxn ang="0">
                <a:pos x="connsiteX3" y="connsiteY3"/>
              </a:cxn>
            </a:cxnLst>
            <a:rect l="l" t="t" r="r" b="b"/>
            <a:pathLst>
              <a:path w="4483100" h="1244600">
                <a:moveTo>
                  <a:pt x="0" y="1244600"/>
                </a:moveTo>
                <a:cubicBezTo>
                  <a:pt x="772885" y="734786"/>
                  <a:pt x="1545771" y="224972"/>
                  <a:pt x="2242457" y="112486"/>
                </a:cubicBezTo>
                <a:cubicBezTo>
                  <a:pt x="2939143" y="0"/>
                  <a:pt x="3877128" y="437243"/>
                  <a:pt x="4180114" y="569686"/>
                </a:cubicBezTo>
                <a:cubicBezTo>
                  <a:pt x="4483100" y="702129"/>
                  <a:pt x="4060371" y="907143"/>
                  <a:pt x="4060371" y="907143"/>
                </a:cubicBezTo>
              </a:path>
            </a:pathLst>
          </a:custGeom>
          <a:ln w="381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36" name="Rectangle 35"/>
          <p:cNvSpPr/>
          <p:nvPr/>
        </p:nvSpPr>
        <p:spPr>
          <a:xfrm>
            <a:off x="2895600" y="1847850"/>
            <a:ext cx="457200" cy="38100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Rectangle 36"/>
          <p:cNvSpPr/>
          <p:nvPr/>
        </p:nvSpPr>
        <p:spPr>
          <a:xfrm>
            <a:off x="5200650" y="1828800"/>
            <a:ext cx="457200" cy="2286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Rectangle 37"/>
          <p:cNvSpPr/>
          <p:nvPr/>
        </p:nvSpPr>
        <p:spPr>
          <a:xfrm>
            <a:off x="5791200" y="5448300"/>
            <a:ext cx="457200" cy="2286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dissolve">
                                      <p:cBhvr>
                                        <p:cTn id="20" dur="500"/>
                                        <p:tgtEl>
                                          <p:spTgt spid="16"/>
                                        </p:tgtEl>
                                      </p:cBhvr>
                                    </p:animEffect>
                                  </p:childTnLst>
                                </p:cTn>
                              </p:par>
                              <p:par>
                                <p:cTn id="21" presetID="9"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dissolve">
                                      <p:cBhvr>
                                        <p:cTn id="23" dur="500"/>
                                        <p:tgtEl>
                                          <p:spTgt spid="3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dissolve">
                                      <p:cBhvr>
                                        <p:cTn id="28" dur="500"/>
                                        <p:tgtEl>
                                          <p:spTgt spid="35"/>
                                        </p:tgtEl>
                                      </p:cBhvr>
                                    </p:animEffect>
                                  </p:childTnLst>
                                </p:cTn>
                              </p:par>
                            </p:childTnLst>
                          </p:cTn>
                        </p:par>
                        <p:par>
                          <p:cTn id="29" fill="hold" nodeType="afterGroup">
                            <p:stCondLst>
                              <p:cond delay="500"/>
                            </p:stCondLst>
                            <p:childTnLst>
                              <p:par>
                                <p:cTn id="30" presetID="17" presetClass="entr" presetSubtype="8"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500" fill="hold"/>
                                        <p:tgtEl>
                                          <p:spTgt spid="18"/>
                                        </p:tgtEl>
                                        <p:attrNameLst>
                                          <p:attrName>ppt_x</p:attrName>
                                        </p:attrNameLst>
                                      </p:cBhvr>
                                      <p:tavLst>
                                        <p:tav tm="0">
                                          <p:val>
                                            <p:strVal val="#ppt_x-#ppt_w/2"/>
                                          </p:val>
                                        </p:tav>
                                        <p:tav tm="100000">
                                          <p:val>
                                            <p:strVal val="#ppt_x"/>
                                          </p:val>
                                        </p:tav>
                                      </p:tavLst>
                                    </p:anim>
                                    <p:anim calcmode="lin" valueType="num">
                                      <p:cBhvr>
                                        <p:cTn id="33" dur="500" fill="hold"/>
                                        <p:tgtEl>
                                          <p:spTgt spid="18"/>
                                        </p:tgtEl>
                                        <p:attrNameLst>
                                          <p:attrName>ppt_y</p:attrName>
                                        </p:attrNameLst>
                                      </p:cBhvr>
                                      <p:tavLst>
                                        <p:tav tm="0">
                                          <p:val>
                                            <p:strVal val="#ppt_y"/>
                                          </p:val>
                                        </p:tav>
                                        <p:tav tm="100000">
                                          <p:val>
                                            <p:strVal val="#ppt_y"/>
                                          </p:val>
                                        </p:tav>
                                      </p:tavLst>
                                    </p:anim>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8"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ppt_x</p:attrName>
                                        </p:attrNameLst>
                                      </p:cBhvr>
                                      <p:tavLst>
                                        <p:tav tm="0">
                                          <p:val>
                                            <p:strVal val="#ppt_x-#ppt_w/2"/>
                                          </p:val>
                                        </p:tav>
                                        <p:tav tm="100000">
                                          <p:val>
                                            <p:strVal val="#ppt_x"/>
                                          </p:val>
                                        </p:tav>
                                      </p:tavLst>
                                    </p:anim>
                                    <p:anim calcmode="lin" valueType="num">
                                      <p:cBhvr>
                                        <p:cTn id="41" dur="500" fill="hold"/>
                                        <p:tgtEl>
                                          <p:spTgt spid="17"/>
                                        </p:tgtEl>
                                        <p:attrNameLst>
                                          <p:attrName>ppt_y</p:attrName>
                                        </p:attrNameLst>
                                      </p:cBhvr>
                                      <p:tavLst>
                                        <p:tav tm="0">
                                          <p:val>
                                            <p:strVal val="#ppt_y"/>
                                          </p:val>
                                        </p:tav>
                                        <p:tav tm="100000">
                                          <p:val>
                                            <p:strVal val="#ppt_y"/>
                                          </p:val>
                                        </p:tav>
                                      </p:tavLst>
                                    </p:anim>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dissolve">
                                      <p:cBhvr>
                                        <p:cTn id="48" dur="500"/>
                                        <p:tgtEl>
                                          <p:spTgt spid="3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dissolve">
                                      <p:cBhvr>
                                        <p:cTn id="53" dur="500"/>
                                        <p:tgtEl>
                                          <p:spTgt spid="3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1000"/>
                                        <p:tgtEl>
                                          <p:spTgt spid="30"/>
                                        </p:tgtEl>
                                      </p:cBhvr>
                                    </p:animEffect>
                                    <p:anim calcmode="lin" valueType="num">
                                      <p:cBhvr>
                                        <p:cTn id="59" dur="1000" fill="hold"/>
                                        <p:tgtEl>
                                          <p:spTgt spid="30"/>
                                        </p:tgtEl>
                                        <p:attrNameLst>
                                          <p:attrName>ppt_x</p:attrName>
                                        </p:attrNameLst>
                                      </p:cBhvr>
                                      <p:tavLst>
                                        <p:tav tm="0">
                                          <p:val>
                                            <p:strVal val="#ppt_x"/>
                                          </p:val>
                                        </p:tav>
                                        <p:tav tm="100000">
                                          <p:val>
                                            <p:strVal val="#ppt_x"/>
                                          </p:val>
                                        </p:tav>
                                      </p:tavLst>
                                    </p:anim>
                                    <p:anim calcmode="lin" valueType="num">
                                      <p:cBhvr>
                                        <p:cTn id="6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30" grpId="0" animBg="1"/>
      <p:bldP spid="31" grpId="0" animBg="1"/>
      <p:bldP spid="36" grpId="0" animBg="1"/>
      <p:bldP spid="37" grpId="0" animBg="1"/>
      <p:bldP spid="3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rtlCol="0">
            <a:normAutofit/>
          </a:bodyPr>
          <a:lstStyle/>
          <a:p>
            <a:pPr lvl="1" eaLnBrk="1" fontAlgn="auto" hangingPunct="1">
              <a:spcAft>
                <a:spcPts val="0"/>
              </a:spcAft>
              <a:defRPr/>
            </a:pPr>
            <a:r>
              <a:rPr lang="en-GB" b="1" dirty="0">
                <a:solidFill>
                  <a:srgbClr val="FFC000"/>
                </a:solidFill>
                <a:latin typeface="+mj-lt"/>
              </a:rPr>
              <a:t>INTEL 8086 - Pin Details</a:t>
            </a:r>
            <a:endParaRPr lang="en-US" sz="2800" b="1" dirty="0">
              <a:solidFill>
                <a:srgbClr val="FFC000"/>
              </a:solidFill>
              <a:latin typeface="+mj-lt"/>
            </a:endParaRPr>
          </a:p>
        </p:txBody>
      </p:sp>
      <p:sp>
        <p:nvSpPr>
          <p:cNvPr id="6" name="Slide Number Placeholder 5"/>
          <p:cNvSpPr>
            <a:spLocks noGrp="1"/>
          </p:cNvSpPr>
          <p:nvPr>
            <p:ph type="sldNum" sz="quarter" idx="12"/>
          </p:nvPr>
        </p:nvSpPr>
        <p:spPr/>
        <p:txBody>
          <a:bodyPr/>
          <a:lstStyle/>
          <a:p>
            <a:pPr>
              <a:defRPr/>
            </a:pPr>
            <a:fld id="{4F7A1CAA-9FFA-48C5-BFA5-F45EC8CB6620}" type="slidenum">
              <a:rPr lang="en-US"/>
              <a:pPr>
                <a:defRPr/>
              </a:pPr>
              <a:t>49</a:t>
            </a:fld>
            <a:endParaRPr lang="en-US"/>
          </a:p>
        </p:txBody>
      </p:sp>
      <p:pic>
        <p:nvPicPr>
          <p:cNvPr id="18436" name="Picture 2"/>
          <p:cNvPicPr>
            <a:picLocks noChangeAspect="1" noChangeArrowheads="1"/>
          </p:cNvPicPr>
          <p:nvPr/>
        </p:nvPicPr>
        <p:blipFill>
          <a:blip r:embed="rId2"/>
          <a:srcRect/>
          <a:stretch>
            <a:fillRect/>
          </a:stretch>
        </p:blipFill>
        <p:spPr bwMode="auto">
          <a:xfrm>
            <a:off x="2438400" y="860425"/>
            <a:ext cx="4114800" cy="5932488"/>
          </a:xfrm>
          <a:prstGeom prst="rect">
            <a:avLst/>
          </a:prstGeom>
          <a:noFill/>
          <a:ln w="9525">
            <a:noFill/>
            <a:miter lim="800000"/>
            <a:headEnd/>
            <a:tailEnd/>
          </a:ln>
        </p:spPr>
      </p:pic>
      <p:sp>
        <p:nvSpPr>
          <p:cNvPr id="19" name="Text Box 7"/>
          <p:cNvSpPr txBox="1">
            <a:spLocks noChangeArrowheads="1"/>
          </p:cNvSpPr>
          <p:nvPr/>
        </p:nvSpPr>
        <p:spPr bwMode="auto">
          <a:xfrm>
            <a:off x="381000" y="1905000"/>
            <a:ext cx="1752600" cy="461963"/>
          </a:xfrm>
          <a:prstGeom prst="rect">
            <a:avLst/>
          </a:prstGeom>
          <a:noFill/>
          <a:ln w="38100">
            <a:noFill/>
            <a:miter lim="800000"/>
            <a:headEnd/>
            <a:tailEnd/>
          </a:ln>
        </p:spPr>
        <p:txBody>
          <a:bodyPr>
            <a:spAutoFit/>
          </a:bodyPr>
          <a:lstStyle/>
          <a:p>
            <a:pPr>
              <a:spcBef>
                <a:spcPct val="50000"/>
              </a:spcBef>
            </a:pPr>
            <a:r>
              <a:rPr lang="en-US" sz="2400" b="1">
                <a:solidFill>
                  <a:schemeClr val="bg1"/>
                </a:solidFill>
                <a:latin typeface="Calibri" pitchFamily="34" charset="0"/>
              </a:rPr>
              <a:t>INTERRUPT</a:t>
            </a:r>
          </a:p>
        </p:txBody>
      </p:sp>
      <p:sp>
        <p:nvSpPr>
          <p:cNvPr id="22" name="Line 10"/>
          <p:cNvSpPr>
            <a:spLocks noChangeShapeType="1"/>
          </p:cNvSpPr>
          <p:nvPr/>
        </p:nvSpPr>
        <p:spPr bwMode="auto">
          <a:xfrm>
            <a:off x="1809750" y="4267200"/>
            <a:ext cx="1143000" cy="1447800"/>
          </a:xfrm>
          <a:prstGeom prst="line">
            <a:avLst/>
          </a:prstGeom>
          <a:noFill/>
          <a:ln w="38100">
            <a:solidFill>
              <a:srgbClr val="0070C0"/>
            </a:solidFill>
            <a:round/>
            <a:headEnd/>
            <a:tailEnd/>
          </a:ln>
        </p:spPr>
        <p:txBody>
          <a:bodyPr/>
          <a:lstStyle/>
          <a:p>
            <a:endParaRPr lang="en-US"/>
          </a:p>
        </p:txBody>
      </p:sp>
      <p:sp>
        <p:nvSpPr>
          <p:cNvPr id="26" name="Line 13"/>
          <p:cNvSpPr>
            <a:spLocks noChangeShapeType="1"/>
          </p:cNvSpPr>
          <p:nvPr/>
        </p:nvSpPr>
        <p:spPr bwMode="auto">
          <a:xfrm flipV="1">
            <a:off x="6324600" y="5410200"/>
            <a:ext cx="914400" cy="381000"/>
          </a:xfrm>
          <a:prstGeom prst="line">
            <a:avLst/>
          </a:prstGeom>
          <a:noFill/>
          <a:ln w="38100">
            <a:solidFill>
              <a:srgbClr val="0070C0"/>
            </a:solidFill>
            <a:round/>
            <a:headEnd/>
            <a:tailEnd/>
          </a:ln>
        </p:spPr>
        <p:txBody>
          <a:bodyPr/>
          <a:lstStyle/>
          <a:p>
            <a:endParaRPr lang="en-US"/>
          </a:p>
        </p:txBody>
      </p:sp>
      <p:sp>
        <p:nvSpPr>
          <p:cNvPr id="28" name="Line 15"/>
          <p:cNvSpPr>
            <a:spLocks noChangeShapeType="1"/>
          </p:cNvSpPr>
          <p:nvPr/>
        </p:nvSpPr>
        <p:spPr bwMode="auto">
          <a:xfrm flipH="1" flipV="1">
            <a:off x="2209800" y="6037263"/>
            <a:ext cx="685800" cy="46037"/>
          </a:xfrm>
          <a:prstGeom prst="line">
            <a:avLst/>
          </a:prstGeom>
          <a:noFill/>
          <a:ln w="38100">
            <a:solidFill>
              <a:srgbClr val="0070C0"/>
            </a:solidFill>
            <a:round/>
            <a:headEnd/>
            <a:tailEnd/>
          </a:ln>
        </p:spPr>
        <p:txBody>
          <a:bodyPr/>
          <a:lstStyle/>
          <a:p>
            <a:endParaRPr lang="en-US"/>
          </a:p>
        </p:txBody>
      </p:sp>
      <p:sp>
        <p:nvSpPr>
          <p:cNvPr id="32" name="Text Box 9"/>
          <p:cNvSpPr txBox="1">
            <a:spLocks noChangeArrowheads="1"/>
          </p:cNvSpPr>
          <p:nvPr/>
        </p:nvSpPr>
        <p:spPr bwMode="auto">
          <a:xfrm>
            <a:off x="152400" y="3581400"/>
            <a:ext cx="1981200" cy="708025"/>
          </a:xfrm>
          <a:prstGeom prst="rect">
            <a:avLst/>
          </a:prstGeom>
          <a:solidFill>
            <a:srgbClr val="00B0F0"/>
          </a:solidFill>
          <a:ln w="38100">
            <a:solidFill>
              <a:srgbClr val="0070C0"/>
            </a:solidFill>
            <a:miter lim="800000"/>
            <a:headEnd/>
            <a:tailEnd/>
          </a:ln>
        </p:spPr>
        <p:txBody>
          <a:bodyPr>
            <a:spAutoFit/>
          </a:bodyPr>
          <a:lstStyle/>
          <a:p>
            <a:pPr algn="ctr">
              <a:spcBef>
                <a:spcPct val="50000"/>
              </a:spcBef>
            </a:pPr>
            <a:r>
              <a:rPr lang="en-US" sz="2000" b="1">
                <a:latin typeface="Calibri" pitchFamily="34" charset="0"/>
              </a:rPr>
              <a:t>Non - maskable interrupt</a:t>
            </a:r>
          </a:p>
        </p:txBody>
      </p:sp>
      <p:sp>
        <p:nvSpPr>
          <p:cNvPr id="39" name="Text Box 16"/>
          <p:cNvSpPr txBox="1">
            <a:spLocks noChangeArrowheads="1"/>
          </p:cNvSpPr>
          <p:nvPr/>
        </p:nvSpPr>
        <p:spPr bwMode="auto">
          <a:xfrm>
            <a:off x="152400" y="5843588"/>
            <a:ext cx="2057400" cy="400050"/>
          </a:xfrm>
          <a:prstGeom prst="rect">
            <a:avLst/>
          </a:prstGeom>
          <a:solidFill>
            <a:srgbClr val="00B0F0"/>
          </a:solidFill>
          <a:ln w="38100">
            <a:solidFill>
              <a:srgbClr val="0070C0"/>
            </a:solidFill>
            <a:miter lim="800000"/>
            <a:headEnd/>
            <a:tailEnd/>
          </a:ln>
        </p:spPr>
        <p:txBody>
          <a:bodyPr>
            <a:spAutoFit/>
          </a:bodyPr>
          <a:lstStyle/>
          <a:p>
            <a:pPr algn="ctr">
              <a:spcBef>
                <a:spcPct val="50000"/>
              </a:spcBef>
            </a:pPr>
            <a:r>
              <a:rPr lang="en-US" sz="2000" b="1">
                <a:latin typeface="Calibri" pitchFamily="34" charset="0"/>
              </a:rPr>
              <a:t>Interrupt request</a:t>
            </a:r>
          </a:p>
        </p:txBody>
      </p:sp>
      <p:sp>
        <p:nvSpPr>
          <p:cNvPr id="40" name="Text Box 12"/>
          <p:cNvSpPr txBox="1">
            <a:spLocks noChangeArrowheads="1"/>
          </p:cNvSpPr>
          <p:nvPr/>
        </p:nvSpPr>
        <p:spPr bwMode="auto">
          <a:xfrm>
            <a:off x="7239000" y="5029200"/>
            <a:ext cx="1752600" cy="708025"/>
          </a:xfrm>
          <a:prstGeom prst="rect">
            <a:avLst/>
          </a:prstGeom>
          <a:solidFill>
            <a:srgbClr val="00B0F0"/>
          </a:solidFill>
          <a:ln w="38100">
            <a:solidFill>
              <a:srgbClr val="0070C0"/>
            </a:solidFill>
            <a:miter lim="800000"/>
            <a:headEnd/>
            <a:tailEnd/>
          </a:ln>
        </p:spPr>
        <p:txBody>
          <a:bodyPr>
            <a:spAutoFit/>
          </a:bodyPr>
          <a:lstStyle/>
          <a:p>
            <a:pPr algn="ctr">
              <a:spcBef>
                <a:spcPct val="50000"/>
              </a:spcBef>
            </a:pPr>
            <a:r>
              <a:rPr lang="en-US" sz="2000" b="1">
                <a:latin typeface="Calibri" pitchFamily="34" charset="0"/>
              </a:rPr>
              <a:t>Interrupt acknowledge</a:t>
            </a:r>
          </a:p>
        </p:txBody>
      </p:sp>
      <p:sp>
        <p:nvSpPr>
          <p:cNvPr id="41" name="Rectangle 40"/>
          <p:cNvSpPr/>
          <p:nvPr/>
        </p:nvSpPr>
        <p:spPr>
          <a:xfrm>
            <a:off x="2933700" y="5695950"/>
            <a:ext cx="457200" cy="2286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ectangle 41"/>
          <p:cNvSpPr/>
          <p:nvPr/>
        </p:nvSpPr>
        <p:spPr>
          <a:xfrm>
            <a:off x="2906713" y="5962650"/>
            <a:ext cx="457200" cy="2286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Rectangle 42"/>
          <p:cNvSpPr/>
          <p:nvPr/>
        </p:nvSpPr>
        <p:spPr>
          <a:xfrm>
            <a:off x="5800725" y="5676900"/>
            <a:ext cx="504825" cy="257175"/>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childTnLst>
                          </p:cTn>
                        </p:par>
                        <p:par>
                          <p:cTn id="18" fill="hold" nodeType="afterGroup">
                            <p:stCondLst>
                              <p:cond delay="500"/>
                            </p:stCondLst>
                            <p:childTnLst>
                              <p:par>
                                <p:cTn id="19" presetID="17" presetClass="entr" presetSubtype="8"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p:cTn id="21" dur="500" fill="hold"/>
                                        <p:tgtEl>
                                          <p:spTgt spid="32"/>
                                        </p:tgtEl>
                                        <p:attrNameLst>
                                          <p:attrName>ppt_x</p:attrName>
                                        </p:attrNameLst>
                                      </p:cBhvr>
                                      <p:tavLst>
                                        <p:tav tm="0">
                                          <p:val>
                                            <p:strVal val="#ppt_x-#ppt_w/2"/>
                                          </p:val>
                                        </p:tav>
                                        <p:tav tm="100000">
                                          <p:val>
                                            <p:strVal val="#ppt_x"/>
                                          </p:val>
                                        </p:tav>
                                      </p:tavLst>
                                    </p:anim>
                                    <p:anim calcmode="lin" valueType="num">
                                      <p:cBhvr>
                                        <p:cTn id="22" dur="500" fill="hold"/>
                                        <p:tgtEl>
                                          <p:spTgt spid="32"/>
                                        </p:tgtEl>
                                        <p:attrNameLst>
                                          <p:attrName>ppt_y</p:attrName>
                                        </p:attrNameLst>
                                      </p:cBhvr>
                                      <p:tavLst>
                                        <p:tav tm="0">
                                          <p:val>
                                            <p:strVal val="#ppt_y"/>
                                          </p:val>
                                        </p:tav>
                                        <p:tav tm="100000">
                                          <p:val>
                                            <p:strVal val="#ppt_y"/>
                                          </p:val>
                                        </p:tav>
                                      </p:tavLst>
                                    </p:anim>
                                    <p:anim calcmode="lin" valueType="num">
                                      <p:cBhvr>
                                        <p:cTn id="23" dur="500" fill="hold"/>
                                        <p:tgtEl>
                                          <p:spTgt spid="32"/>
                                        </p:tgtEl>
                                        <p:attrNameLst>
                                          <p:attrName>ppt_w</p:attrName>
                                        </p:attrNameLst>
                                      </p:cBhvr>
                                      <p:tavLst>
                                        <p:tav tm="0">
                                          <p:val>
                                            <p:fltVal val="0"/>
                                          </p:val>
                                        </p:tav>
                                        <p:tav tm="100000">
                                          <p:val>
                                            <p:strVal val="#ppt_w"/>
                                          </p:val>
                                        </p:tav>
                                      </p:tavLst>
                                    </p:anim>
                                    <p:anim calcmode="lin" valueType="num">
                                      <p:cBhvr>
                                        <p:cTn id="24" dur="500" fill="hold"/>
                                        <p:tgtEl>
                                          <p:spTgt spid="32"/>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dissolve">
                                      <p:cBhvr>
                                        <p:cTn id="29" dur="500"/>
                                        <p:tgtEl>
                                          <p:spTgt spid="4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2"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ppt_x</p:attrName>
                                        </p:attrNameLst>
                                      </p:cBhvr>
                                      <p:tavLst>
                                        <p:tav tm="0">
                                          <p:val>
                                            <p:strVal val="#ppt_x+#ppt_w/2"/>
                                          </p:val>
                                        </p:tav>
                                        <p:tav tm="100000">
                                          <p:val>
                                            <p:strVal val="#ppt_x"/>
                                          </p:val>
                                        </p:tav>
                                      </p:tavLst>
                                    </p:anim>
                                    <p:anim calcmode="lin" valueType="num">
                                      <p:cBhvr>
                                        <p:cTn id="35" dur="500" fill="hold"/>
                                        <p:tgtEl>
                                          <p:spTgt spid="28"/>
                                        </p:tgtEl>
                                        <p:attrNameLst>
                                          <p:attrName>ppt_y</p:attrName>
                                        </p:attrNameLst>
                                      </p:cBhvr>
                                      <p:tavLst>
                                        <p:tav tm="0">
                                          <p:val>
                                            <p:strVal val="#ppt_y"/>
                                          </p:val>
                                        </p:tav>
                                        <p:tav tm="100000">
                                          <p:val>
                                            <p:strVal val="#ppt_y"/>
                                          </p:val>
                                        </p:tav>
                                      </p:tavLst>
                                    </p:anim>
                                    <p:anim calcmode="lin" valueType="num">
                                      <p:cBhvr>
                                        <p:cTn id="36" dur="500" fill="hold"/>
                                        <p:tgtEl>
                                          <p:spTgt spid="28"/>
                                        </p:tgtEl>
                                        <p:attrNameLst>
                                          <p:attrName>ppt_w</p:attrName>
                                        </p:attrNameLst>
                                      </p:cBhvr>
                                      <p:tavLst>
                                        <p:tav tm="0">
                                          <p:val>
                                            <p:fltVal val="0"/>
                                          </p:val>
                                        </p:tav>
                                        <p:tav tm="100000">
                                          <p:val>
                                            <p:strVal val="#ppt_w"/>
                                          </p:val>
                                        </p:tav>
                                      </p:tavLst>
                                    </p:anim>
                                    <p:anim calcmode="lin" valueType="num">
                                      <p:cBhvr>
                                        <p:cTn id="37" dur="500" fill="hold"/>
                                        <p:tgtEl>
                                          <p:spTgt spid="28"/>
                                        </p:tgtEl>
                                        <p:attrNameLst>
                                          <p:attrName>ppt_h</p:attrName>
                                        </p:attrNameLst>
                                      </p:cBhvr>
                                      <p:tavLst>
                                        <p:tav tm="0">
                                          <p:val>
                                            <p:strVal val="#ppt_h"/>
                                          </p:val>
                                        </p:tav>
                                        <p:tav tm="100000">
                                          <p:val>
                                            <p:strVal val="#ppt_h"/>
                                          </p:val>
                                        </p:tav>
                                      </p:tavLst>
                                    </p:anim>
                                  </p:childTnLst>
                                </p:cTn>
                              </p:par>
                            </p:childTnLst>
                          </p:cTn>
                        </p:par>
                        <p:par>
                          <p:cTn id="38" fill="hold" nodeType="afterGroup">
                            <p:stCondLst>
                              <p:cond delay="500"/>
                            </p:stCondLst>
                            <p:childTnLst>
                              <p:par>
                                <p:cTn id="39" presetID="47" presetClass="entr" presetSubtype="0"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1000"/>
                                        <p:tgtEl>
                                          <p:spTgt spid="39"/>
                                        </p:tgtEl>
                                      </p:cBhvr>
                                    </p:animEffect>
                                    <p:anim calcmode="lin" valueType="num">
                                      <p:cBhvr>
                                        <p:cTn id="42" dur="1000" fill="hold"/>
                                        <p:tgtEl>
                                          <p:spTgt spid="39"/>
                                        </p:tgtEl>
                                        <p:attrNameLst>
                                          <p:attrName>ppt_x</p:attrName>
                                        </p:attrNameLst>
                                      </p:cBhvr>
                                      <p:tavLst>
                                        <p:tav tm="0">
                                          <p:val>
                                            <p:strVal val="#ppt_x"/>
                                          </p:val>
                                        </p:tav>
                                        <p:tav tm="100000">
                                          <p:val>
                                            <p:strVal val="#ppt_x"/>
                                          </p:val>
                                        </p:tav>
                                      </p:tavLst>
                                    </p:anim>
                                    <p:anim calcmode="lin" valueType="num">
                                      <p:cBhvr>
                                        <p:cTn id="4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dissolve">
                                      <p:cBhvr>
                                        <p:cTn id="48" dur="500"/>
                                        <p:tgtEl>
                                          <p:spTgt spid="4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dissolve">
                                      <p:cBhvr>
                                        <p:cTn id="53" dur="500"/>
                                        <p:tgtEl>
                                          <p:spTgt spid="26"/>
                                        </p:tgtEl>
                                      </p:cBhvr>
                                    </p:animEffect>
                                  </p:childTnLst>
                                </p:cTn>
                              </p:par>
                            </p:childTnLst>
                          </p:cTn>
                        </p:par>
                        <p:par>
                          <p:cTn id="54" fill="hold" nodeType="afterGroup">
                            <p:stCondLst>
                              <p:cond delay="500"/>
                            </p:stCondLst>
                            <p:childTnLst>
                              <p:par>
                                <p:cTn id="55" presetID="17" presetClass="entr" presetSubtype="8" fill="hold" grpId="0" nodeType="after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p:cTn id="57" dur="500" fill="hold"/>
                                        <p:tgtEl>
                                          <p:spTgt spid="40"/>
                                        </p:tgtEl>
                                        <p:attrNameLst>
                                          <p:attrName>ppt_x</p:attrName>
                                        </p:attrNameLst>
                                      </p:cBhvr>
                                      <p:tavLst>
                                        <p:tav tm="0">
                                          <p:val>
                                            <p:strVal val="#ppt_x-#ppt_w/2"/>
                                          </p:val>
                                        </p:tav>
                                        <p:tav tm="100000">
                                          <p:val>
                                            <p:strVal val="#ppt_x"/>
                                          </p:val>
                                        </p:tav>
                                      </p:tavLst>
                                    </p:anim>
                                    <p:anim calcmode="lin" valueType="num">
                                      <p:cBhvr>
                                        <p:cTn id="58" dur="500" fill="hold"/>
                                        <p:tgtEl>
                                          <p:spTgt spid="40"/>
                                        </p:tgtEl>
                                        <p:attrNameLst>
                                          <p:attrName>ppt_y</p:attrName>
                                        </p:attrNameLst>
                                      </p:cBhvr>
                                      <p:tavLst>
                                        <p:tav tm="0">
                                          <p:val>
                                            <p:strVal val="#ppt_y"/>
                                          </p:val>
                                        </p:tav>
                                        <p:tav tm="100000">
                                          <p:val>
                                            <p:strVal val="#ppt_y"/>
                                          </p:val>
                                        </p:tav>
                                      </p:tavLst>
                                    </p:anim>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animBg="1"/>
      <p:bldP spid="26" grpId="0" animBg="1"/>
      <p:bldP spid="28" grpId="0" animBg="1"/>
      <p:bldP spid="32" grpId="0" animBg="1"/>
      <p:bldP spid="39" grpId="0" animBg="1"/>
      <p:bldP spid="40" grpId="0" animBg="1"/>
      <p:bldP spid="41" grpId="0" animBg="1"/>
      <p:bldP spid="42" grpId="0" animBg="1"/>
      <p:bldP spid="4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8086 microprocessor</a:t>
            </a:r>
            <a:endParaRPr lang="en-US" dirty="0"/>
          </a:p>
        </p:txBody>
      </p:sp>
      <p:sp>
        <p:nvSpPr>
          <p:cNvPr id="3" name="Content Placeholder 2"/>
          <p:cNvSpPr>
            <a:spLocks noGrp="1"/>
          </p:cNvSpPr>
          <p:nvPr>
            <p:ph idx="1"/>
          </p:nvPr>
        </p:nvSpPr>
        <p:spPr/>
        <p:txBody>
          <a:bodyPr/>
          <a:lstStyle/>
          <a:p>
            <a:r>
              <a:rPr lang="en-US" sz="2200" dirty="0" smtClean="0">
                <a:latin typeface="Times New Roman" pitchFamily="18" charset="0"/>
                <a:cs typeface="Times New Roman" pitchFamily="18" charset="0"/>
              </a:rPr>
              <a:t>The 8086 microprocessor operate in two modes</a:t>
            </a:r>
          </a:p>
          <a:p>
            <a:pPr lvl="2"/>
            <a:r>
              <a:rPr lang="en-US" sz="2200" dirty="0" smtClean="0">
                <a:latin typeface="Times New Roman" pitchFamily="18" charset="0"/>
                <a:cs typeface="Times New Roman" pitchFamily="18" charset="0"/>
              </a:rPr>
              <a:t>Minimum mode </a:t>
            </a:r>
          </a:p>
          <a:p>
            <a:pPr lvl="2"/>
            <a:r>
              <a:rPr lang="en-US" sz="2200" dirty="0" smtClean="0">
                <a:latin typeface="Times New Roman" pitchFamily="18" charset="0"/>
                <a:cs typeface="Times New Roman" pitchFamily="18" charset="0"/>
              </a:rPr>
              <a:t>Maximum mode</a:t>
            </a:r>
          </a:p>
          <a:p>
            <a:pPr lvl="2">
              <a:buNone/>
            </a:pP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When only one CPU is used in the system, the 8086 microprocessor operates in the minimum mode.</a:t>
            </a:r>
          </a:p>
          <a:p>
            <a:pPr>
              <a:buNone/>
            </a:pP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In multiprocessor system, 8086 microprocessor operates in the maximum mode.</a:t>
            </a:r>
          </a:p>
          <a:p>
            <a:pPr>
              <a:buNone/>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rtlCol="0">
            <a:normAutofit/>
          </a:bodyPr>
          <a:lstStyle/>
          <a:p>
            <a:pPr lvl="1" eaLnBrk="1" fontAlgn="auto" hangingPunct="1">
              <a:spcAft>
                <a:spcPts val="0"/>
              </a:spcAft>
              <a:defRPr/>
            </a:pPr>
            <a:r>
              <a:rPr lang="en-GB" b="1" dirty="0">
                <a:solidFill>
                  <a:srgbClr val="FFC000"/>
                </a:solidFill>
                <a:latin typeface="+mj-lt"/>
              </a:rPr>
              <a:t>INTEL 8086 - Pin Details</a:t>
            </a:r>
            <a:endParaRPr lang="en-US" sz="2800" b="1" dirty="0">
              <a:solidFill>
                <a:srgbClr val="FFC000"/>
              </a:solidFill>
              <a:latin typeface="+mj-lt"/>
            </a:endParaRPr>
          </a:p>
        </p:txBody>
      </p:sp>
      <p:sp>
        <p:nvSpPr>
          <p:cNvPr id="6" name="Slide Number Placeholder 5"/>
          <p:cNvSpPr>
            <a:spLocks noGrp="1"/>
          </p:cNvSpPr>
          <p:nvPr>
            <p:ph type="sldNum" sz="quarter" idx="12"/>
          </p:nvPr>
        </p:nvSpPr>
        <p:spPr/>
        <p:txBody>
          <a:bodyPr/>
          <a:lstStyle/>
          <a:p>
            <a:pPr>
              <a:defRPr/>
            </a:pPr>
            <a:fld id="{3456A713-7837-430B-8173-229A724A2CF6}" type="slidenum">
              <a:rPr lang="en-US"/>
              <a:pPr>
                <a:defRPr/>
              </a:pPr>
              <a:t>50</a:t>
            </a:fld>
            <a:endParaRPr lang="en-US"/>
          </a:p>
        </p:txBody>
      </p:sp>
      <p:pic>
        <p:nvPicPr>
          <p:cNvPr id="19460" name="Picture 2"/>
          <p:cNvPicPr>
            <a:picLocks noChangeAspect="1" noChangeArrowheads="1"/>
          </p:cNvPicPr>
          <p:nvPr/>
        </p:nvPicPr>
        <p:blipFill>
          <a:blip r:embed="rId2"/>
          <a:srcRect/>
          <a:stretch>
            <a:fillRect/>
          </a:stretch>
        </p:blipFill>
        <p:spPr bwMode="auto">
          <a:xfrm>
            <a:off x="2438400" y="860425"/>
            <a:ext cx="4114800" cy="5932488"/>
          </a:xfrm>
          <a:prstGeom prst="rect">
            <a:avLst/>
          </a:prstGeom>
          <a:noFill/>
          <a:ln w="9525">
            <a:noFill/>
            <a:miter lim="800000"/>
            <a:headEnd/>
            <a:tailEnd/>
          </a:ln>
        </p:spPr>
      </p:pic>
      <p:sp>
        <p:nvSpPr>
          <p:cNvPr id="19461" name="Text Box 7"/>
          <p:cNvSpPr txBox="1">
            <a:spLocks noChangeArrowheads="1"/>
          </p:cNvSpPr>
          <p:nvPr/>
        </p:nvSpPr>
        <p:spPr bwMode="auto">
          <a:xfrm>
            <a:off x="6748463" y="1295400"/>
            <a:ext cx="2057400" cy="1384300"/>
          </a:xfrm>
          <a:prstGeom prst="rect">
            <a:avLst/>
          </a:prstGeom>
          <a:noFill/>
          <a:ln w="38100">
            <a:noFill/>
            <a:miter lim="800000"/>
            <a:headEnd/>
            <a:tailEnd/>
          </a:ln>
        </p:spPr>
        <p:txBody>
          <a:bodyPr>
            <a:spAutoFit/>
          </a:bodyPr>
          <a:lstStyle/>
          <a:p>
            <a:pPr algn="ctr">
              <a:spcBef>
                <a:spcPct val="50000"/>
              </a:spcBef>
            </a:pPr>
            <a:r>
              <a:rPr lang="en-US" sz="2800" b="1">
                <a:solidFill>
                  <a:schemeClr val="bg1"/>
                </a:solidFill>
                <a:latin typeface="Calibri" pitchFamily="34" charset="0"/>
              </a:rPr>
              <a:t>Direct Memory Access</a:t>
            </a:r>
          </a:p>
        </p:txBody>
      </p:sp>
      <p:sp>
        <p:nvSpPr>
          <p:cNvPr id="13" name="Text Box 9"/>
          <p:cNvSpPr txBox="1">
            <a:spLocks noChangeArrowheads="1"/>
          </p:cNvSpPr>
          <p:nvPr/>
        </p:nvSpPr>
        <p:spPr bwMode="auto">
          <a:xfrm>
            <a:off x="6683375" y="5040313"/>
            <a:ext cx="2286000" cy="830262"/>
          </a:xfrm>
          <a:prstGeom prst="rect">
            <a:avLst/>
          </a:prstGeom>
          <a:solidFill>
            <a:srgbClr val="00B0F0"/>
          </a:solidFill>
          <a:ln w="38100">
            <a:solidFill>
              <a:srgbClr val="0070C0"/>
            </a:solidFill>
            <a:miter lim="800000"/>
            <a:headEnd/>
            <a:tailEnd/>
          </a:ln>
        </p:spPr>
        <p:txBody>
          <a:bodyPr>
            <a:spAutoFit/>
          </a:bodyPr>
          <a:lstStyle/>
          <a:p>
            <a:pPr algn="ctr">
              <a:spcBef>
                <a:spcPct val="50000"/>
              </a:spcBef>
            </a:pPr>
            <a:r>
              <a:rPr lang="en-US" sz="2400" b="1">
                <a:solidFill>
                  <a:srgbClr val="000000"/>
                </a:solidFill>
                <a:latin typeface="Calibri" pitchFamily="34" charset="0"/>
              </a:rPr>
              <a:t>Hold acknowledge</a:t>
            </a:r>
          </a:p>
        </p:txBody>
      </p:sp>
      <p:sp>
        <p:nvSpPr>
          <p:cNvPr id="14" name="Text Box 10"/>
          <p:cNvSpPr txBox="1">
            <a:spLocks noChangeArrowheads="1"/>
          </p:cNvSpPr>
          <p:nvPr/>
        </p:nvSpPr>
        <p:spPr bwMode="auto">
          <a:xfrm>
            <a:off x="7315200" y="3429000"/>
            <a:ext cx="990600" cy="461963"/>
          </a:xfrm>
          <a:prstGeom prst="rect">
            <a:avLst/>
          </a:prstGeom>
          <a:solidFill>
            <a:srgbClr val="00B0F0"/>
          </a:solidFill>
          <a:ln w="38100">
            <a:solidFill>
              <a:srgbClr val="0070C0"/>
            </a:solidFill>
            <a:miter lim="800000"/>
            <a:headEnd/>
            <a:tailEnd/>
          </a:ln>
        </p:spPr>
        <p:txBody>
          <a:bodyPr>
            <a:spAutoFit/>
          </a:bodyPr>
          <a:lstStyle/>
          <a:p>
            <a:pPr algn="ctr">
              <a:spcBef>
                <a:spcPct val="50000"/>
              </a:spcBef>
            </a:pPr>
            <a:r>
              <a:rPr lang="en-US" sz="2400" b="1">
                <a:solidFill>
                  <a:srgbClr val="000000"/>
                </a:solidFill>
                <a:latin typeface="Calibri" pitchFamily="34" charset="0"/>
              </a:rPr>
              <a:t>Hold</a:t>
            </a:r>
          </a:p>
        </p:txBody>
      </p:sp>
      <p:sp>
        <p:nvSpPr>
          <p:cNvPr id="15" name="Line 11"/>
          <p:cNvSpPr>
            <a:spLocks noChangeShapeType="1"/>
          </p:cNvSpPr>
          <p:nvPr/>
        </p:nvSpPr>
        <p:spPr bwMode="auto">
          <a:xfrm flipH="1">
            <a:off x="6378575" y="3635375"/>
            <a:ext cx="914400" cy="261938"/>
          </a:xfrm>
          <a:prstGeom prst="line">
            <a:avLst/>
          </a:prstGeom>
          <a:noFill/>
          <a:ln w="38100">
            <a:solidFill>
              <a:srgbClr val="0070C0"/>
            </a:solidFill>
            <a:round/>
            <a:headEnd/>
            <a:tailEnd/>
          </a:ln>
        </p:spPr>
        <p:txBody>
          <a:bodyPr/>
          <a:lstStyle/>
          <a:p>
            <a:endParaRPr lang="en-US"/>
          </a:p>
        </p:txBody>
      </p:sp>
      <p:sp>
        <p:nvSpPr>
          <p:cNvPr id="16" name="Line 12"/>
          <p:cNvSpPr>
            <a:spLocks noChangeShapeType="1"/>
          </p:cNvSpPr>
          <p:nvPr/>
        </p:nvSpPr>
        <p:spPr bwMode="auto">
          <a:xfrm>
            <a:off x="6378575" y="4267200"/>
            <a:ext cx="1447800" cy="762000"/>
          </a:xfrm>
          <a:prstGeom prst="line">
            <a:avLst/>
          </a:prstGeom>
          <a:noFill/>
          <a:ln w="38100">
            <a:solidFill>
              <a:srgbClr val="0070C0"/>
            </a:solidFill>
            <a:round/>
            <a:headEnd/>
            <a:tailEnd/>
          </a:ln>
        </p:spPr>
        <p:txBody>
          <a:bodyPr/>
          <a:lstStyle/>
          <a:p>
            <a:endParaRPr lang="en-US"/>
          </a:p>
        </p:txBody>
      </p:sp>
      <p:sp>
        <p:nvSpPr>
          <p:cNvPr id="17" name="Rectangle 16"/>
          <p:cNvSpPr/>
          <p:nvPr/>
        </p:nvSpPr>
        <p:spPr>
          <a:xfrm>
            <a:off x="5811838" y="4168775"/>
            <a:ext cx="566737" cy="207963"/>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5824538" y="3908425"/>
            <a:ext cx="566737" cy="206375"/>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ppt_x</p:attrName>
                                        </p:attrNameLst>
                                      </p:cBhvr>
                                      <p:tavLst>
                                        <p:tav tm="0">
                                          <p:val>
                                            <p:strVal val="#ppt_x-#ppt_w/2"/>
                                          </p:val>
                                        </p:tav>
                                        <p:tav tm="100000">
                                          <p:val>
                                            <p:strVal val="#ppt_x"/>
                                          </p:val>
                                        </p:tav>
                                      </p:tavLst>
                                    </p:anim>
                                    <p:anim calcmode="lin" valueType="num">
                                      <p:cBhvr>
                                        <p:cTn id="18" dur="500" fill="hold"/>
                                        <p:tgtEl>
                                          <p:spTgt spid="14"/>
                                        </p:tgtEl>
                                        <p:attrNameLst>
                                          <p:attrName>ppt_y</p:attrName>
                                        </p:attrNameLst>
                                      </p:cBhvr>
                                      <p:tavLst>
                                        <p:tav tm="0">
                                          <p:val>
                                            <p:strVal val="#ppt_y"/>
                                          </p:val>
                                        </p:tav>
                                        <p:tav tm="100000">
                                          <p:val>
                                            <p:strVal val="#ppt_y"/>
                                          </p:val>
                                        </p:tav>
                                      </p:tavLst>
                                    </p:anim>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dissolve">
                                      <p:cBhvr>
                                        <p:cTn id="30" dur="500"/>
                                        <p:tgtEl>
                                          <p:spTgt spid="1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dissolv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rtlCol="0">
            <a:normAutofit/>
          </a:bodyPr>
          <a:lstStyle/>
          <a:p>
            <a:pPr lvl="1" eaLnBrk="1" fontAlgn="auto" hangingPunct="1">
              <a:spcAft>
                <a:spcPts val="0"/>
              </a:spcAft>
              <a:defRPr/>
            </a:pPr>
            <a:r>
              <a:rPr lang="en-GB" b="1" dirty="0">
                <a:solidFill>
                  <a:srgbClr val="FFC000"/>
                </a:solidFill>
                <a:latin typeface="+mj-lt"/>
              </a:rPr>
              <a:t>INTEL 8086 - Pin Details</a:t>
            </a:r>
            <a:endParaRPr lang="en-US" sz="2800" b="1" dirty="0">
              <a:solidFill>
                <a:srgbClr val="FFC000"/>
              </a:solidFill>
              <a:latin typeface="+mj-lt"/>
            </a:endParaRPr>
          </a:p>
        </p:txBody>
      </p:sp>
      <p:sp>
        <p:nvSpPr>
          <p:cNvPr id="6" name="Slide Number Placeholder 5"/>
          <p:cNvSpPr>
            <a:spLocks noGrp="1"/>
          </p:cNvSpPr>
          <p:nvPr>
            <p:ph type="sldNum" sz="quarter" idx="12"/>
          </p:nvPr>
        </p:nvSpPr>
        <p:spPr/>
        <p:txBody>
          <a:bodyPr/>
          <a:lstStyle/>
          <a:p>
            <a:pPr>
              <a:defRPr/>
            </a:pPr>
            <a:fld id="{AB6B070A-9D85-4E1F-A544-D1A546092B61}" type="slidenum">
              <a:rPr lang="en-US"/>
              <a:pPr>
                <a:defRPr/>
              </a:pPr>
              <a:t>51</a:t>
            </a:fld>
            <a:endParaRPr lang="en-US"/>
          </a:p>
        </p:txBody>
      </p:sp>
      <p:pic>
        <p:nvPicPr>
          <p:cNvPr id="20484" name="Picture 2"/>
          <p:cNvPicPr>
            <a:picLocks noChangeAspect="1" noChangeArrowheads="1"/>
          </p:cNvPicPr>
          <p:nvPr/>
        </p:nvPicPr>
        <p:blipFill>
          <a:blip r:embed="rId2"/>
          <a:srcRect/>
          <a:stretch>
            <a:fillRect/>
          </a:stretch>
        </p:blipFill>
        <p:spPr bwMode="auto">
          <a:xfrm>
            <a:off x="2438400" y="860425"/>
            <a:ext cx="4114800" cy="5932488"/>
          </a:xfrm>
          <a:prstGeom prst="rect">
            <a:avLst/>
          </a:prstGeom>
          <a:noFill/>
          <a:ln w="9525">
            <a:noFill/>
            <a:miter lim="800000"/>
            <a:headEnd/>
            <a:tailEnd/>
          </a:ln>
        </p:spPr>
      </p:pic>
      <p:sp>
        <p:nvSpPr>
          <p:cNvPr id="7" name="Text Box 12"/>
          <p:cNvSpPr txBox="1">
            <a:spLocks noChangeArrowheads="1"/>
          </p:cNvSpPr>
          <p:nvPr/>
        </p:nvSpPr>
        <p:spPr bwMode="auto">
          <a:xfrm>
            <a:off x="6705600" y="1828800"/>
            <a:ext cx="2286000" cy="1477963"/>
          </a:xfrm>
          <a:prstGeom prst="rect">
            <a:avLst/>
          </a:prstGeom>
          <a:solidFill>
            <a:srgbClr val="00B0F0"/>
          </a:solidFill>
          <a:ln w="38100">
            <a:solidFill>
              <a:srgbClr val="0070C0"/>
            </a:solidFill>
            <a:miter lim="800000"/>
            <a:headEnd/>
            <a:tailEnd/>
          </a:ln>
        </p:spPr>
        <p:txBody>
          <a:bodyPr>
            <a:spAutoFit/>
          </a:bodyPr>
          <a:lstStyle/>
          <a:p>
            <a:pPr algn="ctr">
              <a:spcBef>
                <a:spcPct val="50000"/>
              </a:spcBef>
            </a:pPr>
            <a:r>
              <a:rPr lang="en-US" sz="2000" b="1">
                <a:solidFill>
                  <a:srgbClr val="000000"/>
                </a:solidFill>
                <a:latin typeface="Calibri" pitchFamily="34" charset="0"/>
              </a:rPr>
              <a:t>Address/Status Bus</a:t>
            </a:r>
            <a:endParaRPr lang="en-US" sz="2400" b="1">
              <a:solidFill>
                <a:srgbClr val="000000"/>
              </a:solidFill>
              <a:latin typeface="Calibri" pitchFamily="34" charset="0"/>
            </a:endParaRPr>
          </a:p>
          <a:p>
            <a:pPr algn="ctr">
              <a:spcBef>
                <a:spcPct val="50000"/>
              </a:spcBef>
            </a:pPr>
            <a:r>
              <a:rPr lang="en-US" sz="2000">
                <a:solidFill>
                  <a:srgbClr val="000000"/>
                </a:solidFill>
                <a:latin typeface="Calibri" pitchFamily="34" charset="0"/>
              </a:rPr>
              <a:t>Address bits A</a:t>
            </a:r>
            <a:r>
              <a:rPr lang="en-US" sz="2000" baseline="-25000">
                <a:solidFill>
                  <a:srgbClr val="000000"/>
                </a:solidFill>
                <a:latin typeface="Calibri" pitchFamily="34" charset="0"/>
              </a:rPr>
              <a:t>19</a:t>
            </a:r>
            <a:r>
              <a:rPr lang="en-US" sz="2000">
                <a:solidFill>
                  <a:srgbClr val="000000"/>
                </a:solidFill>
                <a:latin typeface="Calibri" pitchFamily="34" charset="0"/>
              </a:rPr>
              <a:t> – A</a:t>
            </a:r>
            <a:r>
              <a:rPr lang="en-US" sz="2000" baseline="-25000">
                <a:solidFill>
                  <a:srgbClr val="000000"/>
                </a:solidFill>
                <a:latin typeface="Calibri" pitchFamily="34" charset="0"/>
              </a:rPr>
              <a:t>16</a:t>
            </a:r>
            <a:r>
              <a:rPr lang="en-US" sz="2000">
                <a:solidFill>
                  <a:srgbClr val="000000"/>
                </a:solidFill>
                <a:latin typeface="Calibri" pitchFamily="34" charset="0"/>
              </a:rPr>
              <a:t> &amp; Status bits S</a:t>
            </a:r>
            <a:r>
              <a:rPr lang="en-US" sz="2000" baseline="-25000">
                <a:solidFill>
                  <a:srgbClr val="000000"/>
                </a:solidFill>
                <a:latin typeface="Calibri" pitchFamily="34" charset="0"/>
              </a:rPr>
              <a:t>6</a:t>
            </a:r>
            <a:r>
              <a:rPr lang="en-US" sz="2000">
                <a:solidFill>
                  <a:srgbClr val="000000"/>
                </a:solidFill>
                <a:latin typeface="Calibri" pitchFamily="34" charset="0"/>
              </a:rPr>
              <a:t> – S</a:t>
            </a:r>
            <a:r>
              <a:rPr lang="en-US" sz="2000" baseline="-25000">
                <a:solidFill>
                  <a:srgbClr val="000000"/>
                </a:solidFill>
                <a:latin typeface="Calibri" pitchFamily="34" charset="0"/>
              </a:rPr>
              <a:t>3</a:t>
            </a:r>
            <a:endParaRPr lang="en-US">
              <a:solidFill>
                <a:srgbClr val="000000"/>
              </a:solidFill>
              <a:latin typeface="Calibri" pitchFamily="34" charset="0"/>
            </a:endParaRPr>
          </a:p>
        </p:txBody>
      </p:sp>
      <p:sp>
        <p:nvSpPr>
          <p:cNvPr id="8" name="Rectangle 7"/>
          <p:cNvSpPr/>
          <p:nvPr/>
        </p:nvSpPr>
        <p:spPr>
          <a:xfrm>
            <a:off x="5192713" y="2100263"/>
            <a:ext cx="609600" cy="9906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a:stCxn id="8" idx="3"/>
            <a:endCxn id="7" idx="1"/>
          </p:cNvCxnSpPr>
          <p:nvPr/>
        </p:nvCxnSpPr>
        <p:spPr>
          <a:xfrm flipV="1">
            <a:off x="5802313" y="2566988"/>
            <a:ext cx="903287" cy="2857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a:srcRect/>
          <a:stretch>
            <a:fillRect/>
          </a:stretch>
        </p:blipFill>
        <p:spPr bwMode="auto">
          <a:xfrm>
            <a:off x="76200" y="4267200"/>
            <a:ext cx="2286000" cy="2070100"/>
          </a:xfrm>
          <a:prstGeom prst="rect">
            <a:avLst/>
          </a:prstGeom>
          <a:noFill/>
          <a:ln w="9525">
            <a:noFill/>
            <a:miter lim="800000"/>
            <a:headEnd/>
            <a:tailEnd/>
          </a:ln>
        </p:spPr>
      </p:pic>
      <p:pic>
        <p:nvPicPr>
          <p:cNvPr id="2051" name="Picture 3"/>
          <p:cNvPicPr>
            <a:picLocks noChangeAspect="1" noChangeArrowheads="1"/>
          </p:cNvPicPr>
          <p:nvPr/>
        </p:nvPicPr>
        <p:blipFill>
          <a:blip r:embed="rId4"/>
          <a:srcRect/>
          <a:stretch>
            <a:fillRect/>
          </a:stretch>
        </p:blipFill>
        <p:spPr bwMode="auto">
          <a:xfrm>
            <a:off x="152400" y="1371600"/>
            <a:ext cx="2190750" cy="2628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ppt_x</p:attrName>
                                        </p:attrNameLst>
                                      </p:cBhvr>
                                      <p:tavLst>
                                        <p:tav tm="0">
                                          <p:val>
                                            <p:strVal val="#ppt_x-#ppt_w/2"/>
                                          </p:val>
                                        </p:tav>
                                        <p:tav tm="100000">
                                          <p:val>
                                            <p:strVal val="#ppt_x"/>
                                          </p:val>
                                        </p:tav>
                                      </p:tavLst>
                                    </p:anim>
                                    <p:anim calcmode="lin" valueType="num">
                                      <p:cBhvr>
                                        <p:cTn id="13" dur="500" fill="hold"/>
                                        <p:tgtEl>
                                          <p:spTgt spid="10"/>
                                        </p:tgtEl>
                                        <p:attrNameLst>
                                          <p:attrName>ppt_y</p:attrName>
                                        </p:attrNameLst>
                                      </p:cBhvr>
                                      <p:tavLst>
                                        <p:tav tm="0">
                                          <p:val>
                                            <p:strVal val="#ppt_y"/>
                                          </p:val>
                                        </p:tav>
                                        <p:tav tm="100000">
                                          <p:val>
                                            <p:strVal val="#ppt_y"/>
                                          </p:val>
                                        </p:tav>
                                      </p:tavLst>
                                    </p:anim>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2051"/>
                                        </p:tgtEl>
                                        <p:attrNameLst>
                                          <p:attrName>style.visibility</p:attrName>
                                        </p:attrNameLst>
                                      </p:cBhvr>
                                      <p:to>
                                        <p:strVal val="visible"/>
                                      </p:to>
                                    </p:set>
                                    <p:animEffect transition="in" filter="dissolve">
                                      <p:cBhvr>
                                        <p:cTn id="24" dur="500"/>
                                        <p:tgtEl>
                                          <p:spTgt spid="205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7" presetClass="entr" presetSubtype="0" fill="hold" nodeType="clickEffect">
                                  <p:stCondLst>
                                    <p:cond delay="0"/>
                                  </p:stCondLst>
                                  <p:childTnLst>
                                    <p:set>
                                      <p:cBhvr>
                                        <p:cTn id="28" dur="1" fill="hold">
                                          <p:stCondLst>
                                            <p:cond delay="0"/>
                                          </p:stCondLst>
                                        </p:cTn>
                                        <p:tgtEl>
                                          <p:spTgt spid="2050"/>
                                        </p:tgtEl>
                                        <p:attrNameLst>
                                          <p:attrName>style.visibility</p:attrName>
                                        </p:attrNameLst>
                                      </p:cBhvr>
                                      <p:to>
                                        <p:strVal val="visible"/>
                                      </p:to>
                                    </p:set>
                                    <p:animEffect transition="in" filter="fade">
                                      <p:cBhvr>
                                        <p:cTn id="29" dur="1000"/>
                                        <p:tgtEl>
                                          <p:spTgt spid="2050"/>
                                        </p:tgtEl>
                                      </p:cBhvr>
                                    </p:animEffect>
                                    <p:anim calcmode="lin" valueType="num">
                                      <p:cBhvr>
                                        <p:cTn id="30" dur="1000" fill="hold"/>
                                        <p:tgtEl>
                                          <p:spTgt spid="2050"/>
                                        </p:tgtEl>
                                        <p:attrNameLst>
                                          <p:attrName>ppt_x</p:attrName>
                                        </p:attrNameLst>
                                      </p:cBhvr>
                                      <p:tavLst>
                                        <p:tav tm="0">
                                          <p:val>
                                            <p:strVal val="#ppt_x"/>
                                          </p:val>
                                        </p:tav>
                                        <p:tav tm="100000">
                                          <p:val>
                                            <p:strVal val="#ppt_x"/>
                                          </p:val>
                                        </p:tav>
                                      </p:tavLst>
                                    </p:anim>
                                    <p:anim calcmode="lin" valueType="num">
                                      <p:cBhvr>
                                        <p:cTn id="31"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rtlCol="0">
            <a:normAutofit/>
          </a:bodyPr>
          <a:lstStyle/>
          <a:p>
            <a:pPr lvl="1" eaLnBrk="1" fontAlgn="auto" hangingPunct="1">
              <a:spcAft>
                <a:spcPts val="0"/>
              </a:spcAft>
              <a:defRPr/>
            </a:pPr>
            <a:r>
              <a:rPr lang="en-GB" b="1" dirty="0">
                <a:solidFill>
                  <a:srgbClr val="FFC000"/>
                </a:solidFill>
                <a:latin typeface="+mj-lt"/>
              </a:rPr>
              <a:t>INTEL 8086 - Pin Details</a:t>
            </a:r>
            <a:endParaRPr lang="en-US" sz="2800" b="1" dirty="0">
              <a:solidFill>
                <a:srgbClr val="FFC000"/>
              </a:solidFill>
              <a:latin typeface="+mj-lt"/>
            </a:endParaRPr>
          </a:p>
        </p:txBody>
      </p:sp>
      <p:sp>
        <p:nvSpPr>
          <p:cNvPr id="6" name="Slide Number Placeholder 5"/>
          <p:cNvSpPr>
            <a:spLocks noGrp="1"/>
          </p:cNvSpPr>
          <p:nvPr>
            <p:ph type="sldNum" sz="quarter" idx="12"/>
          </p:nvPr>
        </p:nvSpPr>
        <p:spPr/>
        <p:txBody>
          <a:bodyPr/>
          <a:lstStyle/>
          <a:p>
            <a:pPr>
              <a:defRPr/>
            </a:pPr>
            <a:fld id="{7143AEDD-AE23-48C3-B037-5385F66F570E}" type="slidenum">
              <a:rPr lang="en-US"/>
              <a:pPr>
                <a:defRPr/>
              </a:pPr>
              <a:t>52</a:t>
            </a:fld>
            <a:endParaRPr lang="en-US" dirty="0"/>
          </a:p>
        </p:txBody>
      </p:sp>
      <p:pic>
        <p:nvPicPr>
          <p:cNvPr id="21508" name="Picture 2"/>
          <p:cNvPicPr>
            <a:picLocks noChangeAspect="1" noChangeArrowheads="1"/>
          </p:cNvPicPr>
          <p:nvPr/>
        </p:nvPicPr>
        <p:blipFill>
          <a:blip r:embed="rId2"/>
          <a:srcRect/>
          <a:stretch>
            <a:fillRect/>
          </a:stretch>
        </p:blipFill>
        <p:spPr bwMode="auto">
          <a:xfrm>
            <a:off x="2438400" y="860425"/>
            <a:ext cx="4114800" cy="5932488"/>
          </a:xfrm>
          <a:prstGeom prst="rect">
            <a:avLst/>
          </a:prstGeom>
          <a:noFill/>
          <a:ln w="9525">
            <a:noFill/>
            <a:miter lim="800000"/>
            <a:headEnd/>
            <a:tailEnd/>
          </a:ln>
        </p:spPr>
      </p:pic>
      <p:sp>
        <p:nvSpPr>
          <p:cNvPr id="7" name="Text Box 8"/>
          <p:cNvSpPr txBox="1">
            <a:spLocks noChangeArrowheads="1"/>
          </p:cNvSpPr>
          <p:nvPr/>
        </p:nvSpPr>
        <p:spPr bwMode="auto">
          <a:xfrm>
            <a:off x="6662738" y="2111375"/>
            <a:ext cx="2362200" cy="2247900"/>
          </a:xfrm>
          <a:prstGeom prst="rect">
            <a:avLst/>
          </a:prstGeom>
          <a:solidFill>
            <a:srgbClr val="00B0F0"/>
          </a:solidFill>
          <a:ln w="38100">
            <a:solidFill>
              <a:srgbClr val="0070C0"/>
            </a:solidFill>
            <a:miter lim="800000"/>
            <a:headEnd/>
            <a:tailEnd/>
          </a:ln>
        </p:spPr>
        <p:txBody>
          <a:bodyPr>
            <a:spAutoFit/>
          </a:bodyPr>
          <a:lstStyle/>
          <a:p>
            <a:pPr algn="ctr">
              <a:spcBef>
                <a:spcPct val="50000"/>
              </a:spcBef>
            </a:pPr>
            <a:r>
              <a:rPr lang="en-US" sz="2000" b="1">
                <a:solidFill>
                  <a:srgbClr val="000000"/>
                </a:solidFill>
                <a:latin typeface="Calibri" pitchFamily="34" charset="0"/>
              </a:rPr>
              <a:t>Bus High Enable/S7</a:t>
            </a:r>
            <a:endParaRPr lang="en-US" sz="2400" b="1">
              <a:solidFill>
                <a:srgbClr val="000000"/>
              </a:solidFill>
              <a:latin typeface="Calibri" pitchFamily="34" charset="0"/>
            </a:endParaRPr>
          </a:p>
          <a:p>
            <a:pPr algn="ctr">
              <a:spcBef>
                <a:spcPct val="50000"/>
              </a:spcBef>
            </a:pPr>
            <a:r>
              <a:rPr lang="en-US" sz="2000">
                <a:solidFill>
                  <a:srgbClr val="000000"/>
                </a:solidFill>
                <a:latin typeface="Calibri" pitchFamily="34" charset="0"/>
              </a:rPr>
              <a:t>Enables most significant data bits D</a:t>
            </a:r>
            <a:r>
              <a:rPr lang="en-US" sz="2000" baseline="-25000">
                <a:solidFill>
                  <a:srgbClr val="000000"/>
                </a:solidFill>
                <a:latin typeface="Calibri" pitchFamily="34" charset="0"/>
              </a:rPr>
              <a:t>15</a:t>
            </a:r>
            <a:r>
              <a:rPr lang="en-US" sz="2000">
                <a:solidFill>
                  <a:srgbClr val="000000"/>
                </a:solidFill>
                <a:latin typeface="Calibri" pitchFamily="34" charset="0"/>
              </a:rPr>
              <a:t> – D</a:t>
            </a:r>
            <a:r>
              <a:rPr lang="en-US" sz="2000" baseline="-25000">
                <a:solidFill>
                  <a:srgbClr val="000000"/>
                </a:solidFill>
                <a:latin typeface="Calibri" pitchFamily="34" charset="0"/>
              </a:rPr>
              <a:t>8</a:t>
            </a:r>
            <a:r>
              <a:rPr lang="en-US" sz="2000">
                <a:solidFill>
                  <a:srgbClr val="000000"/>
                </a:solidFill>
                <a:latin typeface="Calibri" pitchFamily="34" charset="0"/>
              </a:rPr>
              <a:t> during read or write operation.</a:t>
            </a:r>
          </a:p>
          <a:p>
            <a:pPr algn="ctr">
              <a:spcBef>
                <a:spcPct val="50000"/>
              </a:spcBef>
            </a:pPr>
            <a:r>
              <a:rPr lang="en-US" sz="2000">
                <a:solidFill>
                  <a:srgbClr val="000000"/>
                </a:solidFill>
                <a:latin typeface="Calibri" pitchFamily="34" charset="0"/>
              </a:rPr>
              <a:t>S</a:t>
            </a:r>
            <a:r>
              <a:rPr lang="en-US" sz="2000" baseline="-25000">
                <a:solidFill>
                  <a:srgbClr val="000000"/>
                </a:solidFill>
                <a:latin typeface="Calibri" pitchFamily="34" charset="0"/>
              </a:rPr>
              <a:t>7</a:t>
            </a:r>
            <a:r>
              <a:rPr lang="en-US" sz="2000">
                <a:solidFill>
                  <a:srgbClr val="000000"/>
                </a:solidFill>
                <a:latin typeface="Calibri" pitchFamily="34" charset="0"/>
              </a:rPr>
              <a:t>: Always 1.</a:t>
            </a:r>
          </a:p>
        </p:txBody>
      </p:sp>
      <p:sp>
        <p:nvSpPr>
          <p:cNvPr id="8" name="Rectangle 7"/>
          <p:cNvSpPr/>
          <p:nvPr/>
        </p:nvSpPr>
        <p:spPr>
          <a:xfrm>
            <a:off x="5181600" y="3086100"/>
            <a:ext cx="685800" cy="257175"/>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a:stCxn id="8" idx="3"/>
            <a:endCxn id="7" idx="1"/>
          </p:cNvCxnSpPr>
          <p:nvPr/>
        </p:nvCxnSpPr>
        <p:spPr>
          <a:xfrm>
            <a:off x="5867400" y="3214688"/>
            <a:ext cx="795338" cy="2063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Text Box 10"/>
          <p:cNvSpPr txBox="1">
            <a:spLocks noChangeArrowheads="1"/>
          </p:cNvSpPr>
          <p:nvPr/>
        </p:nvSpPr>
        <p:spPr bwMode="auto">
          <a:xfrm>
            <a:off x="152400" y="2057400"/>
            <a:ext cx="2133600" cy="3370263"/>
          </a:xfrm>
          <a:prstGeom prst="rect">
            <a:avLst/>
          </a:prstGeom>
          <a:solidFill>
            <a:schemeClr val="bg1"/>
          </a:solidFill>
          <a:ln w="9525">
            <a:noFill/>
            <a:miter lim="800000"/>
            <a:headEnd/>
            <a:tailEnd/>
          </a:ln>
        </p:spPr>
        <p:txBody>
          <a:bodyPr>
            <a:spAutoFit/>
          </a:bodyPr>
          <a:lstStyle/>
          <a:p>
            <a:pPr>
              <a:spcBef>
                <a:spcPct val="50000"/>
              </a:spcBef>
            </a:pPr>
            <a:r>
              <a:rPr lang="en-US" b="1">
                <a:solidFill>
                  <a:srgbClr val="000000"/>
                </a:solidFill>
                <a:latin typeface="Tahoma" pitchFamily="34" charset="0"/>
              </a:rPr>
              <a:t>BHE#, A</a:t>
            </a:r>
            <a:r>
              <a:rPr lang="en-US" b="1" baseline="-25000">
                <a:solidFill>
                  <a:srgbClr val="000000"/>
                </a:solidFill>
                <a:latin typeface="Tahoma" pitchFamily="34" charset="0"/>
              </a:rPr>
              <a:t>0</a:t>
            </a:r>
            <a:r>
              <a:rPr lang="en-US" b="1">
                <a:solidFill>
                  <a:srgbClr val="000000"/>
                </a:solidFill>
                <a:latin typeface="Tahoma" pitchFamily="34" charset="0"/>
              </a:rPr>
              <a:t>:</a:t>
            </a:r>
          </a:p>
          <a:p>
            <a:endParaRPr lang="en-US" sz="1400" b="1">
              <a:solidFill>
                <a:srgbClr val="000000"/>
              </a:solidFill>
              <a:latin typeface="Tahoma" pitchFamily="34" charset="0"/>
            </a:endParaRPr>
          </a:p>
          <a:p>
            <a:r>
              <a:rPr lang="en-US" sz="1600" b="1">
                <a:solidFill>
                  <a:srgbClr val="000000"/>
                </a:solidFill>
                <a:latin typeface="Tahoma" pitchFamily="34" charset="0"/>
              </a:rPr>
              <a:t>0,0:</a:t>
            </a:r>
            <a:r>
              <a:rPr lang="en-US" sz="1600">
                <a:solidFill>
                  <a:srgbClr val="000000"/>
                </a:solidFill>
                <a:latin typeface="Tahoma" pitchFamily="34" charset="0"/>
              </a:rPr>
              <a:t> Whole word (16-bits)</a:t>
            </a:r>
          </a:p>
          <a:p>
            <a:endParaRPr lang="en-US" sz="1600" b="1">
              <a:solidFill>
                <a:srgbClr val="000000"/>
              </a:solidFill>
              <a:latin typeface="Tahoma" pitchFamily="34" charset="0"/>
            </a:endParaRPr>
          </a:p>
          <a:p>
            <a:r>
              <a:rPr lang="en-US" sz="1600" b="1">
                <a:solidFill>
                  <a:srgbClr val="000000"/>
                </a:solidFill>
                <a:latin typeface="Tahoma" pitchFamily="34" charset="0"/>
              </a:rPr>
              <a:t>0,1:</a:t>
            </a:r>
            <a:r>
              <a:rPr lang="en-US" sz="1600">
                <a:solidFill>
                  <a:srgbClr val="000000"/>
                </a:solidFill>
                <a:latin typeface="Tahoma" pitchFamily="34" charset="0"/>
              </a:rPr>
              <a:t> High byte to/from odd address</a:t>
            </a:r>
          </a:p>
          <a:p>
            <a:endParaRPr lang="en-US" sz="1600">
              <a:solidFill>
                <a:srgbClr val="000000"/>
              </a:solidFill>
              <a:latin typeface="Tahoma" pitchFamily="34" charset="0"/>
            </a:endParaRPr>
          </a:p>
          <a:p>
            <a:r>
              <a:rPr lang="en-US" sz="1600" b="1">
                <a:solidFill>
                  <a:srgbClr val="000000"/>
                </a:solidFill>
                <a:latin typeface="Tahoma" pitchFamily="34" charset="0"/>
              </a:rPr>
              <a:t>1,0:</a:t>
            </a:r>
            <a:r>
              <a:rPr lang="en-US" sz="1600">
                <a:solidFill>
                  <a:srgbClr val="000000"/>
                </a:solidFill>
                <a:latin typeface="Tahoma" pitchFamily="34" charset="0"/>
              </a:rPr>
              <a:t> Low byte to/from even address</a:t>
            </a:r>
          </a:p>
          <a:p>
            <a:endParaRPr lang="en-US" sz="1600">
              <a:solidFill>
                <a:srgbClr val="000000"/>
              </a:solidFill>
              <a:latin typeface="Tahoma" pitchFamily="34" charset="0"/>
            </a:endParaRPr>
          </a:p>
          <a:p>
            <a:r>
              <a:rPr lang="en-US" sz="1600" b="1">
                <a:solidFill>
                  <a:srgbClr val="000000"/>
                </a:solidFill>
                <a:latin typeface="Tahoma" pitchFamily="34" charset="0"/>
              </a:rPr>
              <a:t>1,1:</a:t>
            </a:r>
            <a:r>
              <a:rPr lang="en-US" sz="1600">
                <a:solidFill>
                  <a:srgbClr val="000000"/>
                </a:solidFill>
                <a:latin typeface="Tahoma" pitchFamily="34" charset="0"/>
              </a:rPr>
              <a:t> No selection</a:t>
            </a:r>
          </a:p>
          <a:p>
            <a:pPr>
              <a:spcBef>
                <a:spcPct val="50000"/>
              </a:spcBef>
            </a:pPr>
            <a:endParaRPr lang="en-US" sz="1400">
              <a:solidFill>
                <a:srgbClr val="000000"/>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ppt_x</p:attrName>
                                        </p:attrNameLst>
                                      </p:cBhvr>
                                      <p:tavLst>
                                        <p:tav tm="0">
                                          <p:val>
                                            <p:strVal val="#ppt_x-#ppt_w/2"/>
                                          </p:val>
                                        </p:tav>
                                        <p:tav tm="100000">
                                          <p:val>
                                            <p:strVal val="#ppt_x"/>
                                          </p:val>
                                        </p:tav>
                                      </p:tavLst>
                                    </p:anim>
                                    <p:anim calcmode="lin" valueType="num">
                                      <p:cBhvr>
                                        <p:cTn id="13" dur="500" fill="hold"/>
                                        <p:tgtEl>
                                          <p:spTgt spid="10"/>
                                        </p:tgtEl>
                                        <p:attrNameLst>
                                          <p:attrName>ppt_y</p:attrName>
                                        </p:attrNameLst>
                                      </p:cBhvr>
                                      <p:tavLst>
                                        <p:tav tm="0">
                                          <p:val>
                                            <p:strVal val="#ppt_y"/>
                                          </p:val>
                                        </p:tav>
                                        <p:tav tm="100000">
                                          <p:val>
                                            <p:strVal val="#ppt_y"/>
                                          </p:val>
                                        </p:tav>
                                      </p:tavLst>
                                    </p:anim>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rtlCol="0">
            <a:normAutofit/>
          </a:bodyPr>
          <a:lstStyle/>
          <a:p>
            <a:pPr lvl="1" eaLnBrk="1" fontAlgn="auto" hangingPunct="1">
              <a:spcAft>
                <a:spcPts val="0"/>
              </a:spcAft>
              <a:defRPr/>
            </a:pPr>
            <a:r>
              <a:rPr lang="en-GB" b="1" dirty="0">
                <a:solidFill>
                  <a:srgbClr val="FFC000"/>
                </a:solidFill>
                <a:latin typeface="+mj-lt"/>
              </a:rPr>
              <a:t>INTEL 8086 - Pin Details</a:t>
            </a:r>
            <a:endParaRPr lang="en-US" sz="2800" b="1" dirty="0">
              <a:solidFill>
                <a:srgbClr val="FFC000"/>
              </a:solidFill>
              <a:latin typeface="+mj-lt"/>
            </a:endParaRPr>
          </a:p>
        </p:txBody>
      </p:sp>
      <p:sp>
        <p:nvSpPr>
          <p:cNvPr id="6" name="Slide Number Placeholder 5"/>
          <p:cNvSpPr>
            <a:spLocks noGrp="1"/>
          </p:cNvSpPr>
          <p:nvPr>
            <p:ph type="sldNum" sz="quarter" idx="12"/>
          </p:nvPr>
        </p:nvSpPr>
        <p:spPr/>
        <p:txBody>
          <a:bodyPr/>
          <a:lstStyle/>
          <a:p>
            <a:pPr>
              <a:defRPr/>
            </a:pPr>
            <a:fld id="{A38CA557-4232-4195-9B58-A97878262F2F}" type="slidenum">
              <a:rPr lang="en-US"/>
              <a:pPr>
                <a:defRPr/>
              </a:pPr>
              <a:t>53</a:t>
            </a:fld>
            <a:endParaRPr lang="en-US"/>
          </a:p>
        </p:txBody>
      </p:sp>
      <p:pic>
        <p:nvPicPr>
          <p:cNvPr id="22532" name="Picture 2"/>
          <p:cNvPicPr>
            <a:picLocks noChangeAspect="1" noChangeArrowheads="1"/>
          </p:cNvPicPr>
          <p:nvPr/>
        </p:nvPicPr>
        <p:blipFill>
          <a:blip r:embed="rId2"/>
          <a:srcRect/>
          <a:stretch>
            <a:fillRect/>
          </a:stretch>
        </p:blipFill>
        <p:spPr bwMode="auto">
          <a:xfrm>
            <a:off x="2438400" y="860425"/>
            <a:ext cx="4114800" cy="5932488"/>
          </a:xfrm>
          <a:prstGeom prst="rect">
            <a:avLst/>
          </a:prstGeom>
          <a:noFill/>
          <a:ln w="9525">
            <a:noFill/>
            <a:miter lim="800000"/>
            <a:headEnd/>
            <a:tailEnd/>
          </a:ln>
        </p:spPr>
      </p:pic>
      <p:sp>
        <p:nvSpPr>
          <p:cNvPr id="7" name="Text Box 8"/>
          <p:cNvSpPr txBox="1">
            <a:spLocks noChangeArrowheads="1"/>
          </p:cNvSpPr>
          <p:nvPr/>
        </p:nvSpPr>
        <p:spPr bwMode="auto">
          <a:xfrm>
            <a:off x="6629400" y="1600200"/>
            <a:ext cx="2438400" cy="1292225"/>
          </a:xfrm>
          <a:prstGeom prst="rect">
            <a:avLst/>
          </a:prstGeom>
          <a:solidFill>
            <a:srgbClr val="00B0F0"/>
          </a:solidFill>
          <a:ln w="38100">
            <a:solidFill>
              <a:srgbClr val="0070C0"/>
            </a:solidFill>
            <a:miter lim="800000"/>
            <a:headEnd/>
            <a:tailEnd/>
          </a:ln>
        </p:spPr>
        <p:txBody>
          <a:bodyPr>
            <a:spAutoFit/>
          </a:bodyPr>
          <a:lstStyle/>
          <a:p>
            <a:pPr algn="ctr">
              <a:spcBef>
                <a:spcPct val="50000"/>
              </a:spcBef>
            </a:pPr>
            <a:r>
              <a:rPr lang="en-US" sz="2400" b="1">
                <a:solidFill>
                  <a:srgbClr val="000000"/>
                </a:solidFill>
                <a:latin typeface="Calibri" pitchFamily="34" charset="0"/>
              </a:rPr>
              <a:t>Min/Max mode</a:t>
            </a:r>
          </a:p>
          <a:p>
            <a:pPr algn="ctr">
              <a:spcBef>
                <a:spcPct val="50000"/>
              </a:spcBef>
            </a:pPr>
            <a:r>
              <a:rPr lang="en-US">
                <a:solidFill>
                  <a:srgbClr val="000000"/>
                </a:solidFill>
                <a:latin typeface="Tahoma" pitchFamily="34" charset="0"/>
              </a:rPr>
              <a:t>Minimum Mode: +5V</a:t>
            </a:r>
          </a:p>
          <a:p>
            <a:pPr algn="ctr">
              <a:spcBef>
                <a:spcPct val="50000"/>
              </a:spcBef>
            </a:pPr>
            <a:r>
              <a:rPr lang="en-US">
                <a:solidFill>
                  <a:srgbClr val="000000"/>
                </a:solidFill>
                <a:latin typeface="Tahoma" pitchFamily="34" charset="0"/>
              </a:rPr>
              <a:t>Maximum Mode: 0V</a:t>
            </a:r>
            <a:endParaRPr lang="en-US" sz="1600">
              <a:solidFill>
                <a:srgbClr val="000000"/>
              </a:solidFill>
              <a:latin typeface="Tahoma" pitchFamily="34" charset="0"/>
            </a:endParaRPr>
          </a:p>
        </p:txBody>
      </p:sp>
      <p:sp>
        <p:nvSpPr>
          <p:cNvPr id="8" name="Rectangle 7"/>
          <p:cNvSpPr/>
          <p:nvPr/>
        </p:nvSpPr>
        <p:spPr>
          <a:xfrm>
            <a:off x="5170488" y="3357563"/>
            <a:ext cx="685800" cy="257175"/>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a:stCxn id="8" idx="3"/>
            <a:endCxn id="7" idx="1"/>
          </p:cNvCxnSpPr>
          <p:nvPr/>
        </p:nvCxnSpPr>
        <p:spPr>
          <a:xfrm flipV="1">
            <a:off x="5856288" y="2246313"/>
            <a:ext cx="773112" cy="123983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834063" y="3886200"/>
            <a:ext cx="566737" cy="20574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Text Box 8"/>
          <p:cNvSpPr txBox="1">
            <a:spLocks noChangeArrowheads="1"/>
          </p:cNvSpPr>
          <p:nvPr/>
        </p:nvSpPr>
        <p:spPr bwMode="auto">
          <a:xfrm>
            <a:off x="6629400" y="3505200"/>
            <a:ext cx="2438400" cy="400050"/>
          </a:xfrm>
          <a:prstGeom prst="rect">
            <a:avLst/>
          </a:prstGeom>
          <a:solidFill>
            <a:srgbClr val="00B0F0"/>
          </a:solidFill>
          <a:ln w="38100">
            <a:solidFill>
              <a:srgbClr val="0070C0"/>
            </a:solidFill>
            <a:miter lim="800000"/>
            <a:headEnd/>
            <a:tailEnd/>
          </a:ln>
        </p:spPr>
        <p:txBody>
          <a:bodyPr>
            <a:spAutoFit/>
          </a:bodyPr>
          <a:lstStyle/>
          <a:p>
            <a:pPr algn="ctr">
              <a:spcBef>
                <a:spcPct val="50000"/>
              </a:spcBef>
            </a:pPr>
            <a:r>
              <a:rPr lang="en-US" sz="2000" b="1">
                <a:solidFill>
                  <a:srgbClr val="000000"/>
                </a:solidFill>
                <a:latin typeface="Calibri" pitchFamily="34" charset="0"/>
              </a:rPr>
              <a:t>Minimum Mode Pins</a:t>
            </a:r>
            <a:endParaRPr lang="en-US" sz="1400">
              <a:solidFill>
                <a:srgbClr val="000000"/>
              </a:solidFill>
              <a:latin typeface="Tahoma" pitchFamily="34" charset="0"/>
            </a:endParaRPr>
          </a:p>
        </p:txBody>
      </p:sp>
      <p:cxnSp>
        <p:nvCxnSpPr>
          <p:cNvPr id="14" name="Straight Connector 13"/>
          <p:cNvCxnSpPr>
            <a:stCxn id="11" idx="3"/>
            <a:endCxn id="12" idx="2"/>
          </p:cNvCxnSpPr>
          <p:nvPr/>
        </p:nvCxnSpPr>
        <p:spPr>
          <a:xfrm flipV="1">
            <a:off x="6400800" y="3905250"/>
            <a:ext cx="1447800" cy="100965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192713" y="3886200"/>
            <a:ext cx="609600" cy="20574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Text Box 8"/>
          <p:cNvSpPr txBox="1">
            <a:spLocks noChangeArrowheads="1"/>
          </p:cNvSpPr>
          <p:nvPr/>
        </p:nvSpPr>
        <p:spPr bwMode="auto">
          <a:xfrm>
            <a:off x="109538" y="4343400"/>
            <a:ext cx="2209800" cy="708025"/>
          </a:xfrm>
          <a:prstGeom prst="rect">
            <a:avLst/>
          </a:prstGeom>
          <a:solidFill>
            <a:srgbClr val="00B0F0"/>
          </a:solidFill>
          <a:ln w="38100">
            <a:solidFill>
              <a:srgbClr val="0070C0"/>
            </a:solidFill>
            <a:miter lim="800000"/>
            <a:headEnd/>
            <a:tailEnd/>
          </a:ln>
        </p:spPr>
        <p:txBody>
          <a:bodyPr>
            <a:spAutoFit/>
          </a:bodyPr>
          <a:lstStyle/>
          <a:p>
            <a:pPr algn="ctr">
              <a:spcBef>
                <a:spcPct val="50000"/>
              </a:spcBef>
            </a:pPr>
            <a:r>
              <a:rPr lang="en-US" sz="2000" b="1">
                <a:solidFill>
                  <a:srgbClr val="000000"/>
                </a:solidFill>
                <a:latin typeface="Calibri" pitchFamily="34" charset="0"/>
              </a:rPr>
              <a:t>Maximum Mode Pins</a:t>
            </a:r>
            <a:endParaRPr lang="en-US" sz="1400">
              <a:solidFill>
                <a:srgbClr val="000000"/>
              </a:solidFill>
              <a:latin typeface="Tahoma" pitchFamily="34" charset="0"/>
            </a:endParaRPr>
          </a:p>
        </p:txBody>
      </p:sp>
      <p:cxnSp>
        <p:nvCxnSpPr>
          <p:cNvPr id="18" name="Straight Connector 17"/>
          <p:cNvCxnSpPr>
            <a:stCxn id="15" idx="1"/>
            <a:endCxn id="16" idx="3"/>
          </p:cNvCxnSpPr>
          <p:nvPr/>
        </p:nvCxnSpPr>
        <p:spPr>
          <a:xfrm rot="10800000">
            <a:off x="2319338" y="4697413"/>
            <a:ext cx="2873375" cy="2174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par>
                          <p:cTn id="13" fill="hold" nodeType="afterGroup">
                            <p:stCondLst>
                              <p:cond delay="500"/>
                            </p:stCondLst>
                            <p:childTnLst>
                              <p:par>
                                <p:cTn id="14" presetID="17"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ppt_x</p:attrName>
                                        </p:attrNameLst>
                                      </p:cBhvr>
                                      <p:tavLst>
                                        <p:tav tm="0">
                                          <p:val>
                                            <p:strVal val="#ppt_x-#ppt_w/2"/>
                                          </p:val>
                                        </p:tav>
                                        <p:tav tm="100000">
                                          <p:val>
                                            <p:strVal val="#ppt_x"/>
                                          </p:val>
                                        </p:tav>
                                      </p:tavLst>
                                    </p:anim>
                                    <p:anim calcmode="lin" valueType="num">
                                      <p:cBhvr>
                                        <p:cTn id="17" dur="500" fill="hold"/>
                                        <p:tgtEl>
                                          <p:spTgt spid="7"/>
                                        </p:tgtEl>
                                        <p:attrNameLst>
                                          <p:attrName>ppt_y</p:attrName>
                                        </p:attrNameLst>
                                      </p:cBhvr>
                                      <p:tavLst>
                                        <p:tav tm="0">
                                          <p:val>
                                            <p:strVal val="#ppt_y"/>
                                          </p:val>
                                        </p:tav>
                                        <p:tav tm="100000">
                                          <p:val>
                                            <p:strVal val="#ppt_y"/>
                                          </p:val>
                                        </p:tav>
                                      </p:tavLst>
                                    </p:anim>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dissolve">
                                      <p:cBhvr>
                                        <p:cTn id="29" dur="500"/>
                                        <p:tgtEl>
                                          <p:spTgt spid="14"/>
                                        </p:tgtEl>
                                      </p:cBhvr>
                                    </p:animEffect>
                                  </p:childTnLst>
                                </p:cTn>
                              </p:par>
                            </p:childTnLst>
                          </p:cTn>
                        </p:par>
                        <p:par>
                          <p:cTn id="30" fill="hold" nodeType="afterGroup">
                            <p:stCondLst>
                              <p:cond delay="500"/>
                            </p:stCondLst>
                            <p:childTnLst>
                              <p:par>
                                <p:cTn id="31" presetID="47"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2"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p:cTn id="45" dur="500" fill="hold"/>
                                        <p:tgtEl>
                                          <p:spTgt spid="18"/>
                                        </p:tgtEl>
                                        <p:attrNameLst>
                                          <p:attrName>ppt_x</p:attrName>
                                        </p:attrNameLst>
                                      </p:cBhvr>
                                      <p:tavLst>
                                        <p:tav tm="0">
                                          <p:val>
                                            <p:strVal val="#ppt_x+#ppt_w/2"/>
                                          </p:val>
                                        </p:tav>
                                        <p:tav tm="100000">
                                          <p:val>
                                            <p:strVal val="#ppt_x"/>
                                          </p:val>
                                        </p:tav>
                                      </p:tavLst>
                                    </p:anim>
                                    <p:anim calcmode="lin" valueType="num">
                                      <p:cBhvr>
                                        <p:cTn id="46" dur="500" fill="hold"/>
                                        <p:tgtEl>
                                          <p:spTgt spid="18"/>
                                        </p:tgtEl>
                                        <p:attrNameLst>
                                          <p:attrName>ppt_y</p:attrName>
                                        </p:attrNameLst>
                                      </p:cBhvr>
                                      <p:tavLst>
                                        <p:tav tm="0">
                                          <p:val>
                                            <p:strVal val="#ppt_y"/>
                                          </p:val>
                                        </p:tav>
                                        <p:tav tm="100000">
                                          <p:val>
                                            <p:strVal val="#ppt_y"/>
                                          </p:val>
                                        </p:tav>
                                      </p:tavLst>
                                    </p:anim>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strVal val="#ppt_h"/>
                                          </p:val>
                                        </p:tav>
                                        <p:tav tm="100000">
                                          <p:val>
                                            <p:strVal val="#ppt_h"/>
                                          </p:val>
                                        </p:tav>
                                      </p:tavLst>
                                    </p:anim>
                                  </p:childTnLst>
                                </p:cTn>
                              </p:par>
                            </p:childTnLst>
                          </p:cTn>
                        </p:par>
                        <p:par>
                          <p:cTn id="49" fill="hold" nodeType="afterGroup">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dissolv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5" grpId="0" animBg="1"/>
      <p:bldP spid="1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2743200" y="784225"/>
            <a:ext cx="3429000" cy="6045200"/>
          </a:xfrm>
          <a:prstGeom prst="rect">
            <a:avLst/>
          </a:prstGeom>
          <a:noFill/>
          <a:ln w="9525">
            <a:noFill/>
            <a:miter lim="800000"/>
            <a:headEnd/>
            <a:tailEnd/>
          </a:ln>
        </p:spPr>
      </p:pic>
      <p:sp>
        <p:nvSpPr>
          <p:cNvPr id="2" name="Title 1"/>
          <p:cNvSpPr>
            <a:spLocks noGrp="1"/>
          </p:cNvSpPr>
          <p:nvPr>
            <p:ph type="title"/>
          </p:nvPr>
        </p:nvSpPr>
        <p:spPr>
          <a:xfrm>
            <a:off x="457200" y="-152400"/>
            <a:ext cx="8229600" cy="1143000"/>
          </a:xfrm>
        </p:spPr>
        <p:txBody>
          <a:bodyPr rtlCol="0">
            <a:normAutofit/>
          </a:bodyPr>
          <a:lstStyle/>
          <a:p>
            <a:pPr lvl="1" eaLnBrk="1" fontAlgn="auto" hangingPunct="1">
              <a:spcAft>
                <a:spcPts val="0"/>
              </a:spcAft>
              <a:defRPr/>
            </a:pPr>
            <a:r>
              <a:rPr lang="en-GB" b="1" dirty="0">
                <a:solidFill>
                  <a:srgbClr val="FFC000"/>
                </a:solidFill>
                <a:latin typeface="+mj-lt"/>
              </a:rPr>
              <a:t>Minimum Mode- Pin Details</a:t>
            </a:r>
            <a:endParaRPr lang="en-US" sz="2800" b="1" dirty="0">
              <a:solidFill>
                <a:srgbClr val="FFC000"/>
              </a:solidFill>
              <a:latin typeface="+mj-lt"/>
            </a:endParaRPr>
          </a:p>
        </p:txBody>
      </p:sp>
      <p:sp>
        <p:nvSpPr>
          <p:cNvPr id="6" name="Slide Number Placeholder 5"/>
          <p:cNvSpPr>
            <a:spLocks noGrp="1"/>
          </p:cNvSpPr>
          <p:nvPr>
            <p:ph type="sldNum" sz="quarter" idx="12"/>
          </p:nvPr>
        </p:nvSpPr>
        <p:spPr/>
        <p:txBody>
          <a:bodyPr/>
          <a:lstStyle/>
          <a:p>
            <a:pPr>
              <a:defRPr/>
            </a:pPr>
            <a:fld id="{599DE432-25C4-42DA-80D4-E4637063D9B7}" type="slidenum">
              <a:rPr lang="en-US"/>
              <a:pPr>
                <a:defRPr/>
              </a:pPr>
              <a:t>54</a:t>
            </a:fld>
            <a:endParaRPr lang="en-US"/>
          </a:p>
        </p:txBody>
      </p:sp>
      <p:grpSp>
        <p:nvGrpSpPr>
          <p:cNvPr id="3" name="Group 7"/>
          <p:cNvGrpSpPr>
            <a:grpSpLocks/>
          </p:cNvGrpSpPr>
          <p:nvPr/>
        </p:nvGrpSpPr>
        <p:grpSpPr bwMode="auto">
          <a:xfrm>
            <a:off x="5715000" y="1778000"/>
            <a:ext cx="2895600" cy="1651000"/>
            <a:chOff x="3504" y="1296"/>
            <a:chExt cx="1824" cy="1040"/>
          </a:xfrm>
          <a:solidFill>
            <a:schemeClr val="accent1"/>
          </a:solidFill>
        </p:grpSpPr>
        <p:sp>
          <p:nvSpPr>
            <p:cNvPr id="8" name="Text Box 8"/>
            <p:cNvSpPr txBox="1">
              <a:spLocks noChangeArrowheads="1"/>
            </p:cNvSpPr>
            <p:nvPr/>
          </p:nvSpPr>
          <p:spPr bwMode="auto">
            <a:xfrm>
              <a:off x="4272" y="1296"/>
              <a:ext cx="1056" cy="252"/>
            </a:xfrm>
            <a:prstGeom prst="rect">
              <a:avLst/>
            </a:prstGeom>
            <a:grpFill/>
            <a:ln w="38100">
              <a:solidFill>
                <a:srgbClr val="0070C0"/>
              </a:solidFill>
              <a:miter lim="800000"/>
              <a:headEnd/>
              <a:tailEnd/>
            </a:ln>
            <a:effectLst/>
          </p:spPr>
          <p:txBody>
            <a:bodyPr>
              <a:spAutoFit/>
            </a:bodyPr>
            <a:lstStyle/>
            <a:p>
              <a:pPr algn="ctr" fontAlgn="auto">
                <a:spcBef>
                  <a:spcPct val="50000"/>
                </a:spcBef>
                <a:spcAft>
                  <a:spcPts val="0"/>
                </a:spcAft>
                <a:defRPr/>
              </a:pPr>
              <a:r>
                <a:rPr lang="en-US" sz="2000" b="1" dirty="0">
                  <a:solidFill>
                    <a:srgbClr val="000000"/>
                  </a:solidFill>
                  <a:latin typeface="+mn-lt"/>
                  <a:cs typeface="+mn-cs"/>
                </a:rPr>
                <a:t>Read Signal</a:t>
              </a:r>
            </a:p>
          </p:txBody>
        </p:sp>
        <p:sp>
          <p:nvSpPr>
            <p:cNvPr id="9" name="Freeform 9"/>
            <p:cNvSpPr>
              <a:spLocks/>
            </p:cNvSpPr>
            <p:nvPr/>
          </p:nvSpPr>
          <p:spPr bwMode="auto">
            <a:xfrm>
              <a:off x="3504" y="1536"/>
              <a:ext cx="872" cy="800"/>
            </a:xfrm>
            <a:custGeom>
              <a:avLst/>
              <a:gdLst/>
              <a:ahLst/>
              <a:cxnLst>
                <a:cxn ang="0">
                  <a:pos x="912" y="0"/>
                </a:cxn>
                <a:cxn ang="0">
                  <a:pos x="816" y="288"/>
                </a:cxn>
                <a:cxn ang="0">
                  <a:pos x="288" y="720"/>
                </a:cxn>
                <a:cxn ang="0">
                  <a:pos x="0" y="768"/>
                </a:cxn>
              </a:cxnLst>
              <a:rect l="0" t="0" r="r" b="b"/>
              <a:pathLst>
                <a:path w="920" h="800">
                  <a:moveTo>
                    <a:pt x="912" y="0"/>
                  </a:moveTo>
                  <a:cubicBezTo>
                    <a:pt x="916" y="84"/>
                    <a:pt x="920" y="168"/>
                    <a:pt x="816" y="288"/>
                  </a:cubicBezTo>
                  <a:cubicBezTo>
                    <a:pt x="712" y="408"/>
                    <a:pt x="424" y="640"/>
                    <a:pt x="288" y="720"/>
                  </a:cubicBezTo>
                  <a:cubicBezTo>
                    <a:pt x="152" y="800"/>
                    <a:pt x="76" y="784"/>
                    <a:pt x="0" y="768"/>
                  </a:cubicBezTo>
                </a:path>
              </a:pathLst>
            </a:custGeom>
            <a:noFill/>
            <a:ln w="38100">
              <a:solidFill>
                <a:srgbClr val="0070C0"/>
              </a:solidFill>
              <a:round/>
              <a:headEnd/>
              <a:tailEnd/>
            </a:ln>
            <a:effectLst/>
          </p:spPr>
          <p:txBody>
            <a:bodyPr/>
            <a:lstStyle/>
            <a:p>
              <a:pPr algn="ctr" fontAlgn="auto">
                <a:spcBef>
                  <a:spcPts val="0"/>
                </a:spcBef>
                <a:spcAft>
                  <a:spcPts val="0"/>
                </a:spcAft>
                <a:defRPr/>
              </a:pPr>
              <a:endParaRPr lang="en-US" sz="2000" b="1">
                <a:latin typeface="+mn-lt"/>
                <a:cs typeface="+mn-cs"/>
              </a:endParaRPr>
            </a:p>
          </p:txBody>
        </p:sp>
      </p:grpSp>
      <p:grpSp>
        <p:nvGrpSpPr>
          <p:cNvPr id="4" name="Group 10"/>
          <p:cNvGrpSpPr>
            <a:grpSpLocks/>
          </p:cNvGrpSpPr>
          <p:nvPr/>
        </p:nvGrpSpPr>
        <p:grpSpPr bwMode="auto">
          <a:xfrm>
            <a:off x="5758544" y="3113089"/>
            <a:ext cx="2917826" cy="1154113"/>
            <a:chOff x="3552" y="1913"/>
            <a:chExt cx="1838" cy="727"/>
          </a:xfrm>
          <a:solidFill>
            <a:schemeClr val="accent1"/>
          </a:solidFill>
        </p:grpSpPr>
        <p:sp>
          <p:nvSpPr>
            <p:cNvPr id="11" name="Text Box 11"/>
            <p:cNvSpPr txBox="1">
              <a:spLocks noChangeArrowheads="1"/>
            </p:cNvSpPr>
            <p:nvPr/>
          </p:nvSpPr>
          <p:spPr bwMode="auto">
            <a:xfrm>
              <a:off x="4238" y="1913"/>
              <a:ext cx="1152" cy="252"/>
            </a:xfrm>
            <a:prstGeom prst="rect">
              <a:avLst/>
            </a:prstGeom>
            <a:grpFill/>
            <a:ln w="38100">
              <a:solidFill>
                <a:srgbClr val="0070C0"/>
              </a:solidFill>
              <a:miter lim="800000"/>
              <a:headEnd/>
              <a:tailEnd/>
            </a:ln>
            <a:effectLst/>
          </p:spPr>
          <p:txBody>
            <a:bodyPr>
              <a:spAutoFit/>
            </a:bodyPr>
            <a:lstStyle/>
            <a:p>
              <a:pPr algn="ctr" fontAlgn="auto">
                <a:spcBef>
                  <a:spcPct val="50000"/>
                </a:spcBef>
                <a:spcAft>
                  <a:spcPts val="0"/>
                </a:spcAft>
                <a:defRPr/>
              </a:pPr>
              <a:r>
                <a:rPr lang="en-US" sz="2000" b="1" dirty="0">
                  <a:solidFill>
                    <a:srgbClr val="000000"/>
                  </a:solidFill>
                  <a:latin typeface="+mn-lt"/>
                  <a:cs typeface="+mn-cs"/>
                </a:rPr>
                <a:t>Write Signal</a:t>
              </a:r>
            </a:p>
          </p:txBody>
        </p:sp>
        <p:sp>
          <p:nvSpPr>
            <p:cNvPr id="12" name="Line 12"/>
            <p:cNvSpPr>
              <a:spLocks noChangeShapeType="1"/>
            </p:cNvSpPr>
            <p:nvPr/>
          </p:nvSpPr>
          <p:spPr bwMode="auto">
            <a:xfrm flipV="1">
              <a:off x="3552" y="2016"/>
              <a:ext cx="693" cy="624"/>
            </a:xfrm>
            <a:prstGeom prst="line">
              <a:avLst/>
            </a:prstGeom>
            <a:grpFill/>
            <a:ln w="38100">
              <a:solidFill>
                <a:srgbClr val="0070C0"/>
              </a:solidFill>
              <a:round/>
              <a:headEnd/>
              <a:tailEnd/>
            </a:ln>
            <a:effectLst/>
          </p:spPr>
          <p:txBody>
            <a:bodyPr/>
            <a:lstStyle/>
            <a:p>
              <a:pPr algn="ctr" fontAlgn="auto">
                <a:spcBef>
                  <a:spcPts val="0"/>
                </a:spcBef>
                <a:spcAft>
                  <a:spcPts val="0"/>
                </a:spcAft>
                <a:defRPr/>
              </a:pPr>
              <a:endParaRPr lang="en-US" sz="2000" b="1">
                <a:latin typeface="+mn-lt"/>
                <a:cs typeface="+mn-cs"/>
              </a:endParaRPr>
            </a:p>
          </p:txBody>
        </p:sp>
      </p:grpSp>
      <p:grpSp>
        <p:nvGrpSpPr>
          <p:cNvPr id="5" name="Group 13"/>
          <p:cNvGrpSpPr>
            <a:grpSpLocks/>
          </p:cNvGrpSpPr>
          <p:nvPr/>
        </p:nvGrpSpPr>
        <p:grpSpPr bwMode="auto">
          <a:xfrm>
            <a:off x="5867400" y="4114800"/>
            <a:ext cx="2841625" cy="630228"/>
            <a:chOff x="3552" y="2537"/>
            <a:chExt cx="1790" cy="252"/>
          </a:xfrm>
          <a:solidFill>
            <a:schemeClr val="accent1"/>
          </a:solidFill>
        </p:grpSpPr>
        <p:sp>
          <p:nvSpPr>
            <p:cNvPr id="14" name="Text Box 14"/>
            <p:cNvSpPr txBox="1">
              <a:spLocks noChangeArrowheads="1"/>
            </p:cNvSpPr>
            <p:nvPr/>
          </p:nvSpPr>
          <p:spPr bwMode="auto">
            <a:xfrm>
              <a:off x="4183" y="2537"/>
              <a:ext cx="1159" cy="252"/>
            </a:xfrm>
            <a:prstGeom prst="rect">
              <a:avLst/>
            </a:prstGeom>
            <a:grpFill/>
            <a:ln w="38100">
              <a:solidFill>
                <a:srgbClr val="0070C0"/>
              </a:solidFill>
              <a:miter lim="800000"/>
              <a:headEnd/>
              <a:tailEnd/>
            </a:ln>
            <a:effectLst/>
          </p:spPr>
          <p:txBody>
            <a:bodyPr>
              <a:spAutoFit/>
            </a:bodyPr>
            <a:lstStyle/>
            <a:p>
              <a:pPr algn="ctr" fontAlgn="auto">
                <a:spcBef>
                  <a:spcPct val="50000"/>
                </a:spcBef>
                <a:spcAft>
                  <a:spcPts val="0"/>
                </a:spcAft>
                <a:defRPr/>
              </a:pPr>
              <a:r>
                <a:rPr lang="en-US" sz="2000" b="1" dirty="0">
                  <a:solidFill>
                    <a:srgbClr val="000000"/>
                  </a:solidFill>
                  <a:latin typeface="+mn-lt"/>
                  <a:cs typeface="+mn-cs"/>
                </a:rPr>
                <a:t>Memory or I/0</a:t>
              </a:r>
            </a:p>
          </p:txBody>
        </p:sp>
        <p:sp>
          <p:nvSpPr>
            <p:cNvPr id="15" name="Line 15"/>
            <p:cNvSpPr>
              <a:spLocks noChangeShapeType="1"/>
            </p:cNvSpPr>
            <p:nvPr/>
          </p:nvSpPr>
          <p:spPr bwMode="auto">
            <a:xfrm flipH="1">
              <a:off x="3552" y="2646"/>
              <a:ext cx="638" cy="90"/>
            </a:xfrm>
            <a:prstGeom prst="line">
              <a:avLst/>
            </a:prstGeom>
            <a:grpFill/>
            <a:ln w="38100">
              <a:solidFill>
                <a:srgbClr val="0070C0"/>
              </a:solidFill>
              <a:round/>
              <a:headEnd/>
              <a:tailEnd/>
            </a:ln>
            <a:effectLst/>
          </p:spPr>
          <p:txBody>
            <a:bodyPr/>
            <a:lstStyle/>
            <a:p>
              <a:pPr algn="ctr" fontAlgn="auto">
                <a:spcBef>
                  <a:spcPts val="0"/>
                </a:spcBef>
                <a:spcAft>
                  <a:spcPts val="0"/>
                </a:spcAft>
                <a:defRPr/>
              </a:pPr>
              <a:endParaRPr lang="en-US" sz="2000" b="1">
                <a:latin typeface="+mn-lt"/>
                <a:cs typeface="+mn-cs"/>
              </a:endParaRPr>
            </a:p>
          </p:txBody>
        </p:sp>
      </p:grpSp>
      <p:grpSp>
        <p:nvGrpSpPr>
          <p:cNvPr id="7" name="Group 16"/>
          <p:cNvGrpSpPr>
            <a:grpSpLocks/>
          </p:cNvGrpSpPr>
          <p:nvPr/>
        </p:nvGrpSpPr>
        <p:grpSpPr bwMode="auto">
          <a:xfrm>
            <a:off x="5834062" y="5116512"/>
            <a:ext cx="3006577" cy="1740261"/>
            <a:chOff x="3579" y="2872"/>
            <a:chExt cx="1549" cy="967"/>
          </a:xfrm>
          <a:solidFill>
            <a:schemeClr val="accent1"/>
          </a:solidFill>
        </p:grpSpPr>
        <p:sp>
          <p:nvSpPr>
            <p:cNvPr id="17" name="Text Box 17"/>
            <p:cNvSpPr txBox="1">
              <a:spLocks noChangeArrowheads="1"/>
            </p:cNvSpPr>
            <p:nvPr/>
          </p:nvSpPr>
          <p:spPr bwMode="auto">
            <a:xfrm>
              <a:off x="4107" y="3446"/>
              <a:ext cx="1021" cy="393"/>
            </a:xfrm>
            <a:prstGeom prst="rect">
              <a:avLst/>
            </a:prstGeom>
            <a:grpFill/>
            <a:ln w="38100">
              <a:solidFill>
                <a:srgbClr val="0070C0"/>
              </a:solidFill>
              <a:miter lim="800000"/>
              <a:headEnd/>
              <a:tailEnd/>
            </a:ln>
            <a:effectLst/>
          </p:spPr>
          <p:txBody>
            <a:bodyPr wrap="square">
              <a:spAutoFit/>
            </a:bodyPr>
            <a:lstStyle/>
            <a:p>
              <a:pPr algn="ctr" fontAlgn="auto">
                <a:spcBef>
                  <a:spcPct val="50000"/>
                </a:spcBef>
                <a:spcAft>
                  <a:spcPts val="0"/>
                </a:spcAft>
                <a:defRPr/>
              </a:pPr>
              <a:r>
                <a:rPr lang="en-US" sz="2000" b="1" dirty="0">
                  <a:latin typeface="+mn-lt"/>
                  <a:cs typeface="+mn-cs"/>
                </a:rPr>
                <a:t>Data Bus Enable</a:t>
              </a:r>
            </a:p>
          </p:txBody>
        </p:sp>
        <p:sp>
          <p:nvSpPr>
            <p:cNvPr id="18" name="Freeform 18"/>
            <p:cNvSpPr>
              <a:spLocks/>
            </p:cNvSpPr>
            <p:nvPr/>
          </p:nvSpPr>
          <p:spPr bwMode="auto">
            <a:xfrm>
              <a:off x="3579" y="2872"/>
              <a:ext cx="528" cy="754"/>
            </a:xfrm>
            <a:custGeom>
              <a:avLst/>
              <a:gdLst/>
              <a:ahLst/>
              <a:cxnLst>
                <a:cxn ang="0">
                  <a:pos x="0" y="0"/>
                </a:cxn>
                <a:cxn ang="0">
                  <a:pos x="144" y="192"/>
                </a:cxn>
                <a:cxn ang="0">
                  <a:pos x="144" y="768"/>
                </a:cxn>
                <a:cxn ang="0">
                  <a:pos x="336" y="912"/>
                </a:cxn>
              </a:cxnLst>
              <a:rect l="0" t="0" r="r" b="b"/>
              <a:pathLst>
                <a:path w="336" h="912">
                  <a:moveTo>
                    <a:pt x="0" y="0"/>
                  </a:moveTo>
                  <a:cubicBezTo>
                    <a:pt x="60" y="32"/>
                    <a:pt x="120" y="64"/>
                    <a:pt x="144" y="192"/>
                  </a:cubicBezTo>
                  <a:cubicBezTo>
                    <a:pt x="168" y="320"/>
                    <a:pt x="112" y="648"/>
                    <a:pt x="144" y="768"/>
                  </a:cubicBezTo>
                  <a:cubicBezTo>
                    <a:pt x="176" y="888"/>
                    <a:pt x="256" y="900"/>
                    <a:pt x="336" y="912"/>
                  </a:cubicBezTo>
                </a:path>
              </a:pathLst>
            </a:custGeom>
            <a:noFill/>
            <a:ln w="38100">
              <a:solidFill>
                <a:srgbClr val="0070C0"/>
              </a:solidFill>
              <a:round/>
              <a:headEnd/>
              <a:tailEnd/>
            </a:ln>
            <a:effectLst/>
          </p:spPr>
          <p:txBody>
            <a:bodyPr/>
            <a:lstStyle/>
            <a:p>
              <a:pPr algn="ctr" fontAlgn="auto">
                <a:spcBef>
                  <a:spcPts val="0"/>
                </a:spcBef>
                <a:spcAft>
                  <a:spcPts val="0"/>
                </a:spcAft>
                <a:defRPr/>
              </a:pPr>
              <a:endParaRPr lang="en-US" sz="2000" b="1">
                <a:latin typeface="+mn-lt"/>
                <a:cs typeface="+mn-cs"/>
              </a:endParaRPr>
            </a:p>
          </p:txBody>
        </p:sp>
      </p:grpSp>
      <p:sp>
        <p:nvSpPr>
          <p:cNvPr id="24" name="Rectangle 23"/>
          <p:cNvSpPr/>
          <p:nvPr/>
        </p:nvSpPr>
        <p:spPr>
          <a:xfrm>
            <a:off x="5268913" y="3259138"/>
            <a:ext cx="457200" cy="257175"/>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Rectangle 25"/>
          <p:cNvSpPr/>
          <p:nvPr/>
        </p:nvSpPr>
        <p:spPr>
          <a:xfrm>
            <a:off x="5300663" y="4130675"/>
            <a:ext cx="457200" cy="255588"/>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Rectangle 26"/>
          <p:cNvSpPr/>
          <p:nvPr/>
        </p:nvSpPr>
        <p:spPr>
          <a:xfrm>
            <a:off x="5334000" y="4424363"/>
            <a:ext cx="533400" cy="300037"/>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ectangle 27"/>
          <p:cNvSpPr/>
          <p:nvPr/>
        </p:nvSpPr>
        <p:spPr>
          <a:xfrm>
            <a:off x="5322888" y="4991100"/>
            <a:ext cx="533400" cy="300038"/>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 name="Group 13"/>
          <p:cNvGrpSpPr>
            <a:grpSpLocks/>
          </p:cNvGrpSpPr>
          <p:nvPr/>
        </p:nvGrpSpPr>
        <p:grpSpPr bwMode="auto">
          <a:xfrm>
            <a:off x="5867401" y="4876805"/>
            <a:ext cx="3059113" cy="1092203"/>
            <a:chOff x="3566" y="2434"/>
            <a:chExt cx="1927" cy="688"/>
          </a:xfrm>
          <a:solidFill>
            <a:schemeClr val="accent1"/>
          </a:solidFill>
        </p:grpSpPr>
        <p:sp>
          <p:nvSpPr>
            <p:cNvPr id="30" name="Text Box 14"/>
            <p:cNvSpPr txBox="1">
              <a:spLocks noChangeArrowheads="1"/>
            </p:cNvSpPr>
            <p:nvPr/>
          </p:nvSpPr>
          <p:spPr bwMode="auto">
            <a:xfrm>
              <a:off x="4190" y="2482"/>
              <a:ext cx="1303" cy="640"/>
            </a:xfrm>
            <a:prstGeom prst="rect">
              <a:avLst/>
            </a:prstGeom>
            <a:grpFill/>
            <a:ln w="38100">
              <a:solidFill>
                <a:srgbClr val="0070C0"/>
              </a:solidFill>
              <a:miter lim="800000"/>
              <a:headEnd/>
              <a:tailEnd/>
            </a:ln>
            <a:effectLst/>
          </p:spPr>
          <p:txBody>
            <a:bodyPr wrap="square">
              <a:spAutoFit/>
            </a:bodyPr>
            <a:lstStyle/>
            <a:p>
              <a:pPr algn="ctr" fontAlgn="auto">
                <a:spcBef>
                  <a:spcPct val="50000"/>
                </a:spcBef>
                <a:spcAft>
                  <a:spcPts val="0"/>
                </a:spcAft>
                <a:defRPr/>
              </a:pPr>
              <a:r>
                <a:rPr lang="en-US" sz="2000" b="1" dirty="0">
                  <a:solidFill>
                    <a:srgbClr val="000000"/>
                  </a:solidFill>
                  <a:latin typeface="+mn-lt"/>
                  <a:cs typeface="+mn-cs"/>
                </a:rPr>
                <a:t>Data Transmit/Receive</a:t>
              </a:r>
            </a:p>
          </p:txBody>
        </p:sp>
        <p:sp>
          <p:nvSpPr>
            <p:cNvPr id="31" name="Line 15"/>
            <p:cNvSpPr>
              <a:spLocks noChangeShapeType="1"/>
            </p:cNvSpPr>
            <p:nvPr/>
          </p:nvSpPr>
          <p:spPr bwMode="auto">
            <a:xfrm flipH="1" flipV="1">
              <a:off x="3566" y="2434"/>
              <a:ext cx="624" cy="212"/>
            </a:xfrm>
            <a:prstGeom prst="line">
              <a:avLst/>
            </a:prstGeom>
            <a:grpFill/>
            <a:ln w="38100">
              <a:solidFill>
                <a:srgbClr val="0070C0"/>
              </a:solidFill>
              <a:round/>
              <a:headEnd/>
              <a:tailEnd/>
            </a:ln>
            <a:effectLst/>
          </p:spPr>
          <p:txBody>
            <a:bodyPr/>
            <a:lstStyle/>
            <a:p>
              <a:pPr algn="ctr" fontAlgn="auto">
                <a:spcBef>
                  <a:spcPts val="0"/>
                </a:spcBef>
                <a:spcAft>
                  <a:spcPts val="0"/>
                </a:spcAft>
                <a:defRPr/>
              </a:pPr>
              <a:endParaRPr lang="en-US" sz="2000" b="1">
                <a:latin typeface="+mn-lt"/>
                <a:cs typeface="+mn-cs"/>
              </a:endParaRPr>
            </a:p>
          </p:txBody>
        </p:sp>
      </p:grpSp>
      <p:sp>
        <p:nvSpPr>
          <p:cNvPr id="32" name="Rectangle 31"/>
          <p:cNvSpPr/>
          <p:nvPr/>
        </p:nvSpPr>
        <p:spPr>
          <a:xfrm>
            <a:off x="5334000" y="4702175"/>
            <a:ext cx="533400" cy="300038"/>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dissolve">
                                      <p:cBhvr>
                                        <p:cTn id="37" dur="500"/>
                                        <p:tgtEl>
                                          <p:spTgt spid="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dissolve">
                                      <p:cBhvr>
                                        <p:cTn id="47" dur="500"/>
                                        <p:tgtEl>
                                          <p:spTgt spid="2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dissolv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7" grpId="0" animBg="1"/>
      <p:bldP spid="28" grpId="0" animBg="1"/>
      <p:bldP spid="3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rtlCol="0">
            <a:normAutofit/>
          </a:bodyPr>
          <a:lstStyle/>
          <a:p>
            <a:pPr lvl="1" eaLnBrk="1" fontAlgn="auto" hangingPunct="1">
              <a:spcAft>
                <a:spcPts val="0"/>
              </a:spcAft>
              <a:defRPr/>
            </a:pPr>
            <a:r>
              <a:rPr lang="en-GB" b="1" dirty="0">
                <a:solidFill>
                  <a:srgbClr val="FFC000"/>
                </a:solidFill>
                <a:latin typeface="+mj-lt"/>
              </a:rPr>
              <a:t>Maximum Mode - Pin Details</a:t>
            </a:r>
            <a:endParaRPr lang="en-US" sz="2800" b="1" dirty="0">
              <a:solidFill>
                <a:srgbClr val="FFC000"/>
              </a:solidFill>
              <a:latin typeface="+mj-lt"/>
            </a:endParaRPr>
          </a:p>
        </p:txBody>
      </p:sp>
      <p:pic>
        <p:nvPicPr>
          <p:cNvPr id="24580" name="Picture 2"/>
          <p:cNvPicPr>
            <a:picLocks noChangeAspect="1" noChangeArrowheads="1"/>
          </p:cNvPicPr>
          <p:nvPr/>
        </p:nvPicPr>
        <p:blipFill>
          <a:blip r:embed="rId2"/>
          <a:srcRect/>
          <a:stretch>
            <a:fillRect/>
          </a:stretch>
        </p:blipFill>
        <p:spPr bwMode="auto">
          <a:xfrm>
            <a:off x="2819400" y="838200"/>
            <a:ext cx="3429000" cy="5943600"/>
          </a:xfrm>
          <a:prstGeom prst="rect">
            <a:avLst/>
          </a:prstGeom>
          <a:noFill/>
          <a:ln w="9525">
            <a:noFill/>
            <a:miter lim="800000"/>
            <a:headEnd/>
            <a:tailEnd/>
          </a:ln>
        </p:spPr>
      </p:pic>
      <p:sp>
        <p:nvSpPr>
          <p:cNvPr id="8" name="Text Box 10"/>
          <p:cNvSpPr txBox="1">
            <a:spLocks noChangeArrowheads="1"/>
          </p:cNvSpPr>
          <p:nvPr/>
        </p:nvSpPr>
        <p:spPr bwMode="auto">
          <a:xfrm>
            <a:off x="6553200" y="3852863"/>
            <a:ext cx="2362200" cy="1908215"/>
          </a:xfrm>
          <a:prstGeom prst="rect">
            <a:avLst/>
          </a:prstGeom>
          <a:solidFill>
            <a:srgbClr val="00B0F0"/>
          </a:solidFill>
          <a:ln w="38100">
            <a:solidFill>
              <a:srgbClr val="0070C0"/>
            </a:solidFill>
            <a:miter lim="800000"/>
            <a:headEnd/>
            <a:tailEnd/>
          </a:ln>
        </p:spPr>
        <p:txBody>
          <a:bodyPr>
            <a:spAutoFit/>
          </a:bodyPr>
          <a:lstStyle/>
          <a:p>
            <a:pPr algn="ctr"/>
            <a:r>
              <a:rPr lang="en-US" sz="2800" b="1" dirty="0">
                <a:solidFill>
                  <a:srgbClr val="000000"/>
                </a:solidFill>
                <a:latin typeface="Calibri" pitchFamily="34" charset="0"/>
              </a:rPr>
              <a:t>Status Signal</a:t>
            </a:r>
          </a:p>
          <a:p>
            <a:pPr algn="ctr"/>
            <a:endParaRPr lang="en-US" dirty="0">
              <a:solidFill>
                <a:srgbClr val="000000"/>
              </a:solidFill>
              <a:latin typeface="Calibri" pitchFamily="34" charset="0"/>
            </a:endParaRPr>
          </a:p>
          <a:p>
            <a:pPr algn="ctr"/>
            <a:r>
              <a:rPr lang="en-US" dirty="0">
                <a:solidFill>
                  <a:srgbClr val="000000"/>
                </a:solidFill>
                <a:latin typeface="Calibri" pitchFamily="34" charset="0"/>
              </a:rPr>
              <a:t>Inputs to 8288 </a:t>
            </a:r>
            <a:r>
              <a:rPr lang="en-US" dirty="0" smtClean="0">
                <a:solidFill>
                  <a:srgbClr val="000000"/>
                </a:solidFill>
                <a:latin typeface="Calibri" pitchFamily="34" charset="0"/>
              </a:rPr>
              <a:t>bus controller to </a:t>
            </a:r>
            <a:r>
              <a:rPr lang="en-US" dirty="0">
                <a:solidFill>
                  <a:srgbClr val="000000"/>
                </a:solidFill>
                <a:latin typeface="Calibri" pitchFamily="34" charset="0"/>
              </a:rPr>
              <a:t>generate </a:t>
            </a:r>
            <a:r>
              <a:rPr lang="en-US" dirty="0" smtClean="0">
                <a:solidFill>
                  <a:srgbClr val="000000"/>
                </a:solidFill>
                <a:latin typeface="Calibri" pitchFamily="34" charset="0"/>
              </a:rPr>
              <a:t>bus timing and control signals.</a:t>
            </a:r>
            <a:endParaRPr lang="en-US" dirty="0">
              <a:solidFill>
                <a:srgbClr val="000000"/>
              </a:solidFill>
              <a:latin typeface="Calibri" pitchFamily="34" charset="0"/>
            </a:endParaRPr>
          </a:p>
        </p:txBody>
      </p:sp>
      <p:sp>
        <p:nvSpPr>
          <p:cNvPr id="9" name="Rectangle 8"/>
          <p:cNvSpPr/>
          <p:nvPr/>
        </p:nvSpPr>
        <p:spPr>
          <a:xfrm>
            <a:off x="5410200" y="4397375"/>
            <a:ext cx="304800" cy="8382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a:stCxn id="9" idx="3"/>
            <a:endCxn id="8" idx="1"/>
          </p:cNvCxnSpPr>
          <p:nvPr/>
        </p:nvCxnSpPr>
        <p:spPr>
          <a:xfrm flipV="1">
            <a:off x="5715000" y="4806971"/>
            <a:ext cx="838200" cy="950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Text Box 11"/>
          <p:cNvSpPr txBox="1">
            <a:spLocks noChangeArrowheads="1"/>
          </p:cNvSpPr>
          <p:nvPr/>
        </p:nvSpPr>
        <p:spPr bwMode="auto">
          <a:xfrm>
            <a:off x="304800" y="2165350"/>
            <a:ext cx="2209800" cy="3016250"/>
          </a:xfrm>
          <a:prstGeom prst="rect">
            <a:avLst/>
          </a:prstGeom>
          <a:solidFill>
            <a:schemeClr val="bg1"/>
          </a:solidFill>
          <a:ln w="9525">
            <a:noFill/>
            <a:miter lim="800000"/>
            <a:headEnd/>
            <a:tailEnd/>
          </a:ln>
          <a:effectLst/>
        </p:spPr>
        <p:txBody>
          <a:bodyPr>
            <a:spAutoFit/>
          </a:bodyPr>
          <a:lstStyle/>
          <a:p>
            <a:pPr fontAlgn="auto">
              <a:spcBef>
                <a:spcPct val="50000"/>
              </a:spcBef>
              <a:spcAft>
                <a:spcPts val="0"/>
              </a:spcAft>
              <a:defRPr/>
            </a:pPr>
            <a:r>
              <a:rPr lang="en-US" sz="2800" b="1" dirty="0">
                <a:solidFill>
                  <a:srgbClr val="000000"/>
                </a:solidFill>
                <a:latin typeface="+mj-lt"/>
                <a:cs typeface="+mn-cs"/>
              </a:rPr>
              <a:t>S2 S1 S0</a:t>
            </a:r>
          </a:p>
          <a:p>
            <a:pPr fontAlgn="auto">
              <a:spcBef>
                <a:spcPts val="0"/>
              </a:spcBef>
              <a:spcAft>
                <a:spcPts val="0"/>
              </a:spcAft>
              <a:defRPr/>
            </a:pPr>
            <a:r>
              <a:rPr lang="en-US" dirty="0">
                <a:solidFill>
                  <a:srgbClr val="000000"/>
                </a:solidFill>
                <a:latin typeface="+mj-lt"/>
                <a:cs typeface="+mn-cs"/>
              </a:rPr>
              <a:t> </a:t>
            </a:r>
          </a:p>
          <a:p>
            <a:pPr fontAlgn="auto">
              <a:spcBef>
                <a:spcPts val="0"/>
              </a:spcBef>
              <a:spcAft>
                <a:spcPts val="0"/>
              </a:spcAft>
              <a:defRPr/>
            </a:pPr>
            <a:r>
              <a:rPr lang="en-US" dirty="0">
                <a:solidFill>
                  <a:srgbClr val="000000"/>
                </a:solidFill>
                <a:latin typeface="+mj-lt"/>
                <a:cs typeface="+mn-cs"/>
              </a:rPr>
              <a:t>000: INTA</a:t>
            </a:r>
          </a:p>
          <a:p>
            <a:pPr fontAlgn="auto">
              <a:spcBef>
                <a:spcPts val="0"/>
              </a:spcBef>
              <a:spcAft>
                <a:spcPts val="0"/>
              </a:spcAft>
              <a:defRPr/>
            </a:pPr>
            <a:r>
              <a:rPr lang="en-US" dirty="0">
                <a:solidFill>
                  <a:srgbClr val="000000"/>
                </a:solidFill>
                <a:latin typeface="+mj-lt"/>
                <a:cs typeface="+mn-cs"/>
              </a:rPr>
              <a:t>001: read I/O port</a:t>
            </a:r>
          </a:p>
          <a:p>
            <a:pPr fontAlgn="auto">
              <a:spcBef>
                <a:spcPts val="0"/>
              </a:spcBef>
              <a:spcAft>
                <a:spcPts val="0"/>
              </a:spcAft>
              <a:defRPr/>
            </a:pPr>
            <a:r>
              <a:rPr lang="en-US" dirty="0">
                <a:solidFill>
                  <a:srgbClr val="000000"/>
                </a:solidFill>
                <a:latin typeface="+mj-lt"/>
                <a:cs typeface="+mn-cs"/>
              </a:rPr>
              <a:t>010: write I/O port</a:t>
            </a:r>
          </a:p>
          <a:p>
            <a:pPr fontAlgn="auto">
              <a:spcBef>
                <a:spcPts val="0"/>
              </a:spcBef>
              <a:spcAft>
                <a:spcPts val="0"/>
              </a:spcAft>
              <a:defRPr/>
            </a:pPr>
            <a:r>
              <a:rPr lang="en-US" dirty="0">
                <a:solidFill>
                  <a:srgbClr val="000000"/>
                </a:solidFill>
                <a:latin typeface="+mj-lt"/>
                <a:cs typeface="+mn-cs"/>
              </a:rPr>
              <a:t>011: halt</a:t>
            </a:r>
          </a:p>
          <a:p>
            <a:pPr fontAlgn="auto">
              <a:spcBef>
                <a:spcPts val="0"/>
              </a:spcBef>
              <a:spcAft>
                <a:spcPts val="0"/>
              </a:spcAft>
              <a:defRPr/>
            </a:pPr>
            <a:r>
              <a:rPr lang="en-US" dirty="0">
                <a:solidFill>
                  <a:srgbClr val="000000"/>
                </a:solidFill>
                <a:latin typeface="+mj-lt"/>
                <a:cs typeface="+mn-cs"/>
              </a:rPr>
              <a:t>100: code access</a:t>
            </a:r>
          </a:p>
          <a:p>
            <a:pPr fontAlgn="auto">
              <a:spcBef>
                <a:spcPts val="0"/>
              </a:spcBef>
              <a:spcAft>
                <a:spcPts val="0"/>
              </a:spcAft>
              <a:defRPr/>
            </a:pPr>
            <a:r>
              <a:rPr lang="en-US" dirty="0">
                <a:solidFill>
                  <a:srgbClr val="000000"/>
                </a:solidFill>
                <a:latin typeface="+mj-lt"/>
                <a:cs typeface="+mn-cs"/>
              </a:rPr>
              <a:t>101: read memory</a:t>
            </a:r>
          </a:p>
          <a:p>
            <a:pPr fontAlgn="auto">
              <a:spcBef>
                <a:spcPts val="0"/>
              </a:spcBef>
              <a:spcAft>
                <a:spcPts val="0"/>
              </a:spcAft>
              <a:defRPr/>
            </a:pPr>
            <a:r>
              <a:rPr lang="en-US" dirty="0">
                <a:solidFill>
                  <a:srgbClr val="000000"/>
                </a:solidFill>
                <a:latin typeface="+mj-lt"/>
                <a:cs typeface="+mn-cs"/>
              </a:rPr>
              <a:t>110: write memory</a:t>
            </a:r>
          </a:p>
          <a:p>
            <a:pPr fontAlgn="auto">
              <a:spcBef>
                <a:spcPts val="0"/>
              </a:spcBef>
              <a:spcAft>
                <a:spcPts val="0"/>
              </a:spcAft>
              <a:defRPr/>
            </a:pPr>
            <a:r>
              <a:rPr lang="en-US" dirty="0">
                <a:solidFill>
                  <a:srgbClr val="000000"/>
                </a:solidFill>
                <a:latin typeface="+mj-lt"/>
                <a:cs typeface="+mn-cs"/>
              </a:rPr>
              <a:t>111: none -passive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ppt_x</p:attrName>
                                        </p:attrNameLst>
                                      </p:cBhvr>
                                      <p:tavLst>
                                        <p:tav tm="0">
                                          <p:val>
                                            <p:strVal val="#ppt_x-#ppt_w/2"/>
                                          </p:val>
                                        </p:tav>
                                        <p:tav tm="100000">
                                          <p:val>
                                            <p:strVal val="#ppt_x"/>
                                          </p:val>
                                        </p:tav>
                                      </p:tavLst>
                                    </p:anim>
                                    <p:anim calcmode="lin" valueType="num">
                                      <p:cBhvr>
                                        <p:cTn id="13" dur="500" fill="hold"/>
                                        <p:tgtEl>
                                          <p:spTgt spid="11"/>
                                        </p:tgtEl>
                                        <p:attrNameLst>
                                          <p:attrName>ppt_y</p:attrName>
                                        </p:attrNameLst>
                                      </p:cBhvr>
                                      <p:tavLst>
                                        <p:tav tm="0">
                                          <p:val>
                                            <p:strVal val="#ppt_y"/>
                                          </p:val>
                                        </p:tav>
                                        <p:tav tm="100000">
                                          <p:val>
                                            <p:strVal val="#ppt_y"/>
                                          </p:val>
                                        </p:tav>
                                      </p:tavLst>
                                    </p:anim>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rtlCol="0">
            <a:normAutofit/>
          </a:bodyPr>
          <a:lstStyle/>
          <a:p>
            <a:pPr lvl="1" eaLnBrk="1" fontAlgn="auto" hangingPunct="1">
              <a:spcAft>
                <a:spcPts val="0"/>
              </a:spcAft>
              <a:defRPr/>
            </a:pPr>
            <a:r>
              <a:rPr lang="en-GB" b="1" dirty="0">
                <a:solidFill>
                  <a:srgbClr val="FFC000"/>
                </a:solidFill>
                <a:latin typeface="+mj-lt"/>
              </a:rPr>
              <a:t>Maximum Mode - Pin Details</a:t>
            </a:r>
            <a:endParaRPr lang="en-US" sz="2800" b="1" dirty="0">
              <a:solidFill>
                <a:srgbClr val="FFC000"/>
              </a:solidFill>
              <a:latin typeface="+mj-lt"/>
            </a:endParaRPr>
          </a:p>
        </p:txBody>
      </p:sp>
      <p:sp>
        <p:nvSpPr>
          <p:cNvPr id="6" name="Slide Number Placeholder 5"/>
          <p:cNvSpPr>
            <a:spLocks noGrp="1"/>
          </p:cNvSpPr>
          <p:nvPr>
            <p:ph type="sldNum" sz="quarter" idx="12"/>
          </p:nvPr>
        </p:nvSpPr>
        <p:spPr/>
        <p:txBody>
          <a:bodyPr/>
          <a:lstStyle/>
          <a:p>
            <a:pPr>
              <a:defRPr/>
            </a:pPr>
            <a:fld id="{16231DC5-5186-4067-B933-681D5C3B93FD}" type="slidenum">
              <a:rPr lang="en-US"/>
              <a:pPr>
                <a:defRPr/>
              </a:pPr>
              <a:t>56</a:t>
            </a:fld>
            <a:endParaRPr lang="en-US"/>
          </a:p>
        </p:txBody>
      </p:sp>
      <p:pic>
        <p:nvPicPr>
          <p:cNvPr id="25604" name="Picture 2"/>
          <p:cNvPicPr>
            <a:picLocks noChangeAspect="1" noChangeArrowheads="1"/>
          </p:cNvPicPr>
          <p:nvPr/>
        </p:nvPicPr>
        <p:blipFill>
          <a:blip r:embed="rId2"/>
          <a:srcRect/>
          <a:stretch>
            <a:fillRect/>
          </a:stretch>
        </p:blipFill>
        <p:spPr bwMode="auto">
          <a:xfrm>
            <a:off x="2819400" y="838200"/>
            <a:ext cx="3429000" cy="5943600"/>
          </a:xfrm>
          <a:prstGeom prst="rect">
            <a:avLst/>
          </a:prstGeom>
          <a:noFill/>
          <a:ln w="9525">
            <a:noFill/>
            <a:miter lim="800000"/>
            <a:headEnd/>
            <a:tailEnd/>
          </a:ln>
        </p:spPr>
      </p:pic>
      <p:sp>
        <p:nvSpPr>
          <p:cNvPr id="9" name="Rectangle 8"/>
          <p:cNvSpPr/>
          <p:nvPr/>
        </p:nvSpPr>
        <p:spPr>
          <a:xfrm>
            <a:off x="5387975" y="3505200"/>
            <a:ext cx="762000" cy="6096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ext Box 11"/>
          <p:cNvSpPr txBox="1">
            <a:spLocks noChangeArrowheads="1"/>
          </p:cNvSpPr>
          <p:nvPr/>
        </p:nvSpPr>
        <p:spPr bwMode="auto">
          <a:xfrm>
            <a:off x="6781800" y="3451225"/>
            <a:ext cx="1905000" cy="706438"/>
          </a:xfrm>
          <a:prstGeom prst="rect">
            <a:avLst/>
          </a:prstGeom>
          <a:solidFill>
            <a:srgbClr val="00B0F0"/>
          </a:solidFill>
          <a:ln w="38100">
            <a:solidFill>
              <a:srgbClr val="0070C0"/>
            </a:solidFill>
            <a:miter lim="800000"/>
            <a:headEnd/>
            <a:tailEnd/>
          </a:ln>
        </p:spPr>
        <p:txBody>
          <a:bodyPr>
            <a:spAutoFit/>
          </a:bodyPr>
          <a:lstStyle/>
          <a:p>
            <a:pPr algn="ctr">
              <a:spcBef>
                <a:spcPct val="50000"/>
              </a:spcBef>
            </a:pPr>
            <a:r>
              <a:rPr lang="en-US" sz="2000" b="1">
                <a:solidFill>
                  <a:srgbClr val="000000"/>
                </a:solidFill>
                <a:latin typeface="Calibri" pitchFamily="34" charset="0"/>
              </a:rPr>
              <a:t>DMA Request/Grant</a:t>
            </a:r>
          </a:p>
        </p:txBody>
      </p:sp>
      <p:cxnSp>
        <p:nvCxnSpPr>
          <p:cNvPr id="15" name="Straight Connector 14"/>
          <p:cNvCxnSpPr>
            <a:stCxn id="9" idx="3"/>
            <a:endCxn id="13" idx="1"/>
          </p:cNvCxnSpPr>
          <p:nvPr/>
        </p:nvCxnSpPr>
        <p:spPr>
          <a:xfrm flipV="1">
            <a:off x="6149975" y="3803650"/>
            <a:ext cx="631825" cy="635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Text Box 9"/>
          <p:cNvSpPr txBox="1">
            <a:spLocks noChangeArrowheads="1"/>
          </p:cNvSpPr>
          <p:nvPr/>
        </p:nvSpPr>
        <p:spPr bwMode="auto">
          <a:xfrm>
            <a:off x="6759575" y="4729163"/>
            <a:ext cx="1981200" cy="400050"/>
          </a:xfrm>
          <a:prstGeom prst="rect">
            <a:avLst/>
          </a:prstGeom>
          <a:solidFill>
            <a:srgbClr val="00B0F0"/>
          </a:solidFill>
          <a:ln w="38100">
            <a:solidFill>
              <a:srgbClr val="000000"/>
            </a:solidFill>
            <a:miter lim="800000"/>
            <a:headEnd/>
            <a:tailEnd/>
          </a:ln>
        </p:spPr>
        <p:txBody>
          <a:bodyPr>
            <a:spAutoFit/>
          </a:bodyPr>
          <a:lstStyle/>
          <a:p>
            <a:pPr algn="ctr">
              <a:spcBef>
                <a:spcPct val="50000"/>
              </a:spcBef>
            </a:pPr>
            <a:r>
              <a:rPr lang="en-US" sz="2000" b="1">
                <a:solidFill>
                  <a:srgbClr val="000000"/>
                </a:solidFill>
                <a:latin typeface="Calibri" pitchFamily="34" charset="0"/>
              </a:rPr>
              <a:t>Lock Output</a:t>
            </a:r>
          </a:p>
        </p:txBody>
      </p:sp>
      <p:cxnSp>
        <p:nvCxnSpPr>
          <p:cNvPr id="17" name="Straight Connector 16"/>
          <p:cNvCxnSpPr>
            <a:endCxn id="16" idx="1"/>
          </p:cNvCxnSpPr>
          <p:nvPr/>
        </p:nvCxnSpPr>
        <p:spPr>
          <a:xfrm>
            <a:off x="6019800" y="4273550"/>
            <a:ext cx="739775" cy="65563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345113" y="4141788"/>
            <a:ext cx="685800" cy="255587"/>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Text Box 10"/>
          <p:cNvSpPr txBox="1">
            <a:spLocks noChangeArrowheads="1"/>
          </p:cNvSpPr>
          <p:nvPr/>
        </p:nvSpPr>
        <p:spPr bwMode="auto">
          <a:xfrm>
            <a:off x="141288" y="2438400"/>
            <a:ext cx="2590800" cy="2185988"/>
          </a:xfrm>
          <a:prstGeom prst="rect">
            <a:avLst/>
          </a:prstGeom>
          <a:solidFill>
            <a:schemeClr val="bg1"/>
          </a:solidFill>
          <a:ln w="9525">
            <a:noFill/>
            <a:miter lim="800000"/>
            <a:headEnd/>
            <a:tailEnd/>
          </a:ln>
        </p:spPr>
        <p:txBody>
          <a:bodyPr>
            <a:spAutoFit/>
          </a:bodyPr>
          <a:lstStyle/>
          <a:p>
            <a:pPr algn="just">
              <a:spcBef>
                <a:spcPct val="50000"/>
              </a:spcBef>
            </a:pPr>
            <a:r>
              <a:rPr lang="en-US" sz="2800" b="1">
                <a:solidFill>
                  <a:srgbClr val="000000"/>
                </a:solidFill>
                <a:latin typeface="Calibri" pitchFamily="34" charset="0"/>
              </a:rPr>
              <a:t>Lock Output</a:t>
            </a:r>
            <a:endParaRPr lang="en-US" b="1">
              <a:solidFill>
                <a:srgbClr val="000000"/>
              </a:solidFill>
              <a:latin typeface="Calibri" pitchFamily="34" charset="0"/>
            </a:endParaRPr>
          </a:p>
          <a:p>
            <a:pPr algn="just">
              <a:spcBef>
                <a:spcPct val="50000"/>
              </a:spcBef>
            </a:pPr>
            <a:r>
              <a:rPr lang="en-US">
                <a:solidFill>
                  <a:srgbClr val="000000"/>
                </a:solidFill>
                <a:latin typeface="Calibri" pitchFamily="34" charset="0"/>
              </a:rPr>
              <a:t>Used to lock peripherals off the system</a:t>
            </a:r>
          </a:p>
          <a:p>
            <a:pPr algn="just">
              <a:spcBef>
                <a:spcPct val="50000"/>
              </a:spcBef>
            </a:pPr>
            <a:r>
              <a:rPr lang="en-US">
                <a:solidFill>
                  <a:srgbClr val="000000"/>
                </a:solidFill>
                <a:latin typeface="Calibri" pitchFamily="34" charset="0"/>
              </a:rPr>
              <a:t>Activated by using the LOCK: prefix on any instruction</a:t>
            </a:r>
            <a:endParaRPr lang="en-US" sz="2800">
              <a:solidFill>
                <a:srgbClr val="00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ppt_x</p:attrName>
                                        </p:attrNameLst>
                                      </p:cBhvr>
                                      <p:tavLst>
                                        <p:tav tm="0">
                                          <p:val>
                                            <p:strVal val="#ppt_x-#ppt_w/2"/>
                                          </p:val>
                                        </p:tav>
                                        <p:tav tm="100000">
                                          <p:val>
                                            <p:strVal val="#ppt_x"/>
                                          </p:val>
                                        </p:tav>
                                      </p:tavLst>
                                    </p:anim>
                                    <p:anim calcmode="lin" valueType="num">
                                      <p:cBhvr>
                                        <p:cTn id="13" dur="500" fill="hold"/>
                                        <p:tgtEl>
                                          <p:spTgt spid="15"/>
                                        </p:tgtEl>
                                        <p:attrNameLst>
                                          <p:attrName>ppt_y</p:attrName>
                                        </p:attrNameLst>
                                      </p:cBhvr>
                                      <p:tavLst>
                                        <p:tav tm="0">
                                          <p:val>
                                            <p:strVal val="#ppt_y"/>
                                          </p:val>
                                        </p:tav>
                                        <p:tav tm="100000">
                                          <p:val>
                                            <p:strVal val="#ppt_y"/>
                                          </p:val>
                                        </p:tav>
                                      </p:tavLst>
                                    </p:anim>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childTnLst>
                          </p:cTn>
                        </p:par>
                        <p:par>
                          <p:cTn id="30" fill="hold" nodeType="afterGroup">
                            <p:stCondLst>
                              <p:cond delay="500"/>
                            </p:stCondLst>
                            <p:childTnLst>
                              <p:par>
                                <p:cTn id="31" presetID="17" presetClass="entr" presetSubtype="8"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ppt_x</p:attrName>
                                        </p:attrNameLst>
                                      </p:cBhvr>
                                      <p:tavLst>
                                        <p:tav tm="0">
                                          <p:val>
                                            <p:strVal val="#ppt_x-#ppt_w/2"/>
                                          </p:val>
                                        </p:tav>
                                        <p:tav tm="100000">
                                          <p:val>
                                            <p:strVal val="#ppt_x"/>
                                          </p:val>
                                        </p:tav>
                                      </p:tavLst>
                                    </p:anim>
                                    <p:anim calcmode="lin" valueType="num">
                                      <p:cBhvr>
                                        <p:cTn id="34" dur="500" fill="hold"/>
                                        <p:tgtEl>
                                          <p:spTgt spid="16"/>
                                        </p:tgtEl>
                                        <p:attrNameLst>
                                          <p:attrName>ppt_y</p:attrName>
                                        </p:attrNameLst>
                                      </p:cBhvr>
                                      <p:tavLst>
                                        <p:tav tm="0">
                                          <p:val>
                                            <p:strVal val="#ppt_y"/>
                                          </p:val>
                                        </p:tav>
                                        <p:tav tm="100000">
                                          <p:val>
                                            <p:strVal val="#ppt_y"/>
                                          </p:val>
                                        </p:tav>
                                      </p:tavLst>
                                    </p:anim>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ox(in)">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6" grpId="0" animBg="1"/>
      <p:bldP spid="19" grpId="0" animBg="1"/>
      <p:bldP spid="2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rtlCol="0">
            <a:normAutofit/>
          </a:bodyPr>
          <a:lstStyle/>
          <a:p>
            <a:pPr lvl="1" eaLnBrk="1" fontAlgn="auto" hangingPunct="1">
              <a:spcAft>
                <a:spcPts val="0"/>
              </a:spcAft>
              <a:defRPr/>
            </a:pPr>
            <a:r>
              <a:rPr lang="en-GB" b="1" dirty="0">
                <a:solidFill>
                  <a:srgbClr val="FFC000"/>
                </a:solidFill>
                <a:latin typeface="+mj-lt"/>
              </a:rPr>
              <a:t>Maximum Mode - Pin Details</a:t>
            </a:r>
            <a:endParaRPr lang="en-US" sz="2800" b="1" dirty="0">
              <a:solidFill>
                <a:srgbClr val="FFC000"/>
              </a:solidFill>
              <a:latin typeface="+mj-lt"/>
            </a:endParaRPr>
          </a:p>
        </p:txBody>
      </p:sp>
      <p:sp>
        <p:nvSpPr>
          <p:cNvPr id="6" name="Slide Number Placeholder 5"/>
          <p:cNvSpPr>
            <a:spLocks noGrp="1"/>
          </p:cNvSpPr>
          <p:nvPr>
            <p:ph type="sldNum" sz="quarter" idx="12"/>
          </p:nvPr>
        </p:nvSpPr>
        <p:spPr/>
        <p:txBody>
          <a:bodyPr/>
          <a:lstStyle/>
          <a:p>
            <a:pPr>
              <a:defRPr/>
            </a:pPr>
            <a:fld id="{7EB15646-6DA9-4F7B-8843-A4470251432A}" type="slidenum">
              <a:rPr lang="en-US"/>
              <a:pPr>
                <a:defRPr/>
              </a:pPr>
              <a:t>57</a:t>
            </a:fld>
            <a:endParaRPr lang="en-US"/>
          </a:p>
        </p:txBody>
      </p:sp>
      <p:pic>
        <p:nvPicPr>
          <p:cNvPr id="26628" name="Picture 2"/>
          <p:cNvPicPr>
            <a:picLocks noChangeAspect="1" noChangeArrowheads="1"/>
          </p:cNvPicPr>
          <p:nvPr/>
        </p:nvPicPr>
        <p:blipFill>
          <a:blip r:embed="rId2"/>
          <a:srcRect/>
          <a:stretch>
            <a:fillRect/>
          </a:stretch>
        </p:blipFill>
        <p:spPr bwMode="auto">
          <a:xfrm>
            <a:off x="2819400" y="838200"/>
            <a:ext cx="3429000" cy="5943600"/>
          </a:xfrm>
          <a:prstGeom prst="rect">
            <a:avLst/>
          </a:prstGeom>
          <a:noFill/>
          <a:ln w="9525">
            <a:noFill/>
            <a:miter lim="800000"/>
            <a:headEnd/>
            <a:tailEnd/>
          </a:ln>
        </p:spPr>
      </p:pic>
      <p:sp>
        <p:nvSpPr>
          <p:cNvPr id="14" name="Text Box 11"/>
          <p:cNvSpPr txBox="1">
            <a:spLocks noChangeArrowheads="1"/>
          </p:cNvSpPr>
          <p:nvPr/>
        </p:nvSpPr>
        <p:spPr bwMode="auto">
          <a:xfrm>
            <a:off x="6705600" y="4910138"/>
            <a:ext cx="2209800" cy="1214437"/>
          </a:xfrm>
          <a:prstGeom prst="rect">
            <a:avLst/>
          </a:prstGeom>
          <a:solidFill>
            <a:srgbClr val="00B0F0"/>
          </a:solidFill>
          <a:ln w="38100">
            <a:solidFill>
              <a:srgbClr val="0070C0"/>
            </a:solidFill>
            <a:miter lim="800000"/>
            <a:headEnd/>
            <a:tailEnd/>
          </a:ln>
        </p:spPr>
        <p:txBody>
          <a:bodyPr>
            <a:spAutoFit/>
          </a:bodyPr>
          <a:lstStyle/>
          <a:p>
            <a:pPr algn="ctr">
              <a:spcBef>
                <a:spcPct val="50000"/>
              </a:spcBef>
            </a:pPr>
            <a:r>
              <a:rPr lang="en-US" sz="2800" b="1">
                <a:solidFill>
                  <a:srgbClr val="000000"/>
                </a:solidFill>
                <a:latin typeface="Calibri" pitchFamily="34" charset="0"/>
              </a:rPr>
              <a:t>Queue Status</a:t>
            </a:r>
          </a:p>
          <a:p>
            <a:pPr algn="ctr">
              <a:spcBef>
                <a:spcPct val="50000"/>
              </a:spcBef>
            </a:pPr>
            <a:r>
              <a:rPr lang="en-US">
                <a:solidFill>
                  <a:srgbClr val="000000"/>
                </a:solidFill>
                <a:latin typeface="Calibri" pitchFamily="34" charset="0"/>
              </a:rPr>
              <a:t>Used by numeric coprocessor (8087)</a:t>
            </a:r>
          </a:p>
        </p:txBody>
      </p:sp>
      <p:sp>
        <p:nvSpPr>
          <p:cNvPr id="18" name="Rectangle 17"/>
          <p:cNvSpPr/>
          <p:nvPr/>
        </p:nvSpPr>
        <p:spPr>
          <a:xfrm>
            <a:off x="5367338" y="5257800"/>
            <a:ext cx="565150" cy="566738"/>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2" name="Straight Connector 21"/>
          <p:cNvCxnSpPr>
            <a:stCxn id="18" idx="3"/>
            <a:endCxn id="14" idx="1"/>
          </p:cNvCxnSpPr>
          <p:nvPr/>
        </p:nvCxnSpPr>
        <p:spPr>
          <a:xfrm flipV="1">
            <a:off x="5932488" y="5516563"/>
            <a:ext cx="773112" cy="2381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Text Box 12"/>
          <p:cNvSpPr txBox="1">
            <a:spLocks noChangeArrowheads="1"/>
          </p:cNvSpPr>
          <p:nvPr/>
        </p:nvSpPr>
        <p:spPr bwMode="auto">
          <a:xfrm>
            <a:off x="33338" y="2628900"/>
            <a:ext cx="2743200" cy="2400300"/>
          </a:xfrm>
          <a:prstGeom prst="rect">
            <a:avLst/>
          </a:prstGeom>
          <a:solidFill>
            <a:schemeClr val="bg1"/>
          </a:solidFill>
          <a:ln w="9525">
            <a:noFill/>
            <a:miter lim="800000"/>
            <a:headEnd/>
            <a:tailEnd/>
          </a:ln>
        </p:spPr>
        <p:txBody>
          <a:bodyPr>
            <a:spAutoFit/>
          </a:bodyPr>
          <a:lstStyle/>
          <a:p>
            <a:pPr>
              <a:spcBef>
                <a:spcPct val="50000"/>
              </a:spcBef>
            </a:pPr>
            <a:r>
              <a:rPr lang="en-US" sz="2400" b="1">
                <a:solidFill>
                  <a:srgbClr val="000000"/>
                </a:solidFill>
                <a:latin typeface="Calibri" pitchFamily="34" charset="0"/>
              </a:rPr>
              <a:t>QS1 QS0</a:t>
            </a:r>
          </a:p>
          <a:p>
            <a:pPr>
              <a:spcBef>
                <a:spcPct val="50000"/>
              </a:spcBef>
            </a:pPr>
            <a:r>
              <a:rPr lang="en-US">
                <a:solidFill>
                  <a:srgbClr val="000000"/>
                </a:solidFill>
                <a:latin typeface="Calibri" pitchFamily="34" charset="0"/>
              </a:rPr>
              <a:t>00: Queue is idle</a:t>
            </a:r>
          </a:p>
          <a:p>
            <a:pPr>
              <a:spcBef>
                <a:spcPct val="50000"/>
              </a:spcBef>
            </a:pPr>
            <a:r>
              <a:rPr lang="en-US">
                <a:solidFill>
                  <a:srgbClr val="000000"/>
                </a:solidFill>
                <a:latin typeface="Calibri" pitchFamily="34" charset="0"/>
              </a:rPr>
              <a:t>01: First byte of opcode</a:t>
            </a:r>
          </a:p>
          <a:p>
            <a:pPr>
              <a:spcBef>
                <a:spcPct val="50000"/>
              </a:spcBef>
            </a:pPr>
            <a:r>
              <a:rPr lang="en-US">
                <a:solidFill>
                  <a:srgbClr val="000000"/>
                </a:solidFill>
                <a:latin typeface="Calibri" pitchFamily="34" charset="0"/>
              </a:rPr>
              <a:t>10: Queue is empty</a:t>
            </a:r>
          </a:p>
          <a:p>
            <a:pPr>
              <a:spcBef>
                <a:spcPct val="50000"/>
              </a:spcBef>
            </a:pPr>
            <a:r>
              <a:rPr lang="en-US">
                <a:solidFill>
                  <a:srgbClr val="000000"/>
                </a:solidFill>
                <a:latin typeface="Calibri" pitchFamily="34" charset="0"/>
              </a:rPr>
              <a:t>11: Subsequent byte of opcode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ppt_x</p:attrName>
                                        </p:attrNameLst>
                                      </p:cBhvr>
                                      <p:tavLst>
                                        <p:tav tm="0">
                                          <p:val>
                                            <p:strVal val="#ppt_x-#ppt_w/2"/>
                                          </p:val>
                                        </p:tav>
                                        <p:tav tm="100000">
                                          <p:val>
                                            <p:strVal val="#ppt_x"/>
                                          </p:val>
                                        </p:tav>
                                      </p:tavLst>
                                    </p:anim>
                                    <p:anim calcmode="lin" valueType="num">
                                      <p:cBhvr>
                                        <p:cTn id="13" dur="500" fill="hold"/>
                                        <p:tgtEl>
                                          <p:spTgt spid="22"/>
                                        </p:tgtEl>
                                        <p:attrNameLst>
                                          <p:attrName>ppt_y</p:attrName>
                                        </p:attrNameLst>
                                      </p:cBhvr>
                                      <p:tavLst>
                                        <p:tav tm="0">
                                          <p:val>
                                            <p:strVal val="#ppt_y"/>
                                          </p:val>
                                        </p:tav>
                                        <p:tav tm="100000">
                                          <p:val>
                                            <p:strVal val="#ppt_y"/>
                                          </p:val>
                                        </p:tav>
                                      </p:tavLst>
                                    </p:anim>
                                    <p:anim calcmode="lin" valueType="num">
                                      <p:cBhvr>
                                        <p:cTn id="14" dur="500" fill="hold"/>
                                        <p:tgtEl>
                                          <p:spTgt spid="22"/>
                                        </p:tgtEl>
                                        <p:attrNameLst>
                                          <p:attrName>ppt_w</p:attrName>
                                        </p:attrNameLst>
                                      </p:cBhvr>
                                      <p:tavLst>
                                        <p:tav tm="0">
                                          <p:val>
                                            <p:fltVal val="0"/>
                                          </p:val>
                                        </p:tav>
                                        <p:tav tm="100000">
                                          <p:val>
                                            <p:strVal val="#ppt_w"/>
                                          </p:val>
                                        </p:tav>
                                      </p:tavLst>
                                    </p:anim>
                                    <p:anim calcmode="lin" valueType="num">
                                      <p:cBhvr>
                                        <p:cTn id="15" dur="500" fill="hold"/>
                                        <p:tgtEl>
                                          <p:spTgt spid="22"/>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dissolve">
                                      <p:cBhvr>
                                        <p:cTn id="19" dur="500"/>
                                        <p:tgtEl>
                                          <p:spTgt spid="1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dissolve">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Architecture - 8086 microprocessor</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50364" y="1935163"/>
            <a:ext cx="6643272"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C:\Users\AMMU\Desktop\Microprocessor\Internal Architecture.png"/>
          <p:cNvPicPr>
            <a:picLocks noGrp="1" noChangeAspect="1" noChangeArrowheads="1"/>
          </p:cNvPicPr>
          <p:nvPr>
            <p:ph idx="1"/>
          </p:nvPr>
        </p:nvPicPr>
        <p:blipFill rotWithShape="1">
          <a:blip r:embed="rId2">
            <a:extLst>
              <a:ext uri="{28A0092B-C50C-407E-A947-70E740481C1C}">
                <a14:useLocalDpi xmlns:a14="http://schemas.microsoft.com/office/drawing/2010/main" xmlns="" val="0"/>
              </a:ext>
            </a:extLst>
          </a:blip>
          <a:srcRect b="5908"/>
          <a:stretch/>
        </p:blipFill>
        <p:spPr bwMode="auto">
          <a:xfrm>
            <a:off x="1442359" y="1935163"/>
            <a:ext cx="6259282" cy="438943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sz="2000" dirty="0" smtClean="0">
                <a:latin typeface="Times New Roman" pitchFamily="18" charset="0"/>
                <a:cs typeface="Times New Roman" pitchFamily="18" charset="0"/>
              </a:rPr>
              <a:t>Two functional units</a:t>
            </a:r>
          </a:p>
          <a:p>
            <a:pPr lvl="2" algn="just"/>
            <a:r>
              <a:rPr lang="en-US" sz="2000" dirty="0" smtClean="0">
                <a:latin typeface="Times New Roman" pitchFamily="18" charset="0"/>
                <a:cs typeface="Times New Roman" pitchFamily="18" charset="0"/>
              </a:rPr>
              <a:t>Bus Interface Unit (BIU) </a:t>
            </a:r>
          </a:p>
          <a:p>
            <a:pPr lvl="2" algn="just"/>
            <a:r>
              <a:rPr lang="en-US" sz="2000" dirty="0" smtClean="0">
                <a:latin typeface="Times New Roman" pitchFamily="18" charset="0"/>
                <a:cs typeface="Times New Roman" pitchFamily="18" charset="0"/>
              </a:rPr>
              <a:t>Execution Unit (EU)</a:t>
            </a:r>
          </a:p>
          <a:p>
            <a:pPr lvl="2" algn="just">
              <a:buNone/>
            </a:pP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ea typeface="Verdana" pitchFamily="34" charset="0"/>
                <a:cs typeface="Times New Roman" pitchFamily="18" charset="0"/>
              </a:rPr>
              <a:t>BIU fetches instructions, reads data from memory and I/O ports, writes data to memory and I/ O ports</a:t>
            </a:r>
            <a:r>
              <a:rPr lang="en-US" sz="2000" b="1" dirty="0" smtClean="0">
                <a:latin typeface="Times New Roman" pitchFamily="18" charset="0"/>
                <a:ea typeface="Verdana" pitchFamily="34" charset="0"/>
                <a:cs typeface="Times New Roman" pitchFamily="18" charset="0"/>
              </a:rPr>
              <a:t>.</a:t>
            </a:r>
          </a:p>
          <a:p>
            <a:pPr algn="just">
              <a:buNone/>
            </a:pPr>
            <a:endParaRPr lang="en-US" sz="2000" b="1" dirty="0" smtClean="0">
              <a:latin typeface="Times New Roman" pitchFamily="18" charset="0"/>
              <a:ea typeface="Verdana" pitchFamily="34" charset="0"/>
              <a:cs typeface="Times New Roman" pitchFamily="18" charset="0"/>
            </a:endParaRPr>
          </a:p>
          <a:p>
            <a:pPr lvl="1" algn="just"/>
            <a:r>
              <a:rPr lang="en-US" sz="1800" dirty="0" smtClean="0">
                <a:latin typeface="Times New Roman" pitchFamily="18" charset="0"/>
                <a:ea typeface="Verdana" pitchFamily="34" charset="0"/>
                <a:cs typeface="Times New Roman" pitchFamily="18" charset="0"/>
              </a:rPr>
              <a:t>This unit is responsible for establishing communication with external devices and peripherals including memory via the bus</a:t>
            </a:r>
            <a:r>
              <a:rPr lang="en-US" sz="1800" b="1" dirty="0" smtClean="0">
                <a:latin typeface="Times New Roman" pitchFamily="18" charset="0"/>
                <a:ea typeface="Verdana" pitchFamily="34" charset="0"/>
                <a:cs typeface="Times New Roman" pitchFamily="18" charset="0"/>
              </a:rPr>
              <a:t>.</a:t>
            </a:r>
          </a:p>
          <a:p>
            <a:pPr algn="just">
              <a:buNone/>
            </a:pPr>
            <a:endParaRPr lang="en-US" sz="2000" b="1" dirty="0" smtClean="0">
              <a:latin typeface="Times New Roman" pitchFamily="18" charset="0"/>
              <a:ea typeface="Verdana" pitchFamily="34" charset="0"/>
              <a:cs typeface="Times New Roman" pitchFamily="18" charset="0"/>
            </a:endParaRPr>
          </a:p>
          <a:p>
            <a:pPr algn="just"/>
            <a:r>
              <a:rPr lang="en-US" sz="2000" dirty="0" smtClean="0">
                <a:latin typeface="Times New Roman" pitchFamily="18" charset="0"/>
                <a:ea typeface="Verdana" pitchFamily="34" charset="0"/>
                <a:cs typeface="Times New Roman" pitchFamily="18" charset="0"/>
              </a:rPr>
              <a:t>EU executes instructions that have already been fetched by the BIU.</a:t>
            </a:r>
          </a:p>
          <a:p>
            <a:pPr algn="just">
              <a:buNone/>
            </a:pPr>
            <a:endParaRPr lang="en-US" sz="2000" b="1" dirty="0" smtClean="0">
              <a:latin typeface="Times New Roman" pitchFamily="18" charset="0"/>
              <a:ea typeface="Verdana" pitchFamily="34" charset="0"/>
              <a:cs typeface="Times New Roman" pitchFamily="18" charset="0"/>
            </a:endParaRPr>
          </a:p>
          <a:p>
            <a:pPr algn="just"/>
            <a:r>
              <a:rPr lang="en-US" sz="2000" dirty="0" smtClean="0">
                <a:latin typeface="Times New Roman" pitchFamily="18" charset="0"/>
                <a:cs typeface="Times New Roman" pitchFamily="18" charset="0"/>
              </a:rPr>
              <a:t>These two units can work simultaneously to increase system throughput. </a:t>
            </a:r>
          </a:p>
          <a:p>
            <a:pPr lvl="1" algn="just"/>
            <a:r>
              <a:rPr lang="en-US" sz="2000" dirty="0" smtClean="0">
                <a:latin typeface="Times New Roman" pitchFamily="18" charset="0"/>
                <a:cs typeface="Times New Roman" pitchFamily="18" charset="0"/>
              </a:rPr>
              <a:t>The throughput is a measure of number of instructions executed per unit time.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latin typeface="Times New Roman" pitchFamily="18" charset="0"/>
                <a:cs typeface="Times New Roman" pitchFamily="18" charset="0"/>
              </a:rPr>
              <a:t>Bus Interface Unit</a:t>
            </a:r>
            <a:endParaRPr lang="en-US" dirty="0"/>
          </a:p>
        </p:txBody>
      </p:sp>
      <p:sp>
        <p:nvSpPr>
          <p:cNvPr id="3" name="Content Placeholder 2"/>
          <p:cNvSpPr>
            <a:spLocks noGrp="1"/>
          </p:cNvSpPr>
          <p:nvPr>
            <p:ph idx="1"/>
          </p:nvPr>
        </p:nvSpPr>
        <p:spPr/>
        <p:txBody>
          <a:bodyPr/>
          <a:lstStyle/>
          <a:p>
            <a:r>
              <a:rPr lang="en-US" dirty="0" smtClean="0"/>
              <a:t>Instruction Queue</a:t>
            </a:r>
          </a:p>
          <a:p>
            <a:r>
              <a:rPr lang="en-US" dirty="0" smtClean="0"/>
              <a:t>Segment registers</a:t>
            </a:r>
          </a:p>
          <a:p>
            <a:r>
              <a:rPr lang="en-US" dirty="0" smtClean="0"/>
              <a:t>Instruction Pointers</a:t>
            </a:r>
          </a:p>
          <a:p>
            <a:r>
              <a:rPr lang="en-US" dirty="0" smtClean="0"/>
              <a:t>Address summer</a:t>
            </a:r>
          </a:p>
          <a:p>
            <a:r>
              <a:rPr lang="en-US" dirty="0" smtClean="0"/>
              <a:t>Bus Control Logic</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689</TotalTime>
  <Words>3178</Words>
  <Application>Microsoft Office PowerPoint</Application>
  <PresentationFormat>On-screen Show (4:3)</PresentationFormat>
  <Paragraphs>622</Paragraphs>
  <Slides>57</Slides>
  <Notes>17</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Flow</vt:lpstr>
      <vt:lpstr>MPC –module 1</vt:lpstr>
      <vt:lpstr>Microprocessor</vt:lpstr>
      <vt:lpstr>Block diagram of a microprocessor</vt:lpstr>
      <vt:lpstr>8086 microprocessor</vt:lpstr>
      <vt:lpstr>8086 microprocessor</vt:lpstr>
      <vt:lpstr>Architecture - 8086 microprocessor</vt:lpstr>
      <vt:lpstr>Slide 7</vt:lpstr>
      <vt:lpstr>Slide 8</vt:lpstr>
      <vt:lpstr>Bus Interface Unit</vt:lpstr>
      <vt:lpstr>Execution unit</vt:lpstr>
      <vt:lpstr>Registers</vt:lpstr>
      <vt:lpstr>General data registers</vt:lpstr>
      <vt:lpstr>General data registers</vt:lpstr>
      <vt:lpstr>Segment registers</vt:lpstr>
      <vt:lpstr>Slide 15</vt:lpstr>
      <vt:lpstr>Slide 16</vt:lpstr>
      <vt:lpstr>Slide 17</vt:lpstr>
      <vt:lpstr>Slide 18</vt:lpstr>
      <vt:lpstr>Pointer and index register</vt:lpstr>
      <vt:lpstr>Pointer and index register</vt:lpstr>
      <vt:lpstr>Slide 21</vt:lpstr>
      <vt:lpstr>Slide 22</vt:lpstr>
      <vt:lpstr>Slide 23</vt:lpstr>
      <vt:lpstr>Instruction queue</vt:lpstr>
      <vt:lpstr>Slide 25</vt:lpstr>
      <vt:lpstr>Slide 26</vt:lpstr>
      <vt:lpstr>Slide 27</vt:lpstr>
      <vt:lpstr>Slide 28</vt:lpstr>
      <vt:lpstr>Slide 29</vt:lpstr>
      <vt:lpstr>Slide 30</vt:lpstr>
      <vt:lpstr>Slide 31</vt:lpstr>
      <vt:lpstr>Slide 32</vt:lpstr>
      <vt:lpstr>Flag registers</vt:lpstr>
      <vt:lpstr>Slide 34</vt:lpstr>
      <vt:lpstr>Flag registers</vt:lpstr>
      <vt:lpstr>Slide 36</vt:lpstr>
      <vt:lpstr>Slide 37</vt:lpstr>
      <vt:lpstr>Memory Segmentation</vt:lpstr>
      <vt:lpstr>Memory Segmentation</vt:lpstr>
      <vt:lpstr>Advantage of segmented memory</vt:lpstr>
      <vt:lpstr>Physical memory address generation</vt:lpstr>
      <vt:lpstr>Physical address eg:</vt:lpstr>
      <vt:lpstr>Slide 43</vt:lpstr>
      <vt:lpstr>8086-signal description </vt:lpstr>
      <vt:lpstr>INTEL 8086 - Pin Diagram</vt:lpstr>
      <vt:lpstr>8086-signal</vt:lpstr>
      <vt:lpstr>INTEL 8086 - Pin Details</vt:lpstr>
      <vt:lpstr>INTEL 8086 - Pin Details</vt:lpstr>
      <vt:lpstr>INTEL 8086 - Pin Details</vt:lpstr>
      <vt:lpstr>INTEL 8086 - Pin Details</vt:lpstr>
      <vt:lpstr>INTEL 8086 - Pin Details</vt:lpstr>
      <vt:lpstr>INTEL 8086 - Pin Details</vt:lpstr>
      <vt:lpstr>INTEL 8086 - Pin Details</vt:lpstr>
      <vt:lpstr>Minimum Mode- Pin Details</vt:lpstr>
      <vt:lpstr>Maximum Mode - Pin Details</vt:lpstr>
      <vt:lpstr>Maximum Mode - Pin Details</vt:lpstr>
      <vt:lpstr>Maximum Mode - Pin Details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Student</cp:lastModifiedBy>
  <cp:revision>118</cp:revision>
  <dcterms:created xsi:type="dcterms:W3CDTF">2018-08-02T06:19:29Z</dcterms:created>
  <dcterms:modified xsi:type="dcterms:W3CDTF">2018-08-08T06:00:57Z</dcterms:modified>
</cp:coreProperties>
</file>