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42"/>
  </p:notesMasterIdLst>
  <p:sldIdLst>
    <p:sldId id="294" r:id="rId2"/>
    <p:sldId id="295" r:id="rId3"/>
    <p:sldId id="296" r:id="rId4"/>
    <p:sldId id="297" r:id="rId5"/>
    <p:sldId id="298" r:id="rId6"/>
    <p:sldId id="259" r:id="rId7"/>
    <p:sldId id="305" r:id="rId8"/>
    <p:sldId id="306" r:id="rId9"/>
    <p:sldId id="307" r:id="rId10"/>
    <p:sldId id="308" r:id="rId11"/>
    <p:sldId id="309" r:id="rId12"/>
    <p:sldId id="292" r:id="rId13"/>
    <p:sldId id="323" r:id="rId14"/>
    <p:sldId id="324" r:id="rId15"/>
    <p:sldId id="299" r:id="rId16"/>
    <p:sldId id="325" r:id="rId17"/>
    <p:sldId id="326" r:id="rId18"/>
    <p:sldId id="300" r:id="rId19"/>
    <p:sldId id="327" r:id="rId20"/>
    <p:sldId id="301" r:id="rId21"/>
    <p:sldId id="302" r:id="rId22"/>
    <p:sldId id="328" r:id="rId23"/>
    <p:sldId id="330" r:id="rId24"/>
    <p:sldId id="329" r:id="rId25"/>
    <p:sldId id="304" r:id="rId26"/>
    <p:sldId id="310" r:id="rId27"/>
    <p:sldId id="311" r:id="rId28"/>
    <p:sldId id="293" r:id="rId29"/>
    <p:sldId id="313" r:id="rId30"/>
    <p:sldId id="314" r:id="rId31"/>
    <p:sldId id="315" r:id="rId32"/>
    <p:sldId id="316" r:id="rId33"/>
    <p:sldId id="318" r:id="rId34"/>
    <p:sldId id="317" r:id="rId35"/>
    <p:sldId id="319" r:id="rId36"/>
    <p:sldId id="320" r:id="rId37"/>
    <p:sldId id="321" r:id="rId38"/>
    <p:sldId id="322" r:id="rId39"/>
    <p:sldId id="281" r:id="rId40"/>
    <p:sldId id="282"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709" autoAdjust="0"/>
  </p:normalViewPr>
  <p:slideViewPr>
    <p:cSldViewPr>
      <p:cViewPr>
        <p:scale>
          <a:sx n="76" d="100"/>
          <a:sy n="76" d="100"/>
        </p:scale>
        <p:origin x="-1122" y="222"/>
      </p:cViewPr>
      <p:guideLst>
        <p:guide orient="horz" pos="2160"/>
        <p:guide pos="2880"/>
      </p:guideLst>
    </p:cSldViewPr>
  </p:slideViewPr>
  <p:outlineViewPr>
    <p:cViewPr>
      <p:scale>
        <a:sx n="33" d="100"/>
        <a:sy n="33" d="100"/>
      </p:scale>
      <p:origin x="30" y="0"/>
    </p:cViewPr>
  </p:outlineViewPr>
  <p:notesTextViewPr>
    <p:cViewPr>
      <p:scale>
        <a:sx n="100" d="100"/>
        <a:sy n="100" d="100"/>
      </p:scale>
      <p:origin x="0" y="0"/>
    </p:cViewPr>
  </p:notesTextViewPr>
  <p:sorterViewPr>
    <p:cViewPr>
      <p:scale>
        <a:sx n="66" d="100"/>
        <a:sy n="66" d="100"/>
      </p:scale>
      <p:origin x="0" y="1284"/>
    </p:cViewPr>
  </p:sorterViewPr>
  <p:notesViewPr>
    <p:cSldViewPr>
      <p:cViewPr varScale="1">
        <p:scale>
          <a:sx n="56" d="100"/>
          <a:sy n="56" d="100"/>
        </p:scale>
        <p:origin x="-181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F9DEB94-1442-4661-A76E-D29CD832ECB2}" type="datetimeFigureOut">
              <a:rPr lang="en-US"/>
              <a:pPr>
                <a:defRPr/>
              </a:pPr>
              <a:t>11/27/2018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366CC1D-608C-42E0-8B7B-E9987A6736D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2.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2.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3.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4.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5.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6.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7.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8.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9.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0.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fld id="{37BFE414-F44C-4C2A-8298-B5BBB74279B0}" type="datetimeFigureOut">
              <a:rPr lang="en-US" smtClean="0"/>
              <a:pPr>
                <a:defRPr/>
              </a:pPr>
              <a:t>11/27/2018</a:t>
            </a:fld>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BEC9B4BB-F029-428C-9363-744CD2892994}"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newsflash/>
    <p:sndAc>
      <p:stSnd>
        <p:snd r:embed="rId1" name="arrow.wav" builtIn="1"/>
      </p:st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3F08173A-DF87-485A-A689-ABEE4A9C2D86}" type="datetimeFigureOut">
              <a:rPr lang="en-US" smtClean="0"/>
              <a:pPr>
                <a:defRPr/>
              </a:pPr>
              <a:t>11/27/2018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604531F-8884-4893-BBF0-5E6BA81E8293}"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newsflash/>
    <p:sndAc>
      <p:stSnd>
        <p:snd r:embed="rId1" name="arrow.wav" builtIn="1"/>
      </p:stSnd>
    </p:sndAc>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B37F8763-4974-40FB-BE4B-8B8880A9891C}"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C6689926-4ED4-4CC1-9185-3B950A1311DF}" type="datetimeFigureOut">
              <a:rPr lang="en-US" smtClean="0"/>
              <a:pPr>
                <a:defRPr/>
              </a:pPr>
              <a:t>11/27/2018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newsflash/>
    <p:sndAc>
      <p:stSnd>
        <p:snd r:embed="rId1" name="arrow.wav" builtIn="1"/>
      </p:stSnd>
    </p:sndAc>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FA057653-53C3-49DE-A77A-43C512D2A119}" type="datetimeFigureOut">
              <a:rPr lang="en-US" smtClean="0"/>
              <a:pPr>
                <a:defRPr/>
              </a:pPr>
              <a:t>11/27/2018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E92CBD26-6CEC-4AD2-BECB-6BC53F060E8E}"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newsflash/>
    <p:sndAc>
      <p:stSnd>
        <p:snd r:embed="rId1" name="arrow.wav" builtIn="1"/>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a:defRPr/>
            </a:pPr>
            <a:fld id="{E237DBDC-84B3-4FEA-973E-EA03E18C57C1}" type="datetimeFigureOut">
              <a:rPr lang="en-US" smtClean="0"/>
              <a:pPr>
                <a:defRPr/>
              </a:pPr>
              <a:t>11/27/2018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42E56E68-1229-461D-98F5-E801BC791EC0}"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newsflash/>
    <p:sndAc>
      <p:stSnd>
        <p:snd r:embed="rId1" name="arrow.wav" builtIn="1"/>
      </p:st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fld id="{29F1A14D-AC7F-4C21-99D7-63B5A1F25FE7}" type="datetimeFigureOut">
              <a:rPr lang="en-US" smtClean="0"/>
              <a:pPr>
                <a:defRPr/>
              </a:pPr>
              <a:t>11/27/2018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ABBD927-8662-4F09-9CD1-5C4BB0CAE273}"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newsflash/>
    <p:sndAc>
      <p:stSnd>
        <p:snd r:embed="rId1" name="arrow.wav" builtIn="1"/>
      </p:stSnd>
    </p:sndAc>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fld id="{B53835C2-C23A-466E-955C-336ADBF825A4}" type="datetimeFigureOut">
              <a:rPr lang="en-US" smtClean="0"/>
              <a:pPr>
                <a:defRPr/>
              </a:pPr>
              <a:t>11/27/2018</a:t>
            </a:fld>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26174A64-B7F4-421B-B7C2-533849D86D71}"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newsflash/>
    <p:sndAc>
      <p:stSnd>
        <p:snd r:embed="rId1" name="arrow.wav" builtIn="1"/>
      </p:stSnd>
    </p:sndAc>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869429DF-6ECD-47B9-9521-2B06B8AC6545}" type="datetimeFigureOut">
              <a:rPr lang="en-US" smtClean="0"/>
              <a:pPr>
                <a:defRPr/>
              </a:pPr>
              <a:t>11/27/2018</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98F061A0-0DDB-4E68-A654-D0EB2B7019BD}" type="slidenum">
              <a:rPr lang="en-US" smtClean="0"/>
              <a:pPr>
                <a:defRPr/>
              </a:pPr>
              <a:t>‹#›</a:t>
            </a:fld>
            <a:endParaRPr lang="en-US"/>
          </a:p>
        </p:txBody>
      </p:sp>
    </p:spTree>
  </p:cSld>
  <p:clrMapOvr>
    <a:masterClrMapping/>
  </p:clrMapOvr>
  <p:transition>
    <p:newsflash/>
    <p:sndAc>
      <p:stSnd>
        <p:snd r:embed="rId1" name="arrow.wav" builtIn="1"/>
      </p:stSnd>
    </p:sndAc>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fld id="{F6DA51FB-3F04-41A7-9457-CFDE7F78F7DD}" type="datetimeFigureOut">
              <a:rPr lang="en-US" smtClean="0"/>
              <a:pPr>
                <a:defRPr/>
              </a:pPr>
              <a:t>11/27/2018</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65282749-C255-4A7C-9899-3662ADBDC404}" type="slidenum">
              <a:rPr lang="en-US" smtClean="0"/>
              <a:pPr>
                <a:defRPr/>
              </a:pPr>
              <a:t>‹#›</a:t>
            </a:fld>
            <a:endParaRPr lang="en-US"/>
          </a:p>
        </p:txBody>
      </p:sp>
    </p:spTree>
  </p:cSld>
  <p:clrMapOvr>
    <a:masterClrMapping/>
  </p:clrMapOvr>
  <p:transition>
    <p:newsflash/>
    <p:sndAc>
      <p:stSnd>
        <p:snd r:embed="rId1" name="arrow.wav" builtIn="1"/>
      </p:stSnd>
    </p:sndAc>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433B395E-2B0F-44DE-944E-8C271043AA9F}"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fld id="{658C23B9-4B90-43A5-BF19-525D4C09A723}" type="datetimeFigureOut">
              <a:rPr lang="en-US" smtClean="0"/>
              <a:pPr>
                <a:defRPr/>
              </a:pPr>
              <a:t>11/27/2018</a:t>
            </a:fld>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p:newsflash/>
    <p:sndAc>
      <p:stSnd>
        <p:snd r:embed="rId1" name="arrow.wav" builtIn="1"/>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D5B4EAAA-825B-4587-AAED-9AD1297CB646}"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fld id="{86480B71-6C6D-4326-A33F-B6590F3178E3}" type="datetimeFigureOut">
              <a:rPr lang="en-US" smtClean="0"/>
              <a:pPr>
                <a:defRPr/>
              </a:pPr>
              <a:t>11/27/2018</a:t>
            </a:fld>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transition>
    <p:newsflash/>
    <p:sndAc>
      <p:stSnd>
        <p:snd r:embed="rId1" name="arrow.wav" builtIn="1"/>
      </p:stSnd>
    </p:sndAc>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fld id="{AF5D29C1-794C-40FA-9177-49968FB3A9C3}" type="datetimeFigureOut">
              <a:rPr lang="en-US" smtClean="0"/>
              <a:pPr>
                <a:defRPr/>
              </a:pPr>
              <a:t>11/27/2018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5BEF959D-E05E-448D-AF5B-426A5F612866}"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transition>
    <p:newsflash/>
    <p:sndAc>
      <p:stSnd>
        <p:snd r:embed="rId13" name="arrow.wav" builtIn="1"/>
      </p:stSnd>
    </p:sndAc>
  </p:transition>
  <p:timing>
    <p:tnLst>
      <p:par>
        <p:cTn id="1" dur="indefinite" restart="never" nodeType="tmRoot"/>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smtClean="0">
                <a:solidFill>
                  <a:schemeClr val="accent1">
                    <a:tint val="88000"/>
                    <a:satMod val="150000"/>
                  </a:schemeClr>
                </a:solidFill>
              </a:rPr>
              <a:t>8279 	KEYBOARD AND DISPLAY INTERFACING</a:t>
            </a:r>
            <a:endParaRPr lang="en-US" dirty="0"/>
          </a:p>
        </p:txBody>
      </p:sp>
    </p:spTree>
  </p:cSld>
  <p:clrMapOvr>
    <a:masterClrMapping/>
  </p:clrMapOvr>
  <p:transition>
    <p:newsflash/>
    <p:sndAc>
      <p:stSnd>
        <p:snd r:embed="rId2" name="arrow.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RL</a:t>
            </a:r>
            <a:r>
              <a:rPr lang="en-US" sz="2000" dirty="0" smtClean="0"/>
              <a:t>0</a:t>
            </a:r>
            <a:r>
              <a:rPr lang="en-US" dirty="0" smtClean="0"/>
              <a:t> - RL</a:t>
            </a:r>
            <a:r>
              <a:rPr lang="en-US" sz="2000" dirty="0" smtClean="0"/>
              <a:t>7</a:t>
            </a:r>
            <a:r>
              <a:rPr lang="en-US" dirty="0" smtClean="0"/>
              <a:t> - Return Lines : </a:t>
            </a:r>
          </a:p>
          <a:p>
            <a:pPr lvl="2"/>
            <a:r>
              <a:rPr lang="en-US" dirty="0" smtClean="0"/>
              <a:t>These are the input lines which are connected to one terminal of keys, while the other terminal of the keys are connected to the decoded scan lines. </a:t>
            </a:r>
          </a:p>
          <a:p>
            <a:pPr lvl="2"/>
            <a:r>
              <a:rPr lang="en-US" dirty="0" smtClean="0"/>
              <a:t>These are normally high, but pulled low when a key is pressed. </a:t>
            </a:r>
          </a:p>
          <a:p>
            <a:r>
              <a:rPr lang="en-US" dirty="0" smtClean="0"/>
              <a:t>SHIFT : </a:t>
            </a:r>
          </a:p>
          <a:p>
            <a:pPr lvl="2"/>
            <a:r>
              <a:rPr lang="en-US" dirty="0" smtClean="0"/>
              <a:t>The status of the shift input lines is stored along with each key code in FIFO, in scanned keyboard mode. </a:t>
            </a:r>
          </a:p>
          <a:p>
            <a:pPr lvl="2"/>
            <a:r>
              <a:rPr lang="en-US" dirty="0" smtClean="0"/>
              <a:t>It is pulled up internally to keep it high, till it is pulled low with a key closure. </a:t>
            </a:r>
          </a:p>
          <a:p>
            <a:r>
              <a:rPr lang="en-US" dirty="0" smtClean="0"/>
              <a:t>BD – Blank Display : </a:t>
            </a:r>
          </a:p>
          <a:p>
            <a:pPr lvl="2"/>
            <a:r>
              <a:rPr lang="en-US" dirty="0" smtClean="0"/>
              <a:t>This output pin is used to blank the display during digit switching or by a blanking closure. </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03920" cy="4797552"/>
          </a:xfrm>
        </p:spPr>
        <p:txBody>
          <a:bodyPr>
            <a:normAutofit/>
          </a:bodyPr>
          <a:lstStyle/>
          <a:p>
            <a:r>
              <a:rPr lang="en-US" dirty="0" smtClean="0"/>
              <a:t>OUT A</a:t>
            </a:r>
            <a:r>
              <a:rPr lang="en-US" sz="1800" dirty="0" smtClean="0"/>
              <a:t>0</a:t>
            </a:r>
            <a:r>
              <a:rPr lang="en-US" dirty="0" smtClean="0"/>
              <a:t> – OUT A</a:t>
            </a:r>
            <a:r>
              <a:rPr lang="en-US" sz="1800" dirty="0" smtClean="0"/>
              <a:t>3</a:t>
            </a:r>
            <a:r>
              <a:rPr lang="en-US" dirty="0" smtClean="0"/>
              <a:t> and OUT B</a:t>
            </a:r>
            <a:r>
              <a:rPr lang="en-US" sz="1600" dirty="0" smtClean="0"/>
              <a:t>0</a:t>
            </a:r>
            <a:r>
              <a:rPr lang="en-US" dirty="0" smtClean="0"/>
              <a:t> – OUT B</a:t>
            </a:r>
            <a:r>
              <a:rPr lang="en-US" sz="1600" dirty="0" smtClean="0"/>
              <a:t>3</a:t>
            </a:r>
            <a:r>
              <a:rPr lang="en-US" dirty="0" smtClean="0"/>
              <a:t> – </a:t>
            </a:r>
          </a:p>
          <a:p>
            <a:pPr lvl="2"/>
            <a:r>
              <a:rPr lang="en-US" dirty="0" smtClean="0"/>
              <a:t>These are the output ports for two 16*4 or 16*8 internal display refresh registers. </a:t>
            </a:r>
          </a:p>
          <a:p>
            <a:pPr lvl="2"/>
            <a:r>
              <a:rPr lang="en-US" dirty="0" smtClean="0"/>
              <a:t>The data from these lines is synchronized with the scan lines to scan the display and keyboard. </a:t>
            </a:r>
          </a:p>
          <a:p>
            <a:pPr lvl="2"/>
            <a:r>
              <a:rPr lang="en-US" dirty="0" smtClean="0"/>
              <a:t>The two 4-bit ports may also as one 8-bit port.</a:t>
            </a:r>
          </a:p>
          <a:p>
            <a:r>
              <a:rPr lang="en-US" dirty="0" smtClean="0"/>
              <a:t>CNTL/STB- CONTROL/STROBED I/P Mode : </a:t>
            </a:r>
          </a:p>
          <a:p>
            <a:pPr lvl="2"/>
            <a:r>
              <a:rPr lang="en-US" dirty="0" smtClean="0"/>
              <a:t>In keyboard mode, this lines is used as a control input and stored in FIFO on a key closure. </a:t>
            </a:r>
          </a:p>
          <a:p>
            <a:pPr lvl="2"/>
            <a:r>
              <a:rPr lang="en-US" dirty="0" smtClean="0"/>
              <a:t>The line is a </a:t>
            </a:r>
            <a:r>
              <a:rPr lang="en-US" dirty="0" err="1" smtClean="0"/>
              <a:t>strobed</a:t>
            </a:r>
            <a:r>
              <a:rPr lang="en-US" dirty="0" smtClean="0"/>
              <a:t> lines that enters the data into FIFO RAM, in </a:t>
            </a:r>
            <a:r>
              <a:rPr lang="en-US" dirty="0" err="1" smtClean="0"/>
              <a:t>strobed</a:t>
            </a:r>
            <a:r>
              <a:rPr lang="en-US" dirty="0" smtClean="0"/>
              <a:t> input mode. </a:t>
            </a:r>
          </a:p>
          <a:p>
            <a:pPr lvl="2"/>
            <a:r>
              <a:rPr lang="en-US" dirty="0" smtClean="0"/>
              <a:t>It has an interrupt pull up. The lines is pulled down with a key closer.</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8279 internal architecture</a:t>
            </a:r>
            <a:endParaRPr lang="en-US" dirty="0"/>
          </a:p>
        </p:txBody>
      </p:sp>
      <p:pic>
        <p:nvPicPr>
          <p:cNvPr id="57346" name="Picture 2"/>
          <p:cNvPicPr>
            <a:picLocks noGrp="1" noChangeAspect="1" noChangeArrowheads="1"/>
          </p:cNvPicPr>
          <p:nvPr>
            <p:ph sz="quarter" idx="1"/>
          </p:nvPr>
        </p:nvPicPr>
        <p:blipFill>
          <a:blip r:embed="rId3"/>
          <a:srcRect/>
          <a:stretch>
            <a:fillRect/>
          </a:stretch>
        </p:blipFill>
        <p:spPr bwMode="auto">
          <a:xfrm>
            <a:off x="1368006" y="1527175"/>
            <a:ext cx="6371475" cy="4572000"/>
          </a:xfrm>
          <a:prstGeom prst="rect">
            <a:avLst/>
          </a:prstGeom>
          <a:noFill/>
          <a:ln w="9525">
            <a:noFill/>
            <a:miter lim="800000"/>
            <a:headEnd/>
            <a:tailEnd/>
          </a:ln>
          <a:effectLst/>
        </p:spPr>
      </p:pic>
    </p:spTree>
  </p:cSld>
  <p:clrMapOvr>
    <a:masterClrMapping/>
  </p:clrMapOvr>
  <p:transition>
    <p:sndAc>
      <p:stSnd>
        <p:snd r:embed="rId2" name="arrow.wav" builtIn="1"/>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buFont typeface="Wingdings" pitchFamily="2" charset="2"/>
              <a:buChar char="Ø"/>
              <a:defRPr/>
            </a:pPr>
            <a:r>
              <a:rPr lang="en-US" dirty="0" smtClean="0"/>
              <a:t>It consists 4 main section.</a:t>
            </a:r>
          </a:p>
          <a:p>
            <a:pPr marL="1337310" lvl="3" indent="-514350">
              <a:buFont typeface="+mj-lt"/>
              <a:buAutoNum type="arabicPeriod"/>
              <a:defRPr/>
            </a:pPr>
            <a:r>
              <a:rPr lang="en-US" sz="2600" dirty="0" smtClean="0"/>
              <a:t>CPU interface and control section.</a:t>
            </a:r>
          </a:p>
          <a:p>
            <a:pPr marL="1337310" lvl="3" indent="-514350">
              <a:buFont typeface="+mj-lt"/>
              <a:buAutoNum type="arabicPeriod"/>
              <a:defRPr/>
            </a:pPr>
            <a:r>
              <a:rPr lang="en-US" sz="2600" dirty="0" smtClean="0"/>
              <a:t>Scan section</a:t>
            </a:r>
          </a:p>
          <a:p>
            <a:pPr marL="1337310" lvl="3" indent="-514350">
              <a:buFont typeface="+mj-lt"/>
              <a:buAutoNum type="arabicPeriod"/>
              <a:defRPr/>
            </a:pPr>
            <a:r>
              <a:rPr lang="en-US" sz="2600" dirty="0" smtClean="0"/>
              <a:t>Keyboard Section</a:t>
            </a:r>
          </a:p>
          <a:p>
            <a:pPr marL="1337310" lvl="3" indent="-514350">
              <a:buFont typeface="+mj-lt"/>
              <a:buAutoNum type="arabicPeriod"/>
              <a:defRPr/>
            </a:pPr>
            <a:r>
              <a:rPr lang="en-US" sz="2600" dirty="0" smtClean="0"/>
              <a:t>Display section</a:t>
            </a:r>
            <a:r>
              <a:rPr lang="en-US" dirty="0" smtClean="0"/>
              <a:t>.</a:t>
            </a:r>
          </a:p>
          <a:p>
            <a:pPr marL="514350" indent="-514350">
              <a:buFont typeface="Wingdings 2" pitchFamily="18" charset="2"/>
              <a:buNone/>
              <a:defRPr/>
            </a:pPr>
            <a:endParaRPr lang="en-US" dirty="0" smtClean="0"/>
          </a:p>
          <a:p>
            <a:pPr marL="514350" indent="-514350">
              <a:buFont typeface="Wingdings" pitchFamily="2" charset="2"/>
              <a:buChar char="Ø"/>
              <a:defRPr/>
            </a:pPr>
            <a:r>
              <a:rPr lang="en-US" dirty="0" smtClean="0"/>
              <a:t>CPU INTERFACE AND CONTROL SECTION:</a:t>
            </a:r>
          </a:p>
          <a:p>
            <a:pPr marL="514350" indent="-514350">
              <a:buFont typeface="Wingdings 2" pitchFamily="18" charset="2"/>
              <a:buNone/>
              <a:defRPr/>
            </a:pPr>
            <a:r>
              <a:rPr lang="en-US" dirty="0" smtClean="0"/>
              <a:t>	It </a:t>
            </a:r>
            <a:r>
              <a:rPr lang="en-US" dirty="0" smtClean="0"/>
              <a:t>consists of </a:t>
            </a:r>
          </a:p>
          <a:p>
            <a:pPr marL="1337310" lvl="3" indent="-514350">
              <a:buFont typeface="+mj-lt"/>
              <a:buAutoNum type="arabicPeriod"/>
              <a:defRPr/>
            </a:pPr>
            <a:r>
              <a:rPr lang="en-US" sz="2600" dirty="0" smtClean="0"/>
              <a:t>Data buffers</a:t>
            </a:r>
          </a:p>
          <a:p>
            <a:pPr marL="1337310" lvl="3" indent="-514350">
              <a:buFont typeface="+mj-lt"/>
              <a:buAutoNum type="arabicPeriod"/>
              <a:defRPr/>
            </a:pPr>
            <a:r>
              <a:rPr lang="en-US" sz="2600" dirty="0" smtClean="0"/>
              <a:t>I/O control</a:t>
            </a:r>
          </a:p>
          <a:p>
            <a:pPr marL="1337310" lvl="3" indent="-514350">
              <a:buFont typeface="+mj-lt"/>
              <a:buAutoNum type="arabicPeriod"/>
              <a:defRPr/>
            </a:pPr>
            <a:r>
              <a:rPr lang="en-US" sz="2600" dirty="0" smtClean="0"/>
              <a:t>Control and timing registers.</a:t>
            </a:r>
          </a:p>
          <a:p>
            <a:pPr marL="1337310" lvl="3" indent="-514350">
              <a:buFont typeface="+mj-lt"/>
              <a:buAutoNum type="arabicPeriod"/>
              <a:defRPr/>
            </a:pPr>
            <a:r>
              <a:rPr lang="en-US" sz="2600" dirty="0" smtClean="0"/>
              <a:t>Timing and control logic</a:t>
            </a:r>
            <a:r>
              <a:rPr lang="en-US" dirty="0" smtClean="0"/>
              <a:t>.</a:t>
            </a:r>
          </a:p>
          <a:p>
            <a:endParaRPr lang="en-US" dirty="0"/>
          </a:p>
        </p:txBody>
      </p:sp>
    </p:spTree>
  </p:cSld>
  <p:clrMapOvr>
    <a:masterClrMapping/>
  </p:clrMapOvr>
  <p:transition>
    <p:newsflash/>
    <p:sndAc>
      <p:stSnd>
        <p:snd r:embed="rId2" name="arrow.wav" builtIn="1"/>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274320" lvl="2" indent="-274320">
              <a:buClr>
                <a:schemeClr val="accent1"/>
              </a:buClr>
              <a:buSzPct val="85000"/>
              <a:buFont typeface="Wingdings 2"/>
              <a:buChar char=""/>
            </a:pPr>
            <a:r>
              <a:rPr lang="en-US" dirty="0" smtClean="0"/>
              <a:t>I/O Control and Data Buffers : </a:t>
            </a:r>
          </a:p>
          <a:p>
            <a:pPr marL="822960" lvl="4" indent="-274320">
              <a:buClr>
                <a:schemeClr val="accent1"/>
              </a:buClr>
              <a:buSzPct val="85000"/>
              <a:buFont typeface="Wingdings 2"/>
              <a:buChar char=""/>
            </a:pPr>
            <a:r>
              <a:rPr lang="en-US" dirty="0" smtClean="0"/>
              <a:t>The I/O control section controls the flow of data to/from the 8279. </a:t>
            </a:r>
          </a:p>
          <a:p>
            <a:pPr marL="822960" lvl="4" indent="-274320">
              <a:buClr>
                <a:schemeClr val="accent1"/>
              </a:buClr>
              <a:buSzPct val="85000"/>
              <a:buFont typeface="Wingdings 2"/>
              <a:buChar char=""/>
            </a:pPr>
            <a:r>
              <a:rPr lang="en-US" dirty="0" smtClean="0"/>
              <a:t>The data buffers interface the external bus of the system with internal bus of 8279.</a:t>
            </a:r>
          </a:p>
          <a:p>
            <a:pPr marL="822960" lvl="4" indent="-274320">
              <a:buClr>
                <a:schemeClr val="accent1"/>
              </a:buClr>
              <a:buSzPct val="85000"/>
              <a:buFont typeface="Wingdings 2"/>
              <a:buChar char=""/>
            </a:pPr>
            <a:r>
              <a:rPr lang="en-US" dirty="0" smtClean="0"/>
              <a:t>The I/O section is enabled only if CS is low. The pins A</a:t>
            </a:r>
            <a:r>
              <a:rPr lang="en-US" sz="1400" dirty="0" smtClean="0"/>
              <a:t>0</a:t>
            </a:r>
            <a:r>
              <a:rPr lang="en-US" dirty="0" smtClean="0"/>
              <a:t>, RD and WR select the command, status or data read/write operations carried out by the CPU with 8279</a:t>
            </a:r>
            <a:r>
              <a:rPr lang="en-US" dirty="0" smtClean="0"/>
              <a:t>.</a:t>
            </a:r>
          </a:p>
          <a:p>
            <a:pPr marL="822960" lvl="4" indent="-274320">
              <a:buClr>
                <a:schemeClr val="accent1"/>
              </a:buClr>
              <a:buSzPct val="85000"/>
              <a:buFont typeface="Wingdings 2"/>
              <a:buChar char=""/>
            </a:pPr>
            <a:endParaRPr lang="en-US" dirty="0" smtClean="0"/>
          </a:p>
          <a:p>
            <a:pPr>
              <a:buNone/>
            </a:pPr>
            <a:endParaRPr lang="en-US" dirty="0"/>
          </a:p>
        </p:txBody>
      </p:sp>
      <p:pic>
        <p:nvPicPr>
          <p:cNvPr id="131074" name="Picture 2"/>
          <p:cNvPicPr>
            <a:picLocks noChangeAspect="1" noChangeArrowheads="1"/>
          </p:cNvPicPr>
          <p:nvPr/>
        </p:nvPicPr>
        <p:blipFill>
          <a:blip r:embed="rId3"/>
          <a:srcRect/>
          <a:stretch>
            <a:fillRect/>
          </a:stretch>
        </p:blipFill>
        <p:spPr bwMode="auto">
          <a:xfrm>
            <a:off x="1981200" y="4114800"/>
            <a:ext cx="5019675" cy="1666875"/>
          </a:xfrm>
          <a:prstGeom prst="rect">
            <a:avLst/>
          </a:prstGeom>
          <a:noFill/>
          <a:ln w="9525">
            <a:noFill/>
            <a:miter lim="800000"/>
            <a:headEnd/>
            <a:tailEnd/>
          </a:ln>
          <a:effectLst/>
        </p:spPr>
      </p:pic>
    </p:spTree>
  </p:cSld>
  <p:clrMapOvr>
    <a:masterClrMapping/>
  </p:clrMapOvr>
  <p:transition>
    <p:newsflash/>
    <p:sndAc>
      <p:stSnd>
        <p:snd r:embed="rId2" name="arrow.wav" builtIn="1"/>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03920" cy="4873752"/>
          </a:xfrm>
        </p:spPr>
        <p:txBody>
          <a:bodyPr>
            <a:normAutofit/>
          </a:bodyPr>
          <a:lstStyle/>
          <a:p>
            <a:pPr marL="274320" lvl="2" indent="-274320">
              <a:buClr>
                <a:schemeClr val="accent1"/>
              </a:buClr>
              <a:buSzPct val="85000"/>
              <a:buFont typeface="Wingdings 2"/>
              <a:buChar char=""/>
            </a:pPr>
            <a:r>
              <a:rPr lang="en-US" dirty="0" smtClean="0"/>
              <a:t>Control </a:t>
            </a:r>
            <a:r>
              <a:rPr lang="en-US" dirty="0" smtClean="0"/>
              <a:t>and Timing Register and Timing Control : </a:t>
            </a:r>
          </a:p>
          <a:p>
            <a:pPr marL="822960" lvl="4" indent="-274320">
              <a:buClr>
                <a:schemeClr val="accent1"/>
              </a:buClr>
              <a:buSzPct val="85000"/>
              <a:buFont typeface="Wingdings 2"/>
              <a:buChar char=""/>
            </a:pPr>
            <a:r>
              <a:rPr lang="en-US" dirty="0" smtClean="0"/>
              <a:t>These registers store the keyboard and display modes and other operating conditions programmed by CPU. </a:t>
            </a:r>
          </a:p>
          <a:p>
            <a:pPr marL="822960" lvl="4" indent="-274320">
              <a:buClr>
                <a:schemeClr val="accent1"/>
              </a:buClr>
              <a:buSzPct val="85000"/>
              <a:buFont typeface="Wingdings 2"/>
              <a:buChar char=""/>
            </a:pPr>
            <a:r>
              <a:rPr lang="en-US" dirty="0" smtClean="0"/>
              <a:t>The registers are written with A</a:t>
            </a:r>
            <a:r>
              <a:rPr lang="en-US" sz="1200" dirty="0" smtClean="0"/>
              <a:t>0</a:t>
            </a:r>
            <a:r>
              <a:rPr lang="en-US" dirty="0" smtClean="0"/>
              <a:t>=1 and WR=0. </a:t>
            </a:r>
          </a:p>
          <a:p>
            <a:pPr marL="822960" lvl="4" indent="-274320">
              <a:buClr>
                <a:schemeClr val="accent1"/>
              </a:buClr>
              <a:buSzPct val="85000"/>
              <a:buFont typeface="Wingdings 2"/>
              <a:buChar char=""/>
            </a:pPr>
            <a:r>
              <a:rPr lang="en-US" dirty="0" smtClean="0"/>
              <a:t>The Timing and control unit controls the basic timings for the operation of the circuit. </a:t>
            </a:r>
          </a:p>
          <a:p>
            <a:pPr marL="822960" lvl="4" indent="-274320">
              <a:buClr>
                <a:schemeClr val="accent1"/>
              </a:buClr>
              <a:buSzPct val="85000"/>
              <a:buFont typeface="Wingdings 2"/>
              <a:buChar char=""/>
            </a:pPr>
            <a:r>
              <a:rPr lang="en-US" dirty="0" smtClean="0"/>
              <a:t>Scan counter divide down the operating frequency of 8279 to derive scan keyboard and scan display frequencies.</a:t>
            </a:r>
          </a:p>
          <a:p>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section</a:t>
            </a:r>
            <a:endParaRPr lang="en-US" dirty="0"/>
          </a:p>
        </p:txBody>
      </p:sp>
      <p:sp>
        <p:nvSpPr>
          <p:cNvPr id="3" name="Content Placeholder 2"/>
          <p:cNvSpPr>
            <a:spLocks noGrp="1"/>
          </p:cNvSpPr>
          <p:nvPr>
            <p:ph sz="quarter" idx="1"/>
          </p:nvPr>
        </p:nvSpPr>
        <p:spPr/>
        <p:txBody>
          <a:bodyPr/>
          <a:lstStyle/>
          <a:p>
            <a:pPr>
              <a:buFont typeface="Wingdings" pitchFamily="2" charset="2"/>
              <a:buChar char="Ø"/>
              <a:defRPr/>
            </a:pPr>
            <a:r>
              <a:rPr lang="en-US" dirty="0" smtClean="0"/>
              <a:t>It has two modes,</a:t>
            </a:r>
          </a:p>
          <a:p>
            <a:pPr marL="514350" indent="-514350">
              <a:buFont typeface="+mj-lt"/>
              <a:buAutoNum type="arabicPeriod"/>
              <a:defRPr/>
            </a:pPr>
            <a:r>
              <a:rPr lang="en-US" dirty="0" smtClean="0"/>
              <a:t>Encoded mode</a:t>
            </a:r>
          </a:p>
          <a:p>
            <a:pPr marL="514350" indent="-514350">
              <a:buFont typeface="+mj-lt"/>
              <a:buAutoNum type="arabicPeriod"/>
              <a:defRPr/>
            </a:pPr>
            <a:r>
              <a:rPr lang="en-US" dirty="0" smtClean="0"/>
              <a:t>Decoded mode.</a:t>
            </a:r>
          </a:p>
          <a:p>
            <a:pPr marL="514350" indent="-514350">
              <a:buFont typeface="+mj-lt"/>
              <a:buAutoNum type="arabicPeriod"/>
              <a:defRPr/>
            </a:pPr>
            <a:endParaRPr lang="en-US" dirty="0" smtClean="0"/>
          </a:p>
          <a:p>
            <a:pPr marL="514350" indent="-514350">
              <a:buFont typeface="Wingdings 2" pitchFamily="18" charset="2"/>
              <a:buNone/>
              <a:defRPr/>
            </a:pPr>
            <a:r>
              <a:rPr lang="en-US" dirty="0" smtClean="0"/>
              <a:t>ENCODED MODE:</a:t>
            </a:r>
          </a:p>
          <a:p>
            <a:pPr marL="514350" indent="-514350">
              <a:buFont typeface="Wingdings" pitchFamily="2" charset="2"/>
              <a:buChar char="Ø"/>
              <a:defRPr/>
            </a:pPr>
            <a:r>
              <a:rPr lang="en-US" dirty="0" smtClean="0"/>
              <a:t>It provide binary count from 0000 to 1111 by four scan lines(SC</a:t>
            </a:r>
            <a:r>
              <a:rPr lang="en-US" sz="1800" dirty="0" smtClean="0"/>
              <a:t>3</a:t>
            </a:r>
            <a:r>
              <a:rPr lang="en-US" dirty="0" smtClean="0"/>
              <a:t>-SC</a:t>
            </a:r>
            <a:r>
              <a:rPr lang="en-US" sz="2000" dirty="0" smtClean="0"/>
              <a:t>0</a:t>
            </a:r>
            <a:r>
              <a:rPr lang="en-US" dirty="0" smtClean="0"/>
              <a:t>)by active high inputs.</a:t>
            </a:r>
          </a:p>
          <a:p>
            <a:pPr marL="514350" indent="-514350">
              <a:buFont typeface="Wingdings" pitchFamily="2" charset="2"/>
              <a:buChar char="Ø"/>
              <a:defRPr/>
            </a:pPr>
            <a:r>
              <a:rPr lang="en-US" dirty="0" smtClean="0"/>
              <a:t>It is externally decoded to provide 16 scan lines</a:t>
            </a:r>
          </a:p>
          <a:p>
            <a:endParaRPr lang="en-US" dirty="0"/>
          </a:p>
        </p:txBody>
      </p:sp>
    </p:spTree>
  </p:cSld>
  <p:clrMapOvr>
    <a:masterClrMapping/>
  </p:clrMapOvr>
  <p:transition>
    <p:newsflash/>
    <p:sndAc>
      <p:stSnd>
        <p:snd r:embed="rId2" name="arrow.wav" builtIn="1"/>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sz="quarter" idx="1"/>
          </p:nvPr>
        </p:nvSpPr>
        <p:spPr/>
        <p:txBody>
          <a:bodyPr>
            <a:normAutofit lnSpcReduction="10000"/>
          </a:bodyPr>
          <a:lstStyle/>
          <a:p>
            <a:pPr>
              <a:buFont typeface="Wingdings" pitchFamily="2" charset="2"/>
              <a:buChar char="Ø"/>
            </a:pPr>
            <a:r>
              <a:rPr lang="en-US" dirty="0" smtClean="0"/>
              <a:t>Display use all 16 lines to interface 16 digit 7 segment display. </a:t>
            </a:r>
          </a:p>
          <a:p>
            <a:pPr>
              <a:buFont typeface="Wingdings" pitchFamily="2" charset="2"/>
              <a:buChar char="Ø"/>
            </a:pPr>
            <a:r>
              <a:rPr lang="en-US" dirty="0" smtClean="0"/>
              <a:t>But keyboard use only 8 scan lines out of 16 lines.</a:t>
            </a:r>
          </a:p>
          <a:p>
            <a:pPr>
              <a:buFont typeface="Wingdings" pitchFamily="2" charset="2"/>
              <a:buChar char="Ø"/>
            </a:pPr>
            <a:endParaRPr lang="en-US" dirty="0" smtClean="0"/>
          </a:p>
          <a:p>
            <a:pPr>
              <a:buFont typeface="Wingdings" pitchFamily="2" charset="2"/>
              <a:buChar char="Ø"/>
            </a:pPr>
            <a:r>
              <a:rPr lang="en-US" dirty="0" smtClean="0"/>
              <a:t>DECODED MODE:</a:t>
            </a:r>
          </a:p>
          <a:p>
            <a:pPr lvl="1">
              <a:buFont typeface="Wingdings" pitchFamily="2" charset="2"/>
              <a:buChar char="Ø"/>
            </a:pPr>
            <a:r>
              <a:rPr lang="en-US" dirty="0" smtClean="0"/>
              <a:t>In this mode ,the internal decoder decodes the least 2 significant bits.</a:t>
            </a:r>
          </a:p>
          <a:p>
            <a:pPr lvl="1">
              <a:buFont typeface="Wingdings" pitchFamily="2" charset="2"/>
              <a:buChar char="Ø"/>
            </a:pPr>
            <a:r>
              <a:rPr lang="en-US" dirty="0" smtClean="0"/>
              <a:t>It is provide four possible combination from (SC</a:t>
            </a:r>
            <a:r>
              <a:rPr lang="en-US" sz="1300" dirty="0" smtClean="0"/>
              <a:t>0</a:t>
            </a:r>
            <a:r>
              <a:rPr lang="en-US" dirty="0" smtClean="0"/>
              <a:t>-SC</a:t>
            </a:r>
            <a:r>
              <a:rPr lang="en-US" sz="1300" dirty="0" smtClean="0"/>
              <a:t>3</a:t>
            </a:r>
            <a:r>
              <a:rPr lang="en-US" dirty="0" smtClean="0"/>
              <a:t>) such as 1110 ,1101 ,1011 and 0111.</a:t>
            </a:r>
          </a:p>
          <a:p>
            <a:pPr lvl="1">
              <a:buFont typeface="Wingdings" pitchFamily="2" charset="2"/>
              <a:buChar char="Ø"/>
            </a:pPr>
            <a:r>
              <a:rPr lang="en-US" dirty="0" smtClean="0"/>
              <a:t> This four active low outputs line is used to directly to interface 4 –digit 7-segment display ,8*4 matrix keyboard</a:t>
            </a:r>
          </a:p>
          <a:p>
            <a:pPr>
              <a:buFont typeface="Wingdings" pitchFamily="2" charset="2"/>
              <a:buChar char="Ø"/>
            </a:pPr>
            <a:endParaRPr lang="en-US" dirty="0" smtClean="0"/>
          </a:p>
          <a:p>
            <a:pPr>
              <a:buFont typeface="Wingdings" pitchFamily="2" charset="2"/>
              <a:buChar char="Ø"/>
            </a:pPr>
            <a:endParaRPr lang="en-US" dirty="0" smtClean="0"/>
          </a:p>
        </p:txBody>
      </p:sp>
    </p:spTree>
  </p:cSld>
  <p:clrMapOvr>
    <a:masterClrMapping/>
  </p:clrMapOvr>
  <p:transition>
    <p:newsflash/>
    <p:sndAc>
      <p:stSnd>
        <p:snd r:embed="rId2" name="arrow.wav" builtIn="1"/>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Scan Counter</a:t>
            </a:r>
          </a:p>
          <a:p>
            <a:pPr lvl="2"/>
            <a:r>
              <a:rPr lang="en-US" dirty="0" smtClean="0"/>
              <a:t>The scan counter has two modes to scan the key matrix and refresh the display. </a:t>
            </a:r>
          </a:p>
          <a:p>
            <a:pPr lvl="2"/>
            <a:r>
              <a:rPr lang="en-US" dirty="0" smtClean="0"/>
              <a:t>In the encoded mode, the counter provides binary count that is to be externally decoded to provide the scan lines for keyboard and display (Four externally decoded scan lines may drive </a:t>
            </a:r>
            <a:r>
              <a:rPr lang="en-US" dirty="0" err="1" smtClean="0"/>
              <a:t>upto</a:t>
            </a:r>
            <a:r>
              <a:rPr lang="en-US" dirty="0" smtClean="0"/>
              <a:t> 16 displays). </a:t>
            </a:r>
          </a:p>
          <a:p>
            <a:pPr lvl="2"/>
            <a:r>
              <a:rPr lang="en-US" dirty="0" smtClean="0"/>
              <a:t>In the decode scan mode, the counter internally decodes the least significant 2 bits and provides a decoded 1 out of 4 scan on SL 0-SL 3( Four internally decoded scan lines may drive </a:t>
            </a:r>
            <a:r>
              <a:rPr lang="en-US" dirty="0" err="1" smtClean="0"/>
              <a:t>upto</a:t>
            </a:r>
            <a:r>
              <a:rPr lang="en-US" dirty="0" smtClean="0"/>
              <a:t> 4 displays). </a:t>
            </a:r>
          </a:p>
          <a:p>
            <a:pPr lvl="2"/>
            <a:r>
              <a:rPr lang="en-US" dirty="0" smtClean="0"/>
              <a:t>The keyboard and display both are in the same mode at a time</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section</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This is consist of,</a:t>
            </a:r>
          </a:p>
          <a:p>
            <a:pPr lvl="1">
              <a:buFont typeface="Wingdings" pitchFamily="2" charset="2"/>
              <a:buChar char="Ø"/>
            </a:pPr>
            <a:r>
              <a:rPr lang="en-US" dirty="0" smtClean="0"/>
              <a:t>Return buffers.</a:t>
            </a:r>
          </a:p>
          <a:p>
            <a:pPr lvl="1">
              <a:buFont typeface="Wingdings" pitchFamily="2" charset="2"/>
              <a:buChar char="Ø"/>
            </a:pPr>
            <a:r>
              <a:rPr lang="en-US" dirty="0" smtClean="0"/>
              <a:t>Keyboard </a:t>
            </a:r>
            <a:r>
              <a:rPr lang="en-US" dirty="0" err="1" smtClean="0"/>
              <a:t>debounce</a:t>
            </a:r>
            <a:r>
              <a:rPr lang="en-US" dirty="0" smtClean="0"/>
              <a:t> control.</a:t>
            </a:r>
          </a:p>
          <a:p>
            <a:pPr lvl="1">
              <a:buFont typeface="Wingdings" pitchFamily="2" charset="2"/>
              <a:buChar char="Ø"/>
            </a:pPr>
            <a:r>
              <a:rPr lang="en-US" dirty="0" smtClean="0"/>
              <a:t>FIFO / sensor RAM.</a:t>
            </a:r>
          </a:p>
          <a:p>
            <a:pPr lvl="1">
              <a:buFont typeface="Wingdings" pitchFamily="2" charset="2"/>
              <a:buChar char="Ø"/>
            </a:pPr>
            <a:r>
              <a:rPr lang="en-US" dirty="0" smtClean="0"/>
              <a:t>FIFO / sensor RAM status.</a:t>
            </a:r>
          </a:p>
          <a:p>
            <a:endParaRPr lang="en-US" dirty="0"/>
          </a:p>
        </p:txBody>
      </p:sp>
    </p:spTree>
  </p:cSld>
  <p:clrMapOvr>
    <a:masterClrMapping/>
  </p:clrMapOvr>
  <p:transition>
    <p:newsflash/>
    <p:sndAc>
      <p:stSnd>
        <p:snd r:embed="rId2" name="arrow.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8279 programmable keyboard/display controller is designed by Intel that interfaces a keyboard with the CPU. </a:t>
            </a:r>
          </a:p>
          <a:p>
            <a:r>
              <a:rPr lang="en-US" dirty="0" smtClean="0"/>
              <a:t>The keyboard interface first scans the keyboard and identifies if any key has been pressed. </a:t>
            </a:r>
          </a:p>
          <a:p>
            <a:r>
              <a:rPr lang="en-US" dirty="0" smtClean="0"/>
              <a:t>It then sends their relative response of the pressed key to the CPU and vice-a-versa.</a:t>
            </a:r>
          </a:p>
          <a:p>
            <a:r>
              <a:rPr lang="en-US" dirty="0" smtClean="0"/>
              <a:t>It also transmit the received data from the CPU  to the display device.</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Return Buffers and Keyboard </a:t>
            </a:r>
            <a:r>
              <a:rPr lang="en-US" dirty="0" err="1" smtClean="0"/>
              <a:t>Debounce</a:t>
            </a:r>
            <a:r>
              <a:rPr lang="en-US" dirty="0" smtClean="0"/>
              <a:t> and Control</a:t>
            </a:r>
          </a:p>
          <a:p>
            <a:pPr lvl="2"/>
            <a:r>
              <a:rPr lang="en-US" dirty="0" smtClean="0"/>
              <a:t>This section for a key closure row wise. </a:t>
            </a:r>
          </a:p>
          <a:p>
            <a:pPr lvl="2"/>
            <a:r>
              <a:rPr lang="en-US" dirty="0" smtClean="0"/>
              <a:t>If a key closer is detected, the keyboard </a:t>
            </a:r>
            <a:r>
              <a:rPr lang="en-US" dirty="0" err="1" smtClean="0"/>
              <a:t>debounce</a:t>
            </a:r>
            <a:r>
              <a:rPr lang="en-US" dirty="0" smtClean="0"/>
              <a:t> unit </a:t>
            </a:r>
            <a:r>
              <a:rPr lang="en-US" dirty="0" err="1" smtClean="0"/>
              <a:t>debounces</a:t>
            </a:r>
            <a:r>
              <a:rPr lang="en-US" dirty="0" smtClean="0"/>
              <a:t> the key entry (i.e. wait for 10 ms).</a:t>
            </a:r>
          </a:p>
          <a:p>
            <a:pPr lvl="2"/>
            <a:r>
              <a:rPr lang="en-US" dirty="0" smtClean="0"/>
              <a:t>After the </a:t>
            </a:r>
            <a:r>
              <a:rPr lang="en-US" dirty="0" err="1" smtClean="0"/>
              <a:t>debounce</a:t>
            </a:r>
            <a:r>
              <a:rPr lang="en-US" dirty="0" smtClean="0"/>
              <a:t> period, if the key continues to be detected. </a:t>
            </a:r>
          </a:p>
          <a:p>
            <a:pPr lvl="2"/>
            <a:r>
              <a:rPr lang="en-US" dirty="0" smtClean="0"/>
              <a:t>The code of key is directly transferred to the sensor RAM along with SHIFT and CONTROL key status</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FIFO/Sensor RAM and Status Logic</a:t>
            </a:r>
          </a:p>
          <a:p>
            <a:pPr lvl="2"/>
            <a:r>
              <a:rPr lang="en-US" dirty="0" smtClean="0"/>
              <a:t>This unit acts as 8-byte first-in-first-out (FIFO) RAM where the key code of every pressed key is entered into the RAM as per their sequence. </a:t>
            </a:r>
          </a:p>
          <a:p>
            <a:pPr lvl="2"/>
            <a:r>
              <a:rPr lang="en-US" dirty="0" smtClean="0"/>
              <a:t>The status logic generates an interrupt request after each FIFO read operation till the FIFO gets empty.</a:t>
            </a:r>
          </a:p>
          <a:p>
            <a:pPr lvl="2"/>
            <a:r>
              <a:rPr lang="en-US" dirty="0" smtClean="0"/>
              <a:t>In the scanned sensor matrix mode, this unit acts as sensor RAM where its each row is loaded with the status of their corresponding row of sensors into the matrix. </a:t>
            </a:r>
          </a:p>
          <a:p>
            <a:pPr lvl="2"/>
            <a:r>
              <a:rPr lang="en-US" dirty="0" smtClean="0"/>
              <a:t>When the sensor changes its state, the IRQ line changes to high and interrupts the CPU.</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section</a:t>
            </a:r>
            <a:endParaRPr lang="en-US" dirty="0"/>
          </a:p>
        </p:txBody>
      </p:sp>
      <p:sp>
        <p:nvSpPr>
          <p:cNvPr id="3" name="Content Placeholder 2"/>
          <p:cNvSpPr>
            <a:spLocks noGrp="1"/>
          </p:cNvSpPr>
          <p:nvPr>
            <p:ph sz="quarter" idx="1"/>
          </p:nvPr>
        </p:nvSpPr>
        <p:spPr/>
        <p:txBody>
          <a:bodyPr/>
          <a:lstStyle/>
          <a:p>
            <a:pPr>
              <a:buFont typeface="Wingdings 2" pitchFamily="18" charset="2"/>
              <a:buNone/>
              <a:defRPr/>
            </a:pPr>
            <a:r>
              <a:rPr lang="en-US" sz="2800" dirty="0" smtClean="0"/>
              <a:t>It consists of,</a:t>
            </a:r>
          </a:p>
          <a:p>
            <a:pPr marL="514350" indent="-514350">
              <a:buFont typeface="+mj-lt"/>
              <a:buAutoNum type="arabicPeriod"/>
              <a:defRPr/>
            </a:pPr>
            <a:r>
              <a:rPr lang="en-US" sz="2800" dirty="0" smtClean="0"/>
              <a:t>Display RAM.</a:t>
            </a:r>
          </a:p>
          <a:p>
            <a:pPr marL="514350" indent="-514350">
              <a:buFont typeface="+mj-lt"/>
              <a:buAutoNum type="arabicPeriod"/>
              <a:defRPr/>
            </a:pPr>
            <a:r>
              <a:rPr lang="en-US" sz="2800" dirty="0" smtClean="0"/>
              <a:t>Display Address registers.</a:t>
            </a:r>
          </a:p>
          <a:p>
            <a:pPr marL="514350" indent="-514350">
              <a:buFont typeface="+mj-lt"/>
              <a:buAutoNum type="arabicPeriod"/>
              <a:defRPr/>
            </a:pPr>
            <a:r>
              <a:rPr lang="en-US" sz="2800" dirty="0" smtClean="0"/>
              <a:t>Display registers.</a:t>
            </a:r>
          </a:p>
          <a:p>
            <a:endParaRPr lang="en-US" dirty="0"/>
          </a:p>
        </p:txBody>
      </p:sp>
    </p:spTree>
  </p:cSld>
  <p:clrMapOvr>
    <a:masterClrMapping/>
  </p:clrMapOvr>
  <p:transition>
    <p:newsflash/>
    <p:sndAc>
      <p:stSnd>
        <p:snd r:embed="rId2" name="arrow.wav" builtIn="1"/>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514350" indent="-514350">
              <a:buFont typeface="Wingdings 2" pitchFamily="18" charset="2"/>
              <a:buNone/>
              <a:defRPr/>
            </a:pPr>
            <a:r>
              <a:rPr lang="en-US" sz="2800" dirty="0" smtClean="0"/>
              <a:t>DISPLAY RAM:</a:t>
            </a:r>
          </a:p>
          <a:p>
            <a:pPr marL="788670" lvl="1" indent="-514350">
              <a:buFont typeface="Wingdings" pitchFamily="2" charset="2"/>
              <a:buChar char="Ø"/>
              <a:defRPr/>
            </a:pPr>
            <a:r>
              <a:rPr lang="en-US" sz="2300" dirty="0" smtClean="0"/>
              <a:t>It is a 16*8 RAM.</a:t>
            </a:r>
          </a:p>
          <a:p>
            <a:pPr marL="788670" lvl="1" indent="-514350">
              <a:buFont typeface="Wingdings" pitchFamily="2" charset="2"/>
              <a:buChar char="Ø"/>
              <a:defRPr/>
            </a:pPr>
            <a:r>
              <a:rPr lang="en-US" sz="2300" dirty="0" smtClean="0"/>
              <a:t>Which stores 16 digits display codes.</a:t>
            </a:r>
          </a:p>
          <a:p>
            <a:pPr marL="788670" lvl="1" indent="-514350">
              <a:buFont typeface="Wingdings" pitchFamily="2" charset="2"/>
              <a:buChar char="Ø"/>
              <a:defRPr/>
            </a:pPr>
            <a:r>
              <a:rPr lang="en-US" sz="2300" dirty="0" smtClean="0"/>
              <a:t>It can be accessed by CPU directly.</a:t>
            </a:r>
          </a:p>
          <a:p>
            <a:pPr marL="788670" lvl="1" indent="-514350">
              <a:buFont typeface="Wingdings" pitchFamily="2" charset="2"/>
              <a:buChar char="Ø"/>
              <a:defRPr/>
            </a:pPr>
            <a:r>
              <a:rPr lang="en-US" sz="2300" dirty="0" smtClean="0"/>
              <a:t>In Decoded mode,8279 uses only first four location of Display RAM.</a:t>
            </a:r>
          </a:p>
          <a:p>
            <a:pPr marL="788670" lvl="1" indent="-514350">
              <a:buFont typeface="Wingdings" pitchFamily="2" charset="2"/>
              <a:buChar char="Ø"/>
              <a:defRPr/>
            </a:pPr>
            <a:r>
              <a:rPr lang="en-US" sz="2300" dirty="0" smtClean="0"/>
              <a:t>In Encoded mode,8279 uses only first eight  location of Display RAM.</a:t>
            </a:r>
          </a:p>
          <a:p>
            <a:pPr marL="788670" lvl="1" indent="-514350">
              <a:buFont typeface="Wingdings" pitchFamily="2" charset="2"/>
              <a:buChar char="Ø"/>
              <a:defRPr/>
            </a:pPr>
            <a:r>
              <a:rPr lang="en-US" sz="2300" dirty="0" smtClean="0"/>
              <a:t>And all 16 location for 16 digits display.</a:t>
            </a:r>
          </a:p>
          <a:p>
            <a:pPr>
              <a:buNone/>
            </a:pPr>
            <a:endParaRPr lang="en-US" dirty="0"/>
          </a:p>
        </p:txBody>
      </p:sp>
    </p:spTree>
  </p:cSld>
  <p:clrMapOvr>
    <a:masterClrMapping/>
  </p:clrMapOvr>
  <p:transition>
    <p:newsflash/>
    <p:sndAc>
      <p:stSnd>
        <p:snd r:embed="rId2" name="arrow.wav" builtIn="1"/>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pPr>
              <a:buFont typeface="Wingdings 2" pitchFamily="18" charset="2"/>
              <a:buNone/>
            </a:pPr>
            <a:r>
              <a:rPr lang="en-US" dirty="0" smtClean="0"/>
              <a:t>DISPLAY ADDRESS REGISTERS:</a:t>
            </a:r>
          </a:p>
          <a:p>
            <a:pPr>
              <a:buFont typeface="Wingdings" pitchFamily="2" charset="2"/>
              <a:buChar char="Ø"/>
            </a:pPr>
            <a:r>
              <a:rPr lang="en-US" dirty="0" smtClean="0"/>
              <a:t>Used to hold address of the byte currently write or read by the CPU and scan count value.</a:t>
            </a:r>
          </a:p>
          <a:p>
            <a:pPr>
              <a:buFont typeface="Wingdings" pitchFamily="2" charset="2"/>
              <a:buChar char="Ø"/>
            </a:pPr>
            <a:r>
              <a:rPr lang="en-US" dirty="0" smtClean="0"/>
              <a:t>In auto increment mode, address in the register is automatically incremented for each write or read.</a:t>
            </a:r>
          </a:p>
          <a:p>
            <a:pPr>
              <a:buFont typeface="Wingdings 2" pitchFamily="18" charset="2"/>
              <a:buNone/>
            </a:pPr>
            <a:r>
              <a:rPr lang="en-US" dirty="0" smtClean="0"/>
              <a:t>DISPLAY REGISTERS:</a:t>
            </a:r>
          </a:p>
          <a:p>
            <a:pPr>
              <a:buFont typeface="Wingdings" pitchFamily="2" charset="2"/>
              <a:buChar char="Ø"/>
            </a:pPr>
            <a:r>
              <a:rPr lang="en-US" dirty="0" smtClean="0"/>
              <a:t>It is a Two 4-bit registers such as , A and B.</a:t>
            </a:r>
          </a:p>
          <a:p>
            <a:pPr>
              <a:buFont typeface="Wingdings" pitchFamily="2" charset="2"/>
              <a:buChar char="Ø"/>
            </a:pPr>
            <a:r>
              <a:rPr lang="en-US" dirty="0" smtClean="0"/>
              <a:t>They hold the bit patterns of character to be displayed.</a:t>
            </a:r>
          </a:p>
          <a:p>
            <a:pPr>
              <a:buFont typeface="Wingdings" pitchFamily="2" charset="2"/>
              <a:buChar char="Ø"/>
            </a:pPr>
            <a:r>
              <a:rPr lang="en-US" dirty="0" smtClean="0"/>
              <a:t>The content of display registers A and B can B blanked and inhibited individually.</a:t>
            </a:r>
          </a:p>
          <a:p>
            <a:endParaRPr lang="en-US" dirty="0"/>
          </a:p>
        </p:txBody>
      </p:sp>
    </p:spTree>
  </p:cSld>
  <p:clrMapOvr>
    <a:masterClrMapping/>
  </p:clrMapOvr>
  <p:transition>
    <p:newsflash/>
    <p:sndAc>
      <p:stSnd>
        <p:snd r:embed="rId2" name="arrow.wav" builtIn="1"/>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8370" name="Picture 2"/>
          <p:cNvPicPr>
            <a:picLocks noGrp="1" noChangeAspect="1" noChangeArrowheads="1"/>
          </p:cNvPicPr>
          <p:nvPr>
            <p:ph sz="quarter" idx="1"/>
          </p:nvPr>
        </p:nvPicPr>
        <p:blipFill>
          <a:blip r:embed="rId3"/>
          <a:srcRect/>
          <a:stretch>
            <a:fillRect/>
          </a:stretch>
        </p:blipFill>
        <p:spPr bwMode="auto">
          <a:xfrm>
            <a:off x="1504603" y="1527175"/>
            <a:ext cx="6098281" cy="4572000"/>
          </a:xfrm>
          <a:prstGeom prst="rect">
            <a:avLst/>
          </a:prstGeom>
          <a:noFill/>
          <a:ln w="9525">
            <a:noFill/>
            <a:miter lim="800000"/>
            <a:headEnd/>
            <a:tailEnd/>
          </a:ln>
          <a:effectLst/>
        </p:spPr>
      </p:pic>
    </p:spTree>
  </p:cSld>
  <p:clrMapOvr>
    <a:masterClrMapping/>
  </p:clrMapOvr>
  <p:transition>
    <p:sndAc>
      <p:stSnd>
        <p:snd r:embed="rId2" name="arrow.wav" builtIn="1"/>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Operation of 8279 </a:t>
            </a:r>
            <a:endParaRPr lang="en-US" dirty="0"/>
          </a:p>
        </p:txBody>
      </p:sp>
      <p:sp>
        <p:nvSpPr>
          <p:cNvPr id="3" name="Content Placeholder 2"/>
          <p:cNvSpPr>
            <a:spLocks noGrp="1"/>
          </p:cNvSpPr>
          <p:nvPr>
            <p:ph sz="quarter" idx="1"/>
          </p:nvPr>
        </p:nvSpPr>
        <p:spPr/>
        <p:txBody>
          <a:bodyPr>
            <a:normAutofit/>
          </a:bodyPr>
          <a:lstStyle/>
          <a:p>
            <a:r>
              <a:rPr lang="en-US" dirty="0" smtClean="0"/>
              <a:t>The modes of operation of 8279 are as follows : </a:t>
            </a:r>
          </a:p>
          <a:p>
            <a:pPr lvl="2"/>
            <a:r>
              <a:rPr lang="en-US" dirty="0" smtClean="0"/>
              <a:t> Input (Keyboard) modes. </a:t>
            </a:r>
          </a:p>
          <a:p>
            <a:pPr lvl="2"/>
            <a:r>
              <a:rPr lang="en-US" dirty="0" smtClean="0"/>
              <a:t> Output (Display) modes. </a:t>
            </a:r>
          </a:p>
          <a:p>
            <a:r>
              <a:rPr lang="en-US" dirty="0" smtClean="0"/>
              <a:t> Input ( Keyboard ) Modes : </a:t>
            </a:r>
          </a:p>
          <a:p>
            <a:pPr lvl="2"/>
            <a:r>
              <a:rPr lang="en-US" dirty="0" smtClean="0"/>
              <a:t> Scanned Keyboard Mode </a:t>
            </a:r>
          </a:p>
          <a:p>
            <a:pPr lvl="2"/>
            <a:r>
              <a:rPr lang="en-US" dirty="0" smtClean="0"/>
              <a:t>Scanned Sensor Matrix</a:t>
            </a:r>
          </a:p>
          <a:p>
            <a:pPr lvl="2"/>
            <a:r>
              <a:rPr lang="en-US" dirty="0" err="1" smtClean="0"/>
              <a:t>Strobed</a:t>
            </a:r>
            <a:r>
              <a:rPr lang="en-US" dirty="0" smtClean="0"/>
              <a:t> input</a:t>
            </a:r>
          </a:p>
          <a:p>
            <a:r>
              <a:rPr lang="en-US" dirty="0" smtClean="0"/>
              <a:t>Output (Display) Modes</a:t>
            </a:r>
          </a:p>
          <a:p>
            <a:pPr lvl="2"/>
            <a:r>
              <a:rPr lang="en-US" dirty="0" smtClean="0"/>
              <a:t>Display Scan</a:t>
            </a:r>
          </a:p>
          <a:p>
            <a:pPr lvl="2"/>
            <a:r>
              <a:rPr lang="en-US" dirty="0" smtClean="0"/>
              <a:t>Display Entry</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Scanned Keyboard Mode </a:t>
            </a:r>
            <a:r>
              <a:rPr lang="en-US" dirty="0" smtClean="0"/>
              <a:t>: </a:t>
            </a:r>
          </a:p>
          <a:p>
            <a:pPr lvl="2" algn="just"/>
            <a:r>
              <a:rPr lang="en-US" dirty="0" smtClean="0"/>
              <a:t>This mode allows a key matrix to be interfaced using either encoded or decoded scans. </a:t>
            </a:r>
          </a:p>
          <a:p>
            <a:pPr lvl="2" algn="just"/>
            <a:r>
              <a:rPr lang="en-US" dirty="0" smtClean="0"/>
              <a:t>In encoded scan, an 8*8 keyboard or in decoded scan, a 4*8 keyboard can be interfaced. </a:t>
            </a:r>
          </a:p>
          <a:p>
            <a:pPr lvl="2" algn="just"/>
            <a:r>
              <a:rPr lang="en-US" dirty="0" smtClean="0"/>
              <a:t>The code of key pressed with SHIFT and CONTROL status is stored into the FIFO RAM.</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Scanned Sensor Matrix : </a:t>
            </a:r>
          </a:p>
          <a:p>
            <a:pPr lvl="2"/>
            <a:r>
              <a:rPr lang="en-US" dirty="0" smtClean="0"/>
              <a:t>In this mode, a sensor array</a:t>
            </a:r>
            <a:r>
              <a:rPr lang="en-US" b="1" dirty="0" smtClean="0"/>
              <a:t> </a:t>
            </a:r>
            <a:r>
              <a:rPr lang="en-US" dirty="0" smtClean="0"/>
              <a:t>an be interfaced with 8279 using either encoded or decoded scans. </a:t>
            </a:r>
          </a:p>
          <a:p>
            <a:pPr lvl="2"/>
            <a:r>
              <a:rPr lang="en-US" dirty="0" smtClean="0"/>
              <a:t>With encoded scan 8*8 sensor matrix or with decoded scan 4*8 sensor matrix can be interfaced.</a:t>
            </a:r>
          </a:p>
          <a:p>
            <a:pPr lvl="2"/>
            <a:r>
              <a:rPr lang="en-US" dirty="0" smtClean="0"/>
              <a:t>The sensor codes are stored in the CPU addressable sensor RAM.</a:t>
            </a:r>
          </a:p>
          <a:p>
            <a:r>
              <a:rPr lang="en-US" b="1" dirty="0" err="1" smtClean="0"/>
              <a:t>Strobed</a:t>
            </a:r>
            <a:r>
              <a:rPr lang="en-US" b="1" dirty="0" smtClean="0"/>
              <a:t> input: </a:t>
            </a:r>
          </a:p>
          <a:p>
            <a:pPr lvl="2"/>
            <a:r>
              <a:rPr lang="en-US" dirty="0" smtClean="0"/>
              <a:t>In this mode, if the control lines goes low, the data on return lines, is stored in the FIFO byte by byte.</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Keyboard can be interfaced in two modes: </a:t>
            </a:r>
          </a:p>
          <a:p>
            <a:pPr lvl="2"/>
            <a:r>
              <a:rPr lang="en-US" sz="2400" dirty="0" smtClean="0"/>
              <a:t>Interrupt mode</a:t>
            </a:r>
          </a:p>
          <a:p>
            <a:pPr lvl="2"/>
            <a:r>
              <a:rPr lang="en-US" sz="2400" dirty="0" smtClean="0"/>
              <a:t>polled mode</a:t>
            </a:r>
          </a:p>
          <a:p>
            <a:r>
              <a:rPr lang="en-US" b="1" dirty="0" smtClean="0"/>
              <a:t>Interrupt mode:</a:t>
            </a:r>
          </a:p>
          <a:p>
            <a:pPr lvl="2"/>
            <a:r>
              <a:rPr lang="en-US" dirty="0" smtClean="0"/>
              <a:t> The processor is requested service only if any key is pressed, otherwise the CPU will continue with its main task.</a:t>
            </a:r>
          </a:p>
          <a:p>
            <a:r>
              <a:rPr lang="en-US" b="1" dirty="0" smtClean="0"/>
              <a:t>Polled mode:</a:t>
            </a:r>
          </a:p>
          <a:p>
            <a:pPr lvl="2"/>
            <a:r>
              <a:rPr lang="en-US" dirty="0" smtClean="0"/>
              <a:t>The CPU periodically reads an internal flag of 8279 to check whether any key is pressed or not with key pressure.</a:t>
            </a:r>
          </a:p>
          <a:p>
            <a:pPr>
              <a:buNone/>
            </a:pPr>
            <a:endParaRPr lang="en-US" dirty="0"/>
          </a:p>
        </p:txBody>
      </p:sp>
    </p:spTree>
  </p:cSld>
  <p:clrMapOvr>
    <a:masterClrMapping/>
  </p:clrMapOvr>
  <p:transition>
    <p:newsflash/>
    <p:sndAc>
      <p:stSnd>
        <p:snd r:embed="rId2" name="arrow.wav" builtIn="1"/>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Display Scan : </a:t>
            </a:r>
          </a:p>
          <a:p>
            <a:pPr lvl="2"/>
            <a:r>
              <a:rPr lang="en-US" dirty="0" smtClean="0"/>
              <a:t>In this mode 8279 provides 8 or 16 character multiplexed displays those can be organized as dual 4- bit or single 8-bit display units.</a:t>
            </a:r>
          </a:p>
          <a:p>
            <a:r>
              <a:rPr lang="en-US" b="1" dirty="0" smtClean="0"/>
              <a:t>Display Entry : ( right entry or left entry mode ) </a:t>
            </a:r>
          </a:p>
          <a:p>
            <a:pPr lvl="2"/>
            <a:r>
              <a:rPr lang="en-US" b="1" dirty="0" smtClean="0"/>
              <a:t>8279</a:t>
            </a:r>
            <a:r>
              <a:rPr lang="en-US" dirty="0" smtClean="0"/>
              <a:t>allows options for data entry on the displays. </a:t>
            </a:r>
          </a:p>
          <a:p>
            <a:pPr lvl="2"/>
            <a:r>
              <a:rPr lang="en-US" dirty="0" smtClean="0"/>
              <a:t>The display data is entered for display either from the right side or from the left side.</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Scanned Keyboard mode with 2 Key Lockout : </a:t>
            </a:r>
            <a:endParaRPr lang="en-US" dirty="0"/>
          </a:p>
        </p:txBody>
      </p:sp>
      <p:sp>
        <p:nvSpPr>
          <p:cNvPr id="3" name="Content Placeholder 2"/>
          <p:cNvSpPr>
            <a:spLocks noGrp="1"/>
          </p:cNvSpPr>
          <p:nvPr>
            <p:ph sz="quarter" idx="1"/>
          </p:nvPr>
        </p:nvSpPr>
        <p:spPr/>
        <p:txBody>
          <a:bodyPr>
            <a:normAutofit/>
          </a:bodyPr>
          <a:lstStyle/>
          <a:p>
            <a:r>
              <a:rPr lang="en-US" dirty="0" smtClean="0"/>
              <a:t>In </a:t>
            </a:r>
            <a:r>
              <a:rPr lang="en-US" b="1" dirty="0" smtClean="0"/>
              <a:t> </a:t>
            </a:r>
            <a:r>
              <a:rPr lang="en-US" dirty="0" smtClean="0"/>
              <a:t>this mode of operation, when a key is pressed, a </a:t>
            </a:r>
            <a:r>
              <a:rPr lang="en-US" dirty="0" err="1" smtClean="0"/>
              <a:t>debounce</a:t>
            </a:r>
            <a:r>
              <a:rPr lang="en-US" dirty="0" smtClean="0"/>
              <a:t> logic comes into operation. </a:t>
            </a:r>
          </a:p>
          <a:p>
            <a:r>
              <a:rPr lang="en-US" dirty="0" smtClean="0"/>
              <a:t>During the next two scans, other keys are checked for closure and if no other key is pressed the first pressed key is identified.</a:t>
            </a:r>
          </a:p>
          <a:p>
            <a:r>
              <a:rPr lang="en-US" dirty="0" smtClean="0"/>
              <a:t> The key code of the identified key is entered into the FIFO with SHIFT and CNTL status, provided the FIFO is not full, i.e. it has at least one byte free. </a:t>
            </a:r>
          </a:p>
          <a:p>
            <a:r>
              <a:rPr lang="en-US" dirty="0" smtClean="0"/>
              <a:t>If the FIFO does not have any free byte, naturally the key data will not be entered and the error flag is set.</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If FIFO has at least one byte free, the above code is entered into it and the 8279 generates an interrupt on IRQ line to the CPU to inform about the previous key closures.</a:t>
            </a:r>
          </a:p>
          <a:p>
            <a:r>
              <a:rPr lang="en-US" dirty="0" smtClean="0"/>
              <a:t>If another key is found closed during the first key, the </a:t>
            </a:r>
            <a:r>
              <a:rPr lang="en-US" dirty="0" err="1" smtClean="0"/>
              <a:t>keycode</a:t>
            </a:r>
            <a:r>
              <a:rPr lang="en-US" dirty="0" smtClean="0"/>
              <a:t> is entered in FIFO.</a:t>
            </a:r>
          </a:p>
          <a:p>
            <a:r>
              <a:rPr lang="en-US" dirty="0" smtClean="0"/>
              <a:t> If the first pressed key is released before the others, the first will be ignored. </a:t>
            </a:r>
          </a:p>
          <a:p>
            <a:r>
              <a:rPr lang="en-US" dirty="0" smtClean="0"/>
              <a:t>A key code is entered to FIFO only once for each valid depression, independent of other keys pressed along with it, or released before it.</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If two keys are pressed within a </a:t>
            </a:r>
            <a:r>
              <a:rPr lang="en-US" dirty="0" err="1" smtClean="0"/>
              <a:t>debounce</a:t>
            </a:r>
            <a:r>
              <a:rPr lang="en-US" dirty="0" smtClean="0"/>
              <a:t> cycle (simultaneously ), no key is recognized till one of them remains closed and the other is released. </a:t>
            </a:r>
          </a:p>
          <a:p>
            <a:r>
              <a:rPr lang="en-US" dirty="0" smtClean="0"/>
              <a:t>The last key, that remains depressed is considered as single valid key depression</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Scanned Keyboard with N-Key Rollover</a:t>
            </a:r>
            <a:endParaRPr lang="en-US" dirty="0"/>
          </a:p>
        </p:txBody>
      </p:sp>
      <p:sp>
        <p:nvSpPr>
          <p:cNvPr id="3" name="Content Placeholder 2"/>
          <p:cNvSpPr>
            <a:spLocks noGrp="1"/>
          </p:cNvSpPr>
          <p:nvPr>
            <p:ph sz="quarter" idx="1"/>
          </p:nvPr>
        </p:nvSpPr>
        <p:spPr/>
        <p:txBody>
          <a:bodyPr/>
          <a:lstStyle/>
          <a:p>
            <a:r>
              <a:rPr lang="en-US" dirty="0" smtClean="0"/>
              <a:t>In this mode, each key depression is treated independently.</a:t>
            </a:r>
          </a:p>
          <a:p>
            <a:r>
              <a:rPr lang="en-US" dirty="0" smtClean="0"/>
              <a:t>When a key is pressed, the </a:t>
            </a:r>
            <a:r>
              <a:rPr lang="en-US" dirty="0" err="1" smtClean="0"/>
              <a:t>debounce</a:t>
            </a:r>
            <a:r>
              <a:rPr lang="en-US" dirty="0" smtClean="0"/>
              <a:t> circuit waits for 2 keyboards scans and then checks whether the key is still depressed. </a:t>
            </a:r>
          </a:p>
          <a:p>
            <a:r>
              <a:rPr lang="en-US" dirty="0" smtClean="0"/>
              <a:t>If it is still depressed, the code is entered in FIFO RAM.</a:t>
            </a:r>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Any number of keys can be pressed simultaneously and recognized in the order, the keyboard scan recorded them. </a:t>
            </a:r>
          </a:p>
          <a:p>
            <a:r>
              <a:rPr lang="en-US" dirty="0" smtClean="0"/>
              <a:t>All the codes of such keys are entered into FIFO.</a:t>
            </a:r>
          </a:p>
          <a:p>
            <a:r>
              <a:rPr lang="en-US" dirty="0" smtClean="0"/>
              <a:t>In this mode, the first pressed key need not be released before the second is pressed. </a:t>
            </a:r>
          </a:p>
          <a:p>
            <a:r>
              <a:rPr lang="en-US" dirty="0" smtClean="0"/>
              <a:t>All the keys are sensed in the order of their depression, rather in the order the keyboard scan senses them, and independent of the order of their release.</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Scanned Keyboard Special Error Mode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This mode is valid only under the N-Key rollover mode. </a:t>
            </a:r>
          </a:p>
          <a:p>
            <a:r>
              <a:rPr lang="en-US" dirty="0" smtClean="0"/>
              <a:t>This mode is programmed using end interrupt / error mode set command. </a:t>
            </a:r>
          </a:p>
          <a:p>
            <a:r>
              <a:rPr lang="en-US" dirty="0" smtClean="0"/>
              <a:t>If during a single </a:t>
            </a:r>
            <a:r>
              <a:rPr lang="en-US" dirty="0" err="1" smtClean="0"/>
              <a:t>debounce</a:t>
            </a:r>
            <a:r>
              <a:rPr lang="en-US" dirty="0" smtClean="0"/>
              <a:t> period ( two keyboard scans ) two keys are found pressed , this is considered a simultaneous depression and an error flag is set</a:t>
            </a:r>
            <a:r>
              <a:rPr lang="en-US" b="1" dirty="0" smtClean="0"/>
              <a:t>.</a:t>
            </a:r>
          </a:p>
          <a:p>
            <a:r>
              <a:rPr lang="en-US" dirty="0" smtClean="0"/>
              <a:t>This flag, if set, prevents further writing in FIFO but allows the generation of further interrupts to the CPU for FIFO read. The error flag can be read by reading the FIFO status word. </a:t>
            </a:r>
          </a:p>
          <a:p>
            <a:r>
              <a:rPr lang="en-US" dirty="0" smtClean="0"/>
              <a:t>The error Flag is set by sending normal clear command with CF = 1.</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Sensor Matrix Mode</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In the sensor matrix mode, the </a:t>
            </a:r>
            <a:r>
              <a:rPr lang="en-US" dirty="0" err="1" smtClean="0"/>
              <a:t>debounce</a:t>
            </a:r>
            <a:r>
              <a:rPr lang="en-US" dirty="0" smtClean="0"/>
              <a:t> logic is inhibited. </a:t>
            </a:r>
          </a:p>
          <a:p>
            <a:r>
              <a:rPr lang="en-US" dirty="0" smtClean="0"/>
              <a:t>The 8-byte FIFO RAM now acts as 8 * 8 bit memory matrix. </a:t>
            </a:r>
          </a:p>
          <a:p>
            <a:r>
              <a:rPr lang="en-US" dirty="0" smtClean="0"/>
              <a:t>The status of the sensor switch matrix is fed directly to sensor RAM matrix. </a:t>
            </a:r>
          </a:p>
          <a:p>
            <a:r>
              <a:rPr lang="en-US" dirty="0" smtClean="0"/>
              <a:t>Thus the sensor RAM bits contains the row wise and column wise status of the sensors in the sensor matrix.</a:t>
            </a:r>
          </a:p>
          <a:p>
            <a:r>
              <a:rPr lang="en-US" dirty="0" smtClean="0"/>
              <a:t>The IRQ line goes high, if any change in sensor value is detected at the end of a sensor matrix scan or the sensor RAM has a previous entry to be read by the CPU. </a:t>
            </a:r>
          </a:p>
          <a:p>
            <a:r>
              <a:rPr lang="en-US" dirty="0" smtClean="0"/>
              <a:t>The IRQ line is reset by the first data read operation, if AI = 0, otherwise, by issuing the end interrupt command. AI is a bit in read sensor RAM word.</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Modes</a:t>
            </a:r>
            <a:endParaRPr lang="en-US" dirty="0"/>
          </a:p>
        </p:txBody>
      </p:sp>
      <p:sp>
        <p:nvSpPr>
          <p:cNvPr id="3" name="Content Placeholder 2"/>
          <p:cNvSpPr>
            <a:spLocks noGrp="1"/>
          </p:cNvSpPr>
          <p:nvPr>
            <p:ph sz="quarter" idx="1"/>
          </p:nvPr>
        </p:nvSpPr>
        <p:spPr/>
        <p:txBody>
          <a:bodyPr>
            <a:normAutofit fontScale="92500"/>
          </a:bodyPr>
          <a:lstStyle/>
          <a:p>
            <a:r>
              <a:rPr lang="en-US" b="1" dirty="0" smtClean="0"/>
              <a:t>Left Entry Mode : </a:t>
            </a:r>
          </a:p>
          <a:p>
            <a:pPr lvl="2"/>
            <a:r>
              <a:rPr lang="en-US" dirty="0" smtClean="0"/>
              <a:t>In the left entry mode, the data is entered from left side of the display unit. </a:t>
            </a:r>
          </a:p>
          <a:p>
            <a:pPr lvl="2"/>
            <a:r>
              <a:rPr lang="en-US" dirty="0" smtClean="0"/>
              <a:t>Address 0 of the display RAM contains the leftmost display characters and address 15 of the RAM contains the right most display characters.</a:t>
            </a:r>
          </a:p>
          <a:p>
            <a:pPr lvl="2"/>
            <a:endParaRPr lang="en-US" dirty="0" smtClean="0"/>
          </a:p>
          <a:p>
            <a:r>
              <a:rPr lang="en-US" sz="2800" b="1" dirty="0" smtClean="0"/>
              <a:t>Right Entry Mode : </a:t>
            </a:r>
          </a:p>
          <a:p>
            <a:pPr lvl="2"/>
            <a:r>
              <a:rPr lang="en-US" sz="2100" dirty="0" smtClean="0"/>
              <a:t>In this right entry mode, the first entry to be displayed is entered on the rightmost display.</a:t>
            </a:r>
          </a:p>
          <a:p>
            <a:pPr lvl="2"/>
            <a:r>
              <a:rPr lang="en-US" sz="2100" dirty="0" smtClean="0"/>
              <a:t>The next entry is also placed in the right most display but after the previous display is shifted left by one display position. </a:t>
            </a:r>
          </a:p>
          <a:p>
            <a:pPr lvl="2"/>
            <a:r>
              <a:rPr lang="en-US" sz="2100" dirty="0" smtClean="0"/>
              <a:t>The leftmost characters is shifted out of that display at the seventeenth entry and is lost, i.e. it is pushed out of the display RAM</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sz="quarter" idx="1"/>
          </p:nvPr>
        </p:nvSpPr>
        <p:spPr>
          <a:xfrm>
            <a:off x="304800" y="381000"/>
            <a:ext cx="8534400" cy="6096000"/>
          </a:xfrm>
        </p:spPr>
        <p:txBody>
          <a:bodyPr/>
          <a:lstStyle/>
          <a:p>
            <a:pPr>
              <a:buFont typeface="Wingdings 2" pitchFamily="18" charset="2"/>
              <a:buNone/>
            </a:pPr>
            <a:r>
              <a:rPr lang="en-US" smtClean="0"/>
              <a:t>ENCODED SCAN:</a:t>
            </a:r>
          </a:p>
          <a:p>
            <a:pPr>
              <a:buFont typeface="Wingdings" pitchFamily="2" charset="2"/>
              <a:buChar char="Ø"/>
            </a:pPr>
            <a:r>
              <a:rPr lang="en-US" smtClean="0"/>
              <a:t>In this scan, scan lines (SL</a:t>
            </a:r>
            <a:r>
              <a:rPr lang="en-US" sz="1800" smtClean="0"/>
              <a:t>2</a:t>
            </a:r>
            <a:r>
              <a:rPr lang="en-US" smtClean="0"/>
              <a:t>-SL</a:t>
            </a:r>
            <a:r>
              <a:rPr lang="en-US" sz="1800" smtClean="0"/>
              <a:t>0</a:t>
            </a:r>
            <a:r>
              <a:rPr lang="en-US" smtClean="0"/>
              <a:t>) are decoded externally to provide 8 scan lines.</a:t>
            </a:r>
          </a:p>
          <a:p>
            <a:pPr>
              <a:buFont typeface="Wingdings" pitchFamily="2" charset="2"/>
              <a:buChar char="Ø"/>
            </a:pPr>
            <a:r>
              <a:rPr lang="en-US" smtClean="0"/>
              <a:t>Additionally it provides 8 return lines.</a:t>
            </a:r>
          </a:p>
          <a:p>
            <a:pPr>
              <a:buFont typeface="Wingdings" pitchFamily="2" charset="2"/>
              <a:buChar char="Ø"/>
            </a:pPr>
            <a:r>
              <a:rPr lang="en-US" smtClean="0"/>
              <a:t>So the size of matrix keyboard is 8*8 (i.e Scan * Return)=64.</a:t>
            </a:r>
          </a:p>
          <a:p>
            <a:pPr>
              <a:buFont typeface="Wingdings" pitchFamily="2" charset="2"/>
              <a:buChar char="Ø"/>
            </a:pPr>
            <a:r>
              <a:rPr lang="en-US" smtClean="0"/>
              <a:t>When the key is pressed , it is stored the status of return lines , Scan lines ,SHIFT and CNTL/STB  keys into FIFO RAM.</a:t>
            </a:r>
          </a:p>
          <a:p>
            <a:pPr>
              <a:buFont typeface="Wingdings" pitchFamily="2" charset="2"/>
              <a:buChar char="Ø"/>
            </a:pPr>
            <a:r>
              <a:rPr lang="en-US" smtClean="0"/>
              <a:t>The Scanned keyboard structure is,</a:t>
            </a:r>
          </a:p>
          <a:p>
            <a:pPr>
              <a:buFont typeface="Wingdings" pitchFamily="2" charset="2"/>
              <a:buChar char="Ø"/>
            </a:pPr>
            <a:endParaRPr lang="en-US" smtClean="0"/>
          </a:p>
        </p:txBody>
      </p:sp>
      <p:graphicFrame>
        <p:nvGraphicFramePr>
          <p:cNvPr id="4" name="Table 3"/>
          <p:cNvGraphicFramePr>
            <a:graphicFrameLocks noGrp="1"/>
          </p:cNvGraphicFramePr>
          <p:nvPr/>
        </p:nvGraphicFramePr>
        <p:xfrm>
          <a:off x="1524000" y="5029200"/>
          <a:ext cx="5257800" cy="741680"/>
        </p:xfrm>
        <a:graphic>
          <a:graphicData uri="http://schemas.openxmlformats.org/drawingml/2006/table">
            <a:tbl>
              <a:tblPr firstRow="1" bandRow="1">
                <a:tableStyleId>{5C22544A-7EE6-4342-B048-85BDC9FD1C3A}</a:tableStyleId>
              </a:tblPr>
              <a:tblGrid>
                <a:gridCol w="914400"/>
                <a:gridCol w="990600"/>
                <a:gridCol w="609600"/>
                <a:gridCol w="533400"/>
                <a:gridCol w="609600"/>
                <a:gridCol w="533400"/>
                <a:gridCol w="533400"/>
                <a:gridCol w="533400"/>
              </a:tblGrid>
              <a:tr h="370840">
                <a:tc>
                  <a:txBody>
                    <a:bodyPr/>
                    <a:lstStyle/>
                    <a:p>
                      <a:pPr algn="ctr"/>
                      <a:r>
                        <a:rPr lang="en-US" dirty="0" smtClean="0"/>
                        <a:t>B</a:t>
                      </a:r>
                      <a:r>
                        <a:rPr lang="en-US" sz="1200" dirty="0" smtClean="0"/>
                        <a:t>7</a:t>
                      </a:r>
                      <a:endParaRPr lang="en-US" dirty="0"/>
                    </a:p>
                  </a:txBody>
                  <a:tcPr/>
                </a:tc>
                <a:tc>
                  <a:txBody>
                    <a:bodyPr/>
                    <a:lstStyle/>
                    <a:p>
                      <a:pPr algn="ctr"/>
                      <a:r>
                        <a:rPr lang="en-US" dirty="0" smtClean="0"/>
                        <a:t>B</a:t>
                      </a:r>
                      <a:r>
                        <a:rPr lang="en-US" sz="1200" dirty="0" smtClean="0"/>
                        <a:t>6</a:t>
                      </a:r>
                      <a:endParaRPr lang="en-US" sz="1200" dirty="0"/>
                    </a:p>
                  </a:txBody>
                  <a:tcPr/>
                </a:tc>
                <a:tc>
                  <a:txBody>
                    <a:bodyPr/>
                    <a:lstStyle/>
                    <a:p>
                      <a:pPr algn="ctr"/>
                      <a:r>
                        <a:rPr lang="en-US" dirty="0" smtClean="0"/>
                        <a:t>B</a:t>
                      </a:r>
                      <a:r>
                        <a:rPr lang="en-US" sz="1200" dirty="0" smtClean="0"/>
                        <a:t>5</a:t>
                      </a:r>
                      <a:endParaRPr lang="en-US" sz="1200" dirty="0"/>
                    </a:p>
                  </a:txBody>
                  <a:tcPr/>
                </a:tc>
                <a:tc>
                  <a:txBody>
                    <a:bodyPr/>
                    <a:lstStyle/>
                    <a:p>
                      <a:pPr algn="ctr"/>
                      <a:r>
                        <a:rPr lang="en-US" dirty="0" smtClean="0"/>
                        <a:t>B</a:t>
                      </a:r>
                      <a:r>
                        <a:rPr lang="en-US" sz="1400" dirty="0" smtClean="0"/>
                        <a:t>4</a:t>
                      </a:r>
                      <a:endParaRPr lang="en-US" sz="1400" dirty="0"/>
                    </a:p>
                  </a:txBody>
                  <a:tcPr/>
                </a:tc>
                <a:tc>
                  <a:txBody>
                    <a:bodyPr/>
                    <a:lstStyle/>
                    <a:p>
                      <a:pPr algn="ctr"/>
                      <a:r>
                        <a:rPr lang="en-US" dirty="0" smtClean="0"/>
                        <a:t>B</a:t>
                      </a:r>
                      <a:r>
                        <a:rPr lang="en-US" sz="1200" dirty="0" smtClean="0"/>
                        <a:t>3</a:t>
                      </a:r>
                      <a:endParaRPr lang="en-US" sz="1200" dirty="0"/>
                    </a:p>
                  </a:txBody>
                  <a:tcPr/>
                </a:tc>
                <a:tc>
                  <a:txBody>
                    <a:bodyPr/>
                    <a:lstStyle/>
                    <a:p>
                      <a:pPr algn="ctr"/>
                      <a:r>
                        <a:rPr lang="en-US" dirty="0" smtClean="0"/>
                        <a:t>B</a:t>
                      </a:r>
                      <a:r>
                        <a:rPr lang="en-US" sz="1200" dirty="0" smtClean="0"/>
                        <a:t>2</a:t>
                      </a:r>
                      <a:endParaRPr lang="en-US" sz="1200" dirty="0"/>
                    </a:p>
                  </a:txBody>
                  <a:tcPr/>
                </a:tc>
                <a:tc>
                  <a:txBody>
                    <a:bodyPr/>
                    <a:lstStyle/>
                    <a:p>
                      <a:pPr algn="ctr"/>
                      <a:r>
                        <a:rPr lang="en-US" dirty="0" smtClean="0"/>
                        <a:t>B</a:t>
                      </a:r>
                      <a:r>
                        <a:rPr lang="en-US" sz="1200" dirty="0" smtClean="0"/>
                        <a:t>1</a:t>
                      </a:r>
                      <a:endParaRPr lang="en-US" sz="1200" dirty="0"/>
                    </a:p>
                  </a:txBody>
                  <a:tcPr/>
                </a:tc>
                <a:tc>
                  <a:txBody>
                    <a:bodyPr/>
                    <a:lstStyle/>
                    <a:p>
                      <a:pPr algn="ctr"/>
                      <a:r>
                        <a:rPr lang="en-US" dirty="0" smtClean="0"/>
                        <a:t>B</a:t>
                      </a:r>
                      <a:r>
                        <a:rPr lang="en-US" sz="1200" dirty="0" smtClean="0"/>
                        <a:t>0</a:t>
                      </a:r>
                      <a:endParaRPr lang="en-US" sz="1200" dirty="0"/>
                    </a:p>
                  </a:txBody>
                  <a:tcPr/>
                </a:tc>
              </a:tr>
              <a:tr h="370840">
                <a:tc>
                  <a:txBody>
                    <a:bodyPr/>
                    <a:lstStyle/>
                    <a:p>
                      <a:pPr algn="ctr"/>
                      <a:r>
                        <a:rPr lang="en-US" dirty="0" smtClean="0"/>
                        <a:t>CNTL</a:t>
                      </a:r>
                      <a:endParaRPr lang="en-US" dirty="0"/>
                    </a:p>
                  </a:txBody>
                  <a:tcPr/>
                </a:tc>
                <a:tc>
                  <a:txBody>
                    <a:bodyPr/>
                    <a:lstStyle/>
                    <a:p>
                      <a:pPr algn="ctr"/>
                      <a:r>
                        <a:rPr lang="en-US" dirty="0" smtClean="0"/>
                        <a:t>SHIFT</a:t>
                      </a:r>
                      <a:endParaRPr lang="en-US" dirty="0"/>
                    </a:p>
                  </a:txBody>
                  <a:tcPr/>
                </a:tc>
                <a:tc gridSpan="3">
                  <a:txBody>
                    <a:bodyPr/>
                    <a:lstStyle/>
                    <a:p>
                      <a:pPr algn="ctr"/>
                      <a:r>
                        <a:rPr lang="en-US" dirty="0" smtClean="0"/>
                        <a:t>SCAN</a:t>
                      </a:r>
                      <a:endParaRPr lang="en-US" dirty="0"/>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smtClean="0"/>
                        <a:t>RETURN</a:t>
                      </a:r>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cSld>
  <p:clrMapOvr>
    <a:masterClrMapping/>
  </p:clrMapOvr>
  <p:transition>
    <p:sndAc>
      <p:stSnd>
        <p:snd r:embed="rId2" name="arrow.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8279 working</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r>
              <a:rPr lang="en-US" sz="2200" dirty="0" smtClean="0"/>
              <a:t>The keyboard consists of maximum 64 keys, which are interfaced with the CPU by using the key-codes. </a:t>
            </a:r>
          </a:p>
          <a:p>
            <a:r>
              <a:rPr lang="en-US" sz="2200" dirty="0" smtClean="0"/>
              <a:t>These key-codes are de-bounced and stored in an 8-byte FIFORAM, which can be accessed by the CPU. </a:t>
            </a:r>
          </a:p>
          <a:p>
            <a:r>
              <a:rPr lang="en-US" sz="2200" dirty="0" smtClean="0"/>
              <a:t>If more than 8 characters are entered in the FIFO, then it means more than eight keys are pressed at a time. </a:t>
            </a:r>
          </a:p>
          <a:p>
            <a:r>
              <a:rPr lang="en-US" sz="2200" dirty="0" smtClean="0"/>
              <a:t>This is when the overrun status is set.</a:t>
            </a:r>
          </a:p>
          <a:p>
            <a:r>
              <a:rPr lang="en-US" sz="2200" dirty="0" smtClean="0"/>
              <a:t>If a FIFO contains a valid key entry, then the CPU is interrupted in an interrupt mode else the CPU checks the status in polling to read the entry. </a:t>
            </a:r>
          </a:p>
          <a:p>
            <a:r>
              <a:rPr lang="en-US" sz="2200" dirty="0" smtClean="0"/>
              <a:t>Once the CPU reads a key entry, then FIFO is updated, and the key entry is pushed out of the FIFO to generate space for new entries.</a:t>
            </a:r>
          </a:p>
          <a:p>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sz="quarter" idx="1"/>
          </p:nvPr>
        </p:nvSpPr>
        <p:spPr>
          <a:xfrm>
            <a:off x="381000" y="530225"/>
            <a:ext cx="8382000" cy="5946775"/>
          </a:xfrm>
        </p:spPr>
        <p:txBody>
          <a:bodyPr/>
          <a:lstStyle/>
          <a:p>
            <a:pPr>
              <a:buFont typeface="Wingdings 2" pitchFamily="18" charset="2"/>
              <a:buNone/>
            </a:pPr>
            <a:r>
              <a:rPr lang="en-US" smtClean="0"/>
              <a:t>Example:</a:t>
            </a:r>
          </a:p>
          <a:p>
            <a:pPr>
              <a:buFont typeface="Wingdings" pitchFamily="2" charset="2"/>
              <a:buChar char="Ø"/>
            </a:pPr>
            <a:r>
              <a:rPr lang="en-US" smtClean="0"/>
              <a:t>Find the key code for given condition below:</a:t>
            </a:r>
          </a:p>
          <a:p>
            <a:pPr>
              <a:buFont typeface="Wingdings 2" pitchFamily="18" charset="2"/>
              <a:buNone/>
            </a:pPr>
            <a:r>
              <a:rPr lang="en-US" smtClean="0"/>
              <a:t>CNTL/STB SHIFT keys are open.</a:t>
            </a:r>
          </a:p>
          <a:p>
            <a:pPr>
              <a:buFont typeface="Wingdings 2" pitchFamily="18" charset="2"/>
              <a:buNone/>
            </a:pPr>
            <a:r>
              <a:rPr lang="en-US" smtClean="0"/>
              <a:t>The pressed keys are  to scan lines 2 and return lines 4.</a:t>
            </a:r>
          </a:p>
          <a:p>
            <a:pPr>
              <a:buFont typeface="Wingdings 2" pitchFamily="18" charset="2"/>
              <a:buNone/>
            </a:pPr>
            <a:r>
              <a:rPr lang="en-US" smtClean="0"/>
              <a:t>SOLUTION:</a:t>
            </a:r>
          </a:p>
          <a:p>
            <a:pPr>
              <a:buFont typeface="Wingdings 2" pitchFamily="18" charset="2"/>
              <a:buNone/>
            </a:pPr>
            <a:endParaRPr lang="en-US" smtClean="0"/>
          </a:p>
        </p:txBody>
      </p:sp>
      <p:graphicFrame>
        <p:nvGraphicFramePr>
          <p:cNvPr id="4" name="Table 3"/>
          <p:cNvGraphicFramePr>
            <a:graphicFrameLocks noGrp="1"/>
          </p:cNvGraphicFramePr>
          <p:nvPr/>
        </p:nvGraphicFramePr>
        <p:xfrm>
          <a:off x="1371600" y="4191000"/>
          <a:ext cx="6096000" cy="74168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algn="ctr"/>
                      <a:r>
                        <a:rPr lang="en-US" dirty="0" smtClean="0"/>
                        <a:t>B</a:t>
                      </a:r>
                      <a:r>
                        <a:rPr lang="en-US" sz="1200" dirty="0" smtClean="0"/>
                        <a:t>7</a:t>
                      </a:r>
                      <a:endParaRPr lang="en-US" dirty="0"/>
                    </a:p>
                  </a:txBody>
                  <a:tcPr/>
                </a:tc>
                <a:tc>
                  <a:txBody>
                    <a:bodyPr/>
                    <a:lstStyle/>
                    <a:p>
                      <a:pPr algn="ctr"/>
                      <a:r>
                        <a:rPr lang="en-US" dirty="0" smtClean="0"/>
                        <a:t>B</a:t>
                      </a:r>
                      <a:r>
                        <a:rPr lang="en-US" sz="1200" dirty="0" smtClean="0"/>
                        <a:t>6</a:t>
                      </a:r>
                      <a:endParaRPr lang="en-US" sz="1200" dirty="0"/>
                    </a:p>
                  </a:txBody>
                  <a:tcPr/>
                </a:tc>
                <a:tc>
                  <a:txBody>
                    <a:bodyPr/>
                    <a:lstStyle/>
                    <a:p>
                      <a:pPr algn="ctr"/>
                      <a:r>
                        <a:rPr lang="en-US" dirty="0" smtClean="0"/>
                        <a:t>B</a:t>
                      </a:r>
                      <a:r>
                        <a:rPr lang="en-US" sz="1200" dirty="0" smtClean="0"/>
                        <a:t>5</a:t>
                      </a:r>
                      <a:endParaRPr lang="en-US" sz="1200" dirty="0"/>
                    </a:p>
                  </a:txBody>
                  <a:tcPr/>
                </a:tc>
                <a:tc>
                  <a:txBody>
                    <a:bodyPr/>
                    <a:lstStyle/>
                    <a:p>
                      <a:pPr algn="ctr"/>
                      <a:r>
                        <a:rPr lang="en-US" dirty="0" smtClean="0"/>
                        <a:t>B</a:t>
                      </a:r>
                      <a:r>
                        <a:rPr lang="en-US" sz="1400" dirty="0" smtClean="0"/>
                        <a:t>4</a:t>
                      </a:r>
                      <a:endParaRPr lang="en-US" sz="1400" dirty="0"/>
                    </a:p>
                  </a:txBody>
                  <a:tcPr/>
                </a:tc>
                <a:tc>
                  <a:txBody>
                    <a:bodyPr/>
                    <a:lstStyle/>
                    <a:p>
                      <a:pPr algn="ctr"/>
                      <a:r>
                        <a:rPr lang="en-US" dirty="0" smtClean="0"/>
                        <a:t>B</a:t>
                      </a:r>
                      <a:r>
                        <a:rPr lang="en-US" sz="1200" dirty="0" smtClean="0"/>
                        <a:t>3</a:t>
                      </a:r>
                      <a:endParaRPr lang="en-US" sz="1200" dirty="0"/>
                    </a:p>
                  </a:txBody>
                  <a:tcPr/>
                </a:tc>
                <a:tc>
                  <a:txBody>
                    <a:bodyPr/>
                    <a:lstStyle/>
                    <a:p>
                      <a:pPr algn="ctr"/>
                      <a:r>
                        <a:rPr lang="en-US" dirty="0" smtClean="0"/>
                        <a:t>B</a:t>
                      </a:r>
                      <a:r>
                        <a:rPr lang="en-US" sz="1200" dirty="0" smtClean="0"/>
                        <a:t>2</a:t>
                      </a:r>
                      <a:endParaRPr lang="en-US" sz="1200" dirty="0"/>
                    </a:p>
                  </a:txBody>
                  <a:tcPr/>
                </a:tc>
                <a:tc>
                  <a:txBody>
                    <a:bodyPr/>
                    <a:lstStyle/>
                    <a:p>
                      <a:pPr algn="ctr"/>
                      <a:r>
                        <a:rPr lang="en-US" dirty="0" smtClean="0"/>
                        <a:t>B</a:t>
                      </a:r>
                      <a:r>
                        <a:rPr lang="en-US" sz="1200" dirty="0" smtClean="0"/>
                        <a:t>1</a:t>
                      </a:r>
                      <a:endParaRPr lang="en-US" sz="1200" dirty="0"/>
                    </a:p>
                  </a:txBody>
                  <a:tcPr/>
                </a:tc>
                <a:tc>
                  <a:txBody>
                    <a:bodyPr/>
                    <a:lstStyle/>
                    <a:p>
                      <a:pPr algn="ctr"/>
                      <a:r>
                        <a:rPr lang="en-US" dirty="0" smtClean="0"/>
                        <a:t>B</a:t>
                      </a:r>
                      <a:r>
                        <a:rPr lang="en-US" sz="1200" dirty="0" smtClean="0"/>
                        <a:t>0</a:t>
                      </a:r>
                      <a:endParaRPr lang="en-US" sz="1200"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spTree>
  </p:cSld>
  <p:clrMapOvr>
    <a:masterClrMapping/>
  </p:clrMapOvr>
  <p:transition>
    <p:sndAc>
      <p:stSnd>
        <p:snd r:embed="rId2" name="arrow.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Signal Descriptions of 8279</a:t>
            </a:r>
            <a:endParaRPr lang="en-US" dirty="0"/>
          </a:p>
        </p:txBody>
      </p:sp>
      <p:sp>
        <p:nvSpPr>
          <p:cNvPr id="3" name="Content Placeholder 2"/>
          <p:cNvSpPr>
            <a:spLocks noGrp="1"/>
          </p:cNvSpPr>
          <p:nvPr>
            <p:ph sz="quarter" idx="1"/>
          </p:nvPr>
        </p:nvSpPr>
        <p:spPr/>
        <p:txBody>
          <a:bodyPr/>
          <a:lstStyle/>
          <a:p>
            <a:r>
              <a:rPr lang="en-US" dirty="0" smtClean="0"/>
              <a:t>The keyboard display controller chip 8279 provides: </a:t>
            </a:r>
          </a:p>
          <a:p>
            <a:pPr lvl="2"/>
            <a:r>
              <a:rPr lang="en-US" dirty="0" smtClean="0"/>
              <a:t> A set of four scan lines and eight return lines for interfacing keyboards </a:t>
            </a:r>
          </a:p>
          <a:p>
            <a:pPr lvl="2"/>
            <a:r>
              <a:rPr lang="en-US" dirty="0" smtClean="0"/>
              <a:t> A set of eight output lines for interfacing display</a:t>
            </a:r>
          </a:p>
          <a:p>
            <a:pPr lvl="2"/>
            <a:endParaRPr lang="en-US" dirty="0" smtClean="0"/>
          </a:p>
          <a:p>
            <a:pPr lvl="2"/>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fontAlgn="auto" hangingPunct="1">
              <a:spcAft>
                <a:spcPts val="0"/>
              </a:spcAft>
              <a:defRPr/>
            </a:pPr>
            <a:r>
              <a:rPr lang="en-US" dirty="0" smtClean="0">
                <a:solidFill>
                  <a:schemeClr val="accent1">
                    <a:tint val="88000"/>
                    <a:satMod val="150000"/>
                  </a:schemeClr>
                </a:solidFill>
              </a:rPr>
              <a:t>PIN DIAGRAM OF 8279</a:t>
            </a:r>
          </a:p>
        </p:txBody>
      </p:sp>
      <p:pic>
        <p:nvPicPr>
          <p:cNvPr id="8195" name="Picture 4"/>
          <p:cNvPicPr>
            <a:picLocks noGrp="1" noChangeAspect="1" noChangeArrowheads="1"/>
          </p:cNvPicPr>
          <p:nvPr>
            <p:ph sz="quarter" idx="1"/>
          </p:nvPr>
        </p:nvPicPr>
        <p:blipFill>
          <a:blip r:embed="rId3"/>
          <a:stretch>
            <a:fillRect/>
          </a:stretch>
        </p:blipFill>
        <p:spPr>
          <a:xfrm>
            <a:off x="2369246" y="1527175"/>
            <a:ext cx="4368996" cy="4572000"/>
          </a:xfrm>
          <a:noFill/>
        </p:spPr>
      </p:pic>
    </p:spTree>
  </p:cSld>
  <p:clrMapOvr>
    <a:masterClrMapping/>
  </p:clrMapOvr>
  <p:transition>
    <p:sndAc>
      <p:stSnd>
        <p:snd r:embed="rId2" name="arrow.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DB</a:t>
            </a:r>
            <a:r>
              <a:rPr lang="en-US" sz="1600" dirty="0" smtClean="0"/>
              <a:t>0</a:t>
            </a:r>
            <a:r>
              <a:rPr lang="en-US" dirty="0" smtClean="0"/>
              <a:t>-DB</a:t>
            </a:r>
            <a:r>
              <a:rPr lang="en-US" sz="1600" dirty="0" smtClean="0"/>
              <a:t>7</a:t>
            </a:r>
            <a:r>
              <a:rPr lang="en-US" dirty="0" smtClean="0"/>
              <a:t> : </a:t>
            </a:r>
          </a:p>
          <a:p>
            <a:pPr lvl="2"/>
            <a:r>
              <a:rPr lang="en-US" dirty="0" smtClean="0"/>
              <a:t>These are bidirectional data bus lines. </a:t>
            </a:r>
          </a:p>
          <a:p>
            <a:pPr lvl="2"/>
            <a:r>
              <a:rPr lang="en-US" dirty="0" smtClean="0"/>
              <a:t>The data and command words to and from the CPU are transferred on these lines. </a:t>
            </a:r>
          </a:p>
          <a:p>
            <a:r>
              <a:rPr lang="en-US" dirty="0" smtClean="0"/>
              <a:t>CLK : </a:t>
            </a:r>
          </a:p>
          <a:p>
            <a:pPr lvl="2"/>
            <a:r>
              <a:rPr lang="en-US" dirty="0" smtClean="0"/>
              <a:t>This is a clock input used to generate internal timing required by 8279. </a:t>
            </a:r>
          </a:p>
          <a:p>
            <a:r>
              <a:rPr lang="en-US" dirty="0" smtClean="0"/>
              <a:t>RESET : </a:t>
            </a:r>
          </a:p>
          <a:p>
            <a:pPr lvl="2"/>
            <a:r>
              <a:rPr lang="en-US" dirty="0" smtClean="0"/>
              <a:t>This pin is used to reset 8279. A high on this line reset 8279. After resetting 8279, its in sixteen 8-bit display, left entry encoded scan, 2-key lock out mode. The clock </a:t>
            </a:r>
            <a:r>
              <a:rPr lang="en-US" dirty="0" err="1" smtClean="0"/>
              <a:t>prescaler</a:t>
            </a:r>
            <a:r>
              <a:rPr lang="en-US" dirty="0" smtClean="0"/>
              <a:t> is set to 31. </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03920" cy="4797552"/>
          </a:xfrm>
        </p:spPr>
        <p:txBody>
          <a:bodyPr>
            <a:normAutofit/>
          </a:bodyPr>
          <a:lstStyle/>
          <a:p>
            <a:r>
              <a:rPr lang="en-US" dirty="0" smtClean="0"/>
              <a:t>CS : Chip Select – </a:t>
            </a:r>
          </a:p>
          <a:p>
            <a:pPr lvl="2"/>
            <a:r>
              <a:rPr lang="en-US" dirty="0" smtClean="0"/>
              <a:t>A low on this line enables 8279 for normal read or write operations. </a:t>
            </a:r>
          </a:p>
          <a:p>
            <a:pPr lvl="2"/>
            <a:r>
              <a:rPr lang="en-US" dirty="0" smtClean="0"/>
              <a:t>Other wise, this pin should remain high. </a:t>
            </a:r>
          </a:p>
          <a:p>
            <a:r>
              <a:rPr lang="en-US" dirty="0" smtClean="0"/>
              <a:t> A</a:t>
            </a:r>
            <a:r>
              <a:rPr lang="en-US" sz="1800" dirty="0" smtClean="0"/>
              <a:t>0</a:t>
            </a:r>
            <a:r>
              <a:rPr lang="en-US" dirty="0" smtClean="0"/>
              <a:t> : </a:t>
            </a:r>
          </a:p>
          <a:p>
            <a:pPr lvl="2"/>
            <a:r>
              <a:rPr lang="en-US" dirty="0" smtClean="0"/>
              <a:t>A high on this line indicates the transfer of a command or status information. </a:t>
            </a:r>
          </a:p>
          <a:p>
            <a:pPr lvl="2"/>
            <a:r>
              <a:rPr lang="en-US" dirty="0" smtClean="0"/>
              <a:t>A low on this line indicates the transfer of data. </a:t>
            </a:r>
          </a:p>
          <a:p>
            <a:pPr lvl="2"/>
            <a:r>
              <a:rPr lang="en-US" dirty="0" smtClean="0"/>
              <a:t>This is used to select one of the internal registers of 8279. </a:t>
            </a:r>
          </a:p>
          <a:p>
            <a:r>
              <a:rPr lang="en-US" dirty="0" smtClean="0"/>
              <a:t>RD, WR ( </a:t>
            </a:r>
            <a:r>
              <a:rPr lang="en-US" dirty="0" err="1" smtClean="0"/>
              <a:t>Input/Output</a:t>
            </a:r>
            <a:r>
              <a:rPr lang="en-US" dirty="0" smtClean="0"/>
              <a:t> ) READ/WRITE –</a:t>
            </a:r>
          </a:p>
          <a:p>
            <a:pPr lvl="2"/>
            <a:r>
              <a:rPr lang="en-US" dirty="0" smtClean="0"/>
              <a:t> These input pins enable the data buffers to receive or send data over the data bus.</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8503920" cy="4721352"/>
          </a:xfrm>
        </p:spPr>
        <p:txBody>
          <a:bodyPr>
            <a:normAutofit lnSpcReduction="10000"/>
          </a:bodyPr>
          <a:lstStyle/>
          <a:p>
            <a:r>
              <a:rPr lang="en-US" dirty="0" smtClean="0"/>
              <a:t>IRQ : </a:t>
            </a:r>
          </a:p>
          <a:p>
            <a:pPr lvl="2"/>
            <a:r>
              <a:rPr lang="en-US" dirty="0" smtClean="0"/>
              <a:t>This interrupt output lines goes high when there is a data in the FIFO sensor RAM. </a:t>
            </a:r>
          </a:p>
          <a:p>
            <a:pPr lvl="2"/>
            <a:r>
              <a:rPr lang="en-US" dirty="0" smtClean="0"/>
              <a:t>The interrupt lines goes low with each FIFO RAM read operation but if the FIFO RAM further contains any key-code entry to be read by the CPU, this pin again goes high to generate an interrupt to the CPU. </a:t>
            </a:r>
          </a:p>
          <a:p>
            <a:r>
              <a:rPr lang="en-US" dirty="0" err="1" smtClean="0"/>
              <a:t>Vss</a:t>
            </a:r>
            <a:r>
              <a:rPr lang="en-US" dirty="0" smtClean="0"/>
              <a:t>, </a:t>
            </a:r>
            <a:r>
              <a:rPr lang="en-US" dirty="0" err="1" smtClean="0"/>
              <a:t>Vcc</a:t>
            </a:r>
            <a:r>
              <a:rPr lang="en-US" dirty="0" smtClean="0"/>
              <a:t> : </a:t>
            </a:r>
          </a:p>
          <a:p>
            <a:pPr lvl="2"/>
            <a:r>
              <a:rPr lang="en-US" dirty="0" smtClean="0"/>
              <a:t>These are the ground and power supply lines for the circuit. </a:t>
            </a:r>
          </a:p>
          <a:p>
            <a:r>
              <a:rPr lang="en-US" dirty="0" smtClean="0"/>
              <a:t>SL</a:t>
            </a:r>
            <a:r>
              <a:rPr lang="en-US" sz="1900" dirty="0" smtClean="0"/>
              <a:t>0</a:t>
            </a:r>
            <a:r>
              <a:rPr lang="en-US" dirty="0" smtClean="0"/>
              <a:t>-SL</a:t>
            </a:r>
            <a:r>
              <a:rPr lang="en-US" sz="1900" dirty="0" smtClean="0"/>
              <a:t>3</a:t>
            </a:r>
            <a:r>
              <a:rPr lang="en-US" dirty="0" smtClean="0"/>
              <a:t>-Scan Lines : </a:t>
            </a:r>
          </a:p>
          <a:p>
            <a:pPr lvl="2"/>
            <a:r>
              <a:rPr lang="en-US" dirty="0" smtClean="0"/>
              <a:t>These lines are used to scan the key board matrix and display digits. </a:t>
            </a:r>
          </a:p>
          <a:p>
            <a:pPr lvl="2"/>
            <a:r>
              <a:rPr lang="en-US" dirty="0" smtClean="0"/>
              <a:t>These lines can be programmed as encoded or decoded, using the mode control register</a:t>
            </a:r>
            <a:endParaRPr lang="en-US" dirty="0"/>
          </a:p>
        </p:txBody>
      </p:sp>
    </p:spTree>
  </p:cSld>
  <p:clrMapOvr>
    <a:masterClrMapping/>
  </p:clrMapOvr>
  <p:transition>
    <p:sndAc>
      <p:stSnd>
        <p:snd r:embed="rId2" name="arrow.wav" builtIn="1"/>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842</TotalTime>
  <Words>2733</Words>
  <Application>Microsoft Office PowerPoint</Application>
  <PresentationFormat>On-screen Show (4:3)</PresentationFormat>
  <Paragraphs>247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Civic</vt:lpstr>
      <vt:lpstr>8279  KEYBOARD AND DISPLAY INTERFACING</vt:lpstr>
      <vt:lpstr>Slide 2</vt:lpstr>
      <vt:lpstr>Slide 3</vt:lpstr>
      <vt:lpstr>8279 working</vt:lpstr>
      <vt:lpstr>Architecture and Signal Descriptions of 8279</vt:lpstr>
      <vt:lpstr>PIN DIAGRAM OF 8279</vt:lpstr>
      <vt:lpstr>Slide 7</vt:lpstr>
      <vt:lpstr>Slide 8</vt:lpstr>
      <vt:lpstr>Slide 9</vt:lpstr>
      <vt:lpstr>Slide 10</vt:lpstr>
      <vt:lpstr>Slide 11</vt:lpstr>
      <vt:lpstr>8279 internal architecture</vt:lpstr>
      <vt:lpstr>Slide 13</vt:lpstr>
      <vt:lpstr>Slide 14</vt:lpstr>
      <vt:lpstr>Slide 15</vt:lpstr>
      <vt:lpstr>Scan section</vt:lpstr>
      <vt:lpstr>Slide 17</vt:lpstr>
      <vt:lpstr>Slide 18</vt:lpstr>
      <vt:lpstr>Keyboard section</vt:lpstr>
      <vt:lpstr>Slide 20</vt:lpstr>
      <vt:lpstr>Slide 21</vt:lpstr>
      <vt:lpstr>Display section</vt:lpstr>
      <vt:lpstr>Slide 23</vt:lpstr>
      <vt:lpstr>Slide 24</vt:lpstr>
      <vt:lpstr>Slide 25</vt:lpstr>
      <vt:lpstr>Slide 26</vt:lpstr>
      <vt:lpstr>Modes of Operation of 8279 </vt:lpstr>
      <vt:lpstr>Slide 28</vt:lpstr>
      <vt:lpstr>Slide 29</vt:lpstr>
      <vt:lpstr>Slide 30</vt:lpstr>
      <vt:lpstr>Scanned Keyboard mode with 2 Key Lockout : </vt:lpstr>
      <vt:lpstr>Slide 32</vt:lpstr>
      <vt:lpstr>Slide 33</vt:lpstr>
      <vt:lpstr>Scanned Keyboard with N-Key Rollover</vt:lpstr>
      <vt:lpstr>Slide 35</vt:lpstr>
      <vt:lpstr>Scanned Keyboard Special Error Mode</vt:lpstr>
      <vt:lpstr>Sensor Matrix Mode</vt:lpstr>
      <vt:lpstr>Display Modes</vt:lpstr>
      <vt:lpstr>Slide 39</vt:lpstr>
      <vt:lpstr>Slide 40</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8279  KEYBOARD AND DISPLAY INTERFACING</dc:title>
  <dc:creator>Sakthieswaran</dc:creator>
  <cp:lastModifiedBy>itlab</cp:lastModifiedBy>
  <cp:revision>124</cp:revision>
  <dcterms:created xsi:type="dcterms:W3CDTF">2009-01-10T07:20:33Z</dcterms:created>
  <dcterms:modified xsi:type="dcterms:W3CDTF">2018-11-27T07:33:30Z</dcterms:modified>
</cp:coreProperties>
</file>