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3"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9F63F7-2B1E-40D1-B314-3553DCC056BA}" type="datetimeFigureOut">
              <a:rPr lang="en-US" smtClean="0"/>
              <a:pPr/>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9F63F7-2B1E-40D1-B314-3553DCC056BA}" type="datetimeFigureOut">
              <a:rPr lang="en-US" smtClean="0"/>
              <a:pPr/>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9F63F7-2B1E-40D1-B314-3553DCC056BA}" type="datetimeFigureOut">
              <a:rPr lang="en-US" smtClean="0"/>
              <a:pPr/>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9F63F7-2B1E-40D1-B314-3553DCC056BA}" type="datetimeFigureOut">
              <a:rPr lang="en-US" smtClean="0"/>
              <a:pPr/>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F63F7-2B1E-40D1-B314-3553DCC056BA}" type="datetimeFigureOut">
              <a:rPr lang="en-US" smtClean="0"/>
              <a:pPr/>
              <a:t>26-Sep-18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9F63F7-2B1E-40D1-B314-3553DCC056BA}" type="datetimeFigureOut">
              <a:rPr lang="en-US" smtClean="0"/>
              <a:pPr/>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9F63F7-2B1E-40D1-B314-3553DCC056BA}" type="datetimeFigureOut">
              <a:rPr lang="en-US" smtClean="0"/>
              <a:pPr/>
              <a:t>26-Sep-18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9F63F7-2B1E-40D1-B314-3553DCC056BA}" type="datetimeFigureOut">
              <a:rPr lang="en-US" smtClean="0"/>
              <a:pPr/>
              <a:t>26-Sep-18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F63F7-2B1E-40D1-B314-3553DCC056BA}" type="datetimeFigureOut">
              <a:rPr lang="en-US" smtClean="0"/>
              <a:pPr/>
              <a:t>26-Sep-18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F63F7-2B1E-40D1-B314-3553DCC056BA}" type="datetimeFigureOut">
              <a:rPr lang="en-US" smtClean="0"/>
              <a:pPr/>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F63F7-2B1E-40D1-B314-3553DCC056BA}" type="datetimeFigureOut">
              <a:rPr lang="en-US" smtClean="0"/>
              <a:pPr/>
              <a:t>26-Sep-18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A0438-996B-4118-9D2E-3B7A0524A8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63F7-2B1E-40D1-B314-3553DCC056BA}" type="datetimeFigureOut">
              <a:rPr lang="en-US" smtClean="0"/>
              <a:pPr/>
              <a:t>26-Sep-18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A0438-996B-4118-9D2E-3B7A0524A8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models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Rapid </a:t>
            </a:r>
            <a:r>
              <a:rPr lang="en-US" b="1" dirty="0"/>
              <a:t>Application Development (RAD) process model</a:t>
            </a:r>
            <a:endParaRPr lang="en-US" dirty="0"/>
          </a:p>
        </p:txBody>
      </p:sp>
      <p:sp>
        <p:nvSpPr>
          <p:cNvPr id="3" name="Content Placeholder 2"/>
          <p:cNvSpPr>
            <a:spLocks noGrp="1"/>
          </p:cNvSpPr>
          <p:nvPr>
            <p:ph idx="1"/>
          </p:nvPr>
        </p:nvSpPr>
        <p:spPr/>
        <p:txBody>
          <a:bodyPr/>
          <a:lstStyle/>
          <a:p>
            <a:r>
              <a:rPr lang="en-US" i="1" dirty="0"/>
              <a:t>Rapid Application Development is an incremental process model that has a focus on short </a:t>
            </a:r>
            <a:r>
              <a:rPr lang="en-US" i="1" dirty="0" smtClean="0"/>
              <a:t>development </a:t>
            </a:r>
            <a:r>
              <a:rPr lang="en-US" dirty="0" smtClean="0"/>
              <a:t>cycles </a:t>
            </a:r>
            <a:r>
              <a:rPr lang="en-US" dirty="0"/>
              <a:t>(hence the term "rapid"). </a:t>
            </a:r>
            <a:endParaRPr lang="en-US" dirty="0" smtClean="0"/>
          </a:p>
          <a:p>
            <a:r>
              <a:rPr lang="en-US" dirty="0" smtClean="0"/>
              <a:t>This </a:t>
            </a:r>
            <a:r>
              <a:rPr lang="en-US" dirty="0"/>
              <a:t>speed is obtained by using off-the-shelf components, and </a:t>
            </a:r>
            <a:r>
              <a:rPr lang="en-US" dirty="0" smtClean="0"/>
              <a:t>a component-based </a:t>
            </a:r>
            <a:r>
              <a:rPr lang="en-US" dirty="0"/>
              <a:t>design and implementation approach.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28600" y="228600"/>
            <a:ext cx="8761498"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dirty="0"/>
              <a:t>It has the following advantages:</a:t>
            </a:r>
          </a:p>
          <a:p>
            <a:pPr lvl="1"/>
            <a:r>
              <a:rPr lang="en-US" dirty="0" smtClean="0"/>
              <a:t>Development </a:t>
            </a:r>
            <a:r>
              <a:rPr lang="en-US" dirty="0"/>
              <a:t>cycles are rapid, typically between 60 to 90 days.</a:t>
            </a:r>
          </a:p>
          <a:p>
            <a:r>
              <a:rPr lang="en-US" dirty="0"/>
              <a:t>It has the following disadvantages</a:t>
            </a:r>
            <a:r>
              <a:rPr lang="en-US" dirty="0" smtClean="0"/>
              <a:t>:</a:t>
            </a:r>
          </a:p>
          <a:p>
            <a:pPr lvl="1"/>
            <a:r>
              <a:rPr lang="en-US" dirty="0" smtClean="0"/>
              <a:t> </a:t>
            </a:r>
            <a:r>
              <a:rPr lang="en-US" dirty="0"/>
              <a:t>For large projects, RAD may require a large number of people to split the project into a </a:t>
            </a:r>
            <a:r>
              <a:rPr lang="en-US" dirty="0" smtClean="0"/>
              <a:t>sufficient number </a:t>
            </a:r>
            <a:r>
              <a:rPr lang="en-US" dirty="0"/>
              <a:t>of teams.</a:t>
            </a:r>
          </a:p>
          <a:p>
            <a:pPr lvl="1"/>
            <a:r>
              <a:rPr lang="en-US" dirty="0" smtClean="0"/>
              <a:t>The </a:t>
            </a:r>
            <a:r>
              <a:rPr lang="en-US" dirty="0"/>
              <a:t>developers and the customers must be committed to the necessary activities in order for </a:t>
            </a:r>
            <a:r>
              <a:rPr lang="en-US" dirty="0" smtClean="0"/>
              <a:t>the process </a:t>
            </a:r>
            <a:r>
              <a:rPr lang="en-US" dirty="0"/>
              <a:t>to succeed.</a:t>
            </a:r>
          </a:p>
          <a:p>
            <a:pPr lvl="1"/>
            <a:r>
              <a:rPr lang="en-US" dirty="0" smtClean="0"/>
              <a:t>The </a:t>
            </a:r>
            <a:r>
              <a:rPr lang="en-US" dirty="0"/>
              <a:t>project must be suitably </a:t>
            </a:r>
            <a:r>
              <a:rPr lang="en-US" dirty="0" smtClean="0"/>
              <a:t>modularized </a:t>
            </a:r>
            <a:r>
              <a:rPr lang="en-US" dirty="0"/>
              <a:t>in order for RAD to be successful.</a:t>
            </a:r>
          </a:p>
          <a:p>
            <a:pPr lvl="1"/>
            <a:r>
              <a:rPr lang="en-US" dirty="0" smtClean="0"/>
              <a:t>RAD may </a:t>
            </a:r>
            <a:r>
              <a:rPr lang="en-US" dirty="0"/>
              <a:t>not be appropriate where high-performance is necessary.</a:t>
            </a:r>
          </a:p>
          <a:p>
            <a:pPr lvl="1"/>
            <a:r>
              <a:rPr lang="en-US" dirty="0" smtClean="0"/>
              <a:t>RAD </a:t>
            </a:r>
            <a:r>
              <a:rPr lang="en-US" dirty="0"/>
              <a:t>may also not be appropriate when technical risks are high.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Evolutionary process models</a:t>
            </a:r>
            <a:endParaRPr lang="en-US" dirty="0"/>
          </a:p>
        </p:txBody>
      </p:sp>
      <p:sp>
        <p:nvSpPr>
          <p:cNvPr id="3" name="Content Placeholder 2"/>
          <p:cNvSpPr>
            <a:spLocks noGrp="1"/>
          </p:cNvSpPr>
          <p:nvPr>
            <p:ph idx="1"/>
          </p:nvPr>
        </p:nvSpPr>
        <p:spPr>
          <a:xfrm>
            <a:off x="457200" y="914400"/>
            <a:ext cx="8229600" cy="5791200"/>
          </a:xfrm>
        </p:spPr>
        <p:txBody>
          <a:bodyPr>
            <a:normAutofit fontScale="85000" lnSpcReduction="20000"/>
          </a:bodyPr>
          <a:lstStyle/>
          <a:p>
            <a:r>
              <a:rPr lang="en-US" dirty="0"/>
              <a:t>Product requirements may change with time, even while the software is under development. </a:t>
            </a:r>
            <a:endParaRPr lang="en-US" dirty="0" smtClean="0"/>
          </a:p>
          <a:p>
            <a:r>
              <a:rPr lang="en-US" dirty="0" smtClean="0"/>
              <a:t>Worse, the </a:t>
            </a:r>
            <a:r>
              <a:rPr lang="en-US" dirty="0"/>
              <a:t>initial specifications may not be detailed, and tight deadlines may result in a need to have </a:t>
            </a:r>
            <a:r>
              <a:rPr lang="en-US" dirty="0" smtClean="0"/>
              <a:t>software quickly </a:t>
            </a:r>
            <a:r>
              <a:rPr lang="en-US" dirty="0"/>
              <a:t>ready</a:t>
            </a:r>
            <a:r>
              <a:rPr lang="en-US" dirty="0" smtClean="0"/>
              <a:t>.</a:t>
            </a:r>
          </a:p>
          <a:p>
            <a:r>
              <a:rPr lang="en-US" dirty="0"/>
              <a:t>All of this points to a product that evolves over time, and evolutionary process models are designed </a:t>
            </a:r>
            <a:r>
              <a:rPr lang="en-US" dirty="0" smtClean="0"/>
              <a:t>to satisfy </a:t>
            </a:r>
            <a:r>
              <a:rPr lang="en-US" dirty="0"/>
              <a:t>the engineering requirements of these products</a:t>
            </a:r>
            <a:r>
              <a:rPr lang="en-US" dirty="0" smtClean="0"/>
              <a:t>.</a:t>
            </a:r>
          </a:p>
          <a:p>
            <a:r>
              <a:rPr lang="en-US" dirty="0" smtClean="0"/>
              <a:t> </a:t>
            </a:r>
            <a:r>
              <a:rPr lang="en-US" dirty="0"/>
              <a:t>Evolutionary process models are, as we </a:t>
            </a:r>
            <a:r>
              <a:rPr lang="en-US" dirty="0" smtClean="0"/>
              <a:t>shall see</a:t>
            </a:r>
            <a:r>
              <a:rPr lang="en-US" dirty="0"/>
              <a:t>, iterative; they allow for the software engineer to deliver a product, and then iteratively </a:t>
            </a:r>
            <a:r>
              <a:rPr lang="en-US" dirty="0" smtClean="0"/>
              <a:t>move towards </a:t>
            </a:r>
            <a:r>
              <a:rPr lang="en-US" dirty="0"/>
              <a:t>a final product as the understanding of the product improves</a:t>
            </a:r>
            <a:r>
              <a:rPr lang="en-US" dirty="0" smtClean="0"/>
              <a:t>.</a:t>
            </a:r>
          </a:p>
          <a:p>
            <a:r>
              <a:rPr lang="en-US" dirty="0"/>
              <a:t>One disadvantage to keep in mind is that it can </a:t>
            </a:r>
            <a:r>
              <a:rPr lang="en-US" dirty="0" smtClean="0"/>
              <a:t>be difficult </a:t>
            </a:r>
            <a:r>
              <a:rPr lang="en-US" dirty="0"/>
              <a:t>to plan the number of iterations, and hence the length of the project, in advance.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1. Prototyping </a:t>
            </a:r>
            <a:r>
              <a:rPr lang="en-US" b="1" dirty="0"/>
              <a:t>life cycle model</a:t>
            </a:r>
            <a:endParaRPr lang="en-US" dirty="0"/>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r>
              <a:rPr lang="en-US" dirty="0"/>
              <a:t>A prototype system is a smaller version of part(s) of the final system that gives the user a sense </a:t>
            </a:r>
            <a:r>
              <a:rPr lang="en-US" dirty="0" smtClean="0"/>
              <a:t>of the </a:t>
            </a:r>
            <a:r>
              <a:rPr lang="en-US" dirty="0"/>
              <a:t>finished system's functionality. </a:t>
            </a:r>
            <a:endParaRPr lang="en-US" dirty="0" smtClean="0"/>
          </a:p>
          <a:p>
            <a:r>
              <a:rPr lang="en-US" dirty="0" smtClean="0"/>
              <a:t>It </a:t>
            </a:r>
            <a:r>
              <a:rPr lang="en-US" dirty="0"/>
              <a:t>has some of the core features of the final system and, </a:t>
            </a:r>
            <a:r>
              <a:rPr lang="en-US" dirty="0" smtClean="0"/>
              <a:t>where features </a:t>
            </a:r>
            <a:r>
              <a:rPr lang="en-US" dirty="0"/>
              <a:t>and functions are omitted, it pretends to behave like the final system. </a:t>
            </a:r>
            <a:endParaRPr lang="en-US" dirty="0" smtClean="0"/>
          </a:p>
          <a:p>
            <a:r>
              <a:rPr lang="en-US" dirty="0" smtClean="0"/>
              <a:t>Prototypes </a:t>
            </a:r>
            <a:r>
              <a:rPr lang="en-US" dirty="0"/>
              <a:t>are </a:t>
            </a:r>
            <a:r>
              <a:rPr lang="en-US" dirty="0" smtClean="0"/>
              <a:t>typically developed </a:t>
            </a:r>
            <a:r>
              <a:rPr lang="en-US" dirty="0"/>
              <a:t>quickly, may lack unnecessary features, may be buggy, and have poor usability. </a:t>
            </a:r>
            <a:endParaRPr lang="en-US" dirty="0" smtClean="0"/>
          </a:p>
          <a:p>
            <a:r>
              <a:rPr lang="en-US" dirty="0" smtClean="0"/>
              <a:t>However, prototypes </a:t>
            </a:r>
            <a:r>
              <a:rPr lang="en-US" dirty="0"/>
              <a:t>can fill an important role in understanding software which does not have clear requirements</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Where the system to be developed is a truly new system, there may be no clear requirements defining the software's behavior. </a:t>
            </a:r>
          </a:p>
          <a:p>
            <a:r>
              <a:rPr lang="en-US" dirty="0" smtClean="0"/>
              <a:t>By building a prototype, both the developers and users have some real, visible </a:t>
            </a:r>
            <a:r>
              <a:rPr lang="en-US" dirty="0"/>
              <a:t>working system model on which to focus their ideas. </a:t>
            </a:r>
            <a:endParaRPr lang="en-US" dirty="0" smtClean="0"/>
          </a:p>
          <a:p>
            <a:r>
              <a:rPr lang="en-US" dirty="0"/>
              <a:t> </a:t>
            </a:r>
            <a:r>
              <a:rPr lang="en-US" dirty="0" smtClean="0"/>
              <a:t>An </a:t>
            </a:r>
            <a:r>
              <a:rPr lang="en-US" dirty="0"/>
              <a:t>analysis of this prototype forms the basis </a:t>
            </a:r>
            <a:r>
              <a:rPr lang="en-US" dirty="0" smtClean="0"/>
              <a:t>for the </a:t>
            </a:r>
            <a:r>
              <a:rPr lang="en-US" dirty="0"/>
              <a:t>requirements specification, and perhaps even some of the design. </a:t>
            </a:r>
            <a:endParaRPr lang="en-US" dirty="0" smtClean="0"/>
          </a:p>
          <a:p>
            <a:r>
              <a:rPr lang="en-US" dirty="0" smtClean="0"/>
              <a:t>If </a:t>
            </a:r>
            <a:r>
              <a:rPr lang="en-US" dirty="0"/>
              <a:t>there is still uncertainty of </a:t>
            </a:r>
            <a:r>
              <a:rPr lang="en-US" dirty="0" smtClean="0"/>
              <a:t>the new </a:t>
            </a:r>
            <a:r>
              <a:rPr lang="en-US" dirty="0"/>
              <a:t>system and questions still remain, further prototypes can be developed (or an existing </a:t>
            </a:r>
            <a:r>
              <a:rPr lang="en-US" dirty="0" smtClean="0"/>
              <a:t>prototype extended</a:t>
            </a:r>
            <a:r>
              <a:rPr lang="en-US" dirty="0"/>
              <a:t>). </a:t>
            </a:r>
            <a:endParaRPr lang="en-US" dirty="0" smtClean="0"/>
          </a:p>
          <a:p>
            <a:r>
              <a:rPr lang="en-US" dirty="0" smtClean="0"/>
              <a:t>In </a:t>
            </a:r>
            <a:r>
              <a:rPr lang="en-US" dirty="0"/>
              <a:t>this way, prototyping allows developers and customers to better understand </a:t>
            </a:r>
            <a:r>
              <a:rPr lang="en-US" dirty="0" smtClean="0"/>
              <a:t>incomplete and </a:t>
            </a:r>
            <a:r>
              <a:rPr lang="en-US" dirty="0"/>
              <a:t>fuzzy software requirements.</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85000" lnSpcReduction="20000"/>
          </a:bodyPr>
          <a:lstStyle/>
          <a:p>
            <a:r>
              <a:rPr lang="en-US" dirty="0"/>
              <a:t>Once the developers and users have a clear idea of the software's requirements, the project can </a:t>
            </a:r>
            <a:r>
              <a:rPr lang="en-US" dirty="0" smtClean="0"/>
              <a:t>move into an </a:t>
            </a:r>
            <a:r>
              <a:rPr lang="en-US" dirty="0"/>
              <a:t>another development life-cycle, and the prototypes are </a:t>
            </a:r>
            <a:r>
              <a:rPr lang="en-US" i="1" dirty="0"/>
              <a:t>thrown away. </a:t>
            </a:r>
            <a:endParaRPr lang="en-US" i="1" dirty="0" smtClean="0"/>
          </a:p>
          <a:p>
            <a:r>
              <a:rPr lang="en-US" i="1" dirty="0" smtClean="0"/>
              <a:t>This </a:t>
            </a:r>
            <a:r>
              <a:rPr lang="en-US" i="1" dirty="0"/>
              <a:t>is important, </a:t>
            </a:r>
            <a:r>
              <a:rPr lang="en-US" i="1" dirty="0" smtClean="0"/>
              <a:t>since </a:t>
            </a:r>
            <a:r>
              <a:rPr lang="en-US" dirty="0" smtClean="0"/>
              <a:t>as </a:t>
            </a:r>
            <a:r>
              <a:rPr lang="en-US" dirty="0"/>
              <a:t>we previously mentioned, the prototypes are generated quickly and are not designed to be </a:t>
            </a:r>
            <a:r>
              <a:rPr lang="en-US" dirty="0" smtClean="0"/>
              <a:t>robust or </a:t>
            </a:r>
            <a:r>
              <a:rPr lang="en-US" dirty="0"/>
              <a:t>complete</a:t>
            </a:r>
            <a:r>
              <a:rPr lang="en-US" dirty="0" smtClean="0"/>
              <a:t>.</a:t>
            </a:r>
          </a:p>
          <a:p>
            <a:r>
              <a:rPr lang="en-US" dirty="0"/>
              <a:t>To prototype quickly and effectively, fourth generation languages (4GLs), graphical </a:t>
            </a:r>
            <a:r>
              <a:rPr lang="en-US" dirty="0" smtClean="0"/>
              <a:t>user-interface (GUI</a:t>
            </a:r>
            <a:r>
              <a:rPr lang="en-US" dirty="0"/>
              <a:t>) tools (like those that come with Visual Studio, QT and GTK), and off-the-shelf components </a:t>
            </a:r>
            <a:r>
              <a:rPr lang="en-US" dirty="0" smtClean="0"/>
              <a:t>are commonly </a:t>
            </a:r>
            <a:r>
              <a:rPr lang="en-US" dirty="0"/>
              <a:t>used. </a:t>
            </a:r>
            <a:endParaRPr lang="en-US" dirty="0" smtClean="0"/>
          </a:p>
          <a:p>
            <a:r>
              <a:rPr lang="en-US" dirty="0" smtClean="0"/>
              <a:t>The </a:t>
            </a:r>
            <a:r>
              <a:rPr lang="en-US" dirty="0"/>
              <a:t>quality of the prototype is only of concern where it would hinder the </a:t>
            </a:r>
            <a:r>
              <a:rPr lang="en-US" dirty="0" smtClean="0"/>
              <a:t>prototype‘s use </a:t>
            </a:r>
            <a:r>
              <a:rPr lang="en-US" dirty="0"/>
              <a:t>in understanding the final software being developed. </a:t>
            </a:r>
            <a:endParaRPr lang="en-US" dirty="0" smtClean="0"/>
          </a:p>
          <a:p>
            <a:r>
              <a:rPr lang="en-US" dirty="0" smtClean="0"/>
              <a:t>If </a:t>
            </a:r>
            <a:r>
              <a:rPr lang="en-US" dirty="0"/>
              <a:t>the prototype is usable enough to meet </a:t>
            </a:r>
            <a:r>
              <a:rPr lang="en-US" dirty="0" smtClean="0"/>
              <a:t>the objectives </a:t>
            </a:r>
            <a:r>
              <a:rPr lang="en-US" dirty="0"/>
              <a:t>put forward for its development, the prototype has been successful.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6800" y="0"/>
            <a:ext cx="75438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7500" lnSpcReduction="20000"/>
          </a:bodyPr>
          <a:lstStyle/>
          <a:p>
            <a:r>
              <a:rPr lang="en-US" dirty="0"/>
              <a:t>As can be seen, after some initial analysis a set of objectives is developed for the prototype. </a:t>
            </a:r>
            <a:endParaRPr lang="en-US" dirty="0" smtClean="0"/>
          </a:p>
          <a:p>
            <a:r>
              <a:rPr lang="en-US" dirty="0" smtClean="0"/>
              <a:t>These objectives </a:t>
            </a:r>
            <a:r>
              <a:rPr lang="en-US" dirty="0"/>
              <a:t>may differ between projects — perhaps detailed requirements need to be elicited, </a:t>
            </a:r>
            <a:r>
              <a:rPr lang="en-US" dirty="0" smtClean="0"/>
              <a:t>perhaps alternative </a:t>
            </a:r>
            <a:r>
              <a:rPr lang="en-US" dirty="0"/>
              <a:t>user interactions are to be evaluated and so on</a:t>
            </a:r>
            <a:r>
              <a:rPr lang="en-US" dirty="0" smtClean="0"/>
              <a:t>.</a:t>
            </a:r>
          </a:p>
          <a:p>
            <a:r>
              <a:rPr lang="en-US" dirty="0" smtClean="0"/>
              <a:t>Each </a:t>
            </a:r>
            <a:r>
              <a:rPr lang="en-US" dirty="0"/>
              <a:t>version of the prototype should </a:t>
            </a:r>
            <a:r>
              <a:rPr lang="en-US" dirty="0" smtClean="0"/>
              <a:t>be specified </a:t>
            </a:r>
            <a:r>
              <a:rPr lang="en-US" dirty="0"/>
              <a:t>so that the software can be correctly designed and implemented — a prototype that does </a:t>
            </a:r>
            <a:r>
              <a:rPr lang="en-US" dirty="0" smtClean="0"/>
              <a:t>not fully </a:t>
            </a:r>
            <a:r>
              <a:rPr lang="en-US" dirty="0"/>
              <a:t>test the objectives is a waste of resources, and may be misleading. </a:t>
            </a:r>
            <a:endParaRPr lang="en-US" dirty="0" smtClean="0"/>
          </a:p>
          <a:p>
            <a:r>
              <a:rPr lang="en-US" dirty="0" smtClean="0"/>
              <a:t>Once </a:t>
            </a:r>
            <a:r>
              <a:rPr lang="en-US" dirty="0"/>
              <a:t>a prototype has </a:t>
            </a:r>
            <a:r>
              <a:rPr lang="en-US" dirty="0" smtClean="0"/>
              <a:t>been completed </a:t>
            </a:r>
            <a:r>
              <a:rPr lang="en-US" dirty="0"/>
              <a:t>it should be evaluated against its objectives. </a:t>
            </a:r>
            <a:endParaRPr lang="en-US" dirty="0" smtClean="0"/>
          </a:p>
          <a:p>
            <a:r>
              <a:rPr lang="en-US" dirty="0" smtClean="0"/>
              <a:t>The </a:t>
            </a:r>
            <a:r>
              <a:rPr lang="en-US" dirty="0"/>
              <a:t>evaluation decides whether the </a:t>
            </a:r>
            <a:r>
              <a:rPr lang="en-US" dirty="0" smtClean="0"/>
              <a:t>prototype should </a:t>
            </a:r>
            <a:r>
              <a:rPr lang="en-US" dirty="0"/>
              <a:t>be extended, a new prototype developed, or — if the specified objectives are met — if </a:t>
            </a:r>
            <a:r>
              <a:rPr lang="en-US" dirty="0" smtClean="0"/>
              <a:t>the project </a:t>
            </a:r>
            <a:r>
              <a:rPr lang="en-US" dirty="0"/>
              <a:t>can move on to develop the software using another process model.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85000" lnSpcReduction="20000"/>
          </a:bodyPr>
          <a:lstStyle/>
          <a:p>
            <a:r>
              <a:rPr lang="en-US" dirty="0"/>
              <a:t>Advantages of prototyping include:</a:t>
            </a:r>
          </a:p>
          <a:p>
            <a:pPr lvl="1"/>
            <a:r>
              <a:rPr lang="en-US" dirty="0" smtClean="0"/>
              <a:t>Users </a:t>
            </a:r>
            <a:r>
              <a:rPr lang="en-US" dirty="0"/>
              <a:t>get an early idea of the final system features.</a:t>
            </a:r>
          </a:p>
          <a:p>
            <a:pPr lvl="1"/>
            <a:r>
              <a:rPr lang="en-US" dirty="0" smtClean="0"/>
              <a:t>The </a:t>
            </a:r>
            <a:r>
              <a:rPr lang="en-US" dirty="0"/>
              <a:t>prototype provides an opportunity to identify problems early and to change the </a:t>
            </a:r>
            <a:r>
              <a:rPr lang="en-US" dirty="0" smtClean="0"/>
              <a:t>requirements appropriately</a:t>
            </a:r>
            <a:r>
              <a:rPr lang="en-US" dirty="0"/>
              <a:t>.</a:t>
            </a:r>
          </a:p>
          <a:p>
            <a:pPr lvl="1"/>
            <a:r>
              <a:rPr lang="en-US" dirty="0" smtClean="0"/>
              <a:t>The </a:t>
            </a:r>
            <a:r>
              <a:rPr lang="en-US" dirty="0"/>
              <a:t>prototype is a model that all users and customers should be able to understand and </a:t>
            </a:r>
            <a:r>
              <a:rPr lang="en-US" dirty="0" smtClean="0"/>
              <a:t>provide feedback </a:t>
            </a:r>
            <a:r>
              <a:rPr lang="en-US" dirty="0"/>
              <a:t>on, thus the prototype can be an important tool to improve communication between </a:t>
            </a:r>
            <a:r>
              <a:rPr lang="en-US" dirty="0" smtClean="0"/>
              <a:t>users and </a:t>
            </a:r>
            <a:r>
              <a:rPr lang="en-US" dirty="0"/>
              <a:t>developers.</a:t>
            </a:r>
          </a:p>
          <a:p>
            <a:pPr lvl="1"/>
            <a:r>
              <a:rPr lang="en-US" dirty="0" smtClean="0"/>
              <a:t>It </a:t>
            </a:r>
            <a:r>
              <a:rPr lang="en-US" dirty="0"/>
              <a:t>may be possible to use aspects of the prototype specification and design in the final </a:t>
            </a:r>
            <a:r>
              <a:rPr lang="en-US" dirty="0" smtClean="0"/>
              <a:t>system specification </a:t>
            </a:r>
            <a:r>
              <a:rPr lang="en-US" dirty="0"/>
              <a:t>and design, thus some of the prototype development resources can be recouped.</a:t>
            </a:r>
          </a:p>
          <a:p>
            <a:r>
              <a:rPr lang="en-US" dirty="0" smtClean="0"/>
              <a:t>Disadvantages: </a:t>
            </a:r>
          </a:p>
          <a:p>
            <a:pPr lvl="1"/>
            <a:r>
              <a:rPr lang="en-US" dirty="0" smtClean="0"/>
              <a:t>A </a:t>
            </a:r>
            <a:r>
              <a:rPr lang="en-US" dirty="0"/>
              <a:t>major problem with developing “disposable” prototypes is that the customer may believe it to </a:t>
            </a:r>
            <a:r>
              <a:rPr lang="en-US" dirty="0" smtClean="0"/>
              <a:t>be the </a:t>
            </a:r>
            <a:r>
              <a:rPr lang="en-US" dirty="0"/>
              <a:t>final product. </a:t>
            </a:r>
            <a:endParaRPr lang="en-US" dirty="0" smtClean="0"/>
          </a:p>
          <a:p>
            <a:pPr lvl="1"/>
            <a:r>
              <a:rPr lang="en-US" dirty="0" smtClean="0"/>
              <a:t>Customers </a:t>
            </a:r>
            <a:r>
              <a:rPr lang="en-US" dirty="0"/>
              <a:t>may not understand the need to re-engineer the software and </a:t>
            </a:r>
            <a:r>
              <a:rPr lang="en-US" dirty="0" smtClean="0"/>
              <a:t>restart development</a:t>
            </a:r>
            <a:r>
              <a:rPr lang="en-US" dirty="0"/>
              <a:t>, and may ask that the prototype be “cleaned up” and released to them.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 process models</a:t>
            </a:r>
            <a:endParaRPr lang="en-US" dirty="0"/>
          </a:p>
        </p:txBody>
      </p:sp>
      <p:sp>
        <p:nvSpPr>
          <p:cNvPr id="3" name="Content Placeholder 2"/>
          <p:cNvSpPr>
            <a:spLocks noGrp="1"/>
          </p:cNvSpPr>
          <p:nvPr>
            <p:ph idx="1"/>
          </p:nvPr>
        </p:nvSpPr>
        <p:spPr/>
        <p:txBody>
          <a:bodyPr/>
          <a:lstStyle/>
          <a:p>
            <a:r>
              <a:rPr lang="en-US" dirty="0"/>
              <a:t>Incremental process models provide limited functionality early in the software's lifecycle. </a:t>
            </a:r>
            <a:endParaRPr lang="en-US" dirty="0" smtClean="0"/>
          </a:p>
          <a:p>
            <a:r>
              <a:rPr lang="en-US" dirty="0" smtClean="0"/>
              <a:t>This functionality </a:t>
            </a:r>
            <a:r>
              <a:rPr lang="en-US" dirty="0"/>
              <a:t>is then expanded on in later releases. We will examine two such processes.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2. </a:t>
            </a:r>
            <a:r>
              <a:rPr lang="en-US" b="1" dirty="0"/>
              <a:t>Boehm's spiral model</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10000"/>
          </a:bodyPr>
          <a:lstStyle/>
          <a:p>
            <a:r>
              <a:rPr lang="en-US" dirty="0"/>
              <a:t>The </a:t>
            </a:r>
            <a:r>
              <a:rPr lang="en-US" i="1" dirty="0"/>
              <a:t>spiral model was published by Barry Boehm in 1986. It provides an iterative, </a:t>
            </a:r>
            <a:r>
              <a:rPr lang="en-US" i="1" dirty="0" smtClean="0"/>
              <a:t>evolutionary </a:t>
            </a:r>
            <a:r>
              <a:rPr lang="en-US" dirty="0" smtClean="0"/>
              <a:t>approach </a:t>
            </a:r>
            <a:r>
              <a:rPr lang="en-US" dirty="0"/>
              <a:t>to software development combined with the step-by-step aspects of the waterfall </a:t>
            </a:r>
            <a:r>
              <a:rPr lang="en-US" dirty="0" smtClean="0"/>
              <a:t>process model </a:t>
            </a:r>
            <a:r>
              <a:rPr lang="en-US" dirty="0"/>
              <a:t>and the requirements analysis abilities of prototyping</a:t>
            </a:r>
            <a:r>
              <a:rPr lang="en-US" dirty="0" smtClean="0"/>
              <a:t>.</a:t>
            </a:r>
          </a:p>
          <a:p>
            <a:r>
              <a:rPr lang="en-US" dirty="0" smtClean="0"/>
              <a:t> </a:t>
            </a:r>
            <a:r>
              <a:rPr lang="en-US" dirty="0"/>
              <a:t>It is intended for development of </a:t>
            </a:r>
            <a:r>
              <a:rPr lang="en-US" dirty="0" smtClean="0"/>
              <a:t>large, complicated </a:t>
            </a:r>
            <a:r>
              <a:rPr lang="en-US" dirty="0"/>
              <a:t>software projects.</a:t>
            </a:r>
          </a:p>
          <a:p>
            <a:r>
              <a:rPr lang="en-US" dirty="0"/>
              <a:t>This process model provides for the rapid development of progressively more complete versions </a:t>
            </a:r>
            <a:r>
              <a:rPr lang="en-US" dirty="0" smtClean="0"/>
              <a:t>of the </a:t>
            </a:r>
            <a:r>
              <a:rPr lang="en-US" dirty="0"/>
              <a:t>software. </a:t>
            </a:r>
            <a:endParaRPr lang="en-US" dirty="0" smtClean="0"/>
          </a:p>
          <a:p>
            <a:r>
              <a:rPr lang="en-US" dirty="0" smtClean="0"/>
              <a:t>Each </a:t>
            </a:r>
            <a:r>
              <a:rPr lang="en-US" dirty="0"/>
              <a:t>iteration of the evolutionary development will have a release, which may </a:t>
            </a:r>
            <a:r>
              <a:rPr lang="en-US" dirty="0" smtClean="0"/>
              <a:t>merely be </a:t>
            </a:r>
            <a:r>
              <a:rPr lang="en-US" dirty="0"/>
              <a:t>a paper model of the software, a prototype, or an early iteration of the software.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762000" y="762000"/>
            <a:ext cx="7443337" cy="4983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r>
              <a:rPr lang="en-US" dirty="0"/>
              <a:t>Each iteration of the spiral model contains all of the activities from the generic process </a:t>
            </a:r>
            <a:r>
              <a:rPr lang="en-US" dirty="0" smtClean="0"/>
              <a:t>framework outlined </a:t>
            </a:r>
            <a:r>
              <a:rPr lang="en-US" dirty="0"/>
              <a:t>above: communication, planning, </a:t>
            </a:r>
            <a:r>
              <a:rPr lang="en-US" dirty="0" err="1"/>
              <a:t>modelling</a:t>
            </a:r>
            <a:r>
              <a:rPr lang="en-US" dirty="0"/>
              <a:t>, construction and deployment. </a:t>
            </a:r>
            <a:endParaRPr lang="en-US" dirty="0" smtClean="0"/>
          </a:p>
          <a:p>
            <a:r>
              <a:rPr lang="en-US" dirty="0" smtClean="0"/>
              <a:t>One </a:t>
            </a:r>
            <a:r>
              <a:rPr lang="en-US" dirty="0"/>
              <a:t>can </a:t>
            </a:r>
            <a:r>
              <a:rPr lang="en-US" dirty="0" smtClean="0"/>
              <a:t>consider an </a:t>
            </a:r>
            <a:r>
              <a:rPr lang="en-US" dirty="0"/>
              <a:t>iteration to be an arc in a spiral: each arc contains the same breakdown of how the development </a:t>
            </a:r>
            <a:r>
              <a:rPr lang="en-US" dirty="0" smtClean="0"/>
              <a:t>is approached</a:t>
            </a:r>
            <a:r>
              <a:rPr lang="en-US" dirty="0"/>
              <a:t>, but each arc will focus on something new.</a:t>
            </a:r>
          </a:p>
          <a:p>
            <a:r>
              <a:rPr lang="en-US" dirty="0"/>
              <a:t>Each iteration also requires a certain amount of risk assessment, in order to lay out the plans </a:t>
            </a:r>
            <a:r>
              <a:rPr lang="en-US" dirty="0" smtClean="0"/>
              <a:t>and determine </a:t>
            </a:r>
            <a:r>
              <a:rPr lang="en-US" dirty="0"/>
              <a:t>how the project should proceed. </a:t>
            </a:r>
            <a:endParaRPr lang="en-US" dirty="0" smtClean="0"/>
          </a:p>
          <a:p>
            <a:r>
              <a:rPr lang="en-US" dirty="0" smtClean="0"/>
              <a:t>Risk </a:t>
            </a:r>
            <a:r>
              <a:rPr lang="en-US" dirty="0"/>
              <a:t>assessment will adjust the expected number </a:t>
            </a:r>
            <a:r>
              <a:rPr lang="en-US" dirty="0" smtClean="0"/>
              <a:t>of iterations</a:t>
            </a:r>
            <a:r>
              <a:rPr lang="en-US" dirty="0"/>
              <a:t>, and also affect what milestones are expected. </a:t>
            </a:r>
            <a:endParaRPr lang="en-US" dirty="0" smtClean="0"/>
          </a:p>
          <a:p>
            <a:r>
              <a:rPr lang="en-US" dirty="0" smtClean="0"/>
              <a:t>The </a:t>
            </a:r>
            <a:r>
              <a:rPr lang="en-US" dirty="0"/>
              <a:t>development of prototypes (as with </a:t>
            </a:r>
            <a:r>
              <a:rPr lang="en-US" dirty="0" smtClean="0"/>
              <a:t>the prototyping </a:t>
            </a:r>
            <a:r>
              <a:rPr lang="en-US" dirty="0"/>
              <a:t>life cycle model) is an ideal way to mitigate the risks involved with poorly </a:t>
            </a:r>
            <a:r>
              <a:rPr lang="en-US" dirty="0" smtClean="0"/>
              <a:t>understood or </a:t>
            </a:r>
            <a:r>
              <a:rPr lang="en-US" dirty="0"/>
              <a:t>vague software requirements.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The advantages of this model are:</a:t>
            </a:r>
          </a:p>
          <a:p>
            <a:pPr lvl="1"/>
            <a:r>
              <a:rPr lang="en-US" dirty="0" smtClean="0"/>
              <a:t>The </a:t>
            </a:r>
            <a:r>
              <a:rPr lang="en-US" dirty="0"/>
              <a:t>spiral model considers the entire software life-cycle.</a:t>
            </a:r>
          </a:p>
          <a:p>
            <a:pPr lvl="1"/>
            <a:r>
              <a:rPr lang="en-US" dirty="0" smtClean="0"/>
              <a:t>Because </a:t>
            </a:r>
            <a:r>
              <a:rPr lang="en-US" dirty="0"/>
              <a:t>of its iterative approach, it is adaptable, and appropriate for large-scale projects.</a:t>
            </a:r>
          </a:p>
          <a:p>
            <a:r>
              <a:rPr lang="en-US" dirty="0"/>
              <a:t>However, the model does have disadvantages:</a:t>
            </a:r>
          </a:p>
          <a:p>
            <a:pPr lvl="1"/>
            <a:r>
              <a:rPr lang="en-US" dirty="0" smtClean="0"/>
              <a:t>It </a:t>
            </a:r>
            <a:r>
              <a:rPr lang="en-US" dirty="0"/>
              <a:t>requires expertise at assessing and managing risk.</a:t>
            </a:r>
          </a:p>
          <a:p>
            <a:pPr lvl="1"/>
            <a:r>
              <a:rPr lang="en-US" dirty="0" smtClean="0"/>
              <a:t>It </a:t>
            </a:r>
            <a:r>
              <a:rPr lang="en-US" dirty="0"/>
              <a:t>may be difficult to convince customers that such an evolutionary approach is necessary.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Component-based development</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In this process model, software is developed by integrating pre-developed software components and packages. </a:t>
            </a:r>
          </a:p>
          <a:p>
            <a:r>
              <a:rPr lang="en-US" dirty="0" smtClean="0"/>
              <a:t>This may </a:t>
            </a:r>
            <a:r>
              <a:rPr lang="en-US" smtClean="0"/>
              <a:t>be commercial off-the-shelf </a:t>
            </a:r>
            <a:r>
              <a:rPr lang="en-US" dirty="0" smtClean="0"/>
              <a:t>components, or they may be components previously developed by the software engineers themselves.</a:t>
            </a:r>
          </a:p>
          <a:p>
            <a:r>
              <a:rPr lang="en-US" dirty="0" smtClean="0"/>
              <a:t>Each component needs to present a well-defined interface to allow for easy integration.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The component-based model proceeds through the following steps:</a:t>
            </a:r>
          </a:p>
          <a:p>
            <a:pPr lvl="1"/>
            <a:r>
              <a:rPr lang="en-US" dirty="0" smtClean="0"/>
              <a:t>Determine what components are available and evaluate them for their suitability.</a:t>
            </a:r>
          </a:p>
          <a:p>
            <a:pPr lvl="1"/>
            <a:r>
              <a:rPr lang="en-US" dirty="0" smtClean="0"/>
              <a:t>Consider how the component will be integrated with the software.</a:t>
            </a:r>
          </a:p>
          <a:p>
            <a:pPr lvl="1"/>
            <a:r>
              <a:rPr lang="en-US" dirty="0" smtClean="0"/>
              <a:t>Design the software architecture so that the components may be easily employed.</a:t>
            </a:r>
          </a:p>
          <a:p>
            <a:pPr lvl="1"/>
            <a:r>
              <a:rPr lang="en-US" dirty="0" smtClean="0"/>
              <a:t>Integrate the components into the architecture.</a:t>
            </a:r>
          </a:p>
          <a:p>
            <a:pPr lvl="1"/>
            <a:r>
              <a:rPr lang="en-US" dirty="0" smtClean="0"/>
              <a:t>Test the software to ensure that all of the components are functioning appropriately together.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This approach may lead to a strong culture of component reuse. It has been shown that this model also leads to a 70% reduction in development time, an 84% reduction in project cost, and increased developer productivity.</a:t>
            </a:r>
          </a:p>
          <a:p>
            <a:r>
              <a:rPr lang="en-US" dirty="0" smtClean="0"/>
              <a:t>This model is similar to RAD. Note that RAD differs in that it is focused on </a:t>
            </a:r>
            <a:r>
              <a:rPr lang="en-US" i="1" dirty="0" smtClean="0"/>
              <a:t>rapid development, rather than specifically on component reuse.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The unified process</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r>
              <a:rPr lang="en-US" dirty="0" smtClean="0"/>
              <a:t>This </a:t>
            </a:r>
            <a:r>
              <a:rPr lang="en-US" i="1" dirty="0" smtClean="0"/>
              <a:t>unified process is also known as the Rational Unified Process (RUP), after the Rational </a:t>
            </a:r>
            <a:r>
              <a:rPr lang="en-US" dirty="0" smtClean="0"/>
              <a:t>Corporation who helped in the model's development. </a:t>
            </a:r>
          </a:p>
          <a:p>
            <a:r>
              <a:rPr lang="en-US" dirty="0" smtClean="0"/>
              <a:t>The Rational Corporation also develops CASE tools to support the use of the model.</a:t>
            </a:r>
          </a:p>
          <a:p>
            <a:r>
              <a:rPr lang="en-US" dirty="0" smtClean="0"/>
              <a:t>The unified process is a unification of the various early object-oriented analysis and design models proposed in the 80s and 90s. </a:t>
            </a:r>
          </a:p>
          <a:p>
            <a:r>
              <a:rPr lang="en-US" dirty="0" smtClean="0"/>
              <a:t>It is an attempt to combine the best features of these various models which initially resulted in the </a:t>
            </a:r>
            <a:r>
              <a:rPr lang="en-US" i="1" dirty="0" smtClean="0"/>
              <a:t>unified </a:t>
            </a:r>
            <a:r>
              <a:rPr lang="en-US" i="1" dirty="0" err="1" smtClean="0"/>
              <a:t>modelling</a:t>
            </a:r>
            <a:r>
              <a:rPr lang="en-US" i="1" dirty="0" smtClean="0"/>
              <a:t> language (UML). </a:t>
            </a:r>
          </a:p>
          <a:p>
            <a:r>
              <a:rPr lang="en-US" i="1" dirty="0" smtClean="0"/>
              <a:t>The UML has become the standard </a:t>
            </a:r>
            <a:r>
              <a:rPr lang="en-US" dirty="0" smtClean="0"/>
              <a:t>diagrammatic language for </a:t>
            </a:r>
            <a:r>
              <a:rPr lang="en-US" dirty="0" err="1" smtClean="0"/>
              <a:t>modelling</a:t>
            </a:r>
            <a:r>
              <a:rPr lang="en-US" dirty="0" smtClean="0"/>
              <a:t> object-oriented software.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85000" lnSpcReduction="10000"/>
          </a:bodyPr>
          <a:lstStyle/>
          <a:p>
            <a:r>
              <a:rPr lang="en-US" dirty="0" smtClean="0"/>
              <a:t>While the UML provides a </a:t>
            </a:r>
            <a:r>
              <a:rPr lang="en-US" dirty="0" err="1" smtClean="0"/>
              <a:t>modelling</a:t>
            </a:r>
            <a:r>
              <a:rPr lang="en-US" dirty="0" smtClean="0"/>
              <a:t> framework for developing object-oriented software, it does not provide any process model. </a:t>
            </a:r>
          </a:p>
          <a:p>
            <a:r>
              <a:rPr lang="en-US" dirty="0" smtClean="0"/>
              <a:t>This led to the development of the unified process, which is a process model for developing object-oriented software, and uses the UML as its </a:t>
            </a:r>
            <a:r>
              <a:rPr lang="en-US" dirty="0" err="1" smtClean="0"/>
              <a:t>modelling</a:t>
            </a:r>
            <a:r>
              <a:rPr lang="en-US" dirty="0" smtClean="0"/>
              <a:t> language.</a:t>
            </a:r>
          </a:p>
          <a:p>
            <a:r>
              <a:rPr lang="en-US" dirty="0" smtClean="0"/>
              <a:t>The unified process is an incremental software process that is architecture driven, focuses on mitigating risk, and drives development through using use cases. </a:t>
            </a:r>
          </a:p>
          <a:p>
            <a:r>
              <a:rPr lang="en-US" dirty="0" smtClean="0"/>
              <a:t>Being architecture-driven, early iterations focus on building the portions of the software that will define the software's overall architecture. </a:t>
            </a:r>
          </a:p>
          <a:p>
            <a:r>
              <a:rPr lang="en-US" dirty="0" smtClean="0"/>
              <a:t>Focusing on risk, early iterations also focus on developing the high-risk portions of the software.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7500" lnSpcReduction="20000"/>
          </a:bodyPr>
          <a:lstStyle/>
          <a:p>
            <a:r>
              <a:rPr lang="en-US" dirty="0" smtClean="0"/>
              <a:t>Software development iterations moves through five phases: inception, elaboration, construction, transition and production. </a:t>
            </a:r>
          </a:p>
          <a:p>
            <a:r>
              <a:rPr lang="en-US" dirty="0" smtClean="0"/>
              <a:t>These phases cannot be directly mapped on to the generic process framework activities: rather, each iteration contains some of the framework activities.</a:t>
            </a:r>
          </a:p>
          <a:p>
            <a:r>
              <a:rPr lang="en-US" dirty="0" smtClean="0"/>
              <a:t>The </a:t>
            </a:r>
            <a:r>
              <a:rPr lang="en-US" i="1" dirty="0" smtClean="0"/>
              <a:t>inception phase is concerned with project feasibility: what should the software do, in broad </a:t>
            </a:r>
            <a:r>
              <a:rPr lang="en-US" dirty="0" smtClean="0"/>
              <a:t>terms rather than specifics, and what are the high risk areas? Should the development go ahead? Inception is usually a short phase, often having no more than one iteration. Little development usually occurs during the inception phase, but the software requirements are discovered using use cases (communication), and a small subset of these requirements (those with high risk, and which focus on the software architecture) are fleshed out (to provide more information about communication and planning).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Incremental </a:t>
            </a:r>
            <a:r>
              <a:rPr lang="en-US" b="1" dirty="0"/>
              <a:t>development software model</a:t>
            </a:r>
            <a:endParaRPr lang="en-US" dirty="0"/>
          </a:p>
        </p:txBody>
      </p:sp>
      <p:sp>
        <p:nvSpPr>
          <p:cNvPr id="3" name="Content Placeholder 2"/>
          <p:cNvSpPr>
            <a:spLocks noGrp="1"/>
          </p:cNvSpPr>
          <p:nvPr>
            <p:ph idx="1"/>
          </p:nvPr>
        </p:nvSpPr>
        <p:spPr/>
        <p:txBody>
          <a:bodyPr>
            <a:normAutofit/>
          </a:bodyPr>
          <a:lstStyle/>
          <a:p>
            <a:r>
              <a:rPr lang="en-US" dirty="0"/>
              <a:t>Incremental approaches attempt to maintain some of the advantages of the pure waterfall model, </a:t>
            </a:r>
            <a:r>
              <a:rPr lang="en-US" dirty="0" smtClean="0"/>
              <a:t>but attempt </a:t>
            </a:r>
            <a:r>
              <a:rPr lang="en-US" dirty="0"/>
              <a:t>to allow for greater change management and overall flexibility in the software process</a:t>
            </a:r>
            <a:r>
              <a:rPr lang="en-US" dirty="0" smtClean="0"/>
              <a:t>.</a:t>
            </a:r>
          </a:p>
          <a:p>
            <a:r>
              <a:rPr lang="en-US" dirty="0"/>
              <a:t>Software development occurs in small increments, allowing </a:t>
            </a:r>
            <a:r>
              <a:rPr lang="en-US" dirty="0" smtClean="0"/>
              <a:t>this model </a:t>
            </a:r>
            <a:r>
              <a:rPr lang="en-US" dirty="0"/>
              <a:t>to handle change far better than the waterfall method.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7500" lnSpcReduction="20000"/>
          </a:bodyPr>
          <a:lstStyle/>
          <a:p>
            <a:r>
              <a:rPr lang="en-US" dirty="0" smtClean="0"/>
              <a:t>Programming begins during the iterations of the </a:t>
            </a:r>
            <a:r>
              <a:rPr lang="en-US" i="1" dirty="0" smtClean="0"/>
              <a:t>Elaboration phase. Each iteration develops the </a:t>
            </a:r>
            <a:r>
              <a:rPr lang="en-US" dirty="0" smtClean="0"/>
              <a:t>requirements fleshed out in the previous iterations (</a:t>
            </a:r>
            <a:r>
              <a:rPr lang="en-US" dirty="0" err="1" smtClean="0"/>
              <a:t>modelling</a:t>
            </a:r>
            <a:r>
              <a:rPr lang="en-US" dirty="0" smtClean="0"/>
              <a:t> and construction), and chooses more requirements to flesh out (communication and planning) for development in the next iteration. The elaboration phase completes once all of the requirements have been fleshed out. However, this does not mean that communication and planning activities stop and do not occur in later phases: there is always constant communication with the customer and an understanding that requirements may change.</a:t>
            </a:r>
          </a:p>
          <a:p>
            <a:r>
              <a:rPr lang="en-US" dirty="0" smtClean="0"/>
              <a:t>Much of the construction activity occurs in the iterations of the </a:t>
            </a:r>
            <a:r>
              <a:rPr lang="en-US" i="1" dirty="0" smtClean="0"/>
              <a:t>construction phase. While the iterations </a:t>
            </a:r>
            <a:r>
              <a:rPr lang="en-US" dirty="0" smtClean="0"/>
              <a:t>of the elaboration phase each had at least one meeting in which some use cases are fleshed-out and selected for development in the next iteration, all the use cases have already been fleshed out when the construction phase begins.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7500" lnSpcReduction="20000"/>
          </a:bodyPr>
          <a:lstStyle/>
          <a:p>
            <a:r>
              <a:rPr lang="en-US" dirty="0" smtClean="0"/>
              <a:t>The </a:t>
            </a:r>
            <a:r>
              <a:rPr lang="en-US" i="1" dirty="0" smtClean="0"/>
              <a:t>transition phase contains the initial portions of the deployment activity: the software is given </a:t>
            </a:r>
            <a:r>
              <a:rPr lang="en-US" dirty="0" smtClean="0"/>
              <a:t>to the customer for evaluation (called </a:t>
            </a:r>
            <a:r>
              <a:rPr lang="en-US" i="1" dirty="0" smtClean="0"/>
              <a:t>beta testing, which we will discuss in ???). The customer‘s </a:t>
            </a:r>
            <a:r>
              <a:rPr lang="en-US" dirty="0" smtClean="0"/>
              <a:t>feedback will cause the software to be modified as required, and thus the transition phase includes some communication and construction activities. </a:t>
            </a:r>
          </a:p>
          <a:p>
            <a:r>
              <a:rPr lang="en-US" dirty="0" smtClean="0"/>
              <a:t>The </a:t>
            </a:r>
            <a:r>
              <a:rPr lang="en-US" i="1" dirty="0" smtClean="0"/>
              <a:t>production phase includes the final portion of the </a:t>
            </a:r>
            <a:r>
              <a:rPr lang="en-US" dirty="0" smtClean="0"/>
              <a:t>deployment activity: the software is now being used by the customer, and is monitored and supported by the software engineer.</a:t>
            </a:r>
          </a:p>
          <a:p>
            <a:r>
              <a:rPr lang="en-US" dirty="0" smtClean="0"/>
              <a:t>The transition phase employs a technique called beta testing. Beta testing occurs when the software is given to the user to allow them to use the software and uncover any defects and deficiencies. There should be a formal communications framework for the customer to report their findings to the developers, and for the developers to assess these reports and to determine how to proceed.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Agile process models</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r>
              <a:rPr lang="en-US" dirty="0" smtClean="0"/>
              <a:t>Many of the process models we have just discussed have a perceived weakness: a lack of acknowledgement in the importance of managing change in the software life-cycle, and an overemphasis on the process, tools, and documentation associated with them.</a:t>
            </a:r>
          </a:p>
          <a:p>
            <a:r>
              <a:rPr lang="en-US" dirty="0" smtClean="0"/>
              <a:t>Agile process models were developed as a way to avoid these weaknesses. </a:t>
            </a:r>
          </a:p>
          <a:p>
            <a:r>
              <a:rPr lang="en-US" dirty="0" smtClean="0"/>
              <a:t>The </a:t>
            </a:r>
            <a:r>
              <a:rPr lang="en-US" i="1" dirty="0" smtClean="0"/>
              <a:t>Manifesto for Agile Software Development states that the core values of agile process models are:</a:t>
            </a:r>
          </a:p>
          <a:p>
            <a:pPr lvl="1"/>
            <a:r>
              <a:rPr lang="en-US" b="1" dirty="0" smtClean="0"/>
              <a:t>Individuals and interactions </a:t>
            </a:r>
            <a:r>
              <a:rPr lang="en-US" dirty="0" smtClean="0"/>
              <a:t>over process and tools.</a:t>
            </a:r>
          </a:p>
          <a:p>
            <a:pPr lvl="1"/>
            <a:r>
              <a:rPr lang="en-US" b="1" dirty="0" smtClean="0"/>
              <a:t>Working software </a:t>
            </a:r>
            <a:r>
              <a:rPr lang="en-US" dirty="0" smtClean="0"/>
              <a:t>over comprehensive documentation.</a:t>
            </a:r>
          </a:p>
          <a:p>
            <a:pPr lvl="1"/>
            <a:r>
              <a:rPr lang="en-US" b="1" dirty="0" smtClean="0"/>
              <a:t>Customer collaboration </a:t>
            </a:r>
            <a:r>
              <a:rPr lang="en-US" dirty="0" smtClean="0"/>
              <a:t>over contract negotiation.</a:t>
            </a:r>
          </a:p>
          <a:p>
            <a:pPr lvl="1"/>
            <a:r>
              <a:rPr lang="en-US" b="1" dirty="0" smtClean="0"/>
              <a:t>Responding to change </a:t>
            </a:r>
            <a:r>
              <a:rPr lang="en-US" dirty="0" smtClean="0"/>
              <a:t>over following a plan.</a:t>
            </a:r>
            <a:endParaRPr lang="en-US" i="1"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0000" lnSpcReduction="20000"/>
          </a:bodyPr>
          <a:lstStyle/>
          <a:p>
            <a:r>
              <a:rPr lang="en-US" dirty="0" smtClean="0"/>
              <a:t>The motivation for this manifesto is that it is difficult to predict how software systems, the teams that develop them, and the context in which the software is used, evolve. </a:t>
            </a:r>
          </a:p>
          <a:p>
            <a:r>
              <a:rPr lang="en-US" dirty="0" smtClean="0"/>
              <a:t>The market conditions in which the customer wished to use the software could change, and the customer's needs will evolve to meet these new conditions, changing the software requirements.</a:t>
            </a:r>
          </a:p>
          <a:p>
            <a:r>
              <a:rPr lang="en-US" dirty="0" smtClean="0"/>
              <a:t> We may not even be able to decide on the requirements when the development work commences. </a:t>
            </a:r>
          </a:p>
          <a:p>
            <a:r>
              <a:rPr lang="en-US" dirty="0" smtClean="0"/>
              <a:t>Software engineers and their development methods must be </a:t>
            </a:r>
            <a:r>
              <a:rPr lang="en-US" i="1" dirty="0" smtClean="0"/>
              <a:t>agile enough to respond to all of these changes.</a:t>
            </a:r>
          </a:p>
          <a:p>
            <a:r>
              <a:rPr lang="en-US" dirty="0" smtClean="0"/>
              <a:t>The customer is important in agile development. There must be effective communication between the customer and the developers in order to properly understand what it is that the customer needs.</a:t>
            </a:r>
          </a:p>
          <a:p>
            <a:r>
              <a:rPr lang="en-US" dirty="0" smtClean="0"/>
              <a:t>The customer usually also works closely with the development team, allowing the developers to more fully understand their requirements, and allowing the customer to more fully understand the state of the software.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77500" lnSpcReduction="20000"/>
          </a:bodyPr>
          <a:lstStyle/>
          <a:p>
            <a:r>
              <a:rPr lang="en-US" dirty="0" smtClean="0"/>
              <a:t>Apart from stressing closer communication between customer and developer, agile models also stress better communication between the members of the team creating the software. </a:t>
            </a:r>
          </a:p>
          <a:p>
            <a:r>
              <a:rPr lang="en-US" dirty="0" smtClean="0"/>
              <a:t>The most efficient form of communication is considered to be face-to-face communication, rather than documentation.</a:t>
            </a:r>
          </a:p>
          <a:p>
            <a:r>
              <a:rPr lang="en-US" dirty="0" smtClean="0"/>
              <a:t>While agile development is strongly driven by the customer, it also recognizes that any plans laid out to meet their requirements may change. </a:t>
            </a:r>
          </a:p>
          <a:p>
            <a:r>
              <a:rPr lang="en-US" dirty="0" smtClean="0"/>
              <a:t>This generally means that agile process models use an incremental / evolutionary approach to development, delivering multiple increments of the software to the customer. </a:t>
            </a:r>
          </a:p>
          <a:p>
            <a:r>
              <a:rPr lang="en-US" dirty="0" smtClean="0"/>
              <a:t>This allows the customer to have working software, to evaluate the software, and to ultimately allow the developers to more effectively respond to the customer's requirements.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The features of agile process models</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dirty="0" smtClean="0"/>
              <a:t>The key features of an agile process model can be summarized as follows:</a:t>
            </a:r>
          </a:p>
          <a:p>
            <a:pPr lvl="1"/>
            <a:r>
              <a:rPr lang="en-US" dirty="0" smtClean="0"/>
              <a:t>The software itself is the important measure of the team's progress, rather than documentation.</a:t>
            </a:r>
          </a:p>
          <a:p>
            <a:pPr lvl="1"/>
            <a:r>
              <a:rPr lang="en-US" dirty="0" smtClean="0"/>
              <a:t>The development team has autonomy to determine how to structure itself, handle the development work, and apply the process model.</a:t>
            </a:r>
          </a:p>
          <a:p>
            <a:pPr lvl="1"/>
            <a:r>
              <a:rPr lang="en-US" dirty="0" smtClean="0"/>
              <a:t>Adaptability to change comes in large part through delivering software incrementally.</a:t>
            </a:r>
          </a:p>
          <a:p>
            <a:pPr lvl="1"/>
            <a:r>
              <a:rPr lang="en-US" dirty="0" smtClean="0"/>
              <a:t>Adaptability also comes from frequent delivery, so that customers can more easily examine the software and provide feedback.</a:t>
            </a:r>
          </a:p>
          <a:p>
            <a:pPr lvl="1"/>
            <a:r>
              <a:rPr lang="en-US" dirty="0" smtClean="0"/>
              <a:t>The process is tolerant: it is adapted to the development team's needs.</a:t>
            </a:r>
          </a:p>
          <a:p>
            <a:pPr lvl="1"/>
            <a:r>
              <a:rPr lang="en-US" dirty="0" smtClean="0"/>
              <a:t>Software is important, documentation less so: this means that design and construction are often heavily interleaved.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r>
              <a:rPr lang="en-US" b="1" dirty="0" smtClean="0"/>
              <a:t>Extreme programming</a:t>
            </a:r>
          </a:p>
          <a:p>
            <a:pPr lvl="1"/>
            <a:r>
              <a:rPr lang="en-US" dirty="0" smtClean="0"/>
              <a:t>The most widely used agile process model is </a:t>
            </a:r>
            <a:r>
              <a:rPr lang="en-US" i="1" dirty="0" smtClean="0"/>
              <a:t>extreme programming. </a:t>
            </a:r>
          </a:p>
          <a:p>
            <a:pPr lvl="1"/>
            <a:r>
              <a:rPr lang="en-US" i="1" dirty="0" smtClean="0"/>
              <a:t>Extreme </a:t>
            </a:r>
            <a:r>
              <a:rPr lang="en-US" dirty="0" smtClean="0"/>
              <a:t>programming is an object-oriented development approach and provides four framework activities:</a:t>
            </a:r>
          </a:p>
          <a:p>
            <a:pPr lvl="2"/>
            <a:r>
              <a:rPr lang="en-US" dirty="0" smtClean="0"/>
              <a:t>planning, design, coding and testing.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a:xfrm>
            <a:off x="457200" y="1143000"/>
            <a:ext cx="8229600" cy="5486400"/>
          </a:xfrm>
        </p:spPr>
        <p:txBody>
          <a:bodyPr>
            <a:normAutofit fontScale="85000" lnSpcReduction="20000"/>
          </a:bodyPr>
          <a:lstStyle/>
          <a:p>
            <a:r>
              <a:rPr lang="en-US" dirty="0" smtClean="0"/>
              <a:t>Software architecture encompasses the structures of large software systems.</a:t>
            </a:r>
          </a:p>
          <a:p>
            <a:r>
              <a:rPr lang="en-US" dirty="0" smtClean="0"/>
              <a:t>The architectural views of a system is abstract, distilling away details of implementation, algorithm, and data representation and concentrating on the behavior and interaction of “black box” elements. </a:t>
            </a:r>
          </a:p>
          <a:p>
            <a:r>
              <a:rPr lang="en-US" dirty="0" smtClean="0"/>
              <a:t>A software architecture is developed as the first step toward designing a system that has a collection of desired properties.</a:t>
            </a:r>
          </a:p>
          <a:p>
            <a:r>
              <a:rPr lang="en-US" dirty="0" smtClean="0"/>
              <a:t>The software architecture of a program or computing system is the structure or structures of the system, which comprise software components, the externally visible properties of these components, and the relationships among them.</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187476"/>
            <a:ext cx="9085997" cy="6441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2642" y="228600"/>
            <a:ext cx="9226641" cy="675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457200" y="381000"/>
            <a:ext cx="8216032"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0" y="0"/>
            <a:ext cx="9081977"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0" y="152400"/>
            <a:ext cx="9096858"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228599" y="228600"/>
            <a:ext cx="8872279"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762000"/>
            <a:ext cx="91440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software architect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81000" y="1524000"/>
            <a:ext cx="8515767"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59454" y="914400"/>
            <a:ext cx="7837714"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447068" y="1143000"/>
            <a:ext cx="8011131" cy="5282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34608" y="685800"/>
            <a:ext cx="7947392"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381000" y="609600"/>
            <a:ext cx="860930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The incremental model allows the developers to quickly release a version of the software with </a:t>
            </a:r>
            <a:r>
              <a:rPr lang="en-US" dirty="0" smtClean="0"/>
              <a:t>limited functionality</a:t>
            </a:r>
            <a:r>
              <a:rPr lang="en-US" dirty="0"/>
              <a:t>, and then at each development iteration to add additional, incremental functionality. </a:t>
            </a:r>
            <a:endParaRPr lang="en-US" dirty="0" smtClean="0"/>
          </a:p>
          <a:p>
            <a:r>
              <a:rPr lang="en-US" dirty="0" smtClean="0"/>
              <a:t>The development </a:t>
            </a:r>
            <a:r>
              <a:rPr lang="en-US" dirty="0"/>
              <a:t>in each iteration occurs in a linear method, as with the waterfall model. </a:t>
            </a:r>
            <a:endParaRPr lang="en-US" dirty="0" smtClean="0"/>
          </a:p>
          <a:p>
            <a:r>
              <a:rPr lang="en-US" dirty="0" smtClean="0"/>
              <a:t>Ideally</a:t>
            </a:r>
            <a:r>
              <a:rPr lang="en-US" dirty="0"/>
              <a:t>, the </a:t>
            </a:r>
            <a:r>
              <a:rPr lang="en-US" dirty="0" smtClean="0"/>
              <a:t>most important </a:t>
            </a:r>
            <a:r>
              <a:rPr lang="en-US" dirty="0"/>
              <a:t>functions are implemented first and successive stages add new functionality in order </a:t>
            </a:r>
            <a:r>
              <a:rPr lang="en-US" dirty="0" smtClean="0"/>
              <a:t>of priority.</a:t>
            </a:r>
          </a:p>
          <a:p>
            <a:r>
              <a:rPr lang="en-US" dirty="0"/>
              <a:t>By doing this, the full development task is broken down into smaller, more manageable portions,</a:t>
            </a:r>
          </a:p>
          <a:p>
            <a:r>
              <a:rPr lang="en-US" dirty="0"/>
              <a:t>allowing implementation problems to be highlighted before the full system is completed.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i="1" dirty="0"/>
              <a:t>Incremental delivery is this process of releasing the product to the client at the end of each iteration.</a:t>
            </a:r>
          </a:p>
          <a:p>
            <a:r>
              <a:rPr lang="en-US" dirty="0"/>
              <a:t>This allows the client to use regular, updated versions of the software, giving them the capability </a:t>
            </a:r>
            <a:r>
              <a:rPr lang="en-US" dirty="0" smtClean="0"/>
              <a:t>to judge </a:t>
            </a:r>
            <a:r>
              <a:rPr lang="en-US" dirty="0"/>
              <a:t>the progress of the software development.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An incremental development approach has the following advantages</a:t>
            </a:r>
            <a:r>
              <a:rPr lang="en-US" dirty="0" smtClean="0"/>
              <a:t>:</a:t>
            </a:r>
          </a:p>
          <a:p>
            <a:pPr lvl="1"/>
            <a:r>
              <a:rPr lang="en-US" dirty="0"/>
              <a:t>The process is more responsive to changing user requirements than a waterfall approach — later </a:t>
            </a:r>
            <a:r>
              <a:rPr lang="en-US" dirty="0" smtClean="0"/>
              <a:t>subsystems can </a:t>
            </a:r>
            <a:r>
              <a:rPr lang="en-US" dirty="0"/>
              <a:t>be re-specified. Also a modular approach can mean maintenance changes are </a:t>
            </a:r>
            <a:r>
              <a:rPr lang="en-US" dirty="0" smtClean="0"/>
              <a:t>simpler and </a:t>
            </a:r>
            <a:r>
              <a:rPr lang="en-US" dirty="0"/>
              <a:t>less expensive</a:t>
            </a:r>
            <a:r>
              <a:rPr lang="en-US" dirty="0" smtClean="0"/>
              <a:t>.</a:t>
            </a:r>
          </a:p>
          <a:p>
            <a:pPr lvl="1"/>
            <a:r>
              <a:rPr lang="en-US" dirty="0"/>
              <a:t>There is an opportunity for incremental delivery to users, so the users can benefit from parts of </a:t>
            </a:r>
            <a:r>
              <a:rPr lang="en-US" dirty="0" smtClean="0"/>
              <a:t>the system </a:t>
            </a:r>
            <a:r>
              <a:rPr lang="en-US" dirty="0"/>
              <a:t>development without having to wait for the entire life cycle to run its course</a:t>
            </a:r>
            <a:r>
              <a:rPr lang="en-US" dirty="0" smtClean="0"/>
              <a:t>.</a:t>
            </a:r>
          </a:p>
          <a:p>
            <a:pPr lvl="1"/>
            <a:r>
              <a:rPr lang="en-US" dirty="0" smtClean="0"/>
              <a:t>Incremental delivery means that users have a portion of the software to examine in order to see how well the software meets their needs, and whether the software requirements have to be modified.</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US" dirty="0" smtClean="0"/>
              <a:t>Complete </a:t>
            </a:r>
            <a:r>
              <a:rPr lang="en-US" dirty="0"/>
              <a:t>project failure is less likely, since users will have some working sub-systems even if </a:t>
            </a:r>
            <a:r>
              <a:rPr lang="en-US" dirty="0" smtClean="0"/>
              <a:t>time and </a:t>
            </a:r>
            <a:r>
              <a:rPr lang="en-US" dirty="0"/>
              <a:t>money run out before the complete system is </a:t>
            </a:r>
            <a:r>
              <a:rPr lang="en-US" dirty="0" smtClean="0"/>
              <a:t>delivered.</a:t>
            </a:r>
          </a:p>
          <a:p>
            <a:pPr lvl="1"/>
            <a:r>
              <a:rPr lang="en-US" dirty="0" smtClean="0"/>
              <a:t>The </a:t>
            </a:r>
            <a:r>
              <a:rPr lang="en-US" dirty="0"/>
              <a:t>project can begin with fewer workers, as only a subset of the final product is being worked </a:t>
            </a:r>
            <a:r>
              <a:rPr lang="en-US" dirty="0" smtClean="0"/>
              <a:t>on.</a:t>
            </a:r>
          </a:p>
          <a:p>
            <a:pPr lvl="1"/>
            <a:r>
              <a:rPr lang="en-US" dirty="0" smtClean="0"/>
              <a:t>The </a:t>
            </a:r>
            <a:r>
              <a:rPr lang="en-US" dirty="0"/>
              <a:t>risk associated with the development of the software can be better </a:t>
            </a:r>
            <a:r>
              <a:rPr lang="en-US" dirty="0" smtClean="0"/>
              <a:t>managed.</a:t>
            </a:r>
          </a:p>
          <a:p>
            <a:pPr lvl="1"/>
            <a:r>
              <a:rPr lang="en-US" dirty="0" smtClean="0"/>
              <a:t>The </a:t>
            </a:r>
            <a:r>
              <a:rPr lang="en-US" dirty="0"/>
              <a:t>time taken to develop previous iterations can be used as an estimate for the time needed </a:t>
            </a:r>
            <a:r>
              <a:rPr lang="en-US" dirty="0" smtClean="0"/>
              <a:t>to develop </a:t>
            </a:r>
            <a:r>
              <a:rPr lang="en-US" dirty="0"/>
              <a:t>the remaining iterations, and hence improve project planning.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There are some costs, and dangers associated with an incremental development approach though:</a:t>
            </a:r>
          </a:p>
          <a:p>
            <a:pPr lvl="1"/>
            <a:r>
              <a:rPr lang="en-US" dirty="0" smtClean="0"/>
              <a:t>This </a:t>
            </a:r>
            <a:r>
              <a:rPr lang="en-US" dirty="0"/>
              <a:t>development model relies on close interaction with the users — if they are not easily </a:t>
            </a:r>
            <a:r>
              <a:rPr lang="en-US" dirty="0" smtClean="0"/>
              <a:t>available or </a:t>
            </a:r>
            <a:r>
              <a:rPr lang="en-US" dirty="0"/>
              <a:t>slow in evaluating each iteration, the whole process can slow down.</a:t>
            </a:r>
          </a:p>
          <a:p>
            <a:pPr lvl="1"/>
            <a:r>
              <a:rPr lang="en-US" dirty="0" smtClean="0"/>
              <a:t>The </a:t>
            </a:r>
            <a:r>
              <a:rPr lang="en-US" dirty="0"/>
              <a:t>reliance on user involvement can exacerbate the already difficult task of estimating the </a:t>
            </a:r>
            <a:r>
              <a:rPr lang="en-US" dirty="0" smtClean="0"/>
              <a:t>amount of </a:t>
            </a:r>
            <a:r>
              <a:rPr lang="en-US" dirty="0"/>
              <a:t>time and budget required.</a:t>
            </a:r>
          </a:p>
          <a:p>
            <a:pPr lvl="1"/>
            <a:r>
              <a:rPr lang="en-US" dirty="0" smtClean="0"/>
              <a:t>High </a:t>
            </a:r>
            <a:r>
              <a:rPr lang="en-US" dirty="0"/>
              <a:t>user involvement means that resources are drawn away from the customer's normal </a:t>
            </a:r>
            <a:r>
              <a:rPr lang="en-US" dirty="0" smtClean="0"/>
              <a:t>operation during </a:t>
            </a:r>
            <a:r>
              <a:rPr lang="en-US" dirty="0"/>
              <a:t>system development.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28856</TotalTime>
  <Words>3299</Words>
  <Application>Microsoft Office PowerPoint</Application>
  <PresentationFormat>On-screen Show (4:3)</PresentationFormat>
  <Paragraphs>155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Process models</vt:lpstr>
      <vt:lpstr>Incremental process models</vt:lpstr>
      <vt:lpstr>1. Incremental development software model</vt:lpstr>
      <vt:lpstr>Slide 4</vt:lpstr>
      <vt:lpstr>Slide 5</vt:lpstr>
      <vt:lpstr>Slide 6</vt:lpstr>
      <vt:lpstr>Slide 7</vt:lpstr>
      <vt:lpstr>Slide 8</vt:lpstr>
      <vt:lpstr>Slide 9</vt:lpstr>
      <vt:lpstr>2. Rapid Application Development (RAD) process model</vt:lpstr>
      <vt:lpstr>Slide 11</vt:lpstr>
      <vt:lpstr>Slide 12</vt:lpstr>
      <vt:lpstr>Evolutionary process models</vt:lpstr>
      <vt:lpstr>1. Prototyping life cycle model</vt:lpstr>
      <vt:lpstr>Slide 15</vt:lpstr>
      <vt:lpstr>Slide 16</vt:lpstr>
      <vt:lpstr>Slide 17</vt:lpstr>
      <vt:lpstr>Slide 18</vt:lpstr>
      <vt:lpstr>Slide 19</vt:lpstr>
      <vt:lpstr>2. Boehm's spiral model</vt:lpstr>
      <vt:lpstr>Slide 21</vt:lpstr>
      <vt:lpstr>Slide 22</vt:lpstr>
      <vt:lpstr>Slide 23</vt:lpstr>
      <vt:lpstr>Component-based development</vt:lpstr>
      <vt:lpstr>Slide 25</vt:lpstr>
      <vt:lpstr>Slide 26</vt:lpstr>
      <vt:lpstr>The unified process</vt:lpstr>
      <vt:lpstr>Slide 28</vt:lpstr>
      <vt:lpstr>Slide 29</vt:lpstr>
      <vt:lpstr>Slide 30</vt:lpstr>
      <vt:lpstr>Slide 31</vt:lpstr>
      <vt:lpstr>Agile process models</vt:lpstr>
      <vt:lpstr>Slide 33</vt:lpstr>
      <vt:lpstr>Slide 34</vt:lpstr>
      <vt:lpstr>The features of agile process models</vt:lpstr>
      <vt:lpstr>Slide 36</vt:lpstr>
      <vt:lpstr>Software Architecture</vt:lpstr>
      <vt:lpstr>Slide 38</vt:lpstr>
      <vt:lpstr>Slide 39</vt:lpstr>
      <vt:lpstr>Slide 40</vt:lpstr>
      <vt:lpstr>Slide 41</vt:lpstr>
      <vt:lpstr>Slide 42</vt:lpstr>
      <vt:lpstr>Slide 43</vt:lpstr>
      <vt:lpstr>Role of software architect</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models</dc:title>
  <dc:creator>GECIT</dc:creator>
  <cp:lastModifiedBy>GECIT</cp:lastModifiedBy>
  <cp:revision>20</cp:revision>
  <dcterms:created xsi:type="dcterms:W3CDTF">2018-08-09T04:09:13Z</dcterms:created>
  <dcterms:modified xsi:type="dcterms:W3CDTF">2018-09-26T04:17:49Z</dcterms:modified>
</cp:coreProperties>
</file>