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6"/>
  </p:notesMasterIdLst>
  <p:sldIdLst>
    <p:sldId id="256" r:id="rId2"/>
    <p:sldId id="281" r:id="rId3"/>
    <p:sldId id="282" r:id="rId4"/>
    <p:sldId id="257" r:id="rId5"/>
    <p:sldId id="258" r:id="rId6"/>
    <p:sldId id="274" r:id="rId7"/>
    <p:sldId id="261" r:id="rId8"/>
    <p:sldId id="262" r:id="rId9"/>
    <p:sldId id="263" r:id="rId10"/>
    <p:sldId id="259" r:id="rId11"/>
    <p:sldId id="267" r:id="rId12"/>
    <p:sldId id="265" r:id="rId13"/>
    <p:sldId id="279" r:id="rId14"/>
    <p:sldId id="264" r:id="rId15"/>
    <p:sldId id="260" r:id="rId16"/>
    <p:sldId id="268" r:id="rId17"/>
    <p:sldId id="266" r:id="rId18"/>
    <p:sldId id="276" r:id="rId19"/>
    <p:sldId id="270" r:id="rId20"/>
    <p:sldId id="280" r:id="rId21"/>
    <p:sldId id="283" r:id="rId22"/>
    <p:sldId id="271" r:id="rId23"/>
    <p:sldId id="272" r:id="rId24"/>
    <p:sldId id="273"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74A4081-C805-4C35-A678-26EA0FEA0C6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06-Nov-18</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06-Nov-18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06-Nov-18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06-Nov-18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21D778-B565-4D7E-94D7-64010A445B68}" type="datetimeFigureOut">
              <a:rPr lang="en-US" smtClean="0"/>
              <a:pPr/>
              <a:t>06-Nov-18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06-Nov-18</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06-Nov-18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06-Nov-18</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1D778-B565-4D7E-94D7-64010A445B68}" type="datetimeFigureOut">
              <a:rPr lang="en-US" smtClean="0"/>
              <a:pPr/>
              <a:t>06-Nov-18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21D778-B565-4D7E-94D7-64010A445B68}" type="datetimeFigureOut">
              <a:rPr lang="en-US" smtClean="0"/>
              <a:pPr/>
              <a:t>06-Nov-18</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dirty="0">
              <a:solidFill>
                <a:schemeClr val="accent3">
                  <a:shade val="75000"/>
                </a:schemeClr>
              </a:solidFill>
            </a:endParaRP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21D778-B565-4D7E-94D7-64010A445B68}" type="datetimeFigureOut">
              <a:rPr lang="en-US" smtClean="0"/>
              <a:pPr/>
              <a:t>06-Nov-18</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2C6B1FF6-39B9-40F5-8B67-33C6354A3D4F}"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9D21D778-B565-4D7E-94D7-64010A445B68}" type="datetimeFigureOut">
              <a:rPr lang="en-US" smtClean="0"/>
              <a:pPr algn="r" eaLnBrk="1" latinLnBrk="0" hangingPunct="1"/>
              <a:t>06-Nov-18</a:t>
            </a:fld>
            <a:endParaRPr lang="en-US" sz="1400" dirty="0">
              <a:solidFill>
                <a:srgbClr val="FFFFFF"/>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l" eaLnBrk="1" latinLnBrk="0" hangingPunct="1"/>
            <a:endParaRPr kumimoji="0" lang="en-US" dirty="0">
              <a:solidFill>
                <a:srgbClr val="FFFFFF"/>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838200" y="3429000"/>
            <a:ext cx="7950200" cy="1816100"/>
          </a:xfrm>
        </p:spPr>
        <p:txBody>
          <a:bodyPr/>
          <a:lstStyle/>
          <a:p>
            <a:endParaRPr lang="en-US" dirty="0"/>
          </a:p>
        </p:txBody>
      </p:sp>
      <p:sp>
        <p:nvSpPr>
          <p:cNvPr id="2050" name="Rectangle 2"/>
          <p:cNvSpPr>
            <a:spLocks noGrp="1" noChangeArrowheads="1"/>
          </p:cNvSpPr>
          <p:nvPr>
            <p:ph type="ctrTitle"/>
          </p:nvPr>
        </p:nvSpPr>
        <p:spPr/>
        <p:txBody>
          <a:bodyPr/>
          <a:lstStyle/>
          <a:p>
            <a:r>
              <a:rPr lang="en-US"/>
              <a:t>Interaction Diagram Notation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17500" y="52388"/>
            <a:ext cx="7302500" cy="1431925"/>
          </a:xfrm>
        </p:spPr>
        <p:txBody>
          <a:bodyPr/>
          <a:lstStyle/>
          <a:p>
            <a:r>
              <a:rPr lang="en-US" dirty="0"/>
              <a:t>Example </a:t>
            </a:r>
            <a:r>
              <a:rPr lang="en-US" dirty="0" smtClean="0"/>
              <a:t>Collaboration</a:t>
            </a:r>
            <a:r>
              <a:rPr lang="en-US" dirty="0" smtClean="0"/>
              <a:t> </a:t>
            </a:r>
            <a:r>
              <a:rPr lang="en-US" dirty="0"/>
              <a:t>Diagram</a:t>
            </a:r>
          </a:p>
        </p:txBody>
      </p:sp>
      <p:graphicFrame>
        <p:nvGraphicFramePr>
          <p:cNvPr id="7176" name="Object 8"/>
          <p:cNvGraphicFramePr>
            <a:graphicFrameLocks noChangeAspect="1"/>
          </p:cNvGraphicFramePr>
          <p:nvPr/>
        </p:nvGraphicFramePr>
        <p:xfrm>
          <a:off x="1981200" y="1524000"/>
          <a:ext cx="4889500" cy="5543550"/>
        </p:xfrm>
        <a:graphic>
          <a:graphicData uri="http://schemas.openxmlformats.org/presentationml/2006/ole">
            <p:oleObj spid="_x0000_s7176" name="VISIO" r:id="rId3" imgW="2117160" imgH="2400840" progId="Visio.Drawing.6">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7500" y="52388"/>
            <a:ext cx="7302500" cy="1431925"/>
          </a:xfrm>
        </p:spPr>
        <p:txBody>
          <a:bodyPr/>
          <a:lstStyle/>
          <a:p>
            <a:r>
              <a:rPr lang="en-US" dirty="0"/>
              <a:t>Example </a:t>
            </a:r>
            <a:r>
              <a:rPr lang="en-US" dirty="0" smtClean="0"/>
              <a:t>Collaboration</a:t>
            </a:r>
            <a:r>
              <a:rPr lang="en-US" dirty="0" smtClean="0"/>
              <a:t> </a:t>
            </a:r>
            <a:r>
              <a:rPr lang="en-US" dirty="0"/>
              <a:t>Diagram: </a:t>
            </a:r>
            <a:r>
              <a:rPr lang="en-US" dirty="0" err="1"/>
              <a:t>makePayment</a:t>
            </a:r>
            <a:endParaRPr lang="en-US" dirty="0"/>
          </a:p>
        </p:txBody>
      </p:sp>
      <p:graphicFrame>
        <p:nvGraphicFramePr>
          <p:cNvPr id="16391" name="Object 7"/>
          <p:cNvGraphicFramePr>
            <a:graphicFrameLocks noChangeAspect="1"/>
          </p:cNvGraphicFramePr>
          <p:nvPr/>
        </p:nvGraphicFramePr>
        <p:xfrm>
          <a:off x="1066800" y="1754188"/>
          <a:ext cx="6705600" cy="5103812"/>
        </p:xfrm>
        <a:graphic>
          <a:graphicData uri="http://schemas.openxmlformats.org/presentationml/2006/ole">
            <p:oleObj spid="_x0000_s16391" name="VISIO" r:id="rId3" imgW="5710320" imgH="4347000" progId="Visio.Drawing.6">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17500" y="52388"/>
            <a:ext cx="7302500" cy="1431925"/>
          </a:xfrm>
        </p:spPr>
        <p:txBody>
          <a:bodyPr/>
          <a:lstStyle/>
          <a:p>
            <a:r>
              <a:rPr lang="en-US" dirty="0"/>
              <a:t>Basic </a:t>
            </a:r>
            <a:r>
              <a:rPr lang="en-US" dirty="0" smtClean="0"/>
              <a:t>Collaboration</a:t>
            </a:r>
            <a:r>
              <a:rPr lang="en-US" dirty="0" smtClean="0"/>
              <a:t> </a:t>
            </a:r>
            <a:r>
              <a:rPr lang="en-US" dirty="0"/>
              <a:t>Diagram Notation</a:t>
            </a:r>
          </a:p>
        </p:txBody>
      </p:sp>
      <p:sp>
        <p:nvSpPr>
          <p:cNvPr id="14339" name="Rectangle 3"/>
          <p:cNvSpPr>
            <a:spLocks noGrp="1" noChangeArrowheads="1"/>
          </p:cNvSpPr>
          <p:nvPr>
            <p:ph sz="quarter" idx="1"/>
          </p:nvPr>
        </p:nvSpPr>
        <p:spPr/>
        <p:txBody>
          <a:bodyPr/>
          <a:lstStyle/>
          <a:p>
            <a:r>
              <a:rPr lang="en-US"/>
              <a:t>Link - connection path between two objects (an instance of an association)</a:t>
            </a:r>
          </a:p>
          <a:p>
            <a:r>
              <a:rPr lang="en-US"/>
              <a:t>Message - represented with a message expression on an arrowed line between objects</a:t>
            </a:r>
          </a:p>
          <a:p>
            <a:r>
              <a:rPr lang="en-US"/>
              <a:t>Sequence Number - represents the order in which the flows are used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17500" y="52388"/>
            <a:ext cx="7302500" cy="1431925"/>
          </a:xfrm>
        </p:spPr>
        <p:txBody>
          <a:bodyPr/>
          <a:lstStyle/>
          <a:p>
            <a:r>
              <a:rPr lang="en-US"/>
              <a:t>Communication Diagram from AgileModeling.com</a:t>
            </a:r>
          </a:p>
        </p:txBody>
      </p:sp>
      <p:pic>
        <p:nvPicPr>
          <p:cNvPr id="30724" name="Picture 4" descr="communicationDiagram"/>
          <p:cNvPicPr>
            <a:picLocks noChangeAspect="1" noChangeArrowheads="1"/>
          </p:cNvPicPr>
          <p:nvPr/>
        </p:nvPicPr>
        <p:blipFill>
          <a:blip r:embed="rId2"/>
          <a:srcRect/>
          <a:stretch>
            <a:fillRect/>
          </a:stretch>
        </p:blipFill>
        <p:spPr bwMode="auto">
          <a:xfrm>
            <a:off x="838200" y="1752600"/>
            <a:ext cx="7705725" cy="477837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Sequence Diagrams</a:t>
            </a:r>
          </a:p>
        </p:txBody>
      </p:sp>
      <p:sp>
        <p:nvSpPr>
          <p:cNvPr id="13315" name="Rectangle 3"/>
          <p:cNvSpPr>
            <a:spLocks noGrp="1" noChangeArrowheads="1"/>
          </p:cNvSpPr>
          <p:nvPr>
            <p:ph sz="quarter" idx="1"/>
          </p:nvPr>
        </p:nvSpPr>
        <p:spPr/>
        <p:txBody>
          <a:bodyPr/>
          <a:lstStyle/>
          <a:p>
            <a:r>
              <a:rPr lang="en-US" sz="2400"/>
              <a:t>Correspond to one scenario within a Use Case</a:t>
            </a:r>
          </a:p>
          <a:p>
            <a:r>
              <a:rPr lang="en-US" sz="2400"/>
              <a:t>Model a single operation within a System over time</a:t>
            </a:r>
          </a:p>
          <a:p>
            <a:r>
              <a:rPr lang="en-US" sz="2400"/>
              <a:t>Identify the objects involved with each scenario</a:t>
            </a:r>
          </a:p>
          <a:p>
            <a:r>
              <a:rPr lang="en-US" sz="2400"/>
              <a:t>Identify the passed messages and actions that occur during a scenario</a:t>
            </a:r>
          </a:p>
          <a:p>
            <a:r>
              <a:rPr lang="en-US" sz="2400"/>
              <a:t>Identify the required response of each action</a:t>
            </a:r>
            <a:endParaRPr lang="en-US"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Example Sequence Diagram</a:t>
            </a:r>
          </a:p>
        </p:txBody>
      </p:sp>
      <p:graphicFrame>
        <p:nvGraphicFramePr>
          <p:cNvPr id="8197" name="Object 5"/>
          <p:cNvGraphicFramePr>
            <a:graphicFrameLocks noChangeAspect="1"/>
          </p:cNvGraphicFramePr>
          <p:nvPr/>
        </p:nvGraphicFramePr>
        <p:xfrm>
          <a:off x="1981200" y="1447800"/>
          <a:ext cx="4913313" cy="4962525"/>
        </p:xfrm>
        <a:graphic>
          <a:graphicData uri="http://schemas.openxmlformats.org/presentationml/2006/ole">
            <p:oleObj spid="_x0000_s8197" name="VISIO" r:id="rId3" imgW="3037680" imgH="3069000" progId="Visio.Drawing.6">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7500" y="52388"/>
            <a:ext cx="7302500" cy="1431925"/>
          </a:xfrm>
        </p:spPr>
        <p:txBody>
          <a:bodyPr/>
          <a:lstStyle/>
          <a:p>
            <a:r>
              <a:rPr lang="en-US"/>
              <a:t>Example Sequence</a:t>
            </a:r>
            <a:br>
              <a:rPr lang="en-US"/>
            </a:br>
            <a:r>
              <a:rPr lang="en-US"/>
              <a:t>Diagram: make Payment</a:t>
            </a:r>
          </a:p>
        </p:txBody>
      </p:sp>
      <p:graphicFrame>
        <p:nvGraphicFramePr>
          <p:cNvPr id="17412" name="Object 4"/>
          <p:cNvGraphicFramePr>
            <a:graphicFrameLocks noChangeAspect="1"/>
          </p:cNvGraphicFramePr>
          <p:nvPr/>
        </p:nvGraphicFramePr>
        <p:xfrm>
          <a:off x="127000" y="1676400"/>
          <a:ext cx="9017000" cy="3683000"/>
        </p:xfrm>
        <a:graphic>
          <a:graphicData uri="http://schemas.openxmlformats.org/presentationml/2006/ole">
            <p:oleObj spid="_x0000_s17412" name="VISIO" r:id="rId3" imgW="7518240" imgH="3071880" progId="Visio.Drawing.6">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17500" y="52388"/>
            <a:ext cx="7302500" cy="1431925"/>
          </a:xfrm>
        </p:spPr>
        <p:txBody>
          <a:bodyPr/>
          <a:lstStyle/>
          <a:p>
            <a:r>
              <a:rPr lang="en-US"/>
              <a:t>Basic Sequence Diagram Notation</a:t>
            </a:r>
          </a:p>
        </p:txBody>
      </p:sp>
      <p:sp>
        <p:nvSpPr>
          <p:cNvPr id="15363" name="Rectangle 3"/>
          <p:cNvSpPr>
            <a:spLocks noGrp="1" noChangeArrowheads="1"/>
          </p:cNvSpPr>
          <p:nvPr>
            <p:ph sz="quarter" idx="1"/>
          </p:nvPr>
        </p:nvSpPr>
        <p:spPr/>
        <p:txBody>
          <a:bodyPr/>
          <a:lstStyle/>
          <a:p>
            <a:r>
              <a:rPr lang="en-US"/>
              <a:t>Links - Sequence Diagrams do not show links</a:t>
            </a:r>
          </a:p>
          <a:p>
            <a:r>
              <a:rPr lang="en-US"/>
              <a:t>Message - represented with a message expression on an arrowed line between objects</a:t>
            </a:r>
            <a:endParaRPr lang="en-US" sz="3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17500" y="52388"/>
            <a:ext cx="7302500" cy="1431925"/>
          </a:xfrm>
        </p:spPr>
        <p:txBody>
          <a:bodyPr/>
          <a:lstStyle/>
          <a:p>
            <a:r>
              <a:rPr lang="en-US"/>
              <a:t>Basic Sequence Diagram Notation (2)</a:t>
            </a:r>
          </a:p>
        </p:txBody>
      </p:sp>
      <p:sp>
        <p:nvSpPr>
          <p:cNvPr id="26627" name="Rectangle 3"/>
          <p:cNvSpPr>
            <a:spLocks noGrp="1" noChangeArrowheads="1"/>
          </p:cNvSpPr>
          <p:nvPr>
            <p:ph sz="quarter" idx="1"/>
          </p:nvPr>
        </p:nvSpPr>
        <p:spPr/>
        <p:txBody>
          <a:bodyPr/>
          <a:lstStyle/>
          <a:p>
            <a:r>
              <a:rPr lang="en-US"/>
              <a:t>Object Lifeline - the vertical dashed line underneath an object</a:t>
            </a:r>
            <a:endParaRPr lang="en-US" sz="3200"/>
          </a:p>
          <a:p>
            <a:pPr lvl="1"/>
            <a:r>
              <a:rPr lang="en-US"/>
              <a:t>Objects do not have a lifeline until they are created</a:t>
            </a:r>
          </a:p>
          <a:p>
            <a:pPr lvl="1"/>
            <a:r>
              <a:rPr lang="en-US"/>
              <a:t>The end of an object’s life is marked with an “X” at the end of the lifeline</a:t>
            </a:r>
          </a:p>
          <a:p>
            <a:pPr lvl="1"/>
            <a:r>
              <a:rPr lang="en-US"/>
              <a:t>Passage of time is from top to bottom of diagram</a:t>
            </a:r>
            <a:endParaRPr lang="en-US" sz="2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7500" y="52388"/>
            <a:ext cx="7302500" cy="1431925"/>
          </a:xfrm>
        </p:spPr>
        <p:txBody>
          <a:bodyPr/>
          <a:lstStyle/>
          <a:p>
            <a:r>
              <a:rPr lang="en-US"/>
              <a:t>Basic Sequence Diagram Notation (3)</a:t>
            </a:r>
          </a:p>
        </p:txBody>
      </p:sp>
      <p:sp>
        <p:nvSpPr>
          <p:cNvPr id="19459" name="Rectangle 3"/>
          <p:cNvSpPr>
            <a:spLocks noGrp="1" noChangeArrowheads="1"/>
          </p:cNvSpPr>
          <p:nvPr>
            <p:ph sz="quarter" idx="1"/>
          </p:nvPr>
        </p:nvSpPr>
        <p:spPr/>
        <p:txBody>
          <a:bodyPr/>
          <a:lstStyle/>
          <a:p>
            <a:r>
              <a:rPr lang="en-US"/>
              <a:t>Activation - the period of time an object is handling a message (box along lifeline)</a:t>
            </a:r>
          </a:p>
          <a:p>
            <a:pPr lvl="1"/>
            <a:r>
              <a:rPr lang="en-US"/>
              <a:t>Activation boxes can be overlaid to depict an object invoking another method on itself</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Decomposition Tools</a:t>
            </a:r>
          </a:p>
        </p:txBody>
      </p:sp>
      <p:sp>
        <p:nvSpPr>
          <p:cNvPr id="33795" name="Rectangle 3"/>
          <p:cNvSpPr>
            <a:spLocks noGrp="1" noChangeArrowheads="1"/>
          </p:cNvSpPr>
          <p:nvPr>
            <p:ph sz="quarter" idx="1"/>
          </p:nvPr>
        </p:nvSpPr>
        <p:spPr>
          <a:xfrm>
            <a:off x="228600" y="1752600"/>
            <a:ext cx="8610600" cy="4419600"/>
          </a:xfrm>
        </p:spPr>
        <p:txBody>
          <a:bodyPr/>
          <a:lstStyle/>
          <a:p>
            <a:r>
              <a:rPr lang="en-US" sz="2400"/>
              <a:t>Different styles of software development are often characterized by a strong reliance on a particular modeling tool during the design phase.</a:t>
            </a:r>
          </a:p>
          <a:p>
            <a:r>
              <a:rPr lang="en-US" sz="2400"/>
              <a:t>Relational Database designers tend to depend heavily on </a:t>
            </a:r>
            <a:r>
              <a:rPr lang="en-US" sz="2400">
                <a:solidFill>
                  <a:schemeClr val="hlink"/>
                </a:solidFill>
              </a:rPr>
              <a:t>Entity Relationship Diagrams</a:t>
            </a:r>
            <a:r>
              <a:rPr lang="en-US" sz="2400"/>
              <a:t>.</a:t>
            </a:r>
          </a:p>
          <a:p>
            <a:r>
              <a:rPr lang="en-US" sz="2400"/>
              <a:t>Functional/Procedural designers may use a tool like </a:t>
            </a:r>
            <a:r>
              <a:rPr lang="en-US" sz="2400">
                <a:solidFill>
                  <a:schemeClr val="hlink"/>
                </a:solidFill>
              </a:rPr>
              <a:t>Function Decomposition Diagrams</a:t>
            </a:r>
            <a:r>
              <a:rPr lang="en-US" sz="2400"/>
              <a:t>.</a:t>
            </a:r>
          </a:p>
          <a:p>
            <a:r>
              <a:rPr lang="en-US" sz="2400"/>
              <a:t>eXtreme Programming designers often use </a:t>
            </a:r>
            <a:r>
              <a:rPr lang="en-US" sz="2400">
                <a:solidFill>
                  <a:schemeClr val="hlink"/>
                </a:solidFill>
              </a:rPr>
              <a:t>Class Responsibility Collaboration Cards</a:t>
            </a:r>
            <a:r>
              <a:rPr lang="en-US" sz="240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17500" y="52388"/>
            <a:ext cx="7302500" cy="1431925"/>
          </a:xfrm>
        </p:spPr>
        <p:txBody>
          <a:bodyPr/>
          <a:lstStyle/>
          <a:p>
            <a:r>
              <a:rPr lang="en-US"/>
              <a:t>Sequence Diagram from AgileModeling.com</a:t>
            </a:r>
          </a:p>
        </p:txBody>
      </p:sp>
      <p:pic>
        <p:nvPicPr>
          <p:cNvPr id="32772" name="Picture 4" descr="sequenceDiagramEnrollInSeminar"/>
          <p:cNvPicPr>
            <a:picLocks noChangeAspect="1" noChangeArrowheads="1"/>
          </p:cNvPicPr>
          <p:nvPr/>
        </p:nvPicPr>
        <p:blipFill>
          <a:blip r:embed="rId2"/>
          <a:srcRect/>
          <a:stretch>
            <a:fillRect/>
          </a:stretch>
        </p:blipFill>
        <p:spPr bwMode="auto">
          <a:xfrm>
            <a:off x="304800" y="2057400"/>
            <a:ext cx="8348663" cy="37496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0" y="228600"/>
            <a:ext cx="8915400" cy="990600"/>
          </a:xfrm>
        </p:spPr>
        <p:txBody>
          <a:bodyPr>
            <a:normAutofit fontScale="90000"/>
          </a:bodyPr>
          <a:lstStyle/>
          <a:p>
            <a:r>
              <a:rPr lang="en-US" sz="2800"/>
              <a:t>Sequence Diagram for Java Remote Method Invocation</a:t>
            </a:r>
            <a:r>
              <a:rPr lang="en-US" sz="2400"/>
              <a:t/>
            </a:r>
            <a:br>
              <a:rPr lang="en-US" sz="2400"/>
            </a:br>
            <a:r>
              <a:rPr lang="en-US" sz="2400"/>
              <a:t>http://nathanbalon.net/projects/cis578/cis578_middleware_report.pdf</a:t>
            </a:r>
            <a:r>
              <a:rPr lang="en-US"/>
              <a:t> </a:t>
            </a:r>
          </a:p>
        </p:txBody>
      </p:sp>
      <p:pic>
        <p:nvPicPr>
          <p:cNvPr id="38917" name="Picture 5"/>
          <p:cNvPicPr>
            <a:picLocks noChangeAspect="1" noChangeArrowheads="1"/>
          </p:cNvPicPr>
          <p:nvPr/>
        </p:nvPicPr>
        <p:blipFill>
          <a:blip r:embed="rId2"/>
          <a:srcRect/>
          <a:stretch>
            <a:fillRect/>
          </a:stretch>
        </p:blipFill>
        <p:spPr bwMode="auto">
          <a:xfrm>
            <a:off x="533400" y="1447800"/>
            <a:ext cx="8116888" cy="43243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7500" y="52388"/>
            <a:ext cx="7302500" cy="1431925"/>
          </a:xfrm>
        </p:spPr>
        <p:txBody>
          <a:bodyPr/>
          <a:lstStyle/>
          <a:p>
            <a:r>
              <a:rPr lang="en-US"/>
              <a:t>Interaction Diagram Strengths</a:t>
            </a:r>
          </a:p>
        </p:txBody>
      </p:sp>
      <p:sp>
        <p:nvSpPr>
          <p:cNvPr id="20483" name="Rectangle 3"/>
          <p:cNvSpPr>
            <a:spLocks noGrp="1" noChangeArrowheads="1"/>
          </p:cNvSpPr>
          <p:nvPr>
            <p:ph sz="quarter" idx="1"/>
          </p:nvPr>
        </p:nvSpPr>
        <p:spPr/>
        <p:txBody>
          <a:bodyPr/>
          <a:lstStyle/>
          <a:p>
            <a:pPr>
              <a:lnSpc>
                <a:spcPct val="90000"/>
              </a:lnSpc>
            </a:pPr>
            <a:r>
              <a:rPr lang="en-US"/>
              <a:t>Communication Diagram</a:t>
            </a:r>
          </a:p>
          <a:p>
            <a:pPr lvl="1">
              <a:lnSpc>
                <a:spcPct val="90000"/>
              </a:lnSpc>
            </a:pPr>
            <a:r>
              <a:rPr lang="en-US"/>
              <a:t>Space Economical - flexibility to add new objects in two dimensions</a:t>
            </a:r>
          </a:p>
          <a:p>
            <a:pPr lvl="1">
              <a:lnSpc>
                <a:spcPct val="90000"/>
              </a:lnSpc>
            </a:pPr>
            <a:r>
              <a:rPr lang="en-US"/>
              <a:t>Better to illustrate complex branching, iteration, and concurrent behavior</a:t>
            </a:r>
          </a:p>
          <a:p>
            <a:pPr>
              <a:lnSpc>
                <a:spcPct val="90000"/>
              </a:lnSpc>
            </a:pPr>
            <a:r>
              <a:rPr lang="en-US"/>
              <a:t>Sequence Diagram</a:t>
            </a:r>
          </a:p>
          <a:p>
            <a:pPr lvl="1">
              <a:lnSpc>
                <a:spcPct val="90000"/>
              </a:lnSpc>
            </a:pPr>
            <a:r>
              <a:rPr lang="en-US"/>
              <a:t>Clearly shows sequence or time ordering of messages</a:t>
            </a:r>
          </a:p>
          <a:p>
            <a:pPr lvl="1">
              <a:lnSpc>
                <a:spcPct val="90000"/>
              </a:lnSpc>
            </a:pPr>
            <a:r>
              <a:rPr lang="en-US"/>
              <a:t>Simple notation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7500" y="52388"/>
            <a:ext cx="7302500" cy="1431925"/>
          </a:xfrm>
        </p:spPr>
        <p:txBody>
          <a:bodyPr/>
          <a:lstStyle/>
          <a:p>
            <a:r>
              <a:rPr lang="en-US"/>
              <a:t>Interaction Diagram Weaknesses</a:t>
            </a:r>
          </a:p>
        </p:txBody>
      </p:sp>
      <p:sp>
        <p:nvSpPr>
          <p:cNvPr id="21507" name="Rectangle 3"/>
          <p:cNvSpPr>
            <a:spLocks noGrp="1" noChangeArrowheads="1"/>
          </p:cNvSpPr>
          <p:nvPr>
            <p:ph sz="quarter" idx="1"/>
          </p:nvPr>
        </p:nvSpPr>
        <p:spPr/>
        <p:txBody>
          <a:bodyPr/>
          <a:lstStyle/>
          <a:p>
            <a:r>
              <a:rPr lang="en-US"/>
              <a:t>Communication Diagram</a:t>
            </a:r>
          </a:p>
          <a:p>
            <a:pPr lvl="1"/>
            <a:r>
              <a:rPr lang="en-US"/>
              <a:t>Difficult to see sequence of messages</a:t>
            </a:r>
          </a:p>
          <a:p>
            <a:pPr lvl="1"/>
            <a:r>
              <a:rPr lang="en-US"/>
              <a:t>More complex notation</a:t>
            </a:r>
          </a:p>
          <a:p>
            <a:r>
              <a:rPr lang="en-US"/>
              <a:t>Sequence Diagram</a:t>
            </a:r>
          </a:p>
          <a:p>
            <a:pPr lvl="1"/>
            <a:r>
              <a:rPr lang="en-US"/>
              <a:t>Forced to extend to the right when adding new objects; consumes horizontal space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Conclusions</a:t>
            </a:r>
          </a:p>
        </p:txBody>
      </p:sp>
      <p:sp>
        <p:nvSpPr>
          <p:cNvPr id="22531" name="Rectangle 3"/>
          <p:cNvSpPr>
            <a:spLocks noGrp="1" noChangeArrowheads="1"/>
          </p:cNvSpPr>
          <p:nvPr>
            <p:ph sz="quarter" idx="1"/>
          </p:nvPr>
        </p:nvSpPr>
        <p:spPr/>
        <p:txBody>
          <a:bodyPr/>
          <a:lstStyle/>
          <a:p>
            <a:r>
              <a:rPr lang="en-US"/>
              <a:t>Beginners in UML often emphasize Class Diagrams.  Interaction Diagrams usually deserve more attention.</a:t>
            </a:r>
          </a:p>
          <a:p>
            <a:r>
              <a:rPr lang="en-US"/>
              <a:t>There is no rule about which diagram to use.  Both are often used to emphasize the flexibility in choice and to reinforce the logic of the operation. Some tools can convert one to the other automatically.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17500" y="52388"/>
            <a:ext cx="7302500" cy="1431925"/>
          </a:xfrm>
        </p:spPr>
        <p:txBody>
          <a:bodyPr/>
          <a:lstStyle/>
          <a:p>
            <a:r>
              <a:rPr lang="en-US"/>
              <a:t>Object-Oriented Decomposition</a:t>
            </a:r>
          </a:p>
        </p:txBody>
      </p:sp>
      <p:sp>
        <p:nvSpPr>
          <p:cNvPr id="34819" name="Rectangle 3"/>
          <p:cNvSpPr>
            <a:spLocks noGrp="1" noChangeArrowheads="1"/>
          </p:cNvSpPr>
          <p:nvPr>
            <p:ph sz="quarter" idx="1"/>
          </p:nvPr>
        </p:nvSpPr>
        <p:spPr>
          <a:xfrm>
            <a:off x="152400" y="1676400"/>
            <a:ext cx="8763000" cy="4419600"/>
          </a:xfrm>
        </p:spPr>
        <p:txBody>
          <a:bodyPr/>
          <a:lstStyle/>
          <a:p>
            <a:r>
              <a:rPr lang="en-US" sz="2400"/>
              <a:t>The modeling genre of choice for most object-oriented designers is the </a:t>
            </a:r>
            <a:r>
              <a:rPr lang="en-US" sz="2400">
                <a:solidFill>
                  <a:schemeClr val="hlink"/>
                </a:solidFill>
              </a:rPr>
              <a:t>Unified Modeling Language</a:t>
            </a:r>
            <a:r>
              <a:rPr lang="en-US" sz="2400"/>
              <a:t>.</a:t>
            </a:r>
          </a:p>
          <a:p>
            <a:r>
              <a:rPr lang="en-US" sz="2400"/>
              <a:t>The most important activity in object-oriented design is </a:t>
            </a:r>
            <a:r>
              <a:rPr lang="en-US" sz="2400">
                <a:solidFill>
                  <a:schemeClr val="hlink"/>
                </a:solidFill>
              </a:rPr>
              <a:t>assigning responsibility to objects</a:t>
            </a:r>
            <a:r>
              <a:rPr lang="en-US" sz="2400"/>
              <a:t>.</a:t>
            </a:r>
          </a:p>
          <a:p>
            <a:r>
              <a:rPr lang="en-US" sz="2400"/>
              <a:t>The preferred tool to assist object-oriented designers in assigning responsibility to objects are the two UML </a:t>
            </a:r>
            <a:r>
              <a:rPr lang="en-US" sz="2400">
                <a:solidFill>
                  <a:schemeClr val="hlink"/>
                </a:solidFill>
              </a:rPr>
              <a:t>interaction diagrams</a:t>
            </a:r>
            <a:r>
              <a:rPr lang="en-US" sz="240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lstStyle/>
          <a:p>
            <a:r>
              <a:rPr lang="en-US"/>
              <a:t>Introduction</a:t>
            </a:r>
          </a:p>
        </p:txBody>
      </p:sp>
      <p:sp>
        <p:nvSpPr>
          <p:cNvPr id="5125" name="Rectangle 5"/>
          <p:cNvSpPr>
            <a:spLocks noGrp="1" noChangeArrowheads="1"/>
          </p:cNvSpPr>
          <p:nvPr>
            <p:ph sz="quarter" idx="1"/>
          </p:nvPr>
        </p:nvSpPr>
        <p:spPr/>
        <p:txBody>
          <a:bodyPr/>
          <a:lstStyle/>
          <a:p>
            <a:pPr>
              <a:lnSpc>
                <a:spcPct val="90000"/>
              </a:lnSpc>
            </a:pPr>
            <a:r>
              <a:rPr lang="en-US"/>
              <a:t>Why do objects exist?</a:t>
            </a:r>
          </a:p>
          <a:p>
            <a:pPr lvl="1">
              <a:lnSpc>
                <a:spcPct val="90000"/>
              </a:lnSpc>
            </a:pPr>
            <a:r>
              <a:rPr lang="en-US"/>
              <a:t>To perform an activity to help fulfill a system’s purpose</a:t>
            </a:r>
          </a:p>
          <a:p>
            <a:pPr lvl="1">
              <a:lnSpc>
                <a:spcPct val="90000"/>
              </a:lnSpc>
              <a:buFontTx/>
              <a:buNone/>
            </a:pPr>
            <a:endParaRPr lang="en-US"/>
          </a:p>
          <a:p>
            <a:pPr>
              <a:lnSpc>
                <a:spcPct val="90000"/>
              </a:lnSpc>
            </a:pPr>
            <a:r>
              <a:rPr lang="en-US"/>
              <a:t>Interaction Diagrams are used to model system dynamics</a:t>
            </a:r>
          </a:p>
          <a:p>
            <a:pPr lvl="1">
              <a:lnSpc>
                <a:spcPct val="90000"/>
              </a:lnSpc>
            </a:pPr>
            <a:r>
              <a:rPr lang="en-US"/>
              <a:t>How do objects change state?</a:t>
            </a:r>
          </a:p>
          <a:p>
            <a:pPr lvl="1">
              <a:lnSpc>
                <a:spcPct val="90000"/>
              </a:lnSpc>
            </a:pPr>
            <a:r>
              <a:rPr lang="en-US"/>
              <a:t>How do objects interact (message passing)?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7500" y="52388"/>
            <a:ext cx="7302500" cy="1431925"/>
          </a:xfrm>
        </p:spPr>
        <p:txBody>
          <a:bodyPr/>
          <a:lstStyle/>
          <a:p>
            <a:r>
              <a:rPr lang="en-US" dirty="0" smtClean="0"/>
              <a:t>Collaboration </a:t>
            </a:r>
            <a:r>
              <a:rPr lang="en-US" dirty="0"/>
              <a:t>&amp; Sequence Diagrams</a:t>
            </a:r>
          </a:p>
        </p:txBody>
      </p:sp>
      <p:sp>
        <p:nvSpPr>
          <p:cNvPr id="6147" name="Rectangle 3"/>
          <p:cNvSpPr>
            <a:spLocks noGrp="1" noChangeArrowheads="1"/>
          </p:cNvSpPr>
          <p:nvPr>
            <p:ph sz="quarter" idx="1"/>
          </p:nvPr>
        </p:nvSpPr>
        <p:spPr/>
        <p:txBody>
          <a:bodyPr/>
          <a:lstStyle/>
          <a:p>
            <a:r>
              <a:rPr lang="en-US" dirty="0"/>
              <a:t>An Interaction Diagram is a generalization of two specialized UML diagram types</a:t>
            </a:r>
          </a:p>
          <a:p>
            <a:pPr lvl="1"/>
            <a:r>
              <a:rPr lang="en-US" dirty="0" smtClean="0"/>
              <a:t>Collaboration</a:t>
            </a:r>
            <a:r>
              <a:rPr lang="en-US" dirty="0" smtClean="0"/>
              <a:t> </a:t>
            </a:r>
            <a:r>
              <a:rPr lang="en-US" dirty="0"/>
              <a:t>Diagrams:  Illustrate object interactions organized around the objects and their links to each other</a:t>
            </a:r>
          </a:p>
          <a:p>
            <a:pPr lvl="1"/>
            <a:r>
              <a:rPr lang="en-US" dirty="0"/>
              <a:t>Sequence Diagrams:  Illustrate object interactions arranged in time sequence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7500" y="52388"/>
            <a:ext cx="7302500" cy="1431925"/>
          </a:xfrm>
        </p:spPr>
        <p:txBody>
          <a:bodyPr/>
          <a:lstStyle/>
          <a:p>
            <a:r>
              <a:rPr lang="en-US" dirty="0" smtClean="0"/>
              <a:t>Collaboration</a:t>
            </a:r>
            <a:r>
              <a:rPr lang="en-US" dirty="0" smtClean="0"/>
              <a:t> </a:t>
            </a:r>
            <a:r>
              <a:rPr lang="en-US" dirty="0"/>
              <a:t>&amp; Sequence Diagrams (2)</a:t>
            </a:r>
          </a:p>
        </p:txBody>
      </p:sp>
      <p:sp>
        <p:nvSpPr>
          <p:cNvPr id="23555" name="Rectangle 3"/>
          <p:cNvSpPr>
            <a:spLocks noGrp="1" noChangeArrowheads="1"/>
          </p:cNvSpPr>
          <p:nvPr>
            <p:ph sz="quarter" idx="1"/>
          </p:nvPr>
        </p:nvSpPr>
        <p:spPr>
          <a:xfrm>
            <a:off x="457200" y="1905000"/>
            <a:ext cx="8686800" cy="4114800"/>
          </a:xfrm>
        </p:spPr>
        <p:txBody>
          <a:bodyPr/>
          <a:lstStyle/>
          <a:p>
            <a:r>
              <a:rPr lang="en-US" sz="2400" dirty="0"/>
              <a:t>Both diagram types are semantically equivalent, however, they may not show the same information</a:t>
            </a:r>
          </a:p>
          <a:p>
            <a:pPr lvl="1"/>
            <a:r>
              <a:rPr lang="en-US" dirty="0" smtClean="0"/>
              <a:t>Collaboration</a:t>
            </a:r>
            <a:r>
              <a:rPr lang="en-US" dirty="0" smtClean="0">
                <a:cs typeface="Arial" charset="0"/>
              </a:rPr>
              <a:t> </a:t>
            </a:r>
            <a:r>
              <a:rPr lang="en-US" dirty="0">
                <a:cs typeface="Arial" charset="0"/>
              </a:rPr>
              <a:t>Diagrams emphasize the structural organization of objects, while Sequence Diagrams emphasize the time ordering of messages</a:t>
            </a:r>
          </a:p>
          <a:p>
            <a:pPr lvl="1"/>
            <a:r>
              <a:rPr lang="en-US" dirty="0" smtClean="0"/>
              <a:t>Collaboration</a:t>
            </a:r>
            <a:r>
              <a:rPr lang="en-US" dirty="0" smtClean="0">
                <a:cs typeface="Arial" charset="0"/>
              </a:rPr>
              <a:t> </a:t>
            </a:r>
            <a:r>
              <a:rPr lang="en-US" dirty="0">
                <a:cs typeface="Arial" charset="0"/>
              </a:rPr>
              <a:t>Diagrams explicitly show object linkages, while links are implied in Sequence Diagrams</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17500" y="52388"/>
            <a:ext cx="7302500" cy="1431925"/>
          </a:xfrm>
        </p:spPr>
        <p:txBody>
          <a:bodyPr/>
          <a:lstStyle/>
          <a:p>
            <a:r>
              <a:rPr lang="en-US"/>
              <a:t>Interaction Diagrams Are Valuable</a:t>
            </a:r>
          </a:p>
        </p:txBody>
      </p:sp>
      <p:sp>
        <p:nvSpPr>
          <p:cNvPr id="9219" name="Rectangle 3"/>
          <p:cNvSpPr>
            <a:spLocks noGrp="1" noChangeArrowheads="1"/>
          </p:cNvSpPr>
          <p:nvPr>
            <p:ph sz="quarter" idx="1"/>
          </p:nvPr>
        </p:nvSpPr>
        <p:spPr/>
        <p:txBody>
          <a:bodyPr/>
          <a:lstStyle/>
          <a:p>
            <a:r>
              <a:rPr lang="en-US"/>
              <a:t>Interaction Diagrams provide a thoughtful, cohesive, common starting point for inspiration during programming</a:t>
            </a:r>
          </a:p>
          <a:p>
            <a:r>
              <a:rPr lang="en-US"/>
              <a:t>Patterns, principles, and idioms can be applied to improve the quality of the Interaction Diagrams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17500" y="52388"/>
            <a:ext cx="7302500" cy="1431925"/>
          </a:xfrm>
        </p:spPr>
        <p:txBody>
          <a:bodyPr/>
          <a:lstStyle/>
          <a:p>
            <a:r>
              <a:rPr lang="en-US"/>
              <a:t>Common Interaction Diagram Notation</a:t>
            </a:r>
          </a:p>
        </p:txBody>
      </p:sp>
      <p:graphicFrame>
        <p:nvGraphicFramePr>
          <p:cNvPr id="10247" name="Object 7"/>
          <p:cNvGraphicFramePr>
            <a:graphicFrameLocks noChangeAspect="1"/>
          </p:cNvGraphicFramePr>
          <p:nvPr/>
        </p:nvGraphicFramePr>
        <p:xfrm>
          <a:off x="990600" y="1295400"/>
          <a:ext cx="7240588" cy="3141663"/>
        </p:xfrm>
        <a:graphic>
          <a:graphicData uri="http://schemas.openxmlformats.org/presentationml/2006/ole">
            <p:oleObj spid="_x0000_s10247" name="Visio" r:id="rId3" imgW="4035171" imgH="1867814" progId="Visio.Drawing.6">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Collaboration</a:t>
            </a:r>
            <a:r>
              <a:rPr lang="en-US" dirty="0" smtClean="0"/>
              <a:t> </a:t>
            </a:r>
            <a:r>
              <a:rPr lang="en-US" dirty="0"/>
              <a:t>Diagrams</a:t>
            </a:r>
          </a:p>
        </p:txBody>
      </p:sp>
      <p:sp>
        <p:nvSpPr>
          <p:cNvPr id="12291" name="Rectangle 3"/>
          <p:cNvSpPr>
            <a:spLocks noGrp="1" noChangeArrowheads="1"/>
          </p:cNvSpPr>
          <p:nvPr>
            <p:ph sz="quarter" idx="1"/>
          </p:nvPr>
        </p:nvSpPr>
        <p:spPr/>
        <p:txBody>
          <a:bodyPr/>
          <a:lstStyle/>
          <a:p>
            <a:pPr>
              <a:lnSpc>
                <a:spcPct val="90000"/>
              </a:lnSpc>
            </a:pPr>
            <a:r>
              <a:rPr lang="en-US" sz="2400"/>
              <a:t>Objects are connected with numbered (sequenced) arrows along links to depict information flow</a:t>
            </a:r>
          </a:p>
          <a:p>
            <a:pPr>
              <a:lnSpc>
                <a:spcPct val="90000"/>
              </a:lnSpc>
            </a:pPr>
            <a:r>
              <a:rPr lang="en-US" sz="2400"/>
              <a:t>Arrows are drawn from the interaction source</a:t>
            </a:r>
          </a:p>
          <a:p>
            <a:pPr>
              <a:lnSpc>
                <a:spcPct val="90000"/>
              </a:lnSpc>
            </a:pPr>
            <a:r>
              <a:rPr lang="en-US" sz="2400"/>
              <a:t>The object pointed to by the arrow is referred to as the target</a:t>
            </a:r>
          </a:p>
          <a:p>
            <a:pPr>
              <a:lnSpc>
                <a:spcPct val="90000"/>
              </a:lnSpc>
            </a:pPr>
            <a:r>
              <a:rPr lang="en-US" sz="2400"/>
              <a:t>Arrows are numbered to depict their usage order within the scenario</a:t>
            </a:r>
          </a:p>
          <a:p>
            <a:pPr>
              <a:lnSpc>
                <a:spcPct val="90000"/>
              </a:lnSpc>
            </a:pPr>
            <a:r>
              <a:rPr lang="en-US" sz="2400"/>
              <a:t>Arrows are labeled with the passed message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495</TotalTime>
  <Words>697</Words>
  <Application>Microsoft PowerPoint</Application>
  <PresentationFormat>On-screen Show (4:3)</PresentationFormat>
  <Paragraphs>79</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2" baseType="lpstr">
      <vt:lpstr>Times New Roman</vt:lpstr>
      <vt:lpstr>ITC Stone Sans Std Semibold</vt:lpstr>
      <vt:lpstr>ＭＳ Ｐゴシック</vt:lpstr>
      <vt:lpstr>ITC Stone Sans Std Bold</vt:lpstr>
      <vt:lpstr>Arial</vt:lpstr>
      <vt:lpstr>Equity</vt:lpstr>
      <vt:lpstr>Microsoft Visio Drawing</vt:lpstr>
      <vt:lpstr>Visio 2000 Drawing</vt:lpstr>
      <vt:lpstr>Interaction Diagram Notation</vt:lpstr>
      <vt:lpstr>Decomposition Tools</vt:lpstr>
      <vt:lpstr>Object-Oriented Decomposition</vt:lpstr>
      <vt:lpstr>Introduction</vt:lpstr>
      <vt:lpstr>Collaboration &amp; Sequence Diagrams</vt:lpstr>
      <vt:lpstr>Collaboration &amp; Sequence Diagrams (2)</vt:lpstr>
      <vt:lpstr>Interaction Diagrams Are Valuable</vt:lpstr>
      <vt:lpstr>Common Interaction Diagram Notation</vt:lpstr>
      <vt:lpstr>Collaboration Diagrams</vt:lpstr>
      <vt:lpstr>Example Collaboration Diagram</vt:lpstr>
      <vt:lpstr>Example Collaboration Diagram: makePayment</vt:lpstr>
      <vt:lpstr>Basic Collaboration Diagram Notation</vt:lpstr>
      <vt:lpstr>Communication Diagram from AgileModeling.com</vt:lpstr>
      <vt:lpstr>Sequence Diagrams</vt:lpstr>
      <vt:lpstr>Example Sequence Diagram</vt:lpstr>
      <vt:lpstr>Example Sequence Diagram: make Payment</vt:lpstr>
      <vt:lpstr>Basic Sequence Diagram Notation</vt:lpstr>
      <vt:lpstr>Basic Sequence Diagram Notation (2)</vt:lpstr>
      <vt:lpstr>Basic Sequence Diagram Notation (3)</vt:lpstr>
      <vt:lpstr>Sequence Diagram from AgileModeling.com</vt:lpstr>
      <vt:lpstr>Sequence Diagram for Java Remote Method Invocation http://nathanbalon.net/projects/cis578/cis578_middleware_report.pdf </vt:lpstr>
      <vt:lpstr>Interaction Diagram Strengths</vt:lpstr>
      <vt:lpstr>Interaction Diagram Weaknesses</vt:lpstr>
      <vt:lpstr>Conclusions</vt:lpstr>
    </vt:vector>
  </TitlesOfParts>
  <Company>NJIT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George Blank</dc:creator>
  <cp:lastModifiedBy>GECIT</cp:lastModifiedBy>
  <cp:revision>52</cp:revision>
  <dcterms:created xsi:type="dcterms:W3CDTF">2003-01-23T14:48:52Z</dcterms:created>
  <dcterms:modified xsi:type="dcterms:W3CDTF">2018-11-06T05:05:36Z</dcterms:modified>
</cp:coreProperties>
</file>