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256" r:id="rId2"/>
    <p:sldId id="906" r:id="rId3"/>
    <p:sldId id="907" r:id="rId4"/>
    <p:sldId id="908" r:id="rId5"/>
    <p:sldId id="909" r:id="rId6"/>
    <p:sldId id="260" r:id="rId7"/>
    <p:sldId id="356" r:id="rId8"/>
    <p:sldId id="380" r:id="rId9"/>
    <p:sldId id="562" r:id="rId10"/>
    <p:sldId id="563" r:id="rId11"/>
    <p:sldId id="560" r:id="rId12"/>
    <p:sldId id="484" r:id="rId13"/>
    <p:sldId id="1015" r:id="rId14"/>
    <p:sldId id="1141" r:id="rId15"/>
    <p:sldId id="1143" r:id="rId16"/>
    <p:sldId id="1144" r:id="rId17"/>
    <p:sldId id="1145" r:id="rId18"/>
    <p:sldId id="1147" r:id="rId19"/>
    <p:sldId id="1148" r:id="rId20"/>
    <p:sldId id="1150" r:id="rId21"/>
    <p:sldId id="1151" r:id="rId22"/>
    <p:sldId id="1152" r:id="rId23"/>
    <p:sldId id="1153" r:id="rId24"/>
    <p:sldId id="1154" r:id="rId25"/>
    <p:sldId id="1155" r:id="rId26"/>
    <p:sldId id="1156" r:id="rId27"/>
    <p:sldId id="1157" r:id="rId28"/>
    <p:sldId id="1158" r:id="rId29"/>
    <p:sldId id="1159" r:id="rId30"/>
    <p:sldId id="1160" r:id="rId31"/>
    <p:sldId id="1161" r:id="rId32"/>
    <p:sldId id="1162" r:id="rId33"/>
    <p:sldId id="1163" r:id="rId34"/>
    <p:sldId id="1164" r:id="rId35"/>
    <p:sldId id="1165" r:id="rId36"/>
    <p:sldId id="1167" r:id="rId37"/>
    <p:sldId id="1171" r:id="rId38"/>
    <p:sldId id="1172" r:id="rId39"/>
    <p:sldId id="1173" r:id="rId40"/>
    <p:sldId id="1174" r:id="rId41"/>
    <p:sldId id="1175" r:id="rId42"/>
    <p:sldId id="1176" r:id="rId43"/>
    <p:sldId id="1177" r:id="rId44"/>
    <p:sldId id="1178" r:id="rId45"/>
    <p:sldId id="1181" r:id="rId46"/>
    <p:sldId id="1194" r:id="rId47"/>
    <p:sldId id="1195" r:id="rId48"/>
    <p:sldId id="1196" r:id="rId49"/>
    <p:sldId id="1197" r:id="rId50"/>
    <p:sldId id="1198" r:id="rId51"/>
    <p:sldId id="1199" r:id="rId52"/>
    <p:sldId id="1200" r:id="rId53"/>
    <p:sldId id="1201" r:id="rId54"/>
    <p:sldId id="1202" r:id="rId55"/>
    <p:sldId id="1208" r:id="rId56"/>
    <p:sldId id="1209" r:id="rId57"/>
    <p:sldId id="1210" r:id="rId58"/>
    <p:sldId id="1211" r:id="rId59"/>
    <p:sldId id="1212" r:id="rId60"/>
    <p:sldId id="1213" r:id="rId61"/>
    <p:sldId id="1214" r:id="rId62"/>
    <p:sldId id="1215" r:id="rId63"/>
    <p:sldId id="1216" r:id="rId64"/>
    <p:sldId id="668" r:id="rId65"/>
    <p:sldId id="742" r:id="rId66"/>
    <p:sldId id="743" r:id="rId67"/>
    <p:sldId id="744" r:id="rId68"/>
    <p:sldId id="745" r:id="rId69"/>
    <p:sldId id="746" r:id="rId70"/>
    <p:sldId id="747" r:id="rId71"/>
  </p:sldIdLst>
  <p:sldSz cx="9144000" cy="6858000" type="screen4x3"/>
  <p:notesSz cx="6858000" cy="9144000"/>
  <p:defaultTextStyle>
    <a:defPPr>
      <a:defRPr lang="en-US"/>
    </a:defPPr>
    <a:lvl1pPr algn="l" rtl="0" fontAlgn="base">
      <a:lnSpc>
        <a:spcPct val="90000"/>
      </a:lnSpc>
      <a:spcBef>
        <a:spcPct val="20000"/>
      </a:spcBef>
      <a:spcAft>
        <a:spcPct val="0"/>
      </a:spcAft>
      <a:buChar char="•"/>
      <a:defRPr b="1"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b="1"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b="1"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b="1"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422100"/>
    <a:srgbClr val="663300"/>
    <a:srgbClr val="003399"/>
    <a:srgbClr val="FF0000"/>
    <a:srgbClr val="FFFF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872" autoAdjust="0"/>
    <p:restoredTop sz="90645" autoAdjust="0"/>
  </p:normalViewPr>
  <p:slideViewPr>
    <p:cSldViewPr>
      <p:cViewPr>
        <p:scale>
          <a:sx n="68" d="100"/>
          <a:sy n="68" d="100"/>
        </p:scale>
        <p:origin x="-135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7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269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8269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269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826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E7F24B7-860B-4ABE-BA11-3FD032378B0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8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8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8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8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8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7FE393-F41B-4A13-8327-DB86A44FEB4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dirty="0" smtClean="0"/>
              <a:t> </a:t>
            </a:r>
            <a:endParaRPr lang="en-US" dirty="0"/>
          </a:p>
        </p:txBody>
      </p:sp>
      <p:sp>
        <p:nvSpPr>
          <p:cNvPr id="5" name="Footer Placeholder 4"/>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lvl1pPr>
              <a:defRPr/>
            </a:lvl1pPr>
          </a:lstStyle>
          <a:p>
            <a:fld id="{8B6E762C-2D46-4DA2-ACC0-D82D9F2F7ED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 </a:t>
            </a:r>
            <a:endParaRPr lang="en-US" dirty="0"/>
          </a:p>
        </p:txBody>
      </p:sp>
      <p:sp>
        <p:nvSpPr>
          <p:cNvPr id="5" name="Footer Placeholder 4"/>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lvl1pPr>
              <a:defRPr/>
            </a:lvl1pPr>
          </a:lstStyle>
          <a:p>
            <a:fld id="{EE028B07-478E-4A82-BEC4-1EA66188BE6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76200"/>
            <a:ext cx="21907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198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 </a:t>
            </a:r>
            <a:endParaRPr lang="en-US" dirty="0"/>
          </a:p>
        </p:txBody>
      </p:sp>
      <p:sp>
        <p:nvSpPr>
          <p:cNvPr id="5" name="Footer Placeholder 4"/>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lvl1pPr>
              <a:defRPr/>
            </a:lvl1pPr>
          </a:lstStyle>
          <a:p>
            <a:fld id="{DAAF4EB9-86D8-4F82-A5F0-2B52CDBF30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 </a:t>
            </a:r>
            <a:endParaRPr lang="en-US" dirty="0"/>
          </a:p>
        </p:txBody>
      </p:sp>
      <p:sp>
        <p:nvSpPr>
          <p:cNvPr id="5" name="Footer Placeholder 4"/>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lvl1pPr>
              <a:defRPr/>
            </a:lvl1pPr>
          </a:lstStyle>
          <a:p>
            <a:fld id="{6F6C4AE9-96E6-4934-BBEA-6415005BB24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dirty="0" smtClean="0"/>
              <a:t> </a:t>
            </a:r>
            <a:endParaRPr lang="en-US" dirty="0"/>
          </a:p>
        </p:txBody>
      </p:sp>
      <p:sp>
        <p:nvSpPr>
          <p:cNvPr id="5" name="Footer Placeholder 4"/>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lvl1pPr>
              <a:defRPr/>
            </a:lvl1pPr>
          </a:lstStyle>
          <a:p>
            <a:fld id="{40F6BD1A-B1A9-4573-8946-3636368E93C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0668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dirty="0" smtClean="0"/>
              <a:t> </a:t>
            </a:r>
            <a:endParaRPr lang="en-US" dirty="0"/>
          </a:p>
        </p:txBody>
      </p:sp>
      <p:sp>
        <p:nvSpPr>
          <p:cNvPr id="6" name="Footer Placeholder 5"/>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7" name="Slide Number Placeholder 6"/>
          <p:cNvSpPr>
            <a:spLocks noGrp="1"/>
          </p:cNvSpPr>
          <p:nvPr>
            <p:ph type="sldNum" sz="quarter" idx="12"/>
          </p:nvPr>
        </p:nvSpPr>
        <p:spPr/>
        <p:txBody>
          <a:bodyPr/>
          <a:lstStyle>
            <a:lvl1pPr>
              <a:defRPr/>
            </a:lvl1pPr>
          </a:lstStyle>
          <a:p>
            <a:fld id="{96FB9FED-99B9-4B15-89CF-3F2B63CCB9E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dirty="0" smtClean="0"/>
              <a:t> </a:t>
            </a:r>
            <a:endParaRPr lang="en-US" dirty="0"/>
          </a:p>
        </p:txBody>
      </p:sp>
      <p:sp>
        <p:nvSpPr>
          <p:cNvPr id="8" name="Footer Placeholder 7"/>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9" name="Slide Number Placeholder 8"/>
          <p:cNvSpPr>
            <a:spLocks noGrp="1"/>
          </p:cNvSpPr>
          <p:nvPr>
            <p:ph type="sldNum" sz="quarter" idx="12"/>
          </p:nvPr>
        </p:nvSpPr>
        <p:spPr/>
        <p:txBody>
          <a:bodyPr/>
          <a:lstStyle>
            <a:lvl1pPr>
              <a:defRPr/>
            </a:lvl1pPr>
          </a:lstStyle>
          <a:p>
            <a:fld id="{198508A4-F464-4948-AAD6-009B766F2CE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 </a:t>
            </a:r>
            <a:endParaRPr lang="en-US" dirty="0"/>
          </a:p>
        </p:txBody>
      </p:sp>
      <p:sp>
        <p:nvSpPr>
          <p:cNvPr id="4" name="Footer Placeholder 3"/>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5" name="Slide Number Placeholder 4"/>
          <p:cNvSpPr>
            <a:spLocks noGrp="1"/>
          </p:cNvSpPr>
          <p:nvPr>
            <p:ph type="sldNum" sz="quarter" idx="12"/>
          </p:nvPr>
        </p:nvSpPr>
        <p:spPr/>
        <p:txBody>
          <a:bodyPr/>
          <a:lstStyle>
            <a:lvl1pPr>
              <a:defRPr/>
            </a:lvl1pPr>
          </a:lstStyle>
          <a:p>
            <a:fld id="{13373304-9AC4-4EBA-BE6C-17A21B08F9A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smtClean="0"/>
              <a:t> </a:t>
            </a:r>
            <a:endParaRPr lang="en-US" dirty="0"/>
          </a:p>
        </p:txBody>
      </p:sp>
      <p:sp>
        <p:nvSpPr>
          <p:cNvPr id="3" name="Footer Placeholder 2"/>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4" name="Slide Number Placeholder 3"/>
          <p:cNvSpPr>
            <a:spLocks noGrp="1"/>
          </p:cNvSpPr>
          <p:nvPr>
            <p:ph type="sldNum" sz="quarter" idx="12"/>
          </p:nvPr>
        </p:nvSpPr>
        <p:spPr/>
        <p:txBody>
          <a:bodyPr/>
          <a:lstStyle>
            <a:lvl1pPr>
              <a:defRPr/>
            </a:lvl1pPr>
          </a:lstStyle>
          <a:p>
            <a:fld id="{1E3CAC80-8B7A-4F0A-9C76-0698C770B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t> </a:t>
            </a:r>
            <a:endParaRPr lang="en-US" dirty="0"/>
          </a:p>
        </p:txBody>
      </p:sp>
      <p:sp>
        <p:nvSpPr>
          <p:cNvPr id="6" name="Footer Placeholder 5"/>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7" name="Slide Number Placeholder 6"/>
          <p:cNvSpPr>
            <a:spLocks noGrp="1"/>
          </p:cNvSpPr>
          <p:nvPr>
            <p:ph type="sldNum" sz="quarter" idx="12"/>
          </p:nvPr>
        </p:nvSpPr>
        <p:spPr/>
        <p:txBody>
          <a:bodyPr/>
          <a:lstStyle>
            <a:lvl1pPr>
              <a:defRPr/>
            </a:lvl1pPr>
          </a:lstStyle>
          <a:p>
            <a:fld id="{311C5B4E-AD46-4ABA-84F8-E46A97AD8E5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t> </a:t>
            </a:r>
            <a:endParaRPr lang="en-US" dirty="0"/>
          </a:p>
        </p:txBody>
      </p:sp>
      <p:sp>
        <p:nvSpPr>
          <p:cNvPr id="6" name="Footer Placeholder 5"/>
          <p:cNvSpPr>
            <a:spLocks noGrp="1"/>
          </p:cNvSpPr>
          <p:nvPr>
            <p:ph type="ftr" sz="quarter" idx="11"/>
          </p:nvPr>
        </p:nvSpPr>
        <p:spPr/>
        <p:txBody>
          <a:bodyPr/>
          <a:lstStyle>
            <a:lvl1pPr>
              <a:lnSpc>
                <a:spcPct val="90000"/>
              </a:lnSpc>
              <a:spcBef>
                <a:spcPct val="50000"/>
              </a:spcBef>
              <a:defRPr sz="900" u="none">
                <a:solidFill>
                  <a:schemeClr val="tx1"/>
                </a:solidFill>
              </a:defRPr>
            </a:lvl1pPr>
          </a:lstStyle>
          <a:p>
            <a:r>
              <a:rPr lang="en-US" dirty="0" smtClean="0"/>
              <a:t> </a:t>
            </a:r>
            <a:endParaRPr lang="en-US" dirty="0"/>
          </a:p>
          <a:p>
            <a:r>
              <a:rPr lang="en-US" dirty="0" smtClean="0"/>
              <a:t>  </a:t>
            </a:r>
            <a:endParaRPr lang="en-US" dirty="0"/>
          </a:p>
        </p:txBody>
      </p:sp>
      <p:sp>
        <p:nvSpPr>
          <p:cNvPr id="7" name="Slide Number Placeholder 6"/>
          <p:cNvSpPr>
            <a:spLocks noGrp="1"/>
          </p:cNvSpPr>
          <p:nvPr>
            <p:ph type="sldNum" sz="quarter" idx="12"/>
          </p:nvPr>
        </p:nvSpPr>
        <p:spPr/>
        <p:txBody>
          <a:bodyPr/>
          <a:lstStyle>
            <a:lvl1pPr>
              <a:defRPr/>
            </a:lvl1pPr>
          </a:lstStyle>
          <a:p>
            <a:fld id="{5E37AA5E-33B8-4947-9C11-81A917E67B9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763000" cy="762000"/>
          </a:xfrm>
          <a:prstGeom prst="rect">
            <a:avLst/>
          </a:prstGeom>
          <a:solidFill>
            <a:schemeClr val="hlink"/>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066800"/>
            <a:ext cx="8763000" cy="5029200"/>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a:p>
            <a:pPr lvl="4"/>
            <a:endParaRPr lang="en-US" smtClean="0"/>
          </a:p>
          <a:p>
            <a:pPr lvl="4"/>
            <a:endParaRPr lang="en-US" smtClean="0"/>
          </a:p>
          <a:p>
            <a:pPr lvl="4"/>
            <a:endParaRPr lang="en-US" smtClean="0"/>
          </a:p>
        </p:txBody>
      </p:sp>
      <p:sp>
        <p:nvSpPr>
          <p:cNvPr id="1028" name="Rectangle 4"/>
          <p:cNvSpPr>
            <a:spLocks noGrp="1" noChangeArrowheads="1"/>
          </p:cNvSpPr>
          <p:nvPr>
            <p:ph type="dt" sz="half" idx="2"/>
          </p:nvPr>
        </p:nvSpPr>
        <p:spPr bwMode="auto">
          <a:xfrm>
            <a:off x="228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a:lvl1pPr>
          </a:lstStyle>
          <a:p>
            <a:r>
              <a:rPr lang="en-US" dirty="0" smtClean="0"/>
              <a:t> </a:t>
            </a:r>
            <a:endParaRPr lang="en-US" dirty="0"/>
          </a:p>
        </p:txBody>
      </p:sp>
      <p:sp>
        <p:nvSpPr>
          <p:cNvPr id="1029" name="Rectangle 5"/>
          <p:cNvSpPr>
            <a:spLocks noGrp="1" noChangeArrowheads="1"/>
          </p:cNvSpPr>
          <p:nvPr>
            <p:ph type="ftr" sz="quarter" idx="3"/>
          </p:nvPr>
        </p:nvSpPr>
        <p:spPr bwMode="auto">
          <a:xfrm>
            <a:off x="3276600" y="6324600"/>
            <a:ext cx="2667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800" u="sng">
                <a:solidFill>
                  <a:schemeClr val="accent2"/>
                </a:solidFill>
              </a:defRPr>
            </a:lvl1pPr>
          </a:lstStyle>
          <a:p>
            <a:pPr>
              <a:spcBef>
                <a:spcPct val="50000"/>
              </a:spcBef>
            </a:pPr>
            <a:r>
              <a:rPr lang="en-US" sz="900" dirty="0" smtClean="0"/>
              <a:t> </a:t>
            </a:r>
            <a:endParaRPr lang="en-US" sz="900" dirty="0"/>
          </a:p>
          <a:p>
            <a:r>
              <a:rPr lang="en-US" dirty="0" smtClean="0"/>
              <a:t>  </a:t>
            </a:r>
            <a:endParaRPr lang="en-US" dirty="0"/>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a:lvl1pPr>
          </a:lstStyle>
          <a:p>
            <a:fld id="{BB1580DD-44F1-4DD7-806A-44A4C10A47BB}" type="slidenum">
              <a:rPr lang="en-US"/>
              <a:pPr/>
              <a:t>‹#›</a:t>
            </a:fld>
            <a:endParaRPr lang="en-US"/>
          </a:p>
        </p:txBody>
      </p:sp>
      <p:grpSp>
        <p:nvGrpSpPr>
          <p:cNvPr id="1033" name="Group 9"/>
          <p:cNvGrpSpPr>
            <a:grpSpLocks/>
          </p:cNvGrpSpPr>
          <p:nvPr userDrawn="1"/>
        </p:nvGrpSpPr>
        <p:grpSpPr bwMode="auto">
          <a:xfrm>
            <a:off x="152400" y="914400"/>
            <a:ext cx="8763000" cy="76200"/>
            <a:chOff x="96" y="576"/>
            <a:chExt cx="5520" cy="48"/>
          </a:xfrm>
        </p:grpSpPr>
        <p:sp>
          <p:nvSpPr>
            <p:cNvPr id="1031" name="Line 7"/>
            <p:cNvSpPr>
              <a:spLocks noChangeShapeType="1"/>
            </p:cNvSpPr>
            <p:nvPr userDrawn="1"/>
          </p:nvSpPr>
          <p:spPr bwMode="auto">
            <a:xfrm>
              <a:off x="96" y="576"/>
              <a:ext cx="5520" cy="0"/>
            </a:xfrm>
            <a:prstGeom prst="line">
              <a:avLst/>
            </a:prstGeom>
            <a:noFill/>
            <a:ln w="12700">
              <a:solidFill>
                <a:schemeClr val="tx1"/>
              </a:solidFill>
              <a:round/>
              <a:headEnd/>
              <a:tailEnd/>
            </a:ln>
            <a:effectLst/>
          </p:spPr>
          <p:txBody>
            <a:bodyPr/>
            <a:lstStyle/>
            <a:p>
              <a:endParaRPr lang="en-US"/>
            </a:p>
          </p:txBody>
        </p:sp>
        <p:sp>
          <p:nvSpPr>
            <p:cNvPr id="1032" name="Line 8"/>
            <p:cNvSpPr>
              <a:spLocks noChangeShapeType="1"/>
            </p:cNvSpPr>
            <p:nvPr userDrawn="1"/>
          </p:nvSpPr>
          <p:spPr bwMode="auto">
            <a:xfrm>
              <a:off x="96" y="624"/>
              <a:ext cx="5520" cy="0"/>
            </a:xfrm>
            <a:prstGeom prst="line">
              <a:avLst/>
            </a:prstGeom>
            <a:noFill/>
            <a:ln w="38100">
              <a:solidFill>
                <a:schemeClr val="tx1"/>
              </a:solidFill>
              <a:round/>
              <a:headEnd/>
              <a:tailEn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3600" b="1">
          <a:solidFill>
            <a:srgbClr val="FFFFFF"/>
          </a:solidFill>
          <a:latin typeface="+mj-lt"/>
          <a:ea typeface="+mj-ea"/>
          <a:cs typeface="+mj-cs"/>
        </a:defRPr>
      </a:lvl1pPr>
      <a:lvl2pPr algn="ctr" rtl="0" fontAlgn="base">
        <a:spcBef>
          <a:spcPct val="0"/>
        </a:spcBef>
        <a:spcAft>
          <a:spcPct val="0"/>
        </a:spcAft>
        <a:defRPr sz="3600" b="1">
          <a:solidFill>
            <a:srgbClr val="FFFFFF"/>
          </a:solidFill>
          <a:latin typeface="Times New Roman" pitchFamily="18" charset="0"/>
        </a:defRPr>
      </a:lvl2pPr>
      <a:lvl3pPr algn="ctr" rtl="0" fontAlgn="base">
        <a:spcBef>
          <a:spcPct val="0"/>
        </a:spcBef>
        <a:spcAft>
          <a:spcPct val="0"/>
        </a:spcAft>
        <a:defRPr sz="3600" b="1">
          <a:solidFill>
            <a:srgbClr val="FFFFFF"/>
          </a:solidFill>
          <a:latin typeface="Times New Roman" pitchFamily="18" charset="0"/>
        </a:defRPr>
      </a:lvl3pPr>
      <a:lvl4pPr algn="ctr" rtl="0" fontAlgn="base">
        <a:spcBef>
          <a:spcPct val="0"/>
        </a:spcBef>
        <a:spcAft>
          <a:spcPct val="0"/>
        </a:spcAft>
        <a:defRPr sz="3600" b="1">
          <a:solidFill>
            <a:srgbClr val="FFFFFF"/>
          </a:solidFill>
          <a:latin typeface="Times New Roman" pitchFamily="18" charset="0"/>
        </a:defRPr>
      </a:lvl4pPr>
      <a:lvl5pPr algn="ctr" rtl="0" fontAlgn="base">
        <a:spcBef>
          <a:spcPct val="0"/>
        </a:spcBef>
        <a:spcAft>
          <a:spcPct val="0"/>
        </a:spcAft>
        <a:defRPr sz="3600" b="1">
          <a:solidFill>
            <a:srgbClr val="FFFFFF"/>
          </a:solidFill>
          <a:latin typeface="Times New Roman" pitchFamily="18" charset="0"/>
        </a:defRPr>
      </a:lvl5pPr>
      <a:lvl6pPr marL="457200" algn="ctr" rtl="0" fontAlgn="base">
        <a:spcBef>
          <a:spcPct val="0"/>
        </a:spcBef>
        <a:spcAft>
          <a:spcPct val="0"/>
        </a:spcAft>
        <a:defRPr sz="3600" b="1">
          <a:solidFill>
            <a:srgbClr val="FFFFFF"/>
          </a:solidFill>
          <a:latin typeface="Times New Roman" pitchFamily="18" charset="0"/>
        </a:defRPr>
      </a:lvl6pPr>
      <a:lvl7pPr marL="914400" algn="ctr" rtl="0" fontAlgn="base">
        <a:spcBef>
          <a:spcPct val="0"/>
        </a:spcBef>
        <a:spcAft>
          <a:spcPct val="0"/>
        </a:spcAft>
        <a:defRPr sz="3600" b="1">
          <a:solidFill>
            <a:srgbClr val="FFFFFF"/>
          </a:solidFill>
          <a:latin typeface="Times New Roman" pitchFamily="18" charset="0"/>
        </a:defRPr>
      </a:lvl7pPr>
      <a:lvl8pPr marL="1371600" algn="ctr" rtl="0" fontAlgn="base">
        <a:spcBef>
          <a:spcPct val="0"/>
        </a:spcBef>
        <a:spcAft>
          <a:spcPct val="0"/>
        </a:spcAft>
        <a:defRPr sz="3600" b="1">
          <a:solidFill>
            <a:srgbClr val="FFFFFF"/>
          </a:solidFill>
          <a:latin typeface="Times New Roman" pitchFamily="18" charset="0"/>
        </a:defRPr>
      </a:lvl8pPr>
      <a:lvl9pPr marL="1828800" algn="ctr" rtl="0" fontAlgn="base">
        <a:spcBef>
          <a:spcPct val="0"/>
        </a:spcBef>
        <a:spcAft>
          <a:spcPct val="0"/>
        </a:spcAft>
        <a:defRPr sz="3600" b="1">
          <a:solidFill>
            <a:srgbClr val="FFFFFF"/>
          </a:solidFill>
          <a:latin typeface="Times New Roman" pitchFamily="18" charset="0"/>
        </a:defRPr>
      </a:lvl9pPr>
    </p:titleStyle>
    <p:bodyStyle>
      <a:lvl1pPr marL="114300" indent="-114300" algn="l" rtl="0" fontAlgn="base">
        <a:spcBef>
          <a:spcPct val="20000"/>
        </a:spcBef>
        <a:spcAft>
          <a:spcPct val="0"/>
        </a:spcAft>
        <a:buChar char="•"/>
        <a:defRPr sz="2800" b="1">
          <a:solidFill>
            <a:schemeClr val="tx1"/>
          </a:solidFill>
          <a:latin typeface="+mn-lt"/>
          <a:ea typeface="+mn-ea"/>
          <a:cs typeface="+mn-cs"/>
        </a:defRPr>
      </a:lvl1pPr>
      <a:lvl2pPr marL="341313" indent="-112713" algn="l" rtl="0" fontAlgn="base">
        <a:spcBef>
          <a:spcPct val="20000"/>
        </a:spcBef>
        <a:spcAft>
          <a:spcPct val="0"/>
        </a:spcAft>
        <a:buChar char="–"/>
        <a:defRPr sz="2400" b="1">
          <a:solidFill>
            <a:schemeClr val="tx1"/>
          </a:solidFill>
          <a:latin typeface="+mn-lt"/>
        </a:defRPr>
      </a:lvl2pPr>
      <a:lvl3pPr marL="569913" indent="-114300" algn="l" rtl="0" fontAlgn="base">
        <a:spcBef>
          <a:spcPct val="20000"/>
        </a:spcBef>
        <a:spcAft>
          <a:spcPct val="0"/>
        </a:spcAft>
        <a:buChar char="•"/>
        <a:defRPr sz="2000" b="1">
          <a:solidFill>
            <a:schemeClr val="tx1"/>
          </a:solidFill>
          <a:latin typeface="+mn-lt"/>
        </a:defRPr>
      </a:lvl3pPr>
      <a:lvl4pPr marL="796925" indent="-112713" algn="l" rtl="0" fontAlgn="base">
        <a:spcBef>
          <a:spcPct val="20000"/>
        </a:spcBef>
        <a:spcAft>
          <a:spcPct val="0"/>
        </a:spcAft>
        <a:buFont typeface="Wingdings" pitchFamily="2" charset="2"/>
        <a:buChar char="§"/>
        <a:defRPr b="1">
          <a:solidFill>
            <a:schemeClr val="tx1"/>
          </a:solidFill>
          <a:latin typeface="+mn-lt"/>
        </a:defRPr>
      </a:lvl4pPr>
      <a:lvl5pPr marL="1025525" indent="-114300" algn="l" rtl="0" fontAlgn="base">
        <a:spcBef>
          <a:spcPct val="20000"/>
        </a:spcBef>
        <a:spcAft>
          <a:spcPct val="0"/>
        </a:spcAft>
        <a:buChar char="–"/>
        <a:defRPr sz="1600" b="1">
          <a:solidFill>
            <a:schemeClr val="tx1"/>
          </a:solidFill>
          <a:latin typeface="+mn-lt"/>
        </a:defRPr>
      </a:lvl5pPr>
      <a:lvl6pPr marL="1482725" indent="-114300" algn="l" rtl="0" fontAlgn="base">
        <a:spcBef>
          <a:spcPct val="20000"/>
        </a:spcBef>
        <a:spcAft>
          <a:spcPct val="0"/>
        </a:spcAft>
        <a:buChar char="–"/>
        <a:defRPr sz="1600" b="1">
          <a:solidFill>
            <a:schemeClr val="tx1"/>
          </a:solidFill>
          <a:latin typeface="+mn-lt"/>
        </a:defRPr>
      </a:lvl6pPr>
      <a:lvl7pPr marL="1939925" indent="-114300" algn="l" rtl="0" fontAlgn="base">
        <a:spcBef>
          <a:spcPct val="20000"/>
        </a:spcBef>
        <a:spcAft>
          <a:spcPct val="0"/>
        </a:spcAft>
        <a:buChar char="–"/>
        <a:defRPr sz="1600" b="1">
          <a:solidFill>
            <a:schemeClr val="tx1"/>
          </a:solidFill>
          <a:latin typeface="+mn-lt"/>
        </a:defRPr>
      </a:lvl7pPr>
      <a:lvl8pPr marL="2397125" indent="-114300" algn="l" rtl="0" fontAlgn="base">
        <a:spcBef>
          <a:spcPct val="20000"/>
        </a:spcBef>
        <a:spcAft>
          <a:spcPct val="0"/>
        </a:spcAft>
        <a:buChar char="–"/>
        <a:defRPr sz="1600" b="1">
          <a:solidFill>
            <a:schemeClr val="tx1"/>
          </a:solidFill>
          <a:latin typeface="+mn-lt"/>
        </a:defRPr>
      </a:lvl8pPr>
      <a:lvl9pPr marL="2854325" indent="-114300" algn="l" rtl="0" fontAlgn="base">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hebb.cis.uoguelph.ca/~dave/27320/new/architec.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sei.cmu.edu/str/indexes/references/Edelstein_94_bold.html" TargetMode="External"/><Relationship Id="rId2" Type="http://schemas.openxmlformats.org/officeDocument/2006/relationships/hyperlink" Target="http://www.sei.cmu.edu/str/indexes/references/Schussel_96_bold.html" TargetMode="External"/><Relationship Id="rId1" Type="http://schemas.openxmlformats.org/officeDocument/2006/relationships/slideLayout" Target="../slideLayouts/slideLayout2.xml"/><Relationship Id="rId5" Type="http://schemas.openxmlformats.org/officeDocument/2006/relationships/hyperlink" Target="http://www.sei.cmu.edu/str/descriptions/threetier.html" TargetMode="External"/><Relationship Id="rId4" Type="http://schemas.openxmlformats.org/officeDocument/2006/relationships/hyperlink" Target="http://www.sei.cmu.edu/str/descriptions/twotie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s.virginia.edu/~acc2a/techie/notes/blkbrd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sei.cmu.edu/str/indexes/glossary/interoperability.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sei.cmu.edu/str/indexes/references/Schussel_96_bold.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sei.cmu.edu/str/indexes/references/Edelstein_94_bold.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sei.cmu.edu/str/indexes/references/Edelstein_94_bold.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sei.cmu.edu/str/indexes/glossary/understandability.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wwisa.or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sei.cmu.edu/str/indexes/glossary/maintainability.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Software </a:t>
            </a:r>
            <a:r>
              <a:rPr lang="en-US" dirty="0" smtClean="0"/>
              <a:t>Architecture Styles</a:t>
            </a:r>
            <a:endParaRPr lang="en-US" dirty="0"/>
          </a:p>
        </p:txBody>
      </p:sp>
      <p:sp>
        <p:nvSpPr>
          <p:cNvPr id="2051" name="Rectangle 3"/>
          <p:cNvSpPr>
            <a:spLocks noGrp="1" noChangeArrowheads="1"/>
          </p:cNvSpPr>
          <p:nvPr>
            <p:ph type="subTitle" idx="1"/>
          </p:nvPr>
        </p:nvSpPr>
        <p:spPr>
          <a:xfrm>
            <a:off x="1371600" y="3886200"/>
            <a:ext cx="6400800" cy="205740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4B06F3B6-50D7-4A7A-9735-7C675BD03B09}" type="slidenum">
              <a:rPr lang="en-US"/>
              <a:pPr/>
              <a:t>10</a:t>
            </a:fld>
            <a:endParaRPr lang="en-US"/>
          </a:p>
        </p:txBody>
      </p:sp>
      <p:sp>
        <p:nvSpPr>
          <p:cNvPr id="338946" name="Rectangle 2"/>
          <p:cNvSpPr>
            <a:spLocks noGrp="1" noChangeArrowheads="1"/>
          </p:cNvSpPr>
          <p:nvPr>
            <p:ph type="title"/>
          </p:nvPr>
        </p:nvSpPr>
        <p:spPr/>
        <p:txBody>
          <a:bodyPr/>
          <a:lstStyle/>
          <a:p>
            <a:r>
              <a:rPr lang="en-US" sz="2800"/>
              <a:t>Architecture Design or Selection:</a:t>
            </a:r>
            <a:br>
              <a:rPr lang="en-US" sz="2800"/>
            </a:br>
            <a:r>
              <a:rPr lang="en-US" sz="2800"/>
              <a:t>Initial Rules on Selecting An Architecture</a:t>
            </a:r>
          </a:p>
        </p:txBody>
      </p:sp>
      <p:sp>
        <p:nvSpPr>
          <p:cNvPr id="338947" name="Rectangle 3"/>
          <p:cNvSpPr>
            <a:spLocks noGrp="1" noChangeArrowheads="1"/>
          </p:cNvSpPr>
          <p:nvPr>
            <p:ph type="body" idx="1"/>
          </p:nvPr>
        </p:nvSpPr>
        <p:spPr/>
        <p:txBody>
          <a:bodyPr/>
          <a:lstStyle/>
          <a:p>
            <a:r>
              <a:rPr lang="en-US" sz="1400" dirty="0" smtClean="0">
                <a:latin typeface="Palatino-Roman" charset="0"/>
              </a:rPr>
              <a:t>If </a:t>
            </a:r>
            <a:r>
              <a:rPr lang="en-US" sz="1400" dirty="0">
                <a:latin typeface="Palatino-Roman" charset="0"/>
              </a:rPr>
              <a:t>your system involves controlling continuing action, is embedded in a physical system, and is subject to unpredictable external perturbation so that preset algorithms go awry: </a:t>
            </a:r>
          </a:p>
          <a:p>
            <a:pPr lvl="1"/>
            <a:r>
              <a:rPr lang="en-US" sz="1200" dirty="0">
                <a:latin typeface="Palatino-Roman" charset="0"/>
              </a:rPr>
              <a:t>Then consider a closed loop control architecture </a:t>
            </a:r>
          </a:p>
          <a:p>
            <a:r>
              <a:rPr lang="en-US" sz="1400" dirty="0" smtClean="0">
                <a:latin typeface="Palatino-Roman" charset="0"/>
              </a:rPr>
              <a:t>If </a:t>
            </a:r>
            <a:r>
              <a:rPr lang="en-US" sz="1400" dirty="0">
                <a:latin typeface="Palatino-Roman" charset="0"/>
              </a:rPr>
              <a:t>you have designed a computation but have no machine on which you can execute it </a:t>
            </a:r>
          </a:p>
          <a:p>
            <a:pPr lvl="1"/>
            <a:r>
              <a:rPr lang="en-US" sz="1200" dirty="0">
                <a:latin typeface="Palatino-Roman" charset="0"/>
              </a:rPr>
              <a:t>Then consider an interpreter architecture.</a:t>
            </a:r>
          </a:p>
          <a:p>
            <a:r>
              <a:rPr lang="en-US" sz="1400" dirty="0" smtClean="0">
                <a:latin typeface="Palatino-Roman" charset="0"/>
              </a:rPr>
              <a:t>If </a:t>
            </a:r>
            <a:r>
              <a:rPr lang="en-US" sz="1400" dirty="0">
                <a:latin typeface="Palatino-Roman" charset="0"/>
              </a:rPr>
              <a:t>your task requires a high degree of flexibility, configurability, loose coupling between tasks, and reactive tasks, </a:t>
            </a:r>
          </a:p>
          <a:p>
            <a:pPr lvl="1"/>
            <a:r>
              <a:rPr lang="en-US" sz="1200" dirty="0">
                <a:latin typeface="Palatino-Roman" charset="0"/>
              </a:rPr>
              <a:t>Then consider interacting processes.</a:t>
            </a:r>
            <a:br>
              <a:rPr lang="en-US" sz="1200" dirty="0">
                <a:latin typeface="Palatino-Roman" charset="0"/>
              </a:rPr>
            </a:br>
            <a:endParaRPr lang="en-US" sz="1200" dirty="0" smtClean="0">
              <a:latin typeface="Palatino-Roman" charset="0"/>
            </a:endParaRPr>
          </a:p>
          <a:p>
            <a:pPr lvl="1"/>
            <a:r>
              <a:rPr lang="en-US" sz="1200" dirty="0" smtClean="0">
                <a:latin typeface="Palatino-Roman" charset="0"/>
              </a:rPr>
              <a:t>If you have reason not to bind the recipients of signals from their originators: </a:t>
            </a:r>
          </a:p>
          <a:p>
            <a:pPr lvl="2"/>
            <a:r>
              <a:rPr lang="en-US" sz="1000" dirty="0" smtClean="0">
                <a:latin typeface="Palatino-Roman" charset="0"/>
              </a:rPr>
              <a:t>Then </a:t>
            </a:r>
            <a:r>
              <a:rPr lang="en-US" sz="1000" dirty="0">
                <a:latin typeface="Palatino-Roman" charset="0"/>
              </a:rPr>
              <a:t>consider an event architecture.</a:t>
            </a:r>
            <a:br>
              <a:rPr lang="en-US" sz="1000" dirty="0">
                <a:latin typeface="Palatino-Roman" charset="0"/>
              </a:rPr>
            </a:br>
            <a:endParaRPr lang="en-US" sz="1000" dirty="0">
              <a:latin typeface="Palatino-Roman" charset="0"/>
            </a:endParaRPr>
          </a:p>
          <a:p>
            <a:pPr lvl="1"/>
            <a:r>
              <a:rPr lang="en-US" sz="1200" dirty="0">
                <a:latin typeface="Palatino-Roman" charset="0"/>
              </a:rPr>
              <a:t>If the tasks are of a hierarchical nature:</a:t>
            </a:r>
          </a:p>
          <a:p>
            <a:pPr lvl="2"/>
            <a:r>
              <a:rPr lang="en-US" sz="1000" dirty="0">
                <a:latin typeface="Palatino-Roman" charset="0"/>
              </a:rPr>
              <a:t> Then consider replicated worker or heartbeat style.</a:t>
            </a:r>
            <a:br>
              <a:rPr lang="en-US" sz="1000" dirty="0">
                <a:latin typeface="Palatino-Roman" charset="0"/>
              </a:rPr>
            </a:br>
            <a:endParaRPr lang="en-US" sz="1000" dirty="0">
              <a:latin typeface="Palatino-Roman" charset="0"/>
            </a:endParaRPr>
          </a:p>
          <a:p>
            <a:pPr lvl="1"/>
            <a:r>
              <a:rPr lang="en-US" sz="1200" dirty="0">
                <a:latin typeface="Palatino-Roman" charset="0"/>
              </a:rPr>
              <a:t>If the tasks are divided between producers and consumers: </a:t>
            </a:r>
          </a:p>
          <a:p>
            <a:pPr lvl="2"/>
            <a:r>
              <a:rPr lang="en-US" sz="1000" dirty="0">
                <a:latin typeface="Palatino-Roman" charset="0"/>
              </a:rPr>
              <a:t>Then consider client/server.</a:t>
            </a:r>
            <a:br>
              <a:rPr lang="en-US" sz="1000" dirty="0">
                <a:latin typeface="Palatino-Roman" charset="0"/>
              </a:rPr>
            </a:br>
            <a:endParaRPr lang="en-US" sz="1000" dirty="0">
              <a:latin typeface="Palatino-Roman" charset="0"/>
            </a:endParaRPr>
          </a:p>
          <a:p>
            <a:pPr lvl="1"/>
            <a:r>
              <a:rPr lang="en-US" sz="1200" dirty="0">
                <a:latin typeface="Palatino-Roman" charset="0"/>
              </a:rPr>
              <a:t>If it makes sense for all of the tasks to communicate with each other in a fully connected graph: </a:t>
            </a:r>
          </a:p>
          <a:p>
            <a:pPr lvl="2"/>
            <a:r>
              <a:rPr lang="en-US" sz="1000" dirty="0">
                <a:latin typeface="Palatino-Roman" charset="0"/>
              </a:rPr>
              <a:t> Then consider a token passing style.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A78223DF-59F0-4862-BF85-EE90EFE9A0A6}" type="slidenum">
              <a:rPr lang="en-US"/>
              <a:pPr/>
              <a:t>11</a:t>
            </a:fld>
            <a:endParaRPr lang="en-US"/>
          </a:p>
        </p:txBody>
      </p:sp>
      <p:sp>
        <p:nvSpPr>
          <p:cNvPr id="335874" name="Rectangle 2"/>
          <p:cNvSpPr>
            <a:spLocks noGrp="1" noChangeArrowheads="1"/>
          </p:cNvSpPr>
          <p:nvPr>
            <p:ph type="title"/>
          </p:nvPr>
        </p:nvSpPr>
        <p:spPr/>
        <p:txBody>
          <a:bodyPr/>
          <a:lstStyle/>
          <a:p>
            <a:r>
              <a:rPr lang="en-US"/>
              <a:t>Architecture Representation Concepts</a:t>
            </a:r>
          </a:p>
        </p:txBody>
      </p:sp>
      <p:sp>
        <p:nvSpPr>
          <p:cNvPr id="335875" name="Rectangle 3"/>
          <p:cNvSpPr>
            <a:spLocks noGrp="1" noChangeArrowheads="1"/>
          </p:cNvSpPr>
          <p:nvPr>
            <p:ph type="body" idx="1"/>
          </p:nvPr>
        </p:nvSpPr>
        <p:spPr>
          <a:xfrm>
            <a:off x="152400" y="1066800"/>
            <a:ext cx="8763000" cy="4648200"/>
          </a:xfrm>
        </p:spPr>
        <p:txBody>
          <a:bodyPr/>
          <a:lstStyle/>
          <a:p>
            <a:pPr>
              <a:lnSpc>
                <a:spcPct val="90000"/>
              </a:lnSpc>
            </a:pPr>
            <a:r>
              <a:rPr lang="en-US" sz="2000" dirty="0" smtClean="0"/>
              <a:t>Component</a:t>
            </a:r>
            <a:r>
              <a:rPr lang="en-US" sz="2000" dirty="0"/>
              <a:t>:</a:t>
            </a:r>
          </a:p>
          <a:p>
            <a:pPr lvl="1">
              <a:lnSpc>
                <a:spcPct val="90000"/>
              </a:lnSpc>
            </a:pPr>
            <a:r>
              <a:rPr lang="en-US" sz="1600" dirty="0"/>
              <a:t>An object with independent Existence, </a:t>
            </a:r>
            <a:r>
              <a:rPr lang="en-US" sz="1600" dirty="0" err="1"/>
              <a:t>i.g</a:t>
            </a:r>
            <a:r>
              <a:rPr lang="en-US" sz="1600" dirty="0"/>
              <a:t>.  A module, process, procedure, or variable </a:t>
            </a:r>
          </a:p>
          <a:p>
            <a:pPr>
              <a:lnSpc>
                <a:spcPct val="90000"/>
              </a:lnSpc>
            </a:pPr>
            <a:r>
              <a:rPr lang="en-US" sz="2000" dirty="0"/>
              <a:t>Interface:</a:t>
            </a:r>
          </a:p>
          <a:p>
            <a:pPr lvl="1">
              <a:lnSpc>
                <a:spcPct val="90000"/>
              </a:lnSpc>
            </a:pPr>
            <a:r>
              <a:rPr lang="en-US" sz="1600" dirty="0"/>
              <a:t>A typed object that denotes a logical point of interaction between a component and its environment.</a:t>
            </a:r>
          </a:p>
          <a:p>
            <a:pPr>
              <a:lnSpc>
                <a:spcPct val="90000"/>
              </a:lnSpc>
            </a:pPr>
            <a:r>
              <a:rPr lang="en-US" sz="2000" dirty="0"/>
              <a:t>Connector: </a:t>
            </a:r>
          </a:p>
          <a:p>
            <a:pPr lvl="1">
              <a:lnSpc>
                <a:spcPct val="90000"/>
              </a:lnSpc>
            </a:pPr>
            <a:r>
              <a:rPr lang="en-US" sz="1400" dirty="0"/>
              <a:t>A typed Object relating interface points, components, or both </a:t>
            </a:r>
          </a:p>
          <a:p>
            <a:pPr>
              <a:lnSpc>
                <a:spcPct val="90000"/>
              </a:lnSpc>
            </a:pPr>
            <a:r>
              <a:rPr lang="en-US" sz="1800" dirty="0"/>
              <a:t>Configuration</a:t>
            </a:r>
            <a:r>
              <a:rPr lang="en-US" sz="1800" b="0" dirty="0"/>
              <a:t>:</a:t>
            </a:r>
          </a:p>
          <a:p>
            <a:pPr lvl="1">
              <a:lnSpc>
                <a:spcPct val="90000"/>
              </a:lnSpc>
            </a:pPr>
            <a:r>
              <a:rPr lang="en-US" sz="1400" dirty="0"/>
              <a:t>A collection of Constraints that wire the objects into a specific architecture</a:t>
            </a:r>
            <a:endParaRPr lang="en-US" sz="1200" dirty="0"/>
          </a:p>
          <a:p>
            <a:pPr>
              <a:lnSpc>
                <a:spcPct val="90000"/>
              </a:lnSpc>
            </a:pPr>
            <a:r>
              <a:rPr lang="en-US" sz="1800" dirty="0"/>
              <a:t>Mapping</a:t>
            </a:r>
            <a:r>
              <a:rPr lang="en-US" sz="1800" b="0" dirty="0"/>
              <a:t>: </a:t>
            </a:r>
          </a:p>
          <a:p>
            <a:pPr lvl="1">
              <a:lnSpc>
                <a:spcPct val="90000"/>
              </a:lnSpc>
            </a:pPr>
            <a:r>
              <a:rPr lang="en-US" sz="1400" dirty="0"/>
              <a:t>A relationship that defines a syntactical translation from the language of an abstract architecture to the language of a concrete architecture</a:t>
            </a:r>
            <a:endParaRPr lang="en-US" sz="1600" dirty="0"/>
          </a:p>
          <a:p>
            <a:pPr>
              <a:lnSpc>
                <a:spcPct val="90000"/>
              </a:lnSpc>
            </a:pPr>
            <a:r>
              <a:rPr lang="en-US" sz="1800" dirty="0"/>
              <a:t>Architectural Style:</a:t>
            </a:r>
            <a:r>
              <a:rPr lang="en-US" sz="1800" b="0" dirty="0"/>
              <a:t> </a:t>
            </a:r>
          </a:p>
          <a:p>
            <a:pPr lvl="1">
              <a:lnSpc>
                <a:spcPct val="90000"/>
              </a:lnSpc>
            </a:pPr>
            <a:r>
              <a:rPr lang="en-US" sz="1600" b="0" dirty="0"/>
              <a:t> A vocabulary of design elements, constraints that determine how they are to be used and a semantic definition of the connectors associated with this style.</a:t>
            </a:r>
            <a:endParaRPr lang="en-US" sz="10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5CBC55D7-62A9-48BC-8E56-FBAF98AC4924}" type="slidenum">
              <a:rPr lang="en-US"/>
              <a:pPr/>
              <a:t>12</a:t>
            </a:fld>
            <a:endParaRPr lang="en-US"/>
          </a:p>
        </p:txBody>
      </p:sp>
      <p:sp>
        <p:nvSpPr>
          <p:cNvPr id="245762" name="Rectangle 2"/>
          <p:cNvSpPr>
            <a:spLocks noGrp="1" noChangeArrowheads="1"/>
          </p:cNvSpPr>
          <p:nvPr>
            <p:ph type="title"/>
          </p:nvPr>
        </p:nvSpPr>
        <p:spPr/>
        <p:txBody>
          <a:bodyPr/>
          <a:lstStyle/>
          <a:p>
            <a:r>
              <a:rPr lang="en-US" sz="2400"/>
              <a:t>Architecture Representations:</a:t>
            </a:r>
            <a:br>
              <a:rPr lang="en-US" sz="2400"/>
            </a:br>
            <a:r>
              <a:rPr lang="en-US" sz="2400"/>
              <a:t>Static View vs. Dynamic View</a:t>
            </a:r>
          </a:p>
        </p:txBody>
      </p:sp>
      <p:sp>
        <p:nvSpPr>
          <p:cNvPr id="245763" name="Rectangle 3"/>
          <p:cNvSpPr>
            <a:spLocks noGrp="1" noChangeArrowheads="1"/>
          </p:cNvSpPr>
          <p:nvPr>
            <p:ph type="body" idx="1"/>
          </p:nvPr>
        </p:nvSpPr>
        <p:spPr>
          <a:xfrm>
            <a:off x="152400" y="1066800"/>
            <a:ext cx="8763000" cy="4648200"/>
          </a:xfrm>
        </p:spPr>
        <p:txBody>
          <a:bodyPr/>
          <a:lstStyle/>
          <a:p>
            <a:pPr>
              <a:lnSpc>
                <a:spcPct val="90000"/>
              </a:lnSpc>
            </a:pPr>
            <a:r>
              <a:rPr lang="en-US" sz="2400" dirty="0" smtClean="0"/>
              <a:t>“</a:t>
            </a:r>
            <a:r>
              <a:rPr lang="en-US" sz="2400" dirty="0"/>
              <a:t>Current software architecture research assumes a system's architecture is </a:t>
            </a:r>
            <a:r>
              <a:rPr lang="en-US" sz="2400" i="1" dirty="0"/>
              <a:t>static</a:t>
            </a:r>
            <a:r>
              <a:rPr lang="en-US" sz="2400" dirty="0"/>
              <a:t>, …it does not evolve during execution.” </a:t>
            </a:r>
          </a:p>
          <a:p>
            <a:pPr>
              <a:lnSpc>
                <a:spcPct val="90000"/>
              </a:lnSpc>
            </a:pPr>
            <a:r>
              <a:rPr lang="en-US" sz="2400" dirty="0"/>
              <a:t>Architectures must be able to evolve during execution. </a:t>
            </a:r>
            <a:br>
              <a:rPr lang="en-US" sz="2400" dirty="0"/>
            </a:br>
            <a:endParaRPr lang="en-US" sz="2400" dirty="0"/>
          </a:p>
          <a:p>
            <a:pPr lvl="1">
              <a:lnSpc>
                <a:spcPct val="90000"/>
              </a:lnSpc>
            </a:pPr>
            <a:r>
              <a:rPr lang="en-US" sz="2000" dirty="0"/>
              <a:t>“First, the architectures of many existing systems change during execution, and are poorly modeled using existing techniques. </a:t>
            </a:r>
          </a:p>
          <a:p>
            <a:pPr lvl="2">
              <a:lnSpc>
                <a:spcPct val="90000"/>
              </a:lnSpc>
            </a:pPr>
            <a:r>
              <a:rPr lang="en-US" sz="1800" dirty="0"/>
              <a:t>Examples include systems built using OLE, </a:t>
            </a:r>
            <a:r>
              <a:rPr lang="en-US" sz="1800" dirty="0" err="1"/>
              <a:t>OpenDOC</a:t>
            </a:r>
            <a:r>
              <a:rPr lang="en-US" sz="1800" dirty="0"/>
              <a:t>, or CORBA, in which new components may be loaded and unloaded during execution.” </a:t>
            </a:r>
          </a:p>
          <a:p>
            <a:pPr lvl="1">
              <a:lnSpc>
                <a:spcPct val="90000"/>
              </a:lnSpc>
            </a:pPr>
            <a:endParaRPr lang="en-US" sz="2000" dirty="0"/>
          </a:p>
          <a:p>
            <a:pPr lvl="1">
              <a:lnSpc>
                <a:spcPct val="90000"/>
              </a:lnSpc>
            </a:pPr>
            <a:r>
              <a:rPr lang="en-US" sz="2000" dirty="0"/>
              <a:t>“Second, many systems would benefit from the dynamism afforded by a dynamic architecture. </a:t>
            </a:r>
          </a:p>
          <a:p>
            <a:pPr lvl="2">
              <a:lnSpc>
                <a:spcPct val="90000"/>
              </a:lnSpc>
            </a:pPr>
            <a:r>
              <a:rPr lang="en-US" sz="1800" dirty="0"/>
              <a:t>Examples include systems characterized as long running and mission critical since the delays and risks associated with shutting down these systems for upgrades may be expensive.”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ctrTitle"/>
          </p:nvPr>
        </p:nvSpPr>
        <p:spPr>
          <a:xfrm>
            <a:off x="685800" y="2286000"/>
            <a:ext cx="7772400" cy="1143000"/>
          </a:xfrm>
        </p:spPr>
        <p:txBody>
          <a:bodyPr/>
          <a:lstStyle/>
          <a:p>
            <a:r>
              <a:rPr lang="en-US" dirty="0" smtClean="0"/>
              <a:t>Architectural Styles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1CDBCA3D-22FC-4B7A-A003-3DD5BC590EC2}" type="slidenum">
              <a:rPr lang="en-US"/>
              <a:pPr/>
              <a:t>14</a:t>
            </a:fld>
            <a:endParaRPr lang="en-US"/>
          </a:p>
        </p:txBody>
      </p:sp>
      <p:sp>
        <p:nvSpPr>
          <p:cNvPr id="1000450" name="Rectangle 2"/>
          <p:cNvSpPr>
            <a:spLocks noGrp="1" noChangeArrowheads="1"/>
          </p:cNvSpPr>
          <p:nvPr>
            <p:ph type="title"/>
          </p:nvPr>
        </p:nvSpPr>
        <p:spPr/>
        <p:txBody>
          <a:bodyPr/>
          <a:lstStyle/>
          <a:p>
            <a:r>
              <a:rPr lang="en-US"/>
              <a:t>Industry Concerns</a:t>
            </a:r>
          </a:p>
        </p:txBody>
      </p:sp>
      <p:sp>
        <p:nvSpPr>
          <p:cNvPr id="1000451" name="Rectangle 3"/>
          <p:cNvSpPr>
            <a:spLocks noGrp="1" noChangeArrowheads="1"/>
          </p:cNvSpPr>
          <p:nvPr>
            <p:ph type="body" idx="1"/>
          </p:nvPr>
        </p:nvSpPr>
        <p:spPr/>
        <p:txBody>
          <a:bodyPr/>
          <a:lstStyle/>
          <a:p>
            <a:r>
              <a:rPr lang="en-US" dirty="0" smtClean="0"/>
              <a:t>Industry </a:t>
            </a:r>
            <a:r>
              <a:rPr lang="en-US" dirty="0"/>
              <a:t>- We need to be able to:</a:t>
            </a:r>
          </a:p>
          <a:p>
            <a:pPr lvl="1"/>
            <a:r>
              <a:rPr lang="en-US" dirty="0"/>
              <a:t> </a:t>
            </a:r>
            <a:r>
              <a:rPr lang="en-US" b="0" dirty="0"/>
              <a:t>Construct the Best Architecture to </a:t>
            </a:r>
            <a:r>
              <a:rPr lang="en-US" b="0" u="sng" dirty="0"/>
              <a:t>meet the requirements</a:t>
            </a:r>
          </a:p>
          <a:p>
            <a:pPr lvl="1"/>
            <a:r>
              <a:rPr lang="en-US" b="0" dirty="0"/>
              <a:t> Evaluate Competing Product</a:t>
            </a:r>
            <a:r>
              <a:rPr lang="en-US" dirty="0"/>
              <a:t> </a:t>
            </a:r>
            <a:r>
              <a:rPr lang="en-US" b="0" dirty="0"/>
              <a:t>Architectures</a:t>
            </a:r>
            <a:endParaRPr lang="en-US" dirty="0"/>
          </a:p>
          <a:p>
            <a:pPr lvl="1"/>
            <a:r>
              <a:rPr lang="en-US" b="0" dirty="0"/>
              <a:t> Share methods, techniques, patterns, idioms for structuring </a:t>
            </a:r>
            <a:br>
              <a:rPr lang="en-US" b="0" dirty="0"/>
            </a:br>
            <a:r>
              <a:rPr lang="en-US" b="0" dirty="0"/>
              <a:t> complex systems</a:t>
            </a:r>
          </a:p>
          <a:p>
            <a:pPr lvl="1"/>
            <a:r>
              <a:rPr lang="en-US" b="0" dirty="0"/>
              <a:t> Exploit commonalities in specific domains to provide a reusable </a:t>
            </a:r>
            <a:br>
              <a:rPr lang="en-US" b="0" dirty="0"/>
            </a:br>
            <a:r>
              <a:rPr lang="en-US" b="0" dirty="0"/>
              <a:t>  framework for product families. </a:t>
            </a:r>
          </a:p>
          <a:p>
            <a:pPr lvl="1"/>
            <a:r>
              <a:rPr lang="en-US" b="0" dirty="0"/>
              <a:t> Educate ourselves on technique and formal 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F68B8D0E-A027-4576-A2C2-F634DE3B2ACA}" type="slidenum">
              <a:rPr lang="en-US"/>
              <a:pPr/>
              <a:t>15</a:t>
            </a:fld>
            <a:endParaRPr lang="en-US"/>
          </a:p>
        </p:txBody>
      </p:sp>
      <p:sp>
        <p:nvSpPr>
          <p:cNvPr id="1002498" name="Rectangle 2"/>
          <p:cNvSpPr>
            <a:spLocks noGrp="1" noChangeArrowheads="1"/>
          </p:cNvSpPr>
          <p:nvPr>
            <p:ph type="title"/>
          </p:nvPr>
        </p:nvSpPr>
        <p:spPr/>
        <p:txBody>
          <a:bodyPr/>
          <a:lstStyle/>
          <a:p>
            <a:r>
              <a:rPr lang="en-US"/>
              <a:t>What is a Software Architecture? </a:t>
            </a:r>
          </a:p>
        </p:txBody>
      </p:sp>
      <p:sp>
        <p:nvSpPr>
          <p:cNvPr id="1002499" name="Rectangle 3"/>
          <p:cNvSpPr>
            <a:spLocks noGrp="1" noChangeArrowheads="1"/>
          </p:cNvSpPr>
          <p:nvPr>
            <p:ph type="body" idx="1"/>
          </p:nvPr>
        </p:nvSpPr>
        <p:spPr>
          <a:xfrm>
            <a:off x="152400" y="1066800"/>
            <a:ext cx="8763000" cy="4724400"/>
          </a:xfrm>
        </p:spPr>
        <p:txBody>
          <a:bodyPr/>
          <a:lstStyle/>
          <a:p>
            <a:r>
              <a:rPr lang="en-US" sz="2400" dirty="0" smtClean="0"/>
              <a:t>Architecture </a:t>
            </a:r>
            <a:r>
              <a:rPr lang="en-US" sz="2400" dirty="0"/>
              <a:t>of the system</a:t>
            </a:r>
          </a:p>
          <a:p>
            <a:pPr lvl="1"/>
            <a:r>
              <a:rPr lang="en-US" sz="2000" dirty="0"/>
              <a:t>There is no standard, universally-accepted definition of the term, for software architecture is a field in its infancy, although its roots run deep in software engineering</a:t>
            </a:r>
          </a:p>
          <a:p>
            <a:pPr lvl="1"/>
            <a:r>
              <a:rPr lang="en-US" sz="2000" dirty="0"/>
              <a:t>An architecture is considered to consist of </a:t>
            </a:r>
            <a:r>
              <a:rPr lang="en-US" sz="2000" u="sng" dirty="0"/>
              <a:t>components</a:t>
            </a:r>
            <a:r>
              <a:rPr lang="en-US" sz="2000" dirty="0"/>
              <a:t> </a:t>
            </a:r>
            <a:r>
              <a:rPr lang="en-US" sz="2000" b="0" dirty="0"/>
              <a:t>and</a:t>
            </a:r>
            <a:r>
              <a:rPr lang="en-US" sz="2000" dirty="0"/>
              <a:t> the </a:t>
            </a:r>
            <a:r>
              <a:rPr lang="en-US" sz="2000" u="sng" dirty="0"/>
              <a:t>connectors</a:t>
            </a:r>
            <a:r>
              <a:rPr lang="en-US" sz="2000" dirty="0"/>
              <a:t> (interactions) between them.</a:t>
            </a:r>
          </a:p>
          <a:p>
            <a:pPr lvl="1"/>
            <a:r>
              <a:rPr lang="en-US" sz="2000" dirty="0"/>
              <a:t>Architecture explicitly addresses </a:t>
            </a:r>
            <a:r>
              <a:rPr lang="en-US" sz="2000" u="sng" dirty="0"/>
              <a:t>functional and non-functional</a:t>
            </a:r>
            <a:r>
              <a:rPr lang="en-US" sz="2000" dirty="0"/>
              <a:t> requirements such as:</a:t>
            </a:r>
          </a:p>
          <a:p>
            <a:pPr lvl="2"/>
            <a:r>
              <a:rPr lang="en-US" sz="1800" dirty="0"/>
              <a:t>reusability, maintainability, portability, interoperability, testability, efficiency, and fault-tolerance and the </a:t>
            </a:r>
            <a:r>
              <a:rPr lang="en-US" sz="1800" b="0" i="1" u="sng" dirty="0"/>
              <a:t>other Quality Attributes</a:t>
            </a:r>
            <a:endParaRPr lang="en-US" sz="1800" dirty="0"/>
          </a:p>
          <a:p>
            <a:r>
              <a:rPr lang="en-US" sz="2400" dirty="0"/>
              <a:t>Design </a:t>
            </a:r>
            <a:r>
              <a:rPr lang="en-US" sz="2400" dirty="0" err="1"/>
              <a:t>vs</a:t>
            </a:r>
            <a:r>
              <a:rPr lang="en-US" sz="2400" dirty="0"/>
              <a:t> Architecture</a:t>
            </a:r>
          </a:p>
          <a:p>
            <a:pPr lvl="1"/>
            <a:r>
              <a:rPr lang="en-US" sz="2000" dirty="0"/>
              <a:t>Design explicitly addresses functional requirements</a:t>
            </a:r>
          </a:p>
          <a:p>
            <a:pPr lvl="2">
              <a:buFontTx/>
              <a:buNone/>
            </a:pPr>
            <a:endParaRPr lang="en-US" sz="800" dirty="0">
              <a:solidFill>
                <a:schemeClr val="hlin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D62E115A-9134-403E-B9B0-22DA48A9C140}" type="slidenum">
              <a:rPr lang="en-US"/>
              <a:pPr/>
              <a:t>16</a:t>
            </a:fld>
            <a:endParaRPr lang="en-US"/>
          </a:p>
        </p:txBody>
      </p:sp>
      <p:sp>
        <p:nvSpPr>
          <p:cNvPr id="1003522" name="Rectangle 2"/>
          <p:cNvSpPr>
            <a:spLocks noGrp="1" noChangeArrowheads="1"/>
          </p:cNvSpPr>
          <p:nvPr>
            <p:ph type="title"/>
          </p:nvPr>
        </p:nvSpPr>
        <p:spPr/>
        <p:txBody>
          <a:bodyPr/>
          <a:lstStyle/>
          <a:p>
            <a:r>
              <a:rPr lang="en-US"/>
              <a:t>Issues in Software Architecture </a:t>
            </a:r>
          </a:p>
        </p:txBody>
      </p:sp>
      <p:sp>
        <p:nvSpPr>
          <p:cNvPr id="1003523" name="Rectangle 3"/>
          <p:cNvSpPr>
            <a:spLocks noGrp="1" noChangeArrowheads="1"/>
          </p:cNvSpPr>
          <p:nvPr>
            <p:ph type="body" idx="1"/>
          </p:nvPr>
        </p:nvSpPr>
        <p:spPr>
          <a:xfrm>
            <a:off x="152400" y="990600"/>
            <a:ext cx="8534400" cy="5257800"/>
          </a:xfrm>
        </p:spPr>
        <p:txBody>
          <a:bodyPr/>
          <a:lstStyle/>
          <a:p>
            <a:pPr marL="0" indent="0">
              <a:lnSpc>
                <a:spcPct val="90000"/>
              </a:lnSpc>
            </a:pPr>
            <a:r>
              <a:rPr lang="en-US" sz="1400" dirty="0" smtClean="0"/>
              <a:t> </a:t>
            </a:r>
            <a:r>
              <a:rPr lang="en-US" sz="1400" b="0" dirty="0"/>
              <a:t>Architecture representation: (</a:t>
            </a:r>
            <a:r>
              <a:rPr lang="en-US" sz="1400" dirty="0"/>
              <a:t>this session)</a:t>
            </a:r>
          </a:p>
          <a:p>
            <a:pPr marL="228600" lvl="1" indent="-114300">
              <a:lnSpc>
                <a:spcPct val="90000"/>
              </a:lnSpc>
            </a:pPr>
            <a:r>
              <a:rPr lang="en-US" sz="1200" dirty="0"/>
              <a:t>How does one communicate an architecture? </a:t>
            </a:r>
          </a:p>
          <a:p>
            <a:pPr marL="457200" lvl="2">
              <a:lnSpc>
                <a:spcPct val="90000"/>
              </a:lnSpc>
            </a:pPr>
            <a:r>
              <a:rPr lang="en-US" sz="1000" dirty="0"/>
              <a:t>How does one represent an architectures</a:t>
            </a:r>
            <a:r>
              <a:rPr lang="en-US" sz="1000" dirty="0" smtClean="0"/>
              <a:t>?</a:t>
            </a:r>
            <a:endParaRPr lang="en-US" sz="1000" dirty="0"/>
          </a:p>
          <a:p>
            <a:pPr marL="457200" lvl="2">
              <a:lnSpc>
                <a:spcPct val="90000"/>
              </a:lnSpc>
            </a:pPr>
            <a:r>
              <a:rPr lang="en-US" sz="1000" dirty="0"/>
              <a:t>How does one select the set of information represented with a language.</a:t>
            </a:r>
          </a:p>
          <a:p>
            <a:pPr marL="457200" lvl="2">
              <a:lnSpc>
                <a:spcPct val="90000"/>
              </a:lnSpc>
            </a:pPr>
            <a:endParaRPr lang="en-US" sz="1000" dirty="0"/>
          </a:p>
          <a:p>
            <a:pPr marL="0" indent="0">
              <a:lnSpc>
                <a:spcPct val="90000"/>
              </a:lnSpc>
            </a:pPr>
            <a:r>
              <a:rPr lang="en-US" sz="1400" dirty="0"/>
              <a:t> </a:t>
            </a:r>
            <a:r>
              <a:rPr lang="en-US" sz="1400" b="0" dirty="0"/>
              <a:t>Architecture design or selection: </a:t>
            </a:r>
            <a:endParaRPr lang="en-US" sz="1400" dirty="0"/>
          </a:p>
          <a:p>
            <a:pPr marL="228600" lvl="1" indent="-114300">
              <a:lnSpc>
                <a:spcPct val="90000"/>
              </a:lnSpc>
            </a:pPr>
            <a:r>
              <a:rPr lang="en-US" sz="1200" dirty="0"/>
              <a:t> How does one create or select an architecture based on a set of functional, performance, and quality requirements?</a:t>
            </a:r>
          </a:p>
          <a:p>
            <a:pPr marL="228600" lvl="1" indent="-114300">
              <a:lnSpc>
                <a:spcPct val="90000"/>
              </a:lnSpc>
            </a:pPr>
            <a:endParaRPr lang="en-US" sz="1200" dirty="0"/>
          </a:p>
          <a:p>
            <a:pPr marL="0" indent="0">
              <a:lnSpc>
                <a:spcPct val="90000"/>
              </a:lnSpc>
            </a:pPr>
            <a:r>
              <a:rPr lang="en-US" sz="1400" b="0" dirty="0"/>
              <a:t>Architecture evaluation and analysis: </a:t>
            </a:r>
            <a:endParaRPr lang="en-US" sz="1400" dirty="0"/>
          </a:p>
          <a:p>
            <a:pPr marL="228600" lvl="1" indent="-114300">
              <a:lnSpc>
                <a:spcPct val="90000"/>
              </a:lnSpc>
            </a:pPr>
            <a:r>
              <a:rPr lang="en-US" sz="1200" dirty="0"/>
              <a:t>How does one analyze an architecture to predict qualities about the systems</a:t>
            </a:r>
            <a:br>
              <a:rPr lang="en-US" sz="1200" dirty="0"/>
            </a:br>
            <a:r>
              <a:rPr lang="en-US" sz="1200" dirty="0"/>
              <a:t> How does one compare and choose between competing architectures</a:t>
            </a:r>
          </a:p>
          <a:p>
            <a:pPr marL="228600" lvl="1" indent="-114300">
              <a:lnSpc>
                <a:spcPct val="90000"/>
              </a:lnSpc>
            </a:pPr>
            <a:endParaRPr lang="en-US" sz="1200" dirty="0"/>
          </a:p>
          <a:p>
            <a:pPr marL="0" indent="0">
              <a:lnSpc>
                <a:spcPct val="90000"/>
              </a:lnSpc>
            </a:pPr>
            <a:r>
              <a:rPr lang="en-US" sz="1400" dirty="0"/>
              <a:t> </a:t>
            </a:r>
            <a:r>
              <a:rPr lang="en-US" sz="1400" b="0" dirty="0"/>
              <a:t>Architecture-based development and evolution: </a:t>
            </a:r>
            <a:endParaRPr lang="en-US" sz="1400" dirty="0"/>
          </a:p>
          <a:p>
            <a:pPr marL="228600" lvl="1" indent="-114300">
              <a:lnSpc>
                <a:spcPct val="90000"/>
              </a:lnSpc>
            </a:pPr>
            <a:r>
              <a:rPr lang="en-US" sz="1200" dirty="0"/>
              <a:t>How does one build and maintain a system where components may not exist or are incompatible </a:t>
            </a:r>
          </a:p>
          <a:p>
            <a:pPr marL="228600" lvl="1" indent="-114300">
              <a:lnSpc>
                <a:spcPct val="90000"/>
              </a:lnSpc>
            </a:pPr>
            <a:endParaRPr lang="en-US" sz="1200" dirty="0"/>
          </a:p>
          <a:p>
            <a:pPr marL="0" indent="0">
              <a:lnSpc>
                <a:spcPct val="90000"/>
              </a:lnSpc>
            </a:pPr>
            <a:r>
              <a:rPr lang="en-US" sz="1400" b="0" dirty="0"/>
              <a:t>Architecture recovery: </a:t>
            </a:r>
            <a:endParaRPr lang="en-US" sz="1400" dirty="0"/>
          </a:p>
          <a:p>
            <a:pPr marL="228600" lvl="1" indent="-114300">
              <a:lnSpc>
                <a:spcPct val="90000"/>
              </a:lnSpc>
            </a:pPr>
            <a:r>
              <a:rPr lang="en-US" sz="1200" dirty="0"/>
              <a:t>How does one evolve a legacy system when changes may affects its architecture? </a:t>
            </a:r>
          </a:p>
          <a:p>
            <a:pPr marL="228600" lvl="1" indent="-114300">
              <a:lnSpc>
                <a:spcPct val="90000"/>
              </a:lnSpc>
            </a:pPr>
            <a:r>
              <a:rPr lang="en-US" sz="1200" dirty="0"/>
              <a:t>How does one extract architecture from supplied documentation</a:t>
            </a:r>
            <a:r>
              <a:rPr lang="en-US" sz="1200" dirty="0" smtClean="0"/>
              <a:t>.</a:t>
            </a:r>
            <a:endParaRPr lang="en-US" sz="1200" dirty="0"/>
          </a:p>
          <a:p>
            <a:pPr marL="228600" lvl="1" indent="-114300">
              <a:lnSpc>
                <a:spcPct val="90000"/>
              </a:lnSpc>
              <a:buFontTx/>
              <a:buNone/>
            </a:pPr>
            <a:endParaRPr lang="en-US" sz="1200" dirty="0"/>
          </a:p>
          <a:p>
            <a:pPr marL="0" indent="0">
              <a:lnSpc>
                <a:spcPct val="90000"/>
              </a:lnSpc>
            </a:pPr>
            <a:r>
              <a:rPr lang="en-US" sz="1400" dirty="0"/>
              <a:t> </a:t>
            </a:r>
            <a:r>
              <a:rPr lang="en-US" sz="1400" b="0" dirty="0"/>
              <a:t>Architecture: Static </a:t>
            </a:r>
            <a:r>
              <a:rPr lang="en-US" sz="1400" b="0" dirty="0" err="1"/>
              <a:t>vs</a:t>
            </a:r>
            <a:r>
              <a:rPr lang="en-US" sz="1400" b="0" dirty="0"/>
              <a:t> Dynamic </a:t>
            </a:r>
            <a:r>
              <a:rPr lang="en-US" sz="1400" b="0" dirty="0" smtClean="0"/>
              <a:t>View</a:t>
            </a:r>
            <a:endParaRPr lang="en-US" sz="1400" dirty="0"/>
          </a:p>
          <a:p>
            <a:pPr marL="228600" lvl="1" indent="-114300">
              <a:lnSpc>
                <a:spcPct val="90000"/>
              </a:lnSpc>
              <a:buNone/>
            </a:pP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A2DD468B-5A8E-4F92-A679-62E8BFC02C5C}" type="slidenum">
              <a:rPr lang="en-US"/>
              <a:pPr/>
              <a:t>17</a:t>
            </a:fld>
            <a:endParaRPr lang="en-US"/>
          </a:p>
        </p:txBody>
      </p:sp>
      <p:sp>
        <p:nvSpPr>
          <p:cNvPr id="1004546" name="Rectangle 2"/>
          <p:cNvSpPr>
            <a:spLocks noGrp="1" noChangeArrowheads="1"/>
          </p:cNvSpPr>
          <p:nvPr>
            <p:ph type="title"/>
          </p:nvPr>
        </p:nvSpPr>
        <p:spPr/>
        <p:txBody>
          <a:bodyPr/>
          <a:lstStyle/>
          <a:p>
            <a:r>
              <a:rPr lang="en-US"/>
              <a:t>Architecture Representation Concepts</a:t>
            </a:r>
          </a:p>
        </p:txBody>
      </p:sp>
      <p:sp>
        <p:nvSpPr>
          <p:cNvPr id="1004547" name="Rectangle 3"/>
          <p:cNvSpPr>
            <a:spLocks noGrp="1" noChangeArrowheads="1"/>
          </p:cNvSpPr>
          <p:nvPr>
            <p:ph type="body" idx="1"/>
          </p:nvPr>
        </p:nvSpPr>
        <p:spPr>
          <a:xfrm>
            <a:off x="152400" y="1066800"/>
            <a:ext cx="8763000" cy="4648200"/>
          </a:xfrm>
        </p:spPr>
        <p:txBody>
          <a:bodyPr/>
          <a:lstStyle/>
          <a:p>
            <a:pPr>
              <a:lnSpc>
                <a:spcPct val="90000"/>
              </a:lnSpc>
            </a:pPr>
            <a:r>
              <a:rPr lang="en-US" sz="2000" dirty="0" smtClean="0"/>
              <a:t>Component</a:t>
            </a:r>
            <a:r>
              <a:rPr lang="en-US" sz="2000" dirty="0"/>
              <a:t>:</a:t>
            </a:r>
          </a:p>
          <a:p>
            <a:pPr lvl="1">
              <a:lnSpc>
                <a:spcPct val="90000"/>
              </a:lnSpc>
            </a:pPr>
            <a:r>
              <a:rPr lang="en-US" sz="1600" dirty="0"/>
              <a:t>An object with independent Existence, </a:t>
            </a:r>
            <a:r>
              <a:rPr lang="en-US" sz="1600" dirty="0" err="1"/>
              <a:t>i.g</a:t>
            </a:r>
            <a:r>
              <a:rPr lang="en-US" sz="1600" dirty="0"/>
              <a:t>.  A module, process, procedure, or variable </a:t>
            </a:r>
          </a:p>
          <a:p>
            <a:pPr>
              <a:lnSpc>
                <a:spcPct val="90000"/>
              </a:lnSpc>
            </a:pPr>
            <a:r>
              <a:rPr lang="en-US" sz="2000" dirty="0"/>
              <a:t>Interface:</a:t>
            </a:r>
          </a:p>
          <a:p>
            <a:pPr lvl="1">
              <a:lnSpc>
                <a:spcPct val="90000"/>
              </a:lnSpc>
            </a:pPr>
            <a:r>
              <a:rPr lang="en-US" sz="1600" dirty="0"/>
              <a:t>A typed object that denotes a logical point of interaction between a component and its environment.</a:t>
            </a:r>
          </a:p>
          <a:p>
            <a:pPr>
              <a:lnSpc>
                <a:spcPct val="90000"/>
              </a:lnSpc>
            </a:pPr>
            <a:r>
              <a:rPr lang="en-US" sz="2000" dirty="0"/>
              <a:t>Connector: </a:t>
            </a:r>
          </a:p>
          <a:p>
            <a:pPr lvl="1">
              <a:lnSpc>
                <a:spcPct val="90000"/>
              </a:lnSpc>
            </a:pPr>
            <a:r>
              <a:rPr lang="en-US" sz="1400" dirty="0"/>
              <a:t>A typed Object relating interface points, components, or both </a:t>
            </a:r>
          </a:p>
          <a:p>
            <a:pPr>
              <a:lnSpc>
                <a:spcPct val="90000"/>
              </a:lnSpc>
            </a:pPr>
            <a:r>
              <a:rPr lang="en-US" sz="1800" dirty="0"/>
              <a:t>Configuration</a:t>
            </a:r>
            <a:r>
              <a:rPr lang="en-US" sz="1800" b="0" dirty="0"/>
              <a:t>:</a:t>
            </a:r>
          </a:p>
          <a:p>
            <a:pPr lvl="1">
              <a:lnSpc>
                <a:spcPct val="90000"/>
              </a:lnSpc>
            </a:pPr>
            <a:r>
              <a:rPr lang="en-US" sz="1400" dirty="0"/>
              <a:t>A collection of Constraints that wire the objects into a specific architecture</a:t>
            </a:r>
            <a:endParaRPr lang="en-US" sz="1200" dirty="0"/>
          </a:p>
          <a:p>
            <a:pPr>
              <a:lnSpc>
                <a:spcPct val="90000"/>
              </a:lnSpc>
            </a:pPr>
            <a:r>
              <a:rPr lang="en-US" sz="1800" dirty="0"/>
              <a:t>Mapping</a:t>
            </a:r>
            <a:r>
              <a:rPr lang="en-US" sz="1800" b="0" dirty="0"/>
              <a:t>: </a:t>
            </a:r>
          </a:p>
          <a:p>
            <a:pPr lvl="1">
              <a:lnSpc>
                <a:spcPct val="90000"/>
              </a:lnSpc>
            </a:pPr>
            <a:r>
              <a:rPr lang="en-US" sz="1400" dirty="0"/>
              <a:t>A relationship that defines a syntactical translation from the language of an abstract architecture to the language of a concrete architecture</a:t>
            </a:r>
            <a:endParaRPr lang="en-US" sz="1600" dirty="0"/>
          </a:p>
          <a:p>
            <a:pPr>
              <a:lnSpc>
                <a:spcPct val="90000"/>
              </a:lnSpc>
            </a:pPr>
            <a:r>
              <a:rPr lang="en-US" sz="1800" dirty="0"/>
              <a:t>Architectural Style:</a:t>
            </a:r>
            <a:r>
              <a:rPr lang="en-US" sz="1800" b="0" dirty="0"/>
              <a:t> </a:t>
            </a:r>
          </a:p>
          <a:p>
            <a:pPr lvl="1">
              <a:lnSpc>
                <a:spcPct val="90000"/>
              </a:lnSpc>
            </a:pPr>
            <a:r>
              <a:rPr lang="en-US" sz="1600" b="0" dirty="0"/>
              <a:t> A vocabulary of design elements, constraints that determine how they are to be used and a semantic definition of the connectors associated with this style.</a:t>
            </a:r>
            <a:endParaRPr lang="en-US" sz="1000" b="0" dirty="0"/>
          </a:p>
        </p:txBody>
      </p:sp>
      <p:sp>
        <p:nvSpPr>
          <p:cNvPr id="1004548" name="Rectangle 4"/>
          <p:cNvSpPr>
            <a:spLocks noChangeArrowheads="1"/>
          </p:cNvSpPr>
          <p:nvPr/>
        </p:nvSpPr>
        <p:spPr bwMode="auto">
          <a:xfrm>
            <a:off x="609600" y="5638800"/>
            <a:ext cx="7162800" cy="457200"/>
          </a:xfrm>
          <a:prstGeom prst="rect">
            <a:avLst/>
          </a:prstGeom>
          <a:noFill/>
          <a:ln w="9525">
            <a:noFill/>
            <a:miter lim="800000"/>
            <a:headEnd/>
            <a:tailEnd/>
          </a:ln>
          <a:effectLst/>
        </p:spPr>
        <p:txBody>
          <a:bodyPr lIns="0" rIns="0">
            <a:spAutoFit/>
          </a:bodyPr>
          <a:lstStyle/>
          <a:p>
            <a:pPr algn="ctr">
              <a:lnSpc>
                <a:spcPct val="100000"/>
              </a:lnSpc>
              <a:buFontTx/>
              <a:buNone/>
            </a:pPr>
            <a:r>
              <a:rPr lang="en-US" sz="1200">
                <a:solidFill>
                  <a:srgbClr val="FF0000"/>
                </a:solidFill>
                <a:latin typeface="Arial" pitchFamily="34" charset="0"/>
              </a:rPr>
              <a:t>The differences in the considerations for a local vs distributed homogeneous vs distributed heterogeneous system  drive the definition of the particular architecture style.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8717DBFD-14D3-43DA-A416-FA9014B067AF}" type="slidenum">
              <a:rPr lang="en-US"/>
              <a:pPr/>
              <a:t>18</a:t>
            </a:fld>
            <a:endParaRPr lang="en-US"/>
          </a:p>
        </p:txBody>
      </p:sp>
      <p:sp>
        <p:nvSpPr>
          <p:cNvPr id="1006594" name="Rectangle 2"/>
          <p:cNvSpPr>
            <a:spLocks noGrp="1" noChangeArrowheads="1"/>
          </p:cNvSpPr>
          <p:nvPr>
            <p:ph type="title"/>
          </p:nvPr>
        </p:nvSpPr>
        <p:spPr/>
        <p:txBody>
          <a:bodyPr/>
          <a:lstStyle/>
          <a:p>
            <a:r>
              <a:rPr lang="en-US"/>
              <a:t>Architectural Style</a:t>
            </a:r>
          </a:p>
        </p:txBody>
      </p:sp>
      <p:sp>
        <p:nvSpPr>
          <p:cNvPr id="1006595" name="Rectangle 3"/>
          <p:cNvSpPr>
            <a:spLocks noGrp="1" noChangeArrowheads="1"/>
          </p:cNvSpPr>
          <p:nvPr>
            <p:ph type="body" idx="1"/>
          </p:nvPr>
        </p:nvSpPr>
        <p:spPr>
          <a:xfrm>
            <a:off x="152400" y="1066800"/>
            <a:ext cx="8839200" cy="5029200"/>
          </a:xfrm>
        </p:spPr>
        <p:txBody>
          <a:bodyPr/>
          <a:lstStyle/>
          <a:p>
            <a:r>
              <a:rPr lang="en-US" sz="2000" dirty="0" smtClean="0"/>
              <a:t>An </a:t>
            </a:r>
            <a:r>
              <a:rPr lang="en-US" sz="2000" dirty="0"/>
              <a:t>architectural style is a description of </a:t>
            </a:r>
            <a:r>
              <a:rPr lang="en-US" sz="2000" u="sng" dirty="0"/>
              <a:t>component types</a:t>
            </a:r>
            <a:r>
              <a:rPr lang="en-US" sz="2000" dirty="0"/>
              <a:t> and their topology.</a:t>
            </a:r>
            <a:br>
              <a:rPr lang="en-US" sz="2000" dirty="0"/>
            </a:br>
            <a:endParaRPr lang="en-US" sz="2000" dirty="0"/>
          </a:p>
          <a:p>
            <a:r>
              <a:rPr lang="en-US" sz="2000" dirty="0"/>
              <a:t>It also includes a description of the pattern of </a:t>
            </a:r>
            <a:r>
              <a:rPr lang="en-US" sz="2000" u="sng" dirty="0"/>
              <a:t>data and control interaction</a:t>
            </a:r>
            <a:r>
              <a:rPr lang="en-US" sz="2000" dirty="0"/>
              <a:t> among the components and an informal description of the benefits and drawbacks of using that style. </a:t>
            </a:r>
          </a:p>
          <a:p>
            <a:endParaRPr lang="en-US" sz="2000" dirty="0"/>
          </a:p>
          <a:p>
            <a:r>
              <a:rPr lang="en-US" sz="2000" dirty="0"/>
              <a:t>Architectural styles define classes of designs along with their associated known properties. </a:t>
            </a:r>
            <a:br>
              <a:rPr lang="en-US" sz="2000" dirty="0"/>
            </a:br>
            <a:endParaRPr lang="en-US" sz="2000" dirty="0"/>
          </a:p>
          <a:p>
            <a:r>
              <a:rPr lang="en-US" sz="2000" dirty="0"/>
              <a:t>They offer experience-based evidence of how each class has been used historically, along with qualitative reasoning to explain why each class has its specific properties. (patterns)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5415C21F-043C-44D6-A5BB-C9FBC00AA462}" type="slidenum">
              <a:rPr lang="en-US"/>
              <a:pPr/>
              <a:t>19</a:t>
            </a:fld>
            <a:endParaRPr lang="en-US"/>
          </a:p>
        </p:txBody>
      </p:sp>
      <p:sp>
        <p:nvSpPr>
          <p:cNvPr id="1007618" name="Rectangle 2"/>
          <p:cNvSpPr>
            <a:spLocks noGrp="1" noChangeArrowheads="1"/>
          </p:cNvSpPr>
          <p:nvPr>
            <p:ph type="title"/>
          </p:nvPr>
        </p:nvSpPr>
        <p:spPr/>
        <p:txBody>
          <a:bodyPr/>
          <a:lstStyle/>
          <a:p>
            <a:r>
              <a:rPr lang="en-US"/>
              <a:t>Architecture Styles</a:t>
            </a:r>
          </a:p>
        </p:txBody>
      </p:sp>
      <p:sp>
        <p:nvSpPr>
          <p:cNvPr id="1007619" name="Rectangle 3"/>
          <p:cNvSpPr>
            <a:spLocks noGrp="1" noChangeArrowheads="1"/>
          </p:cNvSpPr>
          <p:nvPr>
            <p:ph type="body" idx="1"/>
          </p:nvPr>
        </p:nvSpPr>
        <p:spPr>
          <a:xfrm>
            <a:off x="228600" y="1066800"/>
            <a:ext cx="8534400" cy="5257800"/>
          </a:xfrm>
        </p:spPr>
        <p:txBody>
          <a:bodyPr/>
          <a:lstStyle/>
          <a:p>
            <a:pPr>
              <a:lnSpc>
                <a:spcPct val="90000"/>
              </a:lnSpc>
            </a:pPr>
            <a:r>
              <a:rPr lang="en-US" sz="1600" dirty="0" smtClean="0"/>
              <a:t>Looking </a:t>
            </a:r>
            <a:r>
              <a:rPr lang="en-US" sz="1600" dirty="0"/>
              <a:t>for a Uniform Description of an Architecture</a:t>
            </a:r>
          </a:p>
          <a:p>
            <a:pPr lvl="1">
              <a:lnSpc>
                <a:spcPct val="90000"/>
              </a:lnSpc>
            </a:pPr>
            <a:r>
              <a:rPr lang="en-US" sz="1400" dirty="0"/>
              <a:t>Which kinds of Components and connectors are used in the style</a:t>
            </a:r>
          </a:p>
          <a:p>
            <a:pPr lvl="2">
              <a:lnSpc>
                <a:spcPct val="90000"/>
              </a:lnSpc>
            </a:pPr>
            <a:r>
              <a:rPr lang="en-US" sz="1200" b="0" dirty="0"/>
              <a:t>Examples: programs, objects, processes, filters</a:t>
            </a:r>
          </a:p>
          <a:p>
            <a:pPr lvl="2">
              <a:lnSpc>
                <a:spcPct val="90000"/>
              </a:lnSpc>
            </a:pPr>
            <a:r>
              <a:rPr lang="en-US" sz="1200" b="0" dirty="0"/>
              <a:t>The allowable kinds of components and connectors are primary </a:t>
            </a:r>
            <a:r>
              <a:rPr lang="en-US" sz="1200" b="0" dirty="0" err="1"/>
              <a:t>discriminants</a:t>
            </a:r>
            <a:r>
              <a:rPr lang="en-US" sz="1200" b="0" dirty="0"/>
              <a:t> among the styles, however the following four items also contribute to defining the particular style</a:t>
            </a:r>
          </a:p>
          <a:p>
            <a:pPr lvl="1">
              <a:lnSpc>
                <a:spcPct val="90000"/>
              </a:lnSpc>
            </a:pPr>
            <a:r>
              <a:rPr lang="en-US" sz="1400" dirty="0"/>
              <a:t>How is control shared, allocated m and transferred among the components</a:t>
            </a:r>
          </a:p>
          <a:p>
            <a:pPr lvl="2">
              <a:lnSpc>
                <a:spcPct val="90000"/>
              </a:lnSpc>
            </a:pPr>
            <a:r>
              <a:rPr lang="en-US" sz="1200" b="0" dirty="0"/>
              <a:t>Topology : ? Linear (non-branching) , ? A cyclical, ? Hierarchical, ? Star , ? Arbitrary, ? Static or Dynamic</a:t>
            </a:r>
          </a:p>
          <a:p>
            <a:pPr lvl="2">
              <a:lnSpc>
                <a:spcPct val="90000"/>
              </a:lnSpc>
            </a:pPr>
            <a:r>
              <a:rPr lang="en-US" sz="1200" b="0" dirty="0"/>
              <a:t>Synchronicity: ? Lockstep (sequential or parallel depending on the threads of control) , ? Synchronous, ? Asynchronous</a:t>
            </a:r>
          </a:p>
          <a:p>
            <a:pPr lvl="1">
              <a:lnSpc>
                <a:spcPct val="90000"/>
              </a:lnSpc>
            </a:pPr>
            <a:r>
              <a:rPr lang="en-US" sz="1400" dirty="0"/>
              <a:t>How is data  communicated through  the system</a:t>
            </a:r>
          </a:p>
          <a:p>
            <a:pPr lvl="2">
              <a:lnSpc>
                <a:spcPct val="90000"/>
              </a:lnSpc>
            </a:pPr>
            <a:r>
              <a:rPr lang="en-US" sz="1200" b="0" dirty="0"/>
              <a:t>Data Flow Topology as above for control</a:t>
            </a:r>
          </a:p>
          <a:p>
            <a:pPr lvl="2">
              <a:lnSpc>
                <a:spcPct val="90000"/>
              </a:lnSpc>
            </a:pPr>
            <a:r>
              <a:rPr lang="en-US" sz="1200" b="0" dirty="0"/>
              <a:t>Continuity: Continuous Flow: fresh data available at all times, Sporadic Flow, High-Volume </a:t>
            </a:r>
            <a:r>
              <a:rPr lang="en-US" sz="1200" b="0" dirty="0" err="1"/>
              <a:t>vs</a:t>
            </a:r>
            <a:r>
              <a:rPr lang="en-US" sz="1200" b="0" dirty="0"/>
              <a:t> Low Volume (see USB)</a:t>
            </a:r>
          </a:p>
          <a:p>
            <a:pPr lvl="3">
              <a:lnSpc>
                <a:spcPct val="90000"/>
              </a:lnSpc>
            </a:pPr>
            <a:r>
              <a:rPr lang="en-US" sz="1000" b="0" dirty="0"/>
              <a:t>(? How much network band-with is / can be dedicated to data synchronization)   </a:t>
            </a:r>
          </a:p>
          <a:p>
            <a:pPr lvl="2">
              <a:lnSpc>
                <a:spcPct val="90000"/>
              </a:lnSpc>
            </a:pPr>
            <a:r>
              <a:rPr lang="en-US" sz="1200" b="0" dirty="0"/>
              <a:t>Mode: Describes how data is made available throughout the system</a:t>
            </a:r>
          </a:p>
          <a:p>
            <a:pPr lvl="3">
              <a:lnSpc>
                <a:spcPct val="90000"/>
              </a:lnSpc>
            </a:pPr>
            <a:r>
              <a:rPr lang="en-US" sz="1000" b="0" dirty="0"/>
              <a:t>Object style: data is passed from component to component</a:t>
            </a:r>
          </a:p>
          <a:p>
            <a:pPr lvl="3">
              <a:lnSpc>
                <a:spcPct val="90000"/>
              </a:lnSpc>
            </a:pPr>
            <a:r>
              <a:rPr lang="en-US" sz="1000" b="0" dirty="0"/>
              <a:t>Shared data style: data is made available in a place accessible to all </a:t>
            </a:r>
          </a:p>
          <a:p>
            <a:pPr lvl="4">
              <a:lnSpc>
                <a:spcPct val="90000"/>
              </a:lnSpc>
            </a:pPr>
            <a:r>
              <a:rPr lang="en-US" sz="900" b="0" dirty="0"/>
              <a:t>Copy out- Copy In mode, vs. broadcast or multicast,   </a:t>
            </a:r>
          </a:p>
          <a:p>
            <a:pPr lvl="1">
              <a:lnSpc>
                <a:spcPct val="90000"/>
              </a:lnSpc>
            </a:pPr>
            <a:r>
              <a:rPr lang="en-US" sz="1400" dirty="0"/>
              <a:t>How do Data and control interact </a:t>
            </a:r>
          </a:p>
          <a:p>
            <a:pPr lvl="2">
              <a:lnSpc>
                <a:spcPct val="90000"/>
              </a:lnSpc>
            </a:pPr>
            <a:r>
              <a:rPr lang="en-US" sz="1200" b="0" dirty="0"/>
              <a:t>(data flow &amp; topology vs. control flow &amp; topology)</a:t>
            </a:r>
          </a:p>
          <a:p>
            <a:pPr lvl="3">
              <a:lnSpc>
                <a:spcPct val="90000"/>
              </a:lnSpc>
            </a:pPr>
            <a:r>
              <a:rPr lang="en-US" sz="1000" b="0" dirty="0"/>
              <a:t>Pipe &amp; Filter (data &amp; control pass together) vs. Client-Server control flows into the servers and data flows in to the clients. </a:t>
            </a:r>
          </a:p>
          <a:p>
            <a:pPr lvl="1">
              <a:lnSpc>
                <a:spcPct val="90000"/>
              </a:lnSpc>
            </a:pPr>
            <a:r>
              <a:rPr lang="en-US" sz="1400" dirty="0"/>
              <a:t>What type of reasoning (analysis) is compatible with the style</a:t>
            </a:r>
          </a:p>
          <a:p>
            <a:pPr lvl="2">
              <a:lnSpc>
                <a:spcPct val="90000"/>
              </a:lnSpc>
            </a:pPr>
            <a:r>
              <a:rPr lang="en-US" sz="1200" b="0" dirty="0"/>
              <a:t>Asynchronously operating components (Non-deterministic) vs. fixed sequence of atomic steps,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090578F3-9D7B-4360-9DB3-DE46EBD65B1A}" type="slidenum">
              <a:rPr lang="en-US"/>
              <a:pPr/>
              <a:t>2</a:t>
            </a:fld>
            <a:endParaRPr lang="en-US"/>
          </a:p>
        </p:txBody>
      </p:sp>
      <p:sp>
        <p:nvSpPr>
          <p:cNvPr id="735234" name="Rectangle 2050"/>
          <p:cNvSpPr>
            <a:spLocks noGrp="1" noChangeArrowheads="1"/>
          </p:cNvSpPr>
          <p:nvPr>
            <p:ph type="title"/>
          </p:nvPr>
        </p:nvSpPr>
        <p:spPr/>
        <p:txBody>
          <a:bodyPr/>
          <a:lstStyle/>
          <a:p>
            <a:r>
              <a:rPr lang="en-US"/>
              <a:t>Simple Case Study</a:t>
            </a:r>
          </a:p>
        </p:txBody>
      </p:sp>
      <p:sp>
        <p:nvSpPr>
          <p:cNvPr id="735235" name="Rectangle 2051"/>
          <p:cNvSpPr>
            <a:spLocks noGrp="1" noChangeArrowheads="1"/>
          </p:cNvSpPr>
          <p:nvPr>
            <p:ph type="body" idx="1"/>
          </p:nvPr>
        </p:nvSpPr>
        <p:spPr/>
        <p:txBody>
          <a:bodyPr/>
          <a:lstStyle/>
          <a:p>
            <a:r>
              <a:rPr lang="en-US"/>
              <a:t>Three vendors have been asked to submit bids for work that tracks student credentials…</a:t>
            </a:r>
          </a:p>
          <a:p>
            <a:r>
              <a:rPr lang="en-US"/>
              <a:t> All vendors supply demonstration systems that:</a:t>
            </a:r>
          </a:p>
          <a:p>
            <a:pPr lvl="1"/>
            <a:r>
              <a:rPr lang="en-US"/>
              <a:t> Seem to meet the requirements</a:t>
            </a:r>
          </a:p>
          <a:p>
            <a:pPr lvl="1"/>
            <a:r>
              <a:rPr lang="en-US"/>
              <a:t> Are all within similar cost estimates. </a:t>
            </a:r>
          </a:p>
          <a:p>
            <a:pPr lvl="1"/>
            <a:r>
              <a:rPr lang="en-US"/>
              <a:t> All other things being equal … Who do you pick ?</a:t>
            </a:r>
          </a:p>
          <a:p>
            <a:pPr lvl="1"/>
            <a:endParaRPr lang="en-US"/>
          </a:p>
          <a:p>
            <a:r>
              <a:rPr lang="en-US"/>
              <a:t> You ask them to come in and describe their architecture  so as to get a better understanding of the long term costs to maintain and adapt the system to your planned expansions.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4CDB89F3-1667-4841-982D-470F3372C7F3}" type="slidenum">
              <a:rPr lang="en-US"/>
              <a:pPr/>
              <a:t>20</a:t>
            </a:fld>
            <a:endParaRPr lang="en-US"/>
          </a:p>
        </p:txBody>
      </p:sp>
      <p:sp>
        <p:nvSpPr>
          <p:cNvPr id="1009666" name="Rectangle 2"/>
          <p:cNvSpPr>
            <a:spLocks noGrp="1" noChangeArrowheads="1"/>
          </p:cNvSpPr>
          <p:nvPr>
            <p:ph type="title"/>
          </p:nvPr>
        </p:nvSpPr>
        <p:spPr/>
        <p:txBody>
          <a:bodyPr/>
          <a:lstStyle/>
          <a:p>
            <a:r>
              <a:rPr lang="en-US"/>
              <a:t>A View of Architecture Styles</a:t>
            </a:r>
          </a:p>
        </p:txBody>
      </p:sp>
      <p:sp>
        <p:nvSpPr>
          <p:cNvPr id="1009667" name="Rectangle 3"/>
          <p:cNvSpPr>
            <a:spLocks noGrp="1" noChangeArrowheads="1"/>
          </p:cNvSpPr>
          <p:nvPr>
            <p:ph type="body" idx="1"/>
          </p:nvPr>
        </p:nvSpPr>
        <p:spPr>
          <a:xfrm>
            <a:off x="152400" y="1066800"/>
            <a:ext cx="5410200" cy="5105400"/>
          </a:xfrm>
        </p:spPr>
        <p:txBody>
          <a:bodyPr/>
          <a:lstStyle/>
          <a:p>
            <a:pPr>
              <a:lnSpc>
                <a:spcPct val="90000"/>
              </a:lnSpc>
            </a:pPr>
            <a:r>
              <a:rPr lang="en-US" sz="1400" b="0" u="sng" dirty="0" smtClean="0"/>
              <a:t>Data </a:t>
            </a:r>
            <a:r>
              <a:rPr lang="en-US" sz="1400" b="0" u="sng" dirty="0"/>
              <a:t>Flow</a:t>
            </a:r>
          </a:p>
          <a:p>
            <a:pPr lvl="1">
              <a:lnSpc>
                <a:spcPct val="90000"/>
              </a:lnSpc>
            </a:pPr>
            <a:r>
              <a:rPr lang="en-US" sz="1400" b="0" dirty="0"/>
              <a:t>(1) Batch Sequential (traditional systems) &amp; Pipeline Systems</a:t>
            </a:r>
          </a:p>
          <a:p>
            <a:pPr lvl="1">
              <a:lnSpc>
                <a:spcPct val="90000"/>
              </a:lnSpc>
            </a:pPr>
            <a:r>
              <a:rPr lang="en-US" sz="1400" b="0" dirty="0"/>
              <a:t>(2) Pipes &amp; Filters (Linked Stream transformers) </a:t>
            </a:r>
          </a:p>
          <a:p>
            <a:pPr>
              <a:lnSpc>
                <a:spcPct val="90000"/>
              </a:lnSpc>
            </a:pPr>
            <a:r>
              <a:rPr lang="en-US" sz="1600" b="0" u="sng" dirty="0"/>
              <a:t>Call &amp; return</a:t>
            </a:r>
          </a:p>
          <a:p>
            <a:pPr lvl="1">
              <a:lnSpc>
                <a:spcPct val="90000"/>
              </a:lnSpc>
            </a:pPr>
            <a:r>
              <a:rPr lang="en-US" sz="1400" b="0" dirty="0"/>
              <a:t>(3) Main Program &amp; Subroutine</a:t>
            </a:r>
          </a:p>
          <a:p>
            <a:pPr lvl="1">
              <a:lnSpc>
                <a:spcPct val="90000"/>
              </a:lnSpc>
            </a:pPr>
            <a:r>
              <a:rPr lang="en-US" sz="1400" b="0" dirty="0"/>
              <a:t>(4) OO Systems</a:t>
            </a:r>
          </a:p>
          <a:p>
            <a:pPr lvl="1">
              <a:lnSpc>
                <a:spcPct val="90000"/>
              </a:lnSpc>
            </a:pPr>
            <a:r>
              <a:rPr lang="en-US" sz="1400" b="0" dirty="0"/>
              <a:t>(5) Hierarchical Layers</a:t>
            </a:r>
            <a:endParaRPr lang="en-US" sz="1200" b="0" dirty="0"/>
          </a:p>
          <a:p>
            <a:pPr>
              <a:lnSpc>
                <a:spcPct val="90000"/>
              </a:lnSpc>
            </a:pPr>
            <a:r>
              <a:rPr lang="en-US" sz="1600" b="0" u="sng" dirty="0"/>
              <a:t>Independent Components</a:t>
            </a:r>
            <a:endParaRPr lang="en-US" sz="1600" b="0" dirty="0"/>
          </a:p>
          <a:p>
            <a:pPr lvl="1">
              <a:lnSpc>
                <a:spcPct val="90000"/>
              </a:lnSpc>
            </a:pPr>
            <a:r>
              <a:rPr lang="en-US" sz="1400" b="0" dirty="0"/>
              <a:t>(6) Communicating Processes</a:t>
            </a:r>
          </a:p>
          <a:p>
            <a:pPr lvl="1">
              <a:lnSpc>
                <a:spcPct val="90000"/>
              </a:lnSpc>
            </a:pPr>
            <a:r>
              <a:rPr lang="en-US" sz="1400" b="0" dirty="0"/>
              <a:t>(7) Event Systems</a:t>
            </a:r>
          </a:p>
          <a:p>
            <a:pPr>
              <a:lnSpc>
                <a:spcPct val="90000"/>
              </a:lnSpc>
            </a:pPr>
            <a:r>
              <a:rPr lang="en-US" sz="1600" b="0" u="sng" dirty="0"/>
              <a:t>Virtual Machines</a:t>
            </a:r>
          </a:p>
          <a:p>
            <a:pPr lvl="1">
              <a:lnSpc>
                <a:spcPct val="90000"/>
              </a:lnSpc>
            </a:pPr>
            <a:r>
              <a:rPr lang="en-US" sz="1400" b="0" dirty="0"/>
              <a:t>(8) Interpreters</a:t>
            </a:r>
          </a:p>
          <a:p>
            <a:pPr lvl="1">
              <a:lnSpc>
                <a:spcPct val="90000"/>
              </a:lnSpc>
            </a:pPr>
            <a:r>
              <a:rPr lang="en-US" sz="1400" b="0" dirty="0"/>
              <a:t>(9) Rule-Base systems</a:t>
            </a:r>
          </a:p>
          <a:p>
            <a:pPr>
              <a:lnSpc>
                <a:spcPct val="90000"/>
              </a:lnSpc>
            </a:pPr>
            <a:r>
              <a:rPr lang="en-US" sz="1600" b="0" u="sng" dirty="0"/>
              <a:t>Data-Centered Systems (Repository)</a:t>
            </a:r>
          </a:p>
          <a:p>
            <a:pPr lvl="1">
              <a:lnSpc>
                <a:spcPct val="90000"/>
              </a:lnSpc>
            </a:pPr>
            <a:r>
              <a:rPr lang="en-US" sz="1400" b="0" dirty="0"/>
              <a:t>(10) Databases</a:t>
            </a:r>
          </a:p>
          <a:p>
            <a:pPr lvl="1">
              <a:lnSpc>
                <a:spcPct val="90000"/>
              </a:lnSpc>
            </a:pPr>
            <a:r>
              <a:rPr lang="en-US" sz="1400" b="0" dirty="0"/>
              <a:t>(11) Hypertext Systems</a:t>
            </a:r>
          </a:p>
          <a:p>
            <a:pPr lvl="1">
              <a:lnSpc>
                <a:spcPct val="90000"/>
              </a:lnSpc>
            </a:pPr>
            <a:r>
              <a:rPr lang="en-US" sz="1400" b="0" dirty="0"/>
              <a:t>(12) Blackboards</a:t>
            </a:r>
          </a:p>
        </p:txBody>
      </p:sp>
      <p:sp>
        <p:nvSpPr>
          <p:cNvPr id="1009668" name="Rectangle 4"/>
          <p:cNvSpPr>
            <a:spLocks noChangeArrowheads="1"/>
          </p:cNvSpPr>
          <p:nvPr/>
        </p:nvSpPr>
        <p:spPr bwMode="auto">
          <a:xfrm>
            <a:off x="5791200" y="1143000"/>
            <a:ext cx="2819400" cy="5105400"/>
          </a:xfrm>
          <a:prstGeom prst="rect">
            <a:avLst/>
          </a:prstGeom>
          <a:solidFill>
            <a:schemeClr val="bg1"/>
          </a:solidFill>
          <a:ln w="9525">
            <a:noFill/>
            <a:miter lim="800000"/>
            <a:headEnd/>
            <a:tailEnd/>
          </a:ln>
          <a:effectLst/>
        </p:spPr>
        <p:txBody>
          <a:bodyPr/>
          <a:lstStyle/>
          <a:p>
            <a:pPr marL="114300" indent="-114300"/>
            <a:r>
              <a:rPr lang="en-US" sz="1400" b="0" u="sng" dirty="0"/>
              <a:t>(13) Distributed Processing Styles</a:t>
            </a:r>
            <a:endParaRPr lang="en-US" sz="1400" b="0" dirty="0"/>
          </a:p>
          <a:p>
            <a:pPr marL="114300" indent="-114300"/>
            <a:r>
              <a:rPr lang="en-US" sz="1600" b="0" u="sng" dirty="0"/>
              <a:t>(14) Process Control Style</a:t>
            </a:r>
          </a:p>
          <a:p>
            <a:pPr marL="114300" indent="-114300">
              <a:buNone/>
            </a:pPr>
            <a:endParaRPr lang="en-US" sz="1600" b="0"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1705CCFB-271C-4286-96B3-57F834E85630}" type="slidenum">
              <a:rPr lang="en-US"/>
              <a:pPr/>
              <a:t>21</a:t>
            </a:fld>
            <a:endParaRPr lang="en-US"/>
          </a:p>
        </p:txBody>
      </p:sp>
      <p:sp>
        <p:nvSpPr>
          <p:cNvPr id="1010690" name="Rectangle 2"/>
          <p:cNvSpPr>
            <a:spLocks noGrp="1" noChangeArrowheads="1"/>
          </p:cNvSpPr>
          <p:nvPr>
            <p:ph type="title"/>
          </p:nvPr>
        </p:nvSpPr>
        <p:spPr/>
        <p:txBody>
          <a:bodyPr/>
          <a:lstStyle/>
          <a:p>
            <a:r>
              <a:rPr lang="en-US"/>
              <a:t>Batch Sequential</a:t>
            </a:r>
          </a:p>
        </p:txBody>
      </p:sp>
      <p:sp>
        <p:nvSpPr>
          <p:cNvPr id="1010691" name="Rectangle 3"/>
          <p:cNvSpPr>
            <a:spLocks noGrp="1" noChangeArrowheads="1"/>
          </p:cNvSpPr>
          <p:nvPr>
            <p:ph type="body" idx="1"/>
          </p:nvPr>
        </p:nvSpPr>
        <p:spPr>
          <a:xfrm>
            <a:off x="0" y="838200"/>
            <a:ext cx="8763000" cy="4954588"/>
          </a:xfrm>
        </p:spPr>
        <p:txBody>
          <a:bodyPr>
            <a:spAutoFit/>
          </a:bodyPr>
          <a:lstStyle/>
          <a:p>
            <a:r>
              <a:rPr lang="en-US" sz="1800" dirty="0" smtClean="0"/>
              <a:t>General </a:t>
            </a:r>
            <a:r>
              <a:rPr lang="en-US" sz="1800" dirty="0"/>
              <a:t>Constructs:</a:t>
            </a:r>
          </a:p>
          <a:p>
            <a:pPr lvl="1"/>
            <a:r>
              <a:rPr lang="en-US" sz="1600" b="0" dirty="0"/>
              <a:t>Processing Steps are independent programs</a:t>
            </a:r>
          </a:p>
          <a:p>
            <a:pPr lvl="1"/>
            <a:r>
              <a:rPr lang="en-US" sz="1600" b="0" dirty="0"/>
              <a:t>Each steps runs to completion before the next program starts</a:t>
            </a:r>
          </a:p>
          <a:p>
            <a:pPr lvl="1"/>
            <a:r>
              <a:rPr lang="en-US" sz="1600" b="0" dirty="0"/>
              <a:t>Data is transmitted in complete data sets between programs</a:t>
            </a:r>
          </a:p>
          <a:p>
            <a:pPr lvl="1"/>
            <a:r>
              <a:rPr lang="en-US" sz="1600" b="0" dirty="0"/>
              <a:t>Historically used in Data processing</a:t>
            </a:r>
          </a:p>
          <a:p>
            <a:pPr lvl="1"/>
            <a:r>
              <a:rPr lang="en-US" sz="1600" b="0" dirty="0"/>
              <a:t>Needs a scheduler to submit the jobs </a:t>
            </a:r>
          </a:p>
          <a:p>
            <a:r>
              <a:rPr lang="en-US" sz="1800" dirty="0"/>
              <a:t>Advantages:</a:t>
            </a:r>
            <a:r>
              <a:rPr lang="en-US" sz="1800" b="0" dirty="0"/>
              <a:t> </a:t>
            </a:r>
          </a:p>
          <a:p>
            <a:pPr lvl="1"/>
            <a:r>
              <a:rPr lang="en-US" sz="1600" b="0" dirty="0"/>
              <a:t>Allows the designer to understand the system in terms of business process steps.</a:t>
            </a:r>
          </a:p>
          <a:p>
            <a:pPr lvl="1"/>
            <a:r>
              <a:rPr lang="en-US" sz="1600" b="0" dirty="0"/>
              <a:t>Easy to maintain (supposedly) and add new or replace programs. However experience has shown that program and data stores are really tied to the business process.</a:t>
            </a:r>
          </a:p>
          <a:p>
            <a:r>
              <a:rPr lang="en-US" sz="1800" dirty="0"/>
              <a:t>Disadvantages: </a:t>
            </a:r>
          </a:p>
          <a:p>
            <a:pPr lvl="1"/>
            <a:r>
              <a:rPr lang="en-US" sz="1600" b="0" dirty="0"/>
              <a:t> Not good at interactive applications</a:t>
            </a:r>
          </a:p>
          <a:p>
            <a:pPr lvl="1"/>
            <a:r>
              <a:rPr lang="en-US" sz="1600" b="0" dirty="0"/>
              <a:t> Limited Support for concurrent execution as each program needs ALL the data before it starts. </a:t>
            </a:r>
          </a:p>
          <a:p>
            <a:pPr lvl="1"/>
            <a:r>
              <a:rPr lang="en-US" sz="1600" b="0" dirty="0"/>
              <a:t> Need to get ALL the  data through the system before we can really see results.</a:t>
            </a:r>
          </a:p>
          <a:p>
            <a:pPr lvl="1"/>
            <a:r>
              <a:rPr lang="en-US" sz="1600" b="0" dirty="0"/>
              <a:t> Not responsive to changes, No Event Handling, No Fault Tolerance, Many </a:t>
            </a:r>
            <a:r>
              <a:rPr lang="en-US" sz="1600" b="0" dirty="0" smtClean="0"/>
              <a:t>problems </a:t>
            </a:r>
            <a:r>
              <a:rPr lang="en-US" sz="1600" b="0" dirty="0"/>
              <a:t>if tapes are run out of sequence.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en-US" dirty="0" smtClean="0"/>
              <a:t> </a:t>
            </a:r>
            <a:endParaRPr lang="en-US" dirty="0"/>
          </a:p>
        </p:txBody>
      </p:sp>
      <p:sp>
        <p:nvSpPr>
          <p:cNvPr id="15"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6" name="Slide Number Placeholder 4"/>
          <p:cNvSpPr>
            <a:spLocks noGrp="1"/>
          </p:cNvSpPr>
          <p:nvPr>
            <p:ph type="sldNum" sz="quarter" idx="12"/>
          </p:nvPr>
        </p:nvSpPr>
        <p:spPr/>
        <p:txBody>
          <a:bodyPr/>
          <a:lstStyle/>
          <a:p>
            <a:fld id="{4E9DB232-1D1C-4408-B47A-33E2DA78CDA0}" type="slidenum">
              <a:rPr lang="en-US"/>
              <a:pPr/>
              <a:t>22</a:t>
            </a:fld>
            <a:endParaRPr lang="en-US"/>
          </a:p>
        </p:txBody>
      </p:sp>
      <p:sp>
        <p:nvSpPr>
          <p:cNvPr id="1011714" name="Rectangle 2"/>
          <p:cNvSpPr>
            <a:spLocks noGrp="1" noChangeArrowheads="1"/>
          </p:cNvSpPr>
          <p:nvPr>
            <p:ph type="title"/>
          </p:nvPr>
        </p:nvSpPr>
        <p:spPr/>
        <p:txBody>
          <a:bodyPr/>
          <a:lstStyle/>
          <a:p>
            <a:r>
              <a:rPr lang="en-US"/>
              <a:t>Suggested Batch Sequential Style</a:t>
            </a:r>
          </a:p>
        </p:txBody>
      </p:sp>
      <p:sp>
        <p:nvSpPr>
          <p:cNvPr id="1011715" name="Rectangle 3"/>
          <p:cNvSpPr>
            <a:spLocks noChangeArrowheads="1"/>
          </p:cNvSpPr>
          <p:nvPr/>
        </p:nvSpPr>
        <p:spPr bwMode="auto">
          <a:xfrm>
            <a:off x="598488" y="2211388"/>
            <a:ext cx="12414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1</a:t>
            </a:r>
          </a:p>
        </p:txBody>
      </p:sp>
      <p:sp>
        <p:nvSpPr>
          <p:cNvPr id="1011716" name="Rectangle 4"/>
          <p:cNvSpPr>
            <a:spLocks noChangeArrowheads="1"/>
          </p:cNvSpPr>
          <p:nvPr/>
        </p:nvSpPr>
        <p:spPr bwMode="auto">
          <a:xfrm>
            <a:off x="2393950" y="1931988"/>
            <a:ext cx="720725" cy="955675"/>
          </a:xfrm>
          <a:prstGeom prst="rect">
            <a:avLst/>
          </a:prstGeom>
          <a:noFill/>
          <a:ln w="9525">
            <a:solidFill>
              <a:schemeClr val="tx1"/>
            </a:solidFill>
            <a:miter lim="800000"/>
            <a:headEnd/>
            <a:tailEnd/>
          </a:ln>
          <a:effectLst/>
        </p:spPr>
        <p:txBody>
          <a:bodyPr wrap="none" anchor="ctr">
            <a:spAutoFit/>
          </a:bodyPr>
          <a:lstStyle/>
          <a:p>
            <a:pPr algn="ctr">
              <a:buFontTx/>
              <a:buNone/>
            </a:pPr>
            <a:r>
              <a:rPr lang="en-US"/>
              <a:t>Data </a:t>
            </a:r>
          </a:p>
          <a:p>
            <a:pPr algn="ctr">
              <a:buFontTx/>
              <a:buNone/>
            </a:pPr>
            <a:r>
              <a:rPr lang="en-US"/>
              <a:t>Store</a:t>
            </a:r>
          </a:p>
          <a:p>
            <a:pPr algn="ctr">
              <a:buFontTx/>
              <a:buNone/>
            </a:pPr>
            <a:r>
              <a:rPr lang="en-US"/>
              <a:t>(1)</a:t>
            </a:r>
          </a:p>
        </p:txBody>
      </p:sp>
      <p:sp>
        <p:nvSpPr>
          <p:cNvPr id="1011717" name="Rectangle 5"/>
          <p:cNvSpPr>
            <a:spLocks noChangeArrowheads="1"/>
          </p:cNvSpPr>
          <p:nvPr/>
        </p:nvSpPr>
        <p:spPr bwMode="auto">
          <a:xfrm>
            <a:off x="3505200" y="2241550"/>
            <a:ext cx="12414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2</a:t>
            </a:r>
          </a:p>
        </p:txBody>
      </p:sp>
      <p:sp>
        <p:nvSpPr>
          <p:cNvPr id="1011718" name="Rectangle 6"/>
          <p:cNvSpPr>
            <a:spLocks noChangeArrowheads="1"/>
          </p:cNvSpPr>
          <p:nvPr/>
        </p:nvSpPr>
        <p:spPr bwMode="auto">
          <a:xfrm>
            <a:off x="6705600" y="2238375"/>
            <a:ext cx="14065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(n)</a:t>
            </a:r>
          </a:p>
        </p:txBody>
      </p:sp>
      <p:sp>
        <p:nvSpPr>
          <p:cNvPr id="1011719" name="Rectangle 7"/>
          <p:cNvSpPr>
            <a:spLocks noChangeArrowheads="1"/>
          </p:cNvSpPr>
          <p:nvPr/>
        </p:nvSpPr>
        <p:spPr bwMode="auto">
          <a:xfrm>
            <a:off x="5248275" y="1939925"/>
            <a:ext cx="771525" cy="955675"/>
          </a:xfrm>
          <a:prstGeom prst="rect">
            <a:avLst/>
          </a:prstGeom>
          <a:noFill/>
          <a:ln w="9525">
            <a:solidFill>
              <a:schemeClr val="tx1"/>
            </a:solidFill>
            <a:miter lim="800000"/>
            <a:headEnd/>
            <a:tailEnd/>
          </a:ln>
          <a:effectLst/>
        </p:spPr>
        <p:txBody>
          <a:bodyPr wrap="none" anchor="ctr">
            <a:spAutoFit/>
          </a:bodyPr>
          <a:lstStyle/>
          <a:p>
            <a:pPr algn="ctr">
              <a:buFontTx/>
              <a:buNone/>
            </a:pPr>
            <a:r>
              <a:rPr lang="en-US"/>
              <a:t>Data </a:t>
            </a:r>
          </a:p>
          <a:p>
            <a:pPr algn="ctr">
              <a:buFontTx/>
              <a:buNone/>
            </a:pPr>
            <a:r>
              <a:rPr lang="en-US"/>
              <a:t>Store </a:t>
            </a:r>
          </a:p>
          <a:p>
            <a:pPr algn="ctr">
              <a:buFontTx/>
              <a:buNone/>
            </a:pPr>
            <a:r>
              <a:rPr lang="en-US"/>
              <a:t>(2)</a:t>
            </a:r>
          </a:p>
        </p:txBody>
      </p:sp>
      <p:cxnSp>
        <p:nvCxnSpPr>
          <p:cNvPr id="1011720" name="AutoShape 8"/>
          <p:cNvCxnSpPr>
            <a:cxnSpLocks noChangeShapeType="1"/>
            <a:stCxn id="1011715" idx="3"/>
          </p:cNvCxnSpPr>
          <p:nvPr/>
        </p:nvCxnSpPr>
        <p:spPr bwMode="auto">
          <a:xfrm>
            <a:off x="1839913" y="2386013"/>
            <a:ext cx="522287" cy="0"/>
          </a:xfrm>
          <a:prstGeom prst="straightConnector1">
            <a:avLst/>
          </a:prstGeom>
          <a:noFill/>
          <a:ln w="9525">
            <a:solidFill>
              <a:schemeClr val="tx1"/>
            </a:solidFill>
            <a:round/>
            <a:headEnd/>
            <a:tailEnd type="triangle" w="med" len="med"/>
          </a:ln>
          <a:effectLst/>
        </p:spPr>
      </p:cxnSp>
      <p:cxnSp>
        <p:nvCxnSpPr>
          <p:cNvPr id="1011721" name="AutoShape 9"/>
          <p:cNvCxnSpPr>
            <a:cxnSpLocks noChangeShapeType="1"/>
            <a:stCxn id="1011716" idx="3"/>
            <a:endCxn id="1011717" idx="1"/>
          </p:cNvCxnSpPr>
          <p:nvPr/>
        </p:nvCxnSpPr>
        <p:spPr bwMode="auto">
          <a:xfrm>
            <a:off x="3114675" y="2409825"/>
            <a:ext cx="390525" cy="6350"/>
          </a:xfrm>
          <a:prstGeom prst="straightConnector1">
            <a:avLst/>
          </a:prstGeom>
          <a:noFill/>
          <a:ln w="9525">
            <a:solidFill>
              <a:schemeClr val="tx1"/>
            </a:solidFill>
            <a:round/>
            <a:headEnd/>
            <a:tailEnd type="triangle" w="med" len="med"/>
          </a:ln>
          <a:effectLst/>
        </p:spPr>
      </p:cxnSp>
      <p:cxnSp>
        <p:nvCxnSpPr>
          <p:cNvPr id="1011722" name="AutoShape 10"/>
          <p:cNvCxnSpPr>
            <a:cxnSpLocks noChangeShapeType="1"/>
            <a:stCxn id="1011717" idx="3"/>
            <a:endCxn id="1011719" idx="1"/>
          </p:cNvCxnSpPr>
          <p:nvPr/>
        </p:nvCxnSpPr>
        <p:spPr bwMode="auto">
          <a:xfrm>
            <a:off x="4746625" y="2416175"/>
            <a:ext cx="501650" cy="1588"/>
          </a:xfrm>
          <a:prstGeom prst="straightConnector1">
            <a:avLst/>
          </a:prstGeom>
          <a:noFill/>
          <a:ln w="9525">
            <a:solidFill>
              <a:schemeClr val="tx1"/>
            </a:solidFill>
            <a:round/>
            <a:headEnd/>
            <a:tailEnd type="triangle" w="med" len="med"/>
          </a:ln>
          <a:effectLst/>
        </p:spPr>
      </p:cxnSp>
      <p:cxnSp>
        <p:nvCxnSpPr>
          <p:cNvPr id="1011723" name="AutoShape 11"/>
          <p:cNvCxnSpPr>
            <a:cxnSpLocks noChangeShapeType="1"/>
            <a:stCxn id="1011719" idx="3"/>
            <a:endCxn id="1011718" idx="1"/>
          </p:cNvCxnSpPr>
          <p:nvPr/>
        </p:nvCxnSpPr>
        <p:spPr bwMode="auto">
          <a:xfrm flipV="1">
            <a:off x="6019800" y="2413000"/>
            <a:ext cx="685800" cy="4763"/>
          </a:xfrm>
          <a:prstGeom prst="straightConnector1">
            <a:avLst/>
          </a:prstGeom>
          <a:noFill/>
          <a:ln w="9525">
            <a:solidFill>
              <a:schemeClr val="tx1"/>
            </a:solidFill>
            <a:round/>
            <a:headEnd/>
            <a:tailEnd type="triangle" w="med" len="med"/>
          </a:ln>
          <a:effectLst/>
        </p:spPr>
      </p:cxnSp>
      <p:sp>
        <p:nvSpPr>
          <p:cNvPr id="1011724" name="Rectangle 12"/>
          <p:cNvSpPr>
            <a:spLocks noChangeArrowheads="1"/>
          </p:cNvSpPr>
          <p:nvPr/>
        </p:nvSpPr>
        <p:spPr bwMode="auto">
          <a:xfrm>
            <a:off x="3657600" y="1295400"/>
            <a:ext cx="1295400" cy="349250"/>
          </a:xfrm>
          <a:prstGeom prst="rect">
            <a:avLst/>
          </a:prstGeom>
          <a:noFill/>
          <a:ln w="9525">
            <a:solidFill>
              <a:schemeClr val="tx1"/>
            </a:solidFill>
            <a:miter lim="800000"/>
            <a:headEnd/>
            <a:tailEnd/>
          </a:ln>
          <a:effectLst/>
        </p:spPr>
        <p:txBody>
          <a:bodyPr anchor="ctr">
            <a:spAutoFit/>
          </a:bodyPr>
          <a:lstStyle/>
          <a:p>
            <a:pPr>
              <a:buFontTx/>
              <a:buNone/>
            </a:pPr>
            <a:r>
              <a:rPr lang="en-US"/>
              <a:t>Scheduler</a:t>
            </a:r>
          </a:p>
        </p:txBody>
      </p:sp>
      <p:sp>
        <p:nvSpPr>
          <p:cNvPr id="1011725" name="Rectangle 13"/>
          <p:cNvSpPr>
            <a:spLocks noChangeArrowheads="1"/>
          </p:cNvSpPr>
          <p:nvPr/>
        </p:nvSpPr>
        <p:spPr bwMode="auto">
          <a:xfrm>
            <a:off x="0" y="3657600"/>
            <a:ext cx="8763000" cy="696913"/>
          </a:xfrm>
          <a:prstGeom prst="rect">
            <a:avLst/>
          </a:prstGeom>
          <a:solidFill>
            <a:schemeClr val="bg1"/>
          </a:solidFill>
          <a:ln w="9525">
            <a:noFill/>
            <a:miter lim="800000"/>
            <a:headEnd/>
            <a:tailEnd/>
          </a:ln>
          <a:effectLst/>
        </p:spPr>
        <p:txBody>
          <a:bodyPr>
            <a:spAutoFit/>
          </a:bodyPr>
          <a:lstStyle/>
          <a:p>
            <a:pPr marL="114300" indent="-114300">
              <a:lnSpc>
                <a:spcPct val="100000"/>
              </a:lnSpc>
              <a:buFontTx/>
              <a:buNone/>
            </a:pPr>
            <a:r>
              <a:rPr lang="en-US"/>
              <a:t>Components are the Programs and Data stores.</a:t>
            </a:r>
          </a:p>
          <a:p>
            <a:pPr marL="114300" indent="-114300">
              <a:lnSpc>
                <a:spcPct val="100000"/>
              </a:lnSpc>
              <a:buFontTx/>
              <a:buNone/>
            </a:pPr>
            <a:r>
              <a:rPr lang="en-US"/>
              <a:t>Connectors are one way pipes that transfer bulk data sets.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dirty="0" smtClean="0"/>
              <a:t> </a:t>
            </a:r>
            <a:endParaRPr lang="en-US" dirty="0"/>
          </a:p>
        </p:txBody>
      </p:sp>
      <p:sp>
        <p:nvSpPr>
          <p:cNvPr id="11"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2" name="Slide Number Placeholder 5"/>
          <p:cNvSpPr>
            <a:spLocks noGrp="1"/>
          </p:cNvSpPr>
          <p:nvPr>
            <p:ph type="sldNum" sz="quarter" idx="12"/>
          </p:nvPr>
        </p:nvSpPr>
        <p:spPr/>
        <p:txBody>
          <a:bodyPr/>
          <a:lstStyle/>
          <a:p>
            <a:fld id="{06E8D43D-8A93-4B1E-93DC-D19B5388DE7E}" type="slidenum">
              <a:rPr lang="en-US"/>
              <a:pPr/>
              <a:t>23</a:t>
            </a:fld>
            <a:endParaRPr lang="en-US"/>
          </a:p>
        </p:txBody>
      </p:sp>
      <p:sp>
        <p:nvSpPr>
          <p:cNvPr id="1012738" name="Rectangle 2"/>
          <p:cNvSpPr>
            <a:spLocks noGrp="1" noChangeArrowheads="1"/>
          </p:cNvSpPr>
          <p:nvPr>
            <p:ph type="title"/>
          </p:nvPr>
        </p:nvSpPr>
        <p:spPr/>
        <p:txBody>
          <a:bodyPr/>
          <a:lstStyle/>
          <a:p>
            <a:r>
              <a:rPr lang="en-US"/>
              <a:t>Pipe &amp; Filter (Pipeline)Architecture Styles</a:t>
            </a:r>
          </a:p>
        </p:txBody>
      </p:sp>
      <p:sp>
        <p:nvSpPr>
          <p:cNvPr id="1012739" name="Rectangle 3"/>
          <p:cNvSpPr>
            <a:spLocks noGrp="1" noChangeArrowheads="1"/>
          </p:cNvSpPr>
          <p:nvPr>
            <p:ph type="body" idx="1"/>
          </p:nvPr>
        </p:nvSpPr>
        <p:spPr>
          <a:xfrm>
            <a:off x="152400" y="1066800"/>
            <a:ext cx="8763000" cy="4648200"/>
          </a:xfrm>
        </p:spPr>
        <p:txBody>
          <a:bodyPr/>
          <a:lstStyle/>
          <a:p>
            <a:pPr>
              <a:lnSpc>
                <a:spcPct val="90000"/>
              </a:lnSpc>
            </a:pPr>
            <a:r>
              <a:rPr lang="en-US" sz="1600" dirty="0" smtClean="0"/>
              <a:t>General </a:t>
            </a:r>
            <a:r>
              <a:rPr lang="en-US" sz="1600" dirty="0"/>
              <a:t>Constructs:</a:t>
            </a:r>
          </a:p>
          <a:p>
            <a:pPr lvl="1">
              <a:lnSpc>
                <a:spcPct val="90000"/>
              </a:lnSpc>
            </a:pPr>
            <a:r>
              <a:rPr lang="en-US" sz="1200" dirty="0"/>
              <a:t>Pipes move data between filters.</a:t>
            </a:r>
          </a:p>
          <a:p>
            <a:pPr lvl="1">
              <a:lnSpc>
                <a:spcPct val="90000"/>
              </a:lnSpc>
            </a:pPr>
            <a:r>
              <a:rPr lang="en-US" sz="1200" b="0" dirty="0"/>
              <a:t>The Filters must be independent entities and do NOT share state with other filters.</a:t>
            </a:r>
          </a:p>
          <a:p>
            <a:pPr lvl="1">
              <a:lnSpc>
                <a:spcPct val="90000"/>
              </a:lnSpc>
            </a:pPr>
            <a:r>
              <a:rPr lang="en-US" sz="1200" b="0" dirty="0"/>
              <a:t> Filters Do NOT know their sources and sinks of data. </a:t>
            </a:r>
          </a:p>
          <a:p>
            <a:pPr lvl="1">
              <a:lnSpc>
                <a:spcPct val="90000"/>
              </a:lnSpc>
            </a:pPr>
            <a:r>
              <a:rPr lang="en-US" sz="1200" b="0" dirty="0"/>
              <a:t> The correctness of the output of a pipe &amp; filter network should not depend on the order in which the filters preformed their processing.</a:t>
            </a:r>
          </a:p>
          <a:p>
            <a:pPr lvl="1">
              <a:lnSpc>
                <a:spcPct val="90000"/>
              </a:lnSpc>
            </a:pPr>
            <a:r>
              <a:rPr lang="en-US" sz="1200" b="0" dirty="0"/>
              <a:t> Examples: Image Processing, Unix pipe shell programs, Compilers</a:t>
            </a:r>
          </a:p>
          <a:p>
            <a:pPr>
              <a:lnSpc>
                <a:spcPct val="90000"/>
              </a:lnSpc>
            </a:pPr>
            <a:r>
              <a:rPr lang="en-US" sz="1600" dirty="0"/>
              <a:t>Advantages:</a:t>
            </a:r>
            <a:r>
              <a:rPr lang="en-US" sz="1600" b="0" dirty="0"/>
              <a:t> </a:t>
            </a:r>
          </a:p>
          <a:p>
            <a:pPr lvl="1">
              <a:lnSpc>
                <a:spcPct val="90000"/>
              </a:lnSpc>
            </a:pPr>
            <a:r>
              <a:rPr lang="en-US" sz="1400" b="0" dirty="0"/>
              <a:t> Allow the designer to </a:t>
            </a:r>
            <a:r>
              <a:rPr lang="en-US" sz="1400" b="0" dirty="0" err="1"/>
              <a:t>to</a:t>
            </a:r>
            <a:r>
              <a:rPr lang="en-US" sz="1400" b="0" dirty="0"/>
              <a:t> understand the system in terms of composition of filters.</a:t>
            </a:r>
          </a:p>
          <a:p>
            <a:pPr lvl="1">
              <a:lnSpc>
                <a:spcPct val="90000"/>
              </a:lnSpc>
            </a:pPr>
            <a:r>
              <a:rPr lang="en-US" sz="1400" b="0" dirty="0"/>
              <a:t>Support Re-Use </a:t>
            </a:r>
          </a:p>
          <a:p>
            <a:pPr lvl="1">
              <a:lnSpc>
                <a:spcPct val="90000"/>
              </a:lnSpc>
            </a:pPr>
            <a:r>
              <a:rPr lang="en-US" sz="1400" b="0" dirty="0"/>
              <a:t>Easy to maintain and add new or replace old filters.</a:t>
            </a:r>
          </a:p>
          <a:p>
            <a:pPr lvl="1">
              <a:lnSpc>
                <a:spcPct val="90000"/>
              </a:lnSpc>
            </a:pPr>
            <a:r>
              <a:rPr lang="en-US" sz="1400" b="0" dirty="0"/>
              <a:t>Permit specialized analyses: (Throughput &amp; deadlock) </a:t>
            </a:r>
          </a:p>
          <a:p>
            <a:pPr lvl="1">
              <a:lnSpc>
                <a:spcPct val="90000"/>
              </a:lnSpc>
            </a:pPr>
            <a:r>
              <a:rPr lang="en-US" sz="1400" b="0" dirty="0"/>
              <a:t>Each filter can be implemented as a separate task and executed in parallel with other filters.  </a:t>
            </a:r>
          </a:p>
          <a:p>
            <a:pPr>
              <a:lnSpc>
                <a:spcPct val="90000"/>
              </a:lnSpc>
            </a:pPr>
            <a:r>
              <a:rPr lang="en-US" sz="1600" dirty="0"/>
              <a:t>Disadvantages: </a:t>
            </a:r>
          </a:p>
          <a:p>
            <a:pPr lvl="1">
              <a:lnSpc>
                <a:spcPct val="90000"/>
              </a:lnSpc>
            </a:pPr>
            <a:r>
              <a:rPr lang="en-US" sz="1400" b="0" dirty="0"/>
              <a:t>Not good at interactive applications, incremental display updates</a:t>
            </a:r>
          </a:p>
          <a:p>
            <a:pPr lvl="1">
              <a:lnSpc>
                <a:spcPct val="90000"/>
              </a:lnSpc>
            </a:pPr>
            <a:r>
              <a:rPr lang="en-US" sz="1400" b="0" dirty="0"/>
              <a:t>May need to maintain connections between separate yet related streams.</a:t>
            </a:r>
          </a:p>
          <a:p>
            <a:pPr lvl="2">
              <a:lnSpc>
                <a:spcPct val="90000"/>
              </a:lnSpc>
            </a:pPr>
            <a:r>
              <a:rPr lang="en-US" sz="1200" b="0" dirty="0"/>
              <a:t>Different filters types may therefore require a common representation (packing &amp; unpacking costs)</a:t>
            </a:r>
          </a:p>
          <a:p>
            <a:pPr lvl="2">
              <a:lnSpc>
                <a:spcPct val="90000"/>
              </a:lnSpc>
            </a:pPr>
            <a:r>
              <a:rPr lang="en-US" sz="1200" b="0" dirty="0"/>
              <a:t>Each event handled from font to back.   </a:t>
            </a:r>
          </a:p>
        </p:txBody>
      </p:sp>
      <p:sp>
        <p:nvSpPr>
          <p:cNvPr id="1012740" name="Rectangle 4"/>
          <p:cNvSpPr>
            <a:spLocks noChangeArrowheads="1"/>
          </p:cNvSpPr>
          <p:nvPr/>
        </p:nvSpPr>
        <p:spPr bwMode="auto">
          <a:xfrm>
            <a:off x="1412875" y="5975350"/>
            <a:ext cx="12414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1</a:t>
            </a:r>
          </a:p>
        </p:txBody>
      </p:sp>
      <p:sp>
        <p:nvSpPr>
          <p:cNvPr id="1012741" name="Rectangle 5"/>
          <p:cNvSpPr>
            <a:spLocks noChangeArrowheads="1"/>
          </p:cNvSpPr>
          <p:nvPr/>
        </p:nvSpPr>
        <p:spPr bwMode="auto">
          <a:xfrm>
            <a:off x="3470275" y="5975350"/>
            <a:ext cx="12414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2</a:t>
            </a:r>
          </a:p>
        </p:txBody>
      </p:sp>
      <p:sp>
        <p:nvSpPr>
          <p:cNvPr id="1012742" name="Rectangle 6"/>
          <p:cNvSpPr>
            <a:spLocks noChangeArrowheads="1"/>
          </p:cNvSpPr>
          <p:nvPr/>
        </p:nvSpPr>
        <p:spPr bwMode="auto">
          <a:xfrm>
            <a:off x="5222875" y="5975350"/>
            <a:ext cx="14065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Program (n)</a:t>
            </a:r>
          </a:p>
        </p:txBody>
      </p:sp>
      <p:cxnSp>
        <p:nvCxnSpPr>
          <p:cNvPr id="1012743" name="AutoShape 7"/>
          <p:cNvCxnSpPr>
            <a:cxnSpLocks noChangeShapeType="1"/>
            <a:stCxn id="1012740" idx="3"/>
            <a:endCxn id="1012741" idx="1"/>
          </p:cNvCxnSpPr>
          <p:nvPr/>
        </p:nvCxnSpPr>
        <p:spPr bwMode="auto">
          <a:xfrm>
            <a:off x="2654300" y="6149975"/>
            <a:ext cx="815975" cy="0"/>
          </a:xfrm>
          <a:prstGeom prst="straightConnector1">
            <a:avLst/>
          </a:prstGeom>
          <a:noFill/>
          <a:ln w="9525">
            <a:solidFill>
              <a:schemeClr val="tx1"/>
            </a:solidFill>
            <a:round/>
            <a:headEnd/>
            <a:tailEnd type="triangle" w="med" len="med"/>
          </a:ln>
          <a:effectLst/>
        </p:spPr>
      </p:cxnSp>
      <p:cxnSp>
        <p:nvCxnSpPr>
          <p:cNvPr id="1012744" name="AutoShape 8"/>
          <p:cNvCxnSpPr>
            <a:cxnSpLocks noChangeShapeType="1"/>
            <a:stCxn id="1012741" idx="3"/>
            <a:endCxn id="1012742" idx="1"/>
          </p:cNvCxnSpPr>
          <p:nvPr/>
        </p:nvCxnSpPr>
        <p:spPr bwMode="auto">
          <a:xfrm>
            <a:off x="4711700" y="6149975"/>
            <a:ext cx="511175" cy="0"/>
          </a:xfrm>
          <a:prstGeom prst="straightConnector1">
            <a:avLst/>
          </a:prstGeom>
          <a:noFill/>
          <a:ln w="9525">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A3B58D59-31EC-4824-8FAE-014ED5983E06}" type="slidenum">
              <a:rPr lang="en-US"/>
              <a:pPr/>
              <a:t>24</a:t>
            </a:fld>
            <a:endParaRPr lang="en-US"/>
          </a:p>
        </p:txBody>
      </p:sp>
      <p:sp>
        <p:nvSpPr>
          <p:cNvPr id="1013762" name="Rectangle 2"/>
          <p:cNvSpPr>
            <a:spLocks noGrp="1" noChangeArrowheads="1"/>
          </p:cNvSpPr>
          <p:nvPr>
            <p:ph type="title"/>
          </p:nvPr>
        </p:nvSpPr>
        <p:spPr/>
        <p:txBody>
          <a:bodyPr/>
          <a:lstStyle/>
          <a:p>
            <a:r>
              <a:rPr lang="en-US" sz="2400"/>
              <a:t>One way Data Flow Through a Network of Filters</a:t>
            </a:r>
          </a:p>
        </p:txBody>
      </p:sp>
      <p:sp>
        <p:nvSpPr>
          <p:cNvPr id="1013763" name="Rectangle 3"/>
          <p:cNvSpPr>
            <a:spLocks noGrp="1" noChangeArrowheads="1"/>
          </p:cNvSpPr>
          <p:nvPr>
            <p:ph type="body" idx="1"/>
          </p:nvPr>
        </p:nvSpPr>
        <p:spPr/>
        <p:txBody>
          <a:bodyPr/>
          <a:lstStyle/>
          <a:p>
            <a:pPr>
              <a:lnSpc>
                <a:spcPct val="90000"/>
              </a:lnSpc>
            </a:pPr>
            <a:r>
              <a:rPr lang="en-US" sz="2400" dirty="0" smtClean="0"/>
              <a:t>Filters </a:t>
            </a:r>
            <a:r>
              <a:rPr lang="en-US" sz="2400" dirty="0"/>
              <a:t>can be interconnected in different ways</a:t>
            </a:r>
          </a:p>
          <a:p>
            <a:pPr lvl="1">
              <a:lnSpc>
                <a:spcPct val="90000"/>
              </a:lnSpc>
            </a:pPr>
            <a:r>
              <a:rPr lang="en-US" sz="2000" dirty="0"/>
              <a:t>As long as the input assumptions and output behaviors are the same, one filter process or a network of filters can be replaced by a different implementation of a filter process or network that accomplish the same tasks. </a:t>
            </a:r>
          </a:p>
          <a:p>
            <a:pPr lvl="2">
              <a:lnSpc>
                <a:spcPct val="90000"/>
              </a:lnSpc>
            </a:pPr>
            <a:r>
              <a:rPr lang="en-US" sz="1800" dirty="0">
                <a:solidFill>
                  <a:srgbClr val="FF0000"/>
                </a:solidFill>
              </a:rPr>
              <a:t>What does this impose on the rest of the filters if they are written in a different language or have a different implementation?</a:t>
            </a:r>
            <a:r>
              <a:rPr lang="en-US" sz="1800" dirty="0"/>
              <a:t> </a:t>
            </a:r>
          </a:p>
          <a:p>
            <a:pPr lvl="1">
              <a:lnSpc>
                <a:spcPct val="90000"/>
              </a:lnSpc>
            </a:pPr>
            <a:r>
              <a:rPr lang="en-US" sz="2000" dirty="0"/>
              <a:t> The output of a filter process is a function of its input</a:t>
            </a:r>
          </a:p>
          <a:p>
            <a:pPr lvl="2">
              <a:lnSpc>
                <a:spcPct val="90000"/>
              </a:lnSpc>
            </a:pPr>
            <a:r>
              <a:rPr lang="en-US" sz="1800" dirty="0"/>
              <a:t>This specification relates the value of messages sent on output channels to the values of messages received on input channels. </a:t>
            </a:r>
          </a:p>
          <a:p>
            <a:pPr lvl="2">
              <a:lnSpc>
                <a:spcPct val="90000"/>
              </a:lnSpc>
            </a:pPr>
            <a:r>
              <a:rPr lang="en-US" sz="1800" dirty="0"/>
              <a:t>The actions a filter takes in response to receiving input must ensure this relation every time the filter sends output.</a:t>
            </a:r>
          </a:p>
          <a:p>
            <a:pPr lvl="2">
              <a:lnSpc>
                <a:spcPct val="90000"/>
              </a:lnSpc>
            </a:pPr>
            <a:r>
              <a:rPr lang="en-US" sz="1800" dirty="0"/>
              <a:t>Requires us to understand and specify our communication and underlying data assumptions. </a:t>
            </a:r>
          </a:p>
          <a:p>
            <a:pPr lvl="2">
              <a:lnSpc>
                <a:spcPct val="90000"/>
              </a:lnSpc>
            </a:pPr>
            <a:r>
              <a:rPr lang="en-US" sz="1800" dirty="0"/>
              <a:t>The output produced by one filter meet the input assumptions of another.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dirty="0" smtClean="0"/>
              <a:t> </a:t>
            </a:r>
            <a:endParaRPr lang="en-US" dirty="0"/>
          </a:p>
        </p:txBody>
      </p:sp>
      <p:sp>
        <p:nvSpPr>
          <p:cNvPr id="10"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1" name="Slide Number Placeholder 5"/>
          <p:cNvSpPr>
            <a:spLocks noGrp="1"/>
          </p:cNvSpPr>
          <p:nvPr>
            <p:ph type="sldNum" sz="quarter" idx="12"/>
          </p:nvPr>
        </p:nvSpPr>
        <p:spPr/>
        <p:txBody>
          <a:bodyPr/>
          <a:lstStyle/>
          <a:p>
            <a:fld id="{9AB05518-EDCF-4ED2-A489-A108D3EAD3BB}" type="slidenum">
              <a:rPr lang="en-US"/>
              <a:pPr/>
              <a:t>25</a:t>
            </a:fld>
            <a:endParaRPr lang="en-US"/>
          </a:p>
        </p:txBody>
      </p:sp>
      <p:sp>
        <p:nvSpPr>
          <p:cNvPr id="1014786" name="Rectangle 2"/>
          <p:cNvSpPr>
            <a:spLocks noGrp="1" noChangeArrowheads="1"/>
          </p:cNvSpPr>
          <p:nvPr>
            <p:ph type="title"/>
          </p:nvPr>
        </p:nvSpPr>
        <p:spPr/>
        <p:txBody>
          <a:bodyPr/>
          <a:lstStyle/>
          <a:p>
            <a:r>
              <a:rPr lang="en-US"/>
              <a:t>Call &amp; Return Style: Mainframe </a:t>
            </a:r>
          </a:p>
        </p:txBody>
      </p:sp>
      <p:sp>
        <p:nvSpPr>
          <p:cNvPr id="1014787" name="Rectangle 3"/>
          <p:cNvSpPr>
            <a:spLocks noGrp="1" noChangeArrowheads="1"/>
          </p:cNvSpPr>
          <p:nvPr>
            <p:ph type="body" idx="1"/>
          </p:nvPr>
        </p:nvSpPr>
        <p:spPr>
          <a:xfrm>
            <a:off x="152400" y="1066800"/>
            <a:ext cx="8839200" cy="4419600"/>
          </a:xfrm>
        </p:spPr>
        <p:txBody>
          <a:bodyPr/>
          <a:lstStyle/>
          <a:p>
            <a:pPr>
              <a:lnSpc>
                <a:spcPct val="90000"/>
              </a:lnSpc>
            </a:pPr>
            <a:r>
              <a:rPr lang="en-US" sz="2400"/>
              <a:t>General Constructs:</a:t>
            </a:r>
          </a:p>
          <a:p>
            <a:pPr lvl="1">
              <a:lnSpc>
                <a:spcPct val="90000"/>
              </a:lnSpc>
            </a:pPr>
            <a:r>
              <a:rPr lang="en-US" sz="2000"/>
              <a:t>All intelligence is within the central host computer.</a:t>
            </a:r>
          </a:p>
          <a:p>
            <a:pPr lvl="1">
              <a:lnSpc>
                <a:spcPct val="90000"/>
              </a:lnSpc>
            </a:pPr>
            <a:r>
              <a:rPr lang="en-US" sz="2000"/>
              <a:t>Users interact with the host through a terminal that captures keystrokes and sends that information to the host. </a:t>
            </a:r>
            <a:endParaRPr lang="en-US" sz="1400"/>
          </a:p>
          <a:p>
            <a:pPr>
              <a:lnSpc>
                <a:spcPct val="90000"/>
              </a:lnSpc>
            </a:pPr>
            <a:r>
              <a:rPr lang="en-US" sz="2400"/>
              <a:t>Advantages: </a:t>
            </a:r>
          </a:p>
          <a:p>
            <a:pPr lvl="1">
              <a:lnSpc>
                <a:spcPct val="90000"/>
              </a:lnSpc>
            </a:pPr>
            <a:r>
              <a:rPr lang="en-US" sz="2000"/>
              <a:t>Mainframe software architectures are not tied to a hardware platform. </a:t>
            </a:r>
          </a:p>
          <a:p>
            <a:pPr lvl="1">
              <a:lnSpc>
                <a:spcPct val="90000"/>
              </a:lnSpc>
            </a:pPr>
            <a:r>
              <a:rPr lang="en-US" sz="2000"/>
              <a:t>User interaction performed with workstations. </a:t>
            </a:r>
          </a:p>
          <a:p>
            <a:pPr>
              <a:lnSpc>
                <a:spcPct val="90000"/>
              </a:lnSpc>
            </a:pPr>
            <a:r>
              <a:rPr lang="en-US" sz="2400"/>
              <a:t>Disadvantages:</a:t>
            </a:r>
          </a:p>
          <a:p>
            <a:pPr lvl="1">
              <a:lnSpc>
                <a:spcPct val="90000"/>
              </a:lnSpc>
            </a:pPr>
            <a:r>
              <a:rPr lang="en-US" sz="2000"/>
              <a:t>A limitation of mainframe software architectures is that they do not easily support graphical user interfaces or access to multiple databases from geographically dispersed sites. </a:t>
            </a:r>
          </a:p>
          <a:p>
            <a:pPr lvl="1">
              <a:lnSpc>
                <a:spcPct val="90000"/>
              </a:lnSpc>
            </a:pPr>
            <a:r>
              <a:rPr lang="en-US" sz="2000"/>
              <a:t> Mainframes have found a use as a server in distributed client/server architectures </a:t>
            </a:r>
          </a:p>
        </p:txBody>
      </p:sp>
      <p:sp>
        <p:nvSpPr>
          <p:cNvPr id="1014788" name="Rectangle 4"/>
          <p:cNvSpPr>
            <a:spLocks noChangeArrowheads="1"/>
          </p:cNvSpPr>
          <p:nvPr/>
        </p:nvSpPr>
        <p:spPr bwMode="auto">
          <a:xfrm>
            <a:off x="3219450" y="5257800"/>
            <a:ext cx="44767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UI</a:t>
            </a:r>
          </a:p>
        </p:txBody>
      </p:sp>
      <p:sp>
        <p:nvSpPr>
          <p:cNvPr id="1014789" name="Rectangle 5"/>
          <p:cNvSpPr>
            <a:spLocks noChangeArrowheads="1"/>
          </p:cNvSpPr>
          <p:nvPr/>
        </p:nvSpPr>
        <p:spPr bwMode="auto">
          <a:xfrm>
            <a:off x="2743200" y="6248400"/>
            <a:ext cx="1419225" cy="349250"/>
          </a:xfrm>
          <a:prstGeom prst="rect">
            <a:avLst/>
          </a:prstGeom>
          <a:noFill/>
          <a:ln w="9525">
            <a:solidFill>
              <a:schemeClr val="tx1"/>
            </a:solidFill>
            <a:miter lim="800000"/>
            <a:headEnd/>
            <a:tailEnd/>
          </a:ln>
          <a:effectLst/>
        </p:spPr>
        <p:txBody>
          <a:bodyPr wrap="none" anchor="ctr">
            <a:spAutoFit/>
          </a:bodyPr>
          <a:lstStyle/>
          <a:p>
            <a:pPr algn="ctr">
              <a:buFontTx/>
              <a:buNone/>
            </a:pPr>
            <a:r>
              <a:rPr lang="en-US"/>
              <a:t>Main Frame</a:t>
            </a:r>
          </a:p>
        </p:txBody>
      </p:sp>
      <p:sp>
        <p:nvSpPr>
          <p:cNvPr id="1014790" name="Text Box 6"/>
          <p:cNvSpPr txBox="1">
            <a:spLocks noChangeArrowheads="1"/>
          </p:cNvSpPr>
          <p:nvPr/>
        </p:nvSpPr>
        <p:spPr bwMode="auto">
          <a:xfrm>
            <a:off x="4572000" y="5562600"/>
            <a:ext cx="4305300" cy="668338"/>
          </a:xfrm>
          <a:prstGeom prst="rect">
            <a:avLst/>
          </a:prstGeom>
          <a:noFill/>
          <a:ln w="9525">
            <a:noFill/>
            <a:miter lim="800000"/>
            <a:headEnd/>
            <a:tailEnd/>
          </a:ln>
          <a:effectLst/>
        </p:spPr>
        <p:txBody>
          <a:bodyPr lIns="0" rIns="0">
            <a:spAutoFit/>
          </a:bodyPr>
          <a:lstStyle/>
          <a:p>
            <a:pPr algn="ctr">
              <a:buFontTx/>
              <a:buNone/>
            </a:pPr>
            <a:r>
              <a:rPr lang="en-US" sz="1400"/>
              <a:t>Note the connectors may be two-way as contrasted with the dataflow style as we have control from UI to Mainframe and Data from the Mainframe to UI</a:t>
            </a:r>
          </a:p>
        </p:txBody>
      </p:sp>
      <p:cxnSp>
        <p:nvCxnSpPr>
          <p:cNvPr id="1014791" name="AutoShape 7"/>
          <p:cNvCxnSpPr>
            <a:cxnSpLocks noChangeShapeType="1"/>
            <a:stCxn id="1014788" idx="3"/>
            <a:endCxn id="1014789" idx="3"/>
          </p:cNvCxnSpPr>
          <p:nvPr/>
        </p:nvCxnSpPr>
        <p:spPr bwMode="auto">
          <a:xfrm>
            <a:off x="3667125" y="5432425"/>
            <a:ext cx="495300" cy="990600"/>
          </a:xfrm>
          <a:prstGeom prst="bentConnector3">
            <a:avLst>
              <a:gd name="adj1" fmla="val 146153"/>
            </a:avLst>
          </a:prstGeom>
          <a:noFill/>
          <a:ln w="9525">
            <a:solidFill>
              <a:schemeClr val="tx1"/>
            </a:solidFill>
            <a:miter lim="800000"/>
            <a:headEnd/>
            <a:tailEnd type="triangle" w="med" len="med"/>
          </a:ln>
          <a:effectLst/>
        </p:spPr>
      </p:cxnSp>
      <p:cxnSp>
        <p:nvCxnSpPr>
          <p:cNvPr id="1014792" name="AutoShape 8"/>
          <p:cNvCxnSpPr>
            <a:cxnSpLocks noChangeShapeType="1"/>
            <a:stCxn id="1014789" idx="1"/>
            <a:endCxn id="1014788" idx="1"/>
          </p:cNvCxnSpPr>
          <p:nvPr/>
        </p:nvCxnSpPr>
        <p:spPr bwMode="auto">
          <a:xfrm rot="10800000" flipH="1">
            <a:off x="2743200" y="5432425"/>
            <a:ext cx="476250" cy="990600"/>
          </a:xfrm>
          <a:prstGeom prst="bentConnector3">
            <a:avLst>
              <a:gd name="adj1" fmla="val -48000"/>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20A36E6D-690C-4501-9BD1-B8AC6AE14911}" type="slidenum">
              <a:rPr lang="en-US"/>
              <a:pPr/>
              <a:t>26</a:t>
            </a:fld>
            <a:endParaRPr lang="en-US"/>
          </a:p>
        </p:txBody>
      </p:sp>
      <p:sp>
        <p:nvSpPr>
          <p:cNvPr id="1015810" name="Rectangle 2"/>
          <p:cNvSpPr>
            <a:spLocks noGrp="1" noChangeArrowheads="1"/>
          </p:cNvSpPr>
          <p:nvPr>
            <p:ph type="title"/>
          </p:nvPr>
        </p:nvSpPr>
        <p:spPr/>
        <p:txBody>
          <a:bodyPr/>
          <a:lstStyle/>
          <a:p>
            <a:r>
              <a:rPr lang="en-US" sz="3200"/>
              <a:t>Call &amp; Return Style: File Sharing</a:t>
            </a:r>
          </a:p>
        </p:txBody>
      </p:sp>
      <p:sp>
        <p:nvSpPr>
          <p:cNvPr id="1015811" name="Rectangle 3"/>
          <p:cNvSpPr>
            <a:spLocks noGrp="1" noChangeArrowheads="1"/>
          </p:cNvSpPr>
          <p:nvPr>
            <p:ph type="body" idx="1"/>
          </p:nvPr>
        </p:nvSpPr>
        <p:spPr/>
        <p:txBody>
          <a:bodyPr/>
          <a:lstStyle/>
          <a:p>
            <a:r>
              <a:rPr lang="en-US" sz="1000">
                <a:hlinkClick r:id="rId2"/>
              </a:rPr>
              <a:t>http://www.dafscollaborative.org/press/whitepaper.pdf</a:t>
            </a:r>
            <a:endParaRPr lang="en-US" sz="1000"/>
          </a:p>
          <a:p>
            <a:r>
              <a:rPr lang="en-US" sz="2000"/>
              <a:t>General Constructs:</a:t>
            </a:r>
          </a:p>
          <a:p>
            <a:pPr lvl="1"/>
            <a:r>
              <a:rPr lang="en-US" sz="1800"/>
              <a:t>The original PC networks were based on file sharing architectures, where the server downloads files from the shared location to the desktop environment. </a:t>
            </a:r>
          </a:p>
          <a:p>
            <a:pPr lvl="1"/>
            <a:r>
              <a:rPr lang="en-US" sz="1800"/>
              <a:t>The requested user job is then run (including logic and data) in the desktop environment. </a:t>
            </a:r>
          </a:p>
          <a:p>
            <a:r>
              <a:rPr lang="en-US" sz="2000"/>
              <a:t>Advantages:</a:t>
            </a:r>
          </a:p>
          <a:p>
            <a:pPr lvl="1"/>
            <a:r>
              <a:rPr lang="en-US" sz="1800"/>
              <a:t>File sharing architectures work if shared usage is low, update contention is low, and the volume of data to be transferred is low. </a:t>
            </a:r>
          </a:p>
          <a:p>
            <a:r>
              <a:rPr lang="en-US" sz="2000"/>
              <a:t>Disadvantages:</a:t>
            </a:r>
          </a:p>
          <a:p>
            <a:pPr lvl="1"/>
            <a:r>
              <a:rPr lang="en-US" sz="1800"/>
              <a:t>In the 1990s, PC LAN (local area network) computing changed because the capacity of the file sharing was strained as the number of online user grew (it can only satisfy about 12 users simultaneously) and graphical user interfaces (GUIs) became popular (making mainframe and terminal displays appear out of date). </a:t>
            </a:r>
          </a:p>
          <a:p>
            <a:r>
              <a:rPr lang="en-US" sz="2000"/>
              <a:t>Addendum:</a:t>
            </a:r>
          </a:p>
          <a:p>
            <a:pPr lvl="1"/>
            <a:r>
              <a:rPr lang="en-US" sz="1800"/>
              <a:t>PCs are now being used in client/server architectures.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half" idx="10"/>
          </p:nvPr>
        </p:nvSpPr>
        <p:spPr/>
        <p:txBody>
          <a:bodyPr/>
          <a:lstStyle/>
          <a:p>
            <a:r>
              <a:rPr lang="en-US" dirty="0" smtClean="0"/>
              <a:t> </a:t>
            </a:r>
            <a:endParaRPr lang="en-US" dirty="0"/>
          </a:p>
        </p:txBody>
      </p:sp>
      <p:sp>
        <p:nvSpPr>
          <p:cNvPr id="24"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25" name="Slide Number Placeholder 4"/>
          <p:cNvSpPr>
            <a:spLocks noGrp="1"/>
          </p:cNvSpPr>
          <p:nvPr>
            <p:ph type="sldNum" sz="quarter" idx="12"/>
          </p:nvPr>
        </p:nvSpPr>
        <p:spPr/>
        <p:txBody>
          <a:bodyPr/>
          <a:lstStyle/>
          <a:p>
            <a:fld id="{30CBDD73-F255-4C2F-ADF1-EBF87197D0AE}" type="slidenum">
              <a:rPr lang="en-US"/>
              <a:pPr/>
              <a:t>27</a:t>
            </a:fld>
            <a:endParaRPr lang="en-US"/>
          </a:p>
        </p:txBody>
      </p:sp>
      <p:sp>
        <p:nvSpPr>
          <p:cNvPr id="1016834" name="Rectangle 2"/>
          <p:cNvSpPr>
            <a:spLocks noGrp="1" noChangeArrowheads="1"/>
          </p:cNvSpPr>
          <p:nvPr>
            <p:ph type="title"/>
          </p:nvPr>
        </p:nvSpPr>
        <p:spPr/>
        <p:txBody>
          <a:bodyPr/>
          <a:lstStyle/>
          <a:p>
            <a:r>
              <a:rPr lang="en-US"/>
              <a:t>Suggested File Sharing Architecture</a:t>
            </a:r>
          </a:p>
        </p:txBody>
      </p:sp>
      <p:sp>
        <p:nvSpPr>
          <p:cNvPr id="1016835" name="Rectangle 3"/>
          <p:cNvSpPr>
            <a:spLocks noChangeArrowheads="1"/>
          </p:cNvSpPr>
          <p:nvPr/>
        </p:nvSpPr>
        <p:spPr bwMode="auto">
          <a:xfrm>
            <a:off x="1828800" y="1676400"/>
            <a:ext cx="18288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Application</a:t>
            </a:r>
          </a:p>
        </p:txBody>
      </p:sp>
      <p:sp>
        <p:nvSpPr>
          <p:cNvPr id="1016836" name="Rectangle 4"/>
          <p:cNvSpPr>
            <a:spLocks noChangeArrowheads="1"/>
          </p:cNvSpPr>
          <p:nvPr/>
        </p:nvSpPr>
        <p:spPr bwMode="auto">
          <a:xfrm>
            <a:off x="4876800" y="1676400"/>
            <a:ext cx="18288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Application (n)</a:t>
            </a:r>
          </a:p>
        </p:txBody>
      </p:sp>
      <p:sp>
        <p:nvSpPr>
          <p:cNvPr id="1016837" name="Text Box 5"/>
          <p:cNvSpPr txBox="1">
            <a:spLocks noChangeArrowheads="1"/>
          </p:cNvSpPr>
          <p:nvPr/>
        </p:nvSpPr>
        <p:spPr bwMode="auto">
          <a:xfrm>
            <a:off x="4267200" y="1981200"/>
            <a:ext cx="260350" cy="339725"/>
          </a:xfrm>
          <a:prstGeom prst="rect">
            <a:avLst/>
          </a:prstGeom>
          <a:noFill/>
          <a:ln w="9525">
            <a:noFill/>
            <a:miter lim="800000"/>
            <a:headEnd/>
            <a:tailEnd/>
          </a:ln>
          <a:effectLst/>
        </p:spPr>
        <p:txBody>
          <a:bodyPr wrap="none">
            <a:spAutoFit/>
          </a:bodyPr>
          <a:lstStyle/>
          <a:p>
            <a:pPr>
              <a:buFontTx/>
              <a:buNone/>
            </a:pPr>
            <a:r>
              <a:rPr lang="en-US"/>
              <a:t>:</a:t>
            </a:r>
          </a:p>
        </p:txBody>
      </p:sp>
      <p:sp>
        <p:nvSpPr>
          <p:cNvPr id="1016838" name="Rectangle 6"/>
          <p:cNvSpPr>
            <a:spLocks noChangeArrowheads="1"/>
          </p:cNvSpPr>
          <p:nvPr/>
        </p:nvSpPr>
        <p:spPr bwMode="auto">
          <a:xfrm>
            <a:off x="1828800" y="2025650"/>
            <a:ext cx="18288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Buffer</a:t>
            </a:r>
          </a:p>
        </p:txBody>
      </p:sp>
      <p:sp>
        <p:nvSpPr>
          <p:cNvPr id="1016839" name="Rectangle 7"/>
          <p:cNvSpPr>
            <a:spLocks noChangeArrowheads="1"/>
          </p:cNvSpPr>
          <p:nvPr/>
        </p:nvSpPr>
        <p:spPr bwMode="auto">
          <a:xfrm>
            <a:off x="4876800" y="2025650"/>
            <a:ext cx="18288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Buffer</a:t>
            </a:r>
          </a:p>
        </p:txBody>
      </p:sp>
      <p:sp>
        <p:nvSpPr>
          <p:cNvPr id="1016840" name="Rectangle 8"/>
          <p:cNvSpPr>
            <a:spLocks noChangeArrowheads="1"/>
          </p:cNvSpPr>
          <p:nvPr/>
        </p:nvSpPr>
        <p:spPr bwMode="auto">
          <a:xfrm>
            <a:off x="1828800" y="3276600"/>
            <a:ext cx="11430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Buffer</a:t>
            </a:r>
          </a:p>
        </p:txBody>
      </p:sp>
      <p:sp>
        <p:nvSpPr>
          <p:cNvPr id="1016841" name="Rectangle 9"/>
          <p:cNvSpPr>
            <a:spLocks noChangeArrowheads="1"/>
          </p:cNvSpPr>
          <p:nvPr/>
        </p:nvSpPr>
        <p:spPr bwMode="auto">
          <a:xfrm>
            <a:off x="2209800" y="5029200"/>
            <a:ext cx="9144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File</a:t>
            </a:r>
          </a:p>
        </p:txBody>
      </p:sp>
      <p:sp>
        <p:nvSpPr>
          <p:cNvPr id="1016842" name="Rectangle 10"/>
          <p:cNvSpPr>
            <a:spLocks noChangeArrowheads="1"/>
          </p:cNvSpPr>
          <p:nvPr/>
        </p:nvSpPr>
        <p:spPr bwMode="auto">
          <a:xfrm>
            <a:off x="5105400" y="5029200"/>
            <a:ext cx="9144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File (n)</a:t>
            </a:r>
          </a:p>
        </p:txBody>
      </p:sp>
      <p:sp>
        <p:nvSpPr>
          <p:cNvPr id="1016843" name="Rectangle 11"/>
          <p:cNvSpPr>
            <a:spLocks noChangeArrowheads="1"/>
          </p:cNvSpPr>
          <p:nvPr/>
        </p:nvSpPr>
        <p:spPr bwMode="auto">
          <a:xfrm>
            <a:off x="1905000" y="4876800"/>
            <a:ext cx="4495800" cy="685800"/>
          </a:xfrm>
          <a:prstGeom prst="rect">
            <a:avLst/>
          </a:prstGeom>
          <a:noFill/>
          <a:ln w="9525">
            <a:solidFill>
              <a:schemeClr val="tx1"/>
            </a:solidFill>
            <a:miter lim="800000"/>
            <a:headEnd/>
            <a:tailEnd/>
          </a:ln>
          <a:effectLst/>
        </p:spPr>
        <p:txBody>
          <a:bodyPr wrap="none" anchor="ctr"/>
          <a:lstStyle/>
          <a:p>
            <a:pPr algn="ctr">
              <a:buFontTx/>
              <a:buNone/>
            </a:pPr>
            <a:r>
              <a:rPr lang="en-US"/>
              <a:t>Main frame</a:t>
            </a:r>
          </a:p>
        </p:txBody>
      </p:sp>
      <p:cxnSp>
        <p:nvCxnSpPr>
          <p:cNvPr id="1016844" name="AutoShape 12"/>
          <p:cNvCxnSpPr>
            <a:cxnSpLocks noChangeShapeType="1"/>
            <a:stCxn id="1016840" idx="2"/>
            <a:endCxn id="1016841" idx="0"/>
          </p:cNvCxnSpPr>
          <p:nvPr/>
        </p:nvCxnSpPr>
        <p:spPr bwMode="auto">
          <a:xfrm rot="16200000" flipH="1">
            <a:off x="1831975" y="4194175"/>
            <a:ext cx="1403350" cy="266700"/>
          </a:xfrm>
          <a:prstGeom prst="bentConnector3">
            <a:avLst>
              <a:gd name="adj1" fmla="val 50000"/>
            </a:avLst>
          </a:prstGeom>
          <a:noFill/>
          <a:ln w="25400">
            <a:solidFill>
              <a:schemeClr val="hlink"/>
            </a:solidFill>
            <a:miter lim="800000"/>
            <a:headEnd type="triangle" w="med" len="med"/>
            <a:tailEnd type="triangle" w="med" len="med"/>
          </a:ln>
          <a:effectLst/>
        </p:spPr>
      </p:cxnSp>
      <p:sp>
        <p:nvSpPr>
          <p:cNvPr id="1016845" name="Rectangle 13"/>
          <p:cNvSpPr>
            <a:spLocks noChangeArrowheads="1"/>
          </p:cNvSpPr>
          <p:nvPr/>
        </p:nvSpPr>
        <p:spPr bwMode="auto">
          <a:xfrm>
            <a:off x="4876800" y="3352800"/>
            <a:ext cx="1219200" cy="349250"/>
          </a:xfrm>
          <a:prstGeom prst="rect">
            <a:avLst/>
          </a:prstGeom>
          <a:noFill/>
          <a:ln w="9525">
            <a:solidFill>
              <a:schemeClr val="tx1"/>
            </a:solidFill>
            <a:miter lim="800000"/>
            <a:headEnd/>
            <a:tailEnd/>
          </a:ln>
          <a:effectLst/>
        </p:spPr>
        <p:txBody>
          <a:bodyPr anchor="ctr">
            <a:spAutoFit/>
          </a:bodyPr>
          <a:lstStyle/>
          <a:p>
            <a:pPr algn="ctr">
              <a:buFontTx/>
              <a:buNone/>
            </a:pPr>
            <a:r>
              <a:rPr lang="en-US"/>
              <a:t>Buffer</a:t>
            </a:r>
          </a:p>
        </p:txBody>
      </p:sp>
      <p:cxnSp>
        <p:nvCxnSpPr>
          <p:cNvPr id="1016846" name="AutoShape 14"/>
          <p:cNvCxnSpPr>
            <a:cxnSpLocks noChangeShapeType="1"/>
            <a:stCxn id="1016845" idx="2"/>
          </p:cNvCxnSpPr>
          <p:nvPr/>
        </p:nvCxnSpPr>
        <p:spPr bwMode="auto">
          <a:xfrm rot="5400000">
            <a:off x="4708525" y="4251325"/>
            <a:ext cx="1327150" cy="228600"/>
          </a:xfrm>
          <a:prstGeom prst="bentConnector3">
            <a:avLst>
              <a:gd name="adj1" fmla="val 50000"/>
            </a:avLst>
          </a:prstGeom>
          <a:noFill/>
          <a:ln w="25400">
            <a:solidFill>
              <a:schemeClr val="hlink"/>
            </a:solidFill>
            <a:miter lim="800000"/>
            <a:headEnd type="triangle" w="med" len="med"/>
            <a:tailEnd type="triangle" w="med" len="med"/>
          </a:ln>
          <a:effectLst/>
        </p:spPr>
      </p:cxnSp>
      <p:cxnSp>
        <p:nvCxnSpPr>
          <p:cNvPr id="1016847" name="AutoShape 15"/>
          <p:cNvCxnSpPr>
            <a:cxnSpLocks noChangeShapeType="1"/>
            <a:stCxn id="1016838" idx="2"/>
            <a:endCxn id="1016840" idx="0"/>
          </p:cNvCxnSpPr>
          <p:nvPr/>
        </p:nvCxnSpPr>
        <p:spPr bwMode="auto">
          <a:xfrm rot="5400000">
            <a:off x="2120900" y="2654300"/>
            <a:ext cx="901700" cy="342900"/>
          </a:xfrm>
          <a:prstGeom prst="bentConnector3">
            <a:avLst>
              <a:gd name="adj1" fmla="val 50000"/>
            </a:avLst>
          </a:prstGeom>
          <a:noFill/>
          <a:ln w="25400">
            <a:solidFill>
              <a:schemeClr val="hlink"/>
            </a:solidFill>
            <a:miter lim="800000"/>
            <a:headEnd type="triangle" w="med" len="med"/>
            <a:tailEnd type="triangle" w="med" len="med"/>
          </a:ln>
          <a:effectLst/>
        </p:spPr>
      </p:cxnSp>
      <p:sp>
        <p:nvSpPr>
          <p:cNvPr id="1016848" name="Text Box 16"/>
          <p:cNvSpPr txBox="1">
            <a:spLocks noChangeArrowheads="1"/>
          </p:cNvSpPr>
          <p:nvPr/>
        </p:nvSpPr>
        <p:spPr bwMode="auto">
          <a:xfrm>
            <a:off x="1600200" y="2743200"/>
            <a:ext cx="654050" cy="339725"/>
          </a:xfrm>
          <a:prstGeom prst="rect">
            <a:avLst/>
          </a:prstGeom>
          <a:noFill/>
          <a:ln w="9525">
            <a:noFill/>
            <a:miter lim="800000"/>
            <a:headEnd/>
            <a:tailEnd/>
          </a:ln>
          <a:effectLst/>
        </p:spPr>
        <p:txBody>
          <a:bodyPr wrap="none">
            <a:spAutoFit/>
          </a:bodyPr>
          <a:lstStyle/>
          <a:p>
            <a:pPr algn="ctr">
              <a:buFontTx/>
              <a:buNone/>
            </a:pPr>
            <a:r>
              <a:rPr lang="en-US"/>
              <a:t>Data</a:t>
            </a:r>
          </a:p>
        </p:txBody>
      </p:sp>
      <p:cxnSp>
        <p:nvCxnSpPr>
          <p:cNvPr id="1016849" name="AutoShape 17"/>
          <p:cNvCxnSpPr>
            <a:cxnSpLocks noChangeShapeType="1"/>
            <a:stCxn id="1016839" idx="2"/>
            <a:endCxn id="1016845" idx="0"/>
          </p:cNvCxnSpPr>
          <p:nvPr/>
        </p:nvCxnSpPr>
        <p:spPr bwMode="auto">
          <a:xfrm rot="5400000">
            <a:off x="5149850" y="2711450"/>
            <a:ext cx="977900" cy="304800"/>
          </a:xfrm>
          <a:prstGeom prst="bentConnector3">
            <a:avLst>
              <a:gd name="adj1" fmla="val 50000"/>
            </a:avLst>
          </a:prstGeom>
          <a:noFill/>
          <a:ln w="25400">
            <a:solidFill>
              <a:schemeClr val="hlink"/>
            </a:solidFill>
            <a:miter lim="800000"/>
            <a:headEnd type="triangle" w="med" len="med"/>
            <a:tailEnd type="triangle" w="med" len="med"/>
          </a:ln>
          <a:effectLst/>
        </p:spPr>
      </p:cxnSp>
      <p:cxnSp>
        <p:nvCxnSpPr>
          <p:cNvPr id="1016850" name="AutoShape 18"/>
          <p:cNvCxnSpPr>
            <a:cxnSpLocks noChangeShapeType="1"/>
            <a:stCxn id="1016835" idx="3"/>
            <a:endCxn id="1016843" idx="0"/>
          </p:cNvCxnSpPr>
          <p:nvPr/>
        </p:nvCxnSpPr>
        <p:spPr bwMode="auto">
          <a:xfrm>
            <a:off x="3657600" y="1851025"/>
            <a:ext cx="495300" cy="3025775"/>
          </a:xfrm>
          <a:prstGeom prst="bentConnector2">
            <a:avLst/>
          </a:prstGeom>
          <a:noFill/>
          <a:ln w="25400">
            <a:solidFill>
              <a:srgbClr val="339966"/>
            </a:solidFill>
            <a:prstDash val="dash"/>
            <a:miter lim="800000"/>
            <a:headEnd/>
            <a:tailEnd type="triangle" w="med" len="med"/>
          </a:ln>
          <a:effectLst/>
        </p:spPr>
      </p:cxnSp>
      <p:cxnSp>
        <p:nvCxnSpPr>
          <p:cNvPr id="1016851" name="AutoShape 19"/>
          <p:cNvCxnSpPr>
            <a:cxnSpLocks noChangeShapeType="1"/>
            <a:stCxn id="1016836" idx="1"/>
            <a:endCxn id="1016843" idx="0"/>
          </p:cNvCxnSpPr>
          <p:nvPr/>
        </p:nvCxnSpPr>
        <p:spPr bwMode="auto">
          <a:xfrm rot="10800000" flipV="1">
            <a:off x="4152900" y="1851025"/>
            <a:ext cx="723900" cy="3025775"/>
          </a:xfrm>
          <a:prstGeom prst="bentConnector2">
            <a:avLst/>
          </a:prstGeom>
          <a:noFill/>
          <a:ln w="25400">
            <a:solidFill>
              <a:srgbClr val="339966"/>
            </a:solidFill>
            <a:prstDash val="dash"/>
            <a:miter lim="800000"/>
            <a:headEnd/>
            <a:tailEnd type="triangle" w="med" len="med"/>
          </a:ln>
          <a:effectLst/>
        </p:spPr>
      </p:cxnSp>
      <p:sp>
        <p:nvSpPr>
          <p:cNvPr id="1016852" name="Text Box 20"/>
          <p:cNvSpPr txBox="1">
            <a:spLocks noChangeArrowheads="1"/>
          </p:cNvSpPr>
          <p:nvPr/>
        </p:nvSpPr>
        <p:spPr bwMode="auto">
          <a:xfrm>
            <a:off x="3359150" y="2895600"/>
            <a:ext cx="946150" cy="339725"/>
          </a:xfrm>
          <a:prstGeom prst="rect">
            <a:avLst/>
          </a:prstGeom>
          <a:noFill/>
          <a:ln w="9525">
            <a:noFill/>
            <a:miter lim="800000"/>
            <a:headEnd/>
            <a:tailEnd/>
          </a:ln>
          <a:effectLst/>
        </p:spPr>
        <p:txBody>
          <a:bodyPr wrap="none">
            <a:spAutoFit/>
          </a:bodyPr>
          <a:lstStyle/>
          <a:p>
            <a:pPr algn="ctr">
              <a:buFontTx/>
              <a:buNone/>
            </a:pPr>
            <a:r>
              <a:rPr lang="en-US"/>
              <a:t>Control</a:t>
            </a:r>
          </a:p>
        </p:txBody>
      </p:sp>
      <p:sp>
        <p:nvSpPr>
          <p:cNvPr id="1016853" name="Text Box 21"/>
          <p:cNvSpPr txBox="1">
            <a:spLocks noChangeArrowheads="1"/>
          </p:cNvSpPr>
          <p:nvPr/>
        </p:nvSpPr>
        <p:spPr bwMode="auto">
          <a:xfrm>
            <a:off x="4343400" y="3317875"/>
            <a:ext cx="260350" cy="339725"/>
          </a:xfrm>
          <a:prstGeom prst="rect">
            <a:avLst/>
          </a:prstGeom>
          <a:noFill/>
          <a:ln w="9525">
            <a:noFill/>
            <a:miter lim="800000"/>
            <a:headEnd/>
            <a:tailEnd/>
          </a:ln>
          <a:effectLst/>
        </p:spPr>
        <p:txBody>
          <a:bodyPr wrap="none">
            <a:spAutoFit/>
          </a:bodyPr>
          <a:lstStyle/>
          <a:p>
            <a:pPr>
              <a:buFontTx/>
              <a:buNone/>
            </a:pPr>
            <a:r>
              <a:rPr lang="en-US"/>
              <a:t>:</a:t>
            </a:r>
          </a:p>
        </p:txBody>
      </p:sp>
      <p:sp>
        <p:nvSpPr>
          <p:cNvPr id="1016854" name="Text Box 22"/>
          <p:cNvSpPr txBox="1">
            <a:spLocks noChangeArrowheads="1"/>
          </p:cNvSpPr>
          <p:nvPr/>
        </p:nvSpPr>
        <p:spPr bwMode="auto">
          <a:xfrm>
            <a:off x="4343400" y="4419600"/>
            <a:ext cx="260350" cy="339725"/>
          </a:xfrm>
          <a:prstGeom prst="rect">
            <a:avLst/>
          </a:prstGeom>
          <a:noFill/>
          <a:ln w="9525">
            <a:noFill/>
            <a:miter lim="800000"/>
            <a:headEnd/>
            <a:tailEnd/>
          </a:ln>
          <a:effectLst/>
        </p:spPr>
        <p:txBody>
          <a:bodyPr wrap="none">
            <a:spAutoFit/>
          </a:bodyPr>
          <a:lstStyle/>
          <a:p>
            <a:pPr>
              <a:buFontTx/>
              <a:buNone/>
            </a:pPr>
            <a:r>
              <a:rPr lang="en-US"/>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dirty="0" smtClean="0"/>
              <a:t> </a:t>
            </a:r>
            <a:endParaRPr lang="en-US" dirty="0"/>
          </a:p>
        </p:txBody>
      </p:sp>
      <p:sp>
        <p:nvSpPr>
          <p:cNvPr id="2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26" name="Slide Number Placeholder 5"/>
          <p:cNvSpPr>
            <a:spLocks noGrp="1"/>
          </p:cNvSpPr>
          <p:nvPr>
            <p:ph type="sldNum" sz="quarter" idx="12"/>
          </p:nvPr>
        </p:nvSpPr>
        <p:spPr/>
        <p:txBody>
          <a:bodyPr/>
          <a:lstStyle/>
          <a:p>
            <a:fld id="{892E046C-682E-4B67-924D-BB2110648E46}" type="slidenum">
              <a:rPr lang="en-US"/>
              <a:pPr/>
              <a:t>28</a:t>
            </a:fld>
            <a:endParaRPr lang="en-US"/>
          </a:p>
        </p:txBody>
      </p:sp>
      <p:sp>
        <p:nvSpPr>
          <p:cNvPr id="1017858" name="Rectangle 2"/>
          <p:cNvSpPr>
            <a:spLocks noGrp="1" noChangeArrowheads="1"/>
          </p:cNvSpPr>
          <p:nvPr>
            <p:ph type="title"/>
          </p:nvPr>
        </p:nvSpPr>
        <p:spPr/>
        <p:txBody>
          <a:bodyPr/>
          <a:lstStyle/>
          <a:p>
            <a:r>
              <a:rPr lang="en-US" b="0"/>
              <a:t>Data Abstraction &amp; OO Architecture</a:t>
            </a:r>
          </a:p>
        </p:txBody>
      </p:sp>
      <p:sp>
        <p:nvSpPr>
          <p:cNvPr id="1017859" name="Rectangle 3"/>
          <p:cNvSpPr>
            <a:spLocks noGrp="1" noChangeArrowheads="1"/>
          </p:cNvSpPr>
          <p:nvPr>
            <p:ph type="body" idx="1"/>
          </p:nvPr>
        </p:nvSpPr>
        <p:spPr>
          <a:xfrm>
            <a:off x="228600" y="1066800"/>
            <a:ext cx="8763000" cy="5257800"/>
          </a:xfrm>
        </p:spPr>
        <p:txBody>
          <a:bodyPr/>
          <a:lstStyle/>
          <a:p>
            <a:pPr>
              <a:lnSpc>
                <a:spcPct val="90000"/>
              </a:lnSpc>
            </a:pPr>
            <a:r>
              <a:rPr lang="en-US" sz="2000" dirty="0" smtClean="0"/>
              <a:t>General </a:t>
            </a:r>
            <a:r>
              <a:rPr lang="en-US" sz="2000" dirty="0"/>
              <a:t>Constructs:</a:t>
            </a:r>
          </a:p>
          <a:p>
            <a:pPr lvl="1">
              <a:lnSpc>
                <a:spcPct val="90000"/>
              </a:lnSpc>
            </a:pPr>
            <a:r>
              <a:rPr lang="en-US" sz="1600" dirty="0"/>
              <a:t>Data representations and their associated operations encapsulated in an abstract data type.</a:t>
            </a:r>
          </a:p>
          <a:p>
            <a:pPr lvl="1">
              <a:lnSpc>
                <a:spcPct val="90000"/>
              </a:lnSpc>
            </a:pPr>
            <a:r>
              <a:rPr lang="en-US" sz="1600" dirty="0"/>
              <a:t>The </a:t>
            </a:r>
            <a:r>
              <a:rPr lang="en-US" sz="1600" i="1" dirty="0"/>
              <a:t>components</a:t>
            </a:r>
            <a:r>
              <a:rPr lang="en-US" sz="1600" dirty="0"/>
              <a:t> are the objects and connectors </a:t>
            </a:r>
            <a:r>
              <a:rPr lang="en-US" sz="1600" u="sng" dirty="0"/>
              <a:t>operate through procedure calls (methods).</a:t>
            </a:r>
            <a:r>
              <a:rPr lang="en-US" sz="1600" dirty="0"/>
              <a:t> </a:t>
            </a:r>
          </a:p>
          <a:p>
            <a:pPr lvl="1">
              <a:lnSpc>
                <a:spcPct val="90000"/>
              </a:lnSpc>
            </a:pPr>
            <a:r>
              <a:rPr lang="en-US" sz="1600" dirty="0"/>
              <a:t>Objects maintain the integrity of a resource and the representation is hidden from others.</a:t>
            </a:r>
          </a:p>
          <a:p>
            <a:pPr lvl="1">
              <a:lnSpc>
                <a:spcPct val="90000"/>
              </a:lnSpc>
              <a:buFontTx/>
              <a:buNone/>
            </a:pPr>
            <a:endParaRPr lang="en-US" sz="700" b="0" dirty="0"/>
          </a:p>
          <a:p>
            <a:pPr>
              <a:lnSpc>
                <a:spcPct val="90000"/>
              </a:lnSpc>
            </a:pPr>
            <a:r>
              <a:rPr lang="en-US" sz="2000" dirty="0"/>
              <a:t>Advantages:</a:t>
            </a:r>
          </a:p>
          <a:p>
            <a:pPr lvl="1">
              <a:lnSpc>
                <a:spcPct val="90000"/>
              </a:lnSpc>
            </a:pPr>
            <a:r>
              <a:rPr lang="en-US" sz="1600" dirty="0"/>
              <a:t>Server is able to change an implementation without affecting the client. </a:t>
            </a:r>
          </a:p>
          <a:p>
            <a:pPr lvl="1">
              <a:lnSpc>
                <a:spcPct val="90000"/>
              </a:lnSpc>
            </a:pPr>
            <a:r>
              <a:rPr lang="en-US" sz="1600" dirty="0"/>
              <a:t>Grouping of methods with objects allows for more modular design and therefore decomposes the problems into a series of collections of interacting agents. </a:t>
            </a:r>
          </a:p>
          <a:p>
            <a:pPr lvl="1">
              <a:lnSpc>
                <a:spcPct val="90000"/>
              </a:lnSpc>
            </a:pPr>
            <a:endParaRPr lang="en-US" sz="800" b="0" dirty="0"/>
          </a:p>
          <a:p>
            <a:pPr>
              <a:lnSpc>
                <a:spcPct val="90000"/>
              </a:lnSpc>
            </a:pPr>
            <a:r>
              <a:rPr lang="en-US" sz="2000" dirty="0"/>
              <a:t>Disadvantages:</a:t>
            </a:r>
          </a:p>
          <a:p>
            <a:pPr lvl="1">
              <a:lnSpc>
                <a:spcPct val="90000"/>
              </a:lnSpc>
            </a:pPr>
            <a:r>
              <a:rPr lang="en-US" sz="1600" dirty="0"/>
              <a:t>For one object to interact with another, the client object must know how to interact with the server object and therefore must know the identity of the server.</a:t>
            </a:r>
          </a:p>
          <a:p>
            <a:pPr lvl="1">
              <a:lnSpc>
                <a:spcPct val="90000"/>
              </a:lnSpc>
            </a:pPr>
            <a:r>
              <a:rPr lang="en-US" sz="1600" dirty="0"/>
              <a:t>If the server changes its interface ALL interacting clients must also change.</a:t>
            </a:r>
          </a:p>
          <a:p>
            <a:pPr lvl="2">
              <a:lnSpc>
                <a:spcPct val="90000"/>
              </a:lnSpc>
            </a:pPr>
            <a:r>
              <a:rPr lang="en-US" sz="1400" dirty="0"/>
              <a:t> Services declared as PUBLIC and IMPORTED into the CLIENT</a:t>
            </a:r>
          </a:p>
          <a:p>
            <a:pPr lvl="1">
              <a:lnSpc>
                <a:spcPct val="90000"/>
              </a:lnSpc>
            </a:pPr>
            <a:r>
              <a:rPr lang="en-US" sz="1600" dirty="0"/>
              <a:t>Also need to consider side affects, A uses B , B uses C and we mod C</a:t>
            </a:r>
          </a:p>
        </p:txBody>
      </p:sp>
      <p:grpSp>
        <p:nvGrpSpPr>
          <p:cNvPr id="1017860" name="Group 4"/>
          <p:cNvGrpSpPr>
            <a:grpSpLocks/>
          </p:cNvGrpSpPr>
          <p:nvPr/>
        </p:nvGrpSpPr>
        <p:grpSpPr bwMode="auto">
          <a:xfrm>
            <a:off x="8001000" y="5257800"/>
            <a:ext cx="439738" cy="304800"/>
            <a:chOff x="1824" y="1104"/>
            <a:chExt cx="240" cy="144"/>
          </a:xfrm>
        </p:grpSpPr>
        <p:sp>
          <p:nvSpPr>
            <p:cNvPr id="1017861" name="Rectangle 5"/>
            <p:cNvSpPr>
              <a:spLocks noChangeArrowheads="1"/>
            </p:cNvSpPr>
            <p:nvPr/>
          </p:nvSpPr>
          <p:spPr bwMode="auto">
            <a:xfrm>
              <a:off x="1824" y="1104"/>
              <a:ext cx="240"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17862" name="Line 6"/>
            <p:cNvSpPr>
              <a:spLocks noChangeShapeType="1"/>
            </p:cNvSpPr>
            <p:nvPr/>
          </p:nvSpPr>
          <p:spPr bwMode="auto">
            <a:xfrm>
              <a:off x="1824" y="115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17863" name="Line 7"/>
            <p:cNvSpPr>
              <a:spLocks noChangeShapeType="1"/>
            </p:cNvSpPr>
            <p:nvPr/>
          </p:nvSpPr>
          <p:spPr bwMode="auto">
            <a:xfrm>
              <a:off x="1824" y="1200"/>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017864" name="Group 8"/>
          <p:cNvGrpSpPr>
            <a:grpSpLocks/>
          </p:cNvGrpSpPr>
          <p:nvPr/>
        </p:nvGrpSpPr>
        <p:grpSpPr bwMode="auto">
          <a:xfrm>
            <a:off x="8382000" y="5715000"/>
            <a:ext cx="442913" cy="300038"/>
            <a:chOff x="1824" y="1104"/>
            <a:chExt cx="240" cy="144"/>
          </a:xfrm>
        </p:grpSpPr>
        <p:sp>
          <p:nvSpPr>
            <p:cNvPr id="1017865" name="Rectangle 9"/>
            <p:cNvSpPr>
              <a:spLocks noChangeArrowheads="1"/>
            </p:cNvSpPr>
            <p:nvPr/>
          </p:nvSpPr>
          <p:spPr bwMode="auto">
            <a:xfrm>
              <a:off x="1824" y="1104"/>
              <a:ext cx="240"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17866" name="Line 10"/>
            <p:cNvSpPr>
              <a:spLocks noChangeShapeType="1"/>
            </p:cNvSpPr>
            <p:nvPr/>
          </p:nvSpPr>
          <p:spPr bwMode="auto">
            <a:xfrm>
              <a:off x="1824" y="115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17867" name="Line 11"/>
            <p:cNvSpPr>
              <a:spLocks noChangeShapeType="1"/>
            </p:cNvSpPr>
            <p:nvPr/>
          </p:nvSpPr>
          <p:spPr bwMode="auto">
            <a:xfrm>
              <a:off x="1824" y="1200"/>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017868" name="Group 12"/>
          <p:cNvGrpSpPr>
            <a:grpSpLocks/>
          </p:cNvGrpSpPr>
          <p:nvPr/>
        </p:nvGrpSpPr>
        <p:grpSpPr bwMode="auto">
          <a:xfrm>
            <a:off x="7845425" y="6416675"/>
            <a:ext cx="439738" cy="301625"/>
            <a:chOff x="1824" y="1104"/>
            <a:chExt cx="240" cy="144"/>
          </a:xfrm>
        </p:grpSpPr>
        <p:sp>
          <p:nvSpPr>
            <p:cNvPr id="1017869" name="Rectangle 13"/>
            <p:cNvSpPr>
              <a:spLocks noChangeArrowheads="1"/>
            </p:cNvSpPr>
            <p:nvPr/>
          </p:nvSpPr>
          <p:spPr bwMode="auto">
            <a:xfrm>
              <a:off x="1824" y="1104"/>
              <a:ext cx="240"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17870" name="Line 14"/>
            <p:cNvSpPr>
              <a:spLocks noChangeShapeType="1"/>
            </p:cNvSpPr>
            <p:nvPr/>
          </p:nvSpPr>
          <p:spPr bwMode="auto">
            <a:xfrm>
              <a:off x="1824" y="115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17871" name="Line 15"/>
            <p:cNvSpPr>
              <a:spLocks noChangeShapeType="1"/>
            </p:cNvSpPr>
            <p:nvPr/>
          </p:nvSpPr>
          <p:spPr bwMode="auto">
            <a:xfrm>
              <a:off x="1824" y="1200"/>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017872" name="Group 16"/>
          <p:cNvGrpSpPr>
            <a:grpSpLocks/>
          </p:cNvGrpSpPr>
          <p:nvPr/>
        </p:nvGrpSpPr>
        <p:grpSpPr bwMode="auto">
          <a:xfrm>
            <a:off x="7315200" y="5815013"/>
            <a:ext cx="439738" cy="301625"/>
            <a:chOff x="1824" y="1104"/>
            <a:chExt cx="240" cy="144"/>
          </a:xfrm>
        </p:grpSpPr>
        <p:sp>
          <p:nvSpPr>
            <p:cNvPr id="1017873" name="Rectangle 17"/>
            <p:cNvSpPr>
              <a:spLocks noChangeArrowheads="1"/>
            </p:cNvSpPr>
            <p:nvPr/>
          </p:nvSpPr>
          <p:spPr bwMode="auto">
            <a:xfrm>
              <a:off x="1824" y="1104"/>
              <a:ext cx="240"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17874" name="Line 18"/>
            <p:cNvSpPr>
              <a:spLocks noChangeShapeType="1"/>
            </p:cNvSpPr>
            <p:nvPr/>
          </p:nvSpPr>
          <p:spPr bwMode="auto">
            <a:xfrm>
              <a:off x="1824" y="115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17875" name="Line 19"/>
            <p:cNvSpPr>
              <a:spLocks noChangeShapeType="1"/>
            </p:cNvSpPr>
            <p:nvPr/>
          </p:nvSpPr>
          <p:spPr bwMode="auto">
            <a:xfrm>
              <a:off x="1824" y="1200"/>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cxnSp>
        <p:nvCxnSpPr>
          <p:cNvPr id="1017876" name="AutoShape 20"/>
          <p:cNvCxnSpPr>
            <a:cxnSpLocks noChangeShapeType="1"/>
            <a:stCxn id="1017873" idx="2"/>
            <a:endCxn id="1017869" idx="0"/>
          </p:cNvCxnSpPr>
          <p:nvPr/>
        </p:nvCxnSpPr>
        <p:spPr bwMode="auto">
          <a:xfrm rot="16200000" flipH="1">
            <a:off x="7650957" y="6001544"/>
            <a:ext cx="300037" cy="530225"/>
          </a:xfrm>
          <a:prstGeom prst="bentConnector3">
            <a:avLst>
              <a:gd name="adj1" fmla="val 49736"/>
            </a:avLst>
          </a:prstGeom>
          <a:noFill/>
          <a:ln w="9525">
            <a:solidFill>
              <a:schemeClr val="tx1"/>
            </a:solidFill>
            <a:miter lim="800000"/>
            <a:headEnd/>
            <a:tailEnd type="triangle" w="med" len="med"/>
          </a:ln>
          <a:effectLst/>
        </p:spPr>
      </p:cxnSp>
      <p:cxnSp>
        <p:nvCxnSpPr>
          <p:cNvPr id="1017877" name="AutoShape 21"/>
          <p:cNvCxnSpPr>
            <a:cxnSpLocks noChangeShapeType="1"/>
            <a:stCxn id="1017861" idx="1"/>
            <a:endCxn id="1017873" idx="0"/>
          </p:cNvCxnSpPr>
          <p:nvPr/>
        </p:nvCxnSpPr>
        <p:spPr bwMode="auto">
          <a:xfrm rot="10800000" flipV="1">
            <a:off x="7535863" y="5410200"/>
            <a:ext cx="465137" cy="404813"/>
          </a:xfrm>
          <a:prstGeom prst="bentConnector2">
            <a:avLst/>
          </a:prstGeom>
          <a:noFill/>
          <a:ln w="9525">
            <a:solidFill>
              <a:schemeClr val="tx1"/>
            </a:solidFill>
            <a:miter lim="800000"/>
            <a:headEnd/>
            <a:tailEnd type="triangle" w="med" len="med"/>
          </a:ln>
          <a:effectLst/>
        </p:spPr>
      </p:cxnSp>
      <p:cxnSp>
        <p:nvCxnSpPr>
          <p:cNvPr id="1017878" name="AutoShape 22"/>
          <p:cNvCxnSpPr>
            <a:cxnSpLocks noChangeShapeType="1"/>
            <a:stCxn id="1017861" idx="2"/>
            <a:endCxn id="1017869" idx="0"/>
          </p:cNvCxnSpPr>
          <p:nvPr/>
        </p:nvCxnSpPr>
        <p:spPr bwMode="auto">
          <a:xfrm rot="5400000">
            <a:off x="7716838" y="5911850"/>
            <a:ext cx="854075" cy="155575"/>
          </a:xfrm>
          <a:prstGeom prst="bentConnector3">
            <a:avLst>
              <a:gd name="adj1" fmla="val 50000"/>
            </a:avLst>
          </a:prstGeom>
          <a:noFill/>
          <a:ln w="9525">
            <a:solidFill>
              <a:schemeClr val="tx1"/>
            </a:solidFill>
            <a:miter lim="800000"/>
            <a:headEnd/>
            <a:tailEnd type="triangle" w="med" len="med"/>
          </a:ln>
          <a:effectLst/>
        </p:spPr>
      </p:cxnSp>
      <p:cxnSp>
        <p:nvCxnSpPr>
          <p:cNvPr id="1017879" name="AutoShape 23"/>
          <p:cNvCxnSpPr>
            <a:cxnSpLocks noChangeShapeType="1"/>
            <a:stCxn id="1017865" idx="2"/>
            <a:endCxn id="1017869" idx="0"/>
          </p:cNvCxnSpPr>
          <p:nvPr/>
        </p:nvCxnSpPr>
        <p:spPr bwMode="auto">
          <a:xfrm rot="5400000">
            <a:off x="8134350" y="5946776"/>
            <a:ext cx="401637" cy="538162"/>
          </a:xfrm>
          <a:prstGeom prst="bentConnector3">
            <a:avLst>
              <a:gd name="adj1" fmla="val 49801"/>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dirty="0" smtClean="0"/>
              <a:t> </a:t>
            </a:r>
            <a:endParaRPr lang="en-US" dirty="0"/>
          </a:p>
        </p:txBody>
      </p:sp>
      <p:sp>
        <p:nvSpPr>
          <p:cNvPr id="10"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1" name="Slide Number Placeholder 5"/>
          <p:cNvSpPr>
            <a:spLocks noGrp="1"/>
          </p:cNvSpPr>
          <p:nvPr>
            <p:ph type="sldNum" sz="quarter" idx="12"/>
          </p:nvPr>
        </p:nvSpPr>
        <p:spPr/>
        <p:txBody>
          <a:bodyPr/>
          <a:lstStyle/>
          <a:p>
            <a:fld id="{DDFF8982-3744-4297-9791-24542DBC62EC}" type="slidenum">
              <a:rPr lang="en-US"/>
              <a:pPr/>
              <a:t>29</a:t>
            </a:fld>
            <a:endParaRPr lang="en-US"/>
          </a:p>
        </p:txBody>
      </p:sp>
      <p:sp>
        <p:nvSpPr>
          <p:cNvPr id="1018882" name="Rectangle 2"/>
          <p:cNvSpPr>
            <a:spLocks noGrp="1" noChangeArrowheads="1"/>
          </p:cNvSpPr>
          <p:nvPr>
            <p:ph type="title"/>
          </p:nvPr>
        </p:nvSpPr>
        <p:spPr/>
        <p:txBody>
          <a:bodyPr/>
          <a:lstStyle/>
          <a:p>
            <a:r>
              <a:rPr lang="en-US"/>
              <a:t>Hierarchical Layered Architecture Styles</a:t>
            </a:r>
          </a:p>
        </p:txBody>
      </p:sp>
      <p:sp>
        <p:nvSpPr>
          <p:cNvPr id="1018883" name="Rectangle 3"/>
          <p:cNvSpPr>
            <a:spLocks noGrp="1" noChangeArrowheads="1"/>
          </p:cNvSpPr>
          <p:nvPr>
            <p:ph type="body" idx="1"/>
          </p:nvPr>
        </p:nvSpPr>
        <p:spPr>
          <a:xfrm>
            <a:off x="152400" y="1066800"/>
            <a:ext cx="6781800" cy="5029200"/>
          </a:xfrm>
        </p:spPr>
        <p:txBody>
          <a:bodyPr/>
          <a:lstStyle/>
          <a:p>
            <a:pPr>
              <a:lnSpc>
                <a:spcPct val="90000"/>
              </a:lnSpc>
            </a:pPr>
            <a:r>
              <a:rPr lang="en-US" b="0" dirty="0" smtClean="0"/>
              <a:t>Layered </a:t>
            </a:r>
            <a:r>
              <a:rPr lang="en-US" b="0" dirty="0"/>
              <a:t>Systems</a:t>
            </a:r>
          </a:p>
          <a:p>
            <a:pPr lvl="1">
              <a:lnSpc>
                <a:spcPct val="90000"/>
              </a:lnSpc>
            </a:pPr>
            <a:r>
              <a:rPr lang="en-US" b="0" dirty="0"/>
              <a:t> General Constructs</a:t>
            </a:r>
          </a:p>
          <a:p>
            <a:pPr lvl="2">
              <a:lnSpc>
                <a:spcPct val="90000"/>
              </a:lnSpc>
            </a:pPr>
            <a:r>
              <a:rPr lang="en-US" sz="1800" dirty="0"/>
              <a:t>A layered system is organized hierarchically with </a:t>
            </a:r>
            <a:r>
              <a:rPr lang="en-US" sz="1800" u="sng" dirty="0"/>
              <a:t>each layer providing service to the layer above it and serving as a client to the layer</a:t>
            </a:r>
            <a:r>
              <a:rPr lang="en-US" sz="1800" dirty="0"/>
              <a:t> below. </a:t>
            </a:r>
          </a:p>
          <a:p>
            <a:pPr lvl="2">
              <a:lnSpc>
                <a:spcPct val="90000"/>
              </a:lnSpc>
            </a:pPr>
            <a:r>
              <a:rPr lang="en-US" sz="1800" dirty="0"/>
              <a:t>In some systems inner layers are hidden from all except the adjacent outer layer.</a:t>
            </a:r>
          </a:p>
          <a:p>
            <a:pPr lvl="2">
              <a:lnSpc>
                <a:spcPct val="90000"/>
              </a:lnSpc>
            </a:pPr>
            <a:r>
              <a:rPr lang="en-US" sz="1800" u="sng" dirty="0"/>
              <a:t>Connectors are defined by the protocols that determine how layers will interact.</a:t>
            </a:r>
            <a:r>
              <a:rPr lang="en-US" sz="1800" dirty="0"/>
              <a:t> </a:t>
            </a:r>
          </a:p>
          <a:p>
            <a:pPr lvl="2">
              <a:lnSpc>
                <a:spcPct val="90000"/>
              </a:lnSpc>
            </a:pPr>
            <a:r>
              <a:rPr lang="en-US" sz="1800" dirty="0"/>
              <a:t>Constraints include limiting interactions to adjacent layers. The best known example of this style appears in layered communication protocols OSI-ISO (Open Systems Interconnection - International Standards Organization) communication system. </a:t>
            </a:r>
          </a:p>
          <a:p>
            <a:pPr lvl="2">
              <a:lnSpc>
                <a:spcPct val="90000"/>
              </a:lnSpc>
            </a:pPr>
            <a:r>
              <a:rPr lang="en-US" sz="1800" u="sng" dirty="0"/>
              <a:t>Lower levels describe hardware connections and higher levels describe application.</a:t>
            </a:r>
            <a:endParaRPr lang="en-US" sz="1400" dirty="0"/>
          </a:p>
        </p:txBody>
      </p:sp>
      <p:grpSp>
        <p:nvGrpSpPr>
          <p:cNvPr id="1018884" name="Group 4"/>
          <p:cNvGrpSpPr>
            <a:grpSpLocks/>
          </p:cNvGrpSpPr>
          <p:nvPr/>
        </p:nvGrpSpPr>
        <p:grpSpPr bwMode="auto">
          <a:xfrm>
            <a:off x="7010400" y="2667000"/>
            <a:ext cx="1905000" cy="1219200"/>
            <a:chOff x="4416" y="2064"/>
            <a:chExt cx="1200" cy="768"/>
          </a:xfrm>
        </p:grpSpPr>
        <p:sp>
          <p:nvSpPr>
            <p:cNvPr id="1018885" name="Rectangle 5"/>
            <p:cNvSpPr>
              <a:spLocks noChangeArrowheads="1"/>
            </p:cNvSpPr>
            <p:nvPr/>
          </p:nvSpPr>
          <p:spPr bwMode="auto">
            <a:xfrm>
              <a:off x="4416" y="2064"/>
              <a:ext cx="1200" cy="192"/>
            </a:xfrm>
            <a:prstGeom prst="rect">
              <a:avLst/>
            </a:prstGeom>
            <a:noFill/>
            <a:ln w="9525">
              <a:solidFill>
                <a:schemeClr val="tx1"/>
              </a:solidFill>
              <a:miter lim="800000"/>
              <a:headEnd/>
              <a:tailEnd/>
            </a:ln>
            <a:effectLst/>
          </p:spPr>
          <p:txBody>
            <a:bodyPr wrap="none" anchor="ctr"/>
            <a:lstStyle/>
            <a:p>
              <a:pPr algn="ctr">
                <a:buFontTx/>
                <a:buNone/>
              </a:pPr>
              <a:r>
                <a:rPr lang="en-US"/>
                <a:t>GUI</a:t>
              </a:r>
            </a:p>
          </p:txBody>
        </p:sp>
        <p:sp>
          <p:nvSpPr>
            <p:cNvPr id="1018886" name="Rectangle 6"/>
            <p:cNvSpPr>
              <a:spLocks noChangeArrowheads="1"/>
            </p:cNvSpPr>
            <p:nvPr/>
          </p:nvSpPr>
          <p:spPr bwMode="auto">
            <a:xfrm>
              <a:off x="4416" y="2256"/>
              <a:ext cx="1200" cy="192"/>
            </a:xfrm>
            <a:prstGeom prst="rect">
              <a:avLst/>
            </a:prstGeom>
            <a:noFill/>
            <a:ln w="9525">
              <a:solidFill>
                <a:schemeClr val="tx1"/>
              </a:solidFill>
              <a:miter lim="800000"/>
              <a:headEnd/>
              <a:tailEnd/>
            </a:ln>
            <a:effectLst/>
          </p:spPr>
          <p:txBody>
            <a:bodyPr wrap="none" anchor="ctr"/>
            <a:lstStyle/>
            <a:p>
              <a:pPr algn="ctr">
                <a:buFontTx/>
                <a:buNone/>
              </a:pPr>
              <a:r>
                <a:rPr lang="en-US"/>
                <a:t>Application Layer</a:t>
              </a:r>
            </a:p>
          </p:txBody>
        </p:sp>
        <p:sp>
          <p:nvSpPr>
            <p:cNvPr id="1018887" name="Rectangle 7"/>
            <p:cNvSpPr>
              <a:spLocks noChangeArrowheads="1"/>
            </p:cNvSpPr>
            <p:nvPr/>
          </p:nvSpPr>
          <p:spPr bwMode="auto">
            <a:xfrm>
              <a:off x="4416" y="2448"/>
              <a:ext cx="1200" cy="192"/>
            </a:xfrm>
            <a:prstGeom prst="rect">
              <a:avLst/>
            </a:prstGeom>
            <a:noFill/>
            <a:ln w="9525">
              <a:solidFill>
                <a:schemeClr val="tx1"/>
              </a:solidFill>
              <a:miter lim="800000"/>
              <a:headEnd/>
              <a:tailEnd/>
            </a:ln>
            <a:effectLst/>
          </p:spPr>
          <p:txBody>
            <a:bodyPr wrap="none" anchor="ctr"/>
            <a:lstStyle/>
            <a:p>
              <a:pPr algn="ctr">
                <a:buFontTx/>
                <a:buNone/>
              </a:pPr>
              <a:r>
                <a:rPr lang="en-US"/>
                <a:t>DBMS</a:t>
              </a:r>
            </a:p>
          </p:txBody>
        </p:sp>
        <p:sp>
          <p:nvSpPr>
            <p:cNvPr id="1018888" name="Rectangle 8"/>
            <p:cNvSpPr>
              <a:spLocks noChangeArrowheads="1"/>
            </p:cNvSpPr>
            <p:nvPr/>
          </p:nvSpPr>
          <p:spPr bwMode="auto">
            <a:xfrm>
              <a:off x="4416" y="2640"/>
              <a:ext cx="1200" cy="192"/>
            </a:xfrm>
            <a:prstGeom prst="rect">
              <a:avLst/>
            </a:prstGeom>
            <a:noFill/>
            <a:ln w="9525">
              <a:solidFill>
                <a:schemeClr val="tx1"/>
              </a:solidFill>
              <a:miter lim="800000"/>
              <a:headEnd/>
              <a:tailEnd/>
            </a:ln>
            <a:effectLst/>
          </p:spPr>
          <p:txBody>
            <a:bodyPr wrap="none" anchor="ctr"/>
            <a:lstStyle/>
            <a:p>
              <a:pPr algn="ctr">
                <a:buFontTx/>
                <a:buNone/>
              </a:pPr>
              <a:r>
                <a:rPr lang="en-US"/>
                <a:t>OS Layer</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8D2D757C-A89B-4EAB-BF19-3AA6863CEB91}" type="slidenum">
              <a:rPr lang="en-US"/>
              <a:pPr/>
              <a:t>3</a:t>
            </a:fld>
            <a:endParaRPr lang="en-US"/>
          </a:p>
        </p:txBody>
      </p:sp>
      <p:sp>
        <p:nvSpPr>
          <p:cNvPr id="736258" name="Rectangle 2"/>
          <p:cNvSpPr>
            <a:spLocks noGrp="1" noChangeArrowheads="1"/>
          </p:cNvSpPr>
          <p:nvPr>
            <p:ph type="title"/>
          </p:nvPr>
        </p:nvSpPr>
        <p:spPr/>
        <p:txBody>
          <a:bodyPr/>
          <a:lstStyle/>
          <a:p>
            <a:r>
              <a:rPr lang="en-US"/>
              <a:t>The Vendors</a:t>
            </a:r>
          </a:p>
        </p:txBody>
      </p:sp>
      <p:sp>
        <p:nvSpPr>
          <p:cNvPr id="736259" name="Rectangle 3"/>
          <p:cNvSpPr>
            <a:spLocks noGrp="1" noChangeArrowheads="1"/>
          </p:cNvSpPr>
          <p:nvPr>
            <p:ph type="body" idx="1"/>
          </p:nvPr>
        </p:nvSpPr>
        <p:spPr/>
        <p:txBody>
          <a:bodyPr/>
          <a:lstStyle/>
          <a:p>
            <a:pPr>
              <a:lnSpc>
                <a:spcPct val="90000"/>
              </a:lnSpc>
            </a:pPr>
            <a:r>
              <a:rPr lang="en-US"/>
              <a:t>The We Know Better. Com  		-&gt; TheWKB.com</a:t>
            </a:r>
          </a:p>
          <a:p>
            <a:pPr lvl="1">
              <a:lnSpc>
                <a:spcPct val="90000"/>
              </a:lnSpc>
            </a:pPr>
            <a:r>
              <a:rPr lang="en-US"/>
              <a:t>An medium to large experienced company that has developed a wide range of similar products over several years for a variety of customers.</a:t>
            </a:r>
          </a:p>
          <a:p>
            <a:pPr>
              <a:lnSpc>
                <a:spcPct val="90000"/>
              </a:lnSpc>
            </a:pPr>
            <a:endParaRPr lang="en-US"/>
          </a:p>
          <a:p>
            <a:pPr>
              <a:lnSpc>
                <a:spcPct val="90000"/>
              </a:lnSpc>
            </a:pPr>
            <a:r>
              <a:rPr lang="en-US"/>
              <a:t>The Minority Owned Business. Com -&gt; TheMob.com</a:t>
            </a:r>
          </a:p>
          <a:p>
            <a:pPr lvl="1">
              <a:lnSpc>
                <a:spcPct val="90000"/>
              </a:lnSpc>
            </a:pPr>
            <a:r>
              <a:rPr lang="en-US"/>
              <a:t>A small company that has developed a similar product and is looking to expand their business</a:t>
            </a:r>
          </a:p>
          <a:p>
            <a:pPr lvl="1">
              <a:lnSpc>
                <a:spcPct val="90000"/>
              </a:lnSpc>
            </a:pPr>
            <a:endParaRPr lang="en-US"/>
          </a:p>
          <a:p>
            <a:pPr>
              <a:lnSpc>
                <a:spcPct val="90000"/>
              </a:lnSpc>
            </a:pPr>
            <a:r>
              <a:rPr lang="en-US"/>
              <a:t>The Wet Behind the Ears. Com -&gt; TheWBTE.com</a:t>
            </a:r>
          </a:p>
          <a:p>
            <a:pPr lvl="1">
              <a:lnSpc>
                <a:spcPct val="90000"/>
              </a:lnSpc>
            </a:pPr>
            <a:r>
              <a:rPr lang="en-US"/>
              <a:t>A grad students run venture that is looking to capture the contract in order to acquire start up funding.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B89ED61D-C01A-4C5B-8CD4-878974C0B1FD}" type="slidenum">
              <a:rPr lang="en-US"/>
              <a:pPr/>
              <a:t>30</a:t>
            </a:fld>
            <a:endParaRPr lang="en-US"/>
          </a:p>
        </p:txBody>
      </p:sp>
      <p:sp>
        <p:nvSpPr>
          <p:cNvPr id="1019906" name="Rectangle 2"/>
          <p:cNvSpPr>
            <a:spLocks noGrp="1" noChangeArrowheads="1"/>
          </p:cNvSpPr>
          <p:nvPr>
            <p:ph type="title"/>
          </p:nvPr>
        </p:nvSpPr>
        <p:spPr/>
        <p:txBody>
          <a:bodyPr/>
          <a:lstStyle/>
          <a:p>
            <a:r>
              <a:rPr lang="en-US"/>
              <a:t>Hierarchical Layered Architecture Styles</a:t>
            </a:r>
          </a:p>
        </p:txBody>
      </p:sp>
      <p:sp>
        <p:nvSpPr>
          <p:cNvPr id="1019907" name="Rectangle 3"/>
          <p:cNvSpPr>
            <a:spLocks noGrp="1" noChangeArrowheads="1"/>
          </p:cNvSpPr>
          <p:nvPr>
            <p:ph type="body" idx="1"/>
          </p:nvPr>
        </p:nvSpPr>
        <p:spPr/>
        <p:txBody>
          <a:bodyPr/>
          <a:lstStyle/>
          <a:p>
            <a:r>
              <a:rPr lang="en-US" dirty="0" smtClean="0"/>
              <a:t>Issues</a:t>
            </a:r>
            <a:r>
              <a:rPr lang="en-US" b="0" dirty="0"/>
              <a:t>:</a:t>
            </a:r>
          </a:p>
          <a:p>
            <a:pPr lvl="1"/>
            <a:r>
              <a:rPr lang="en-US" sz="2000" dirty="0"/>
              <a:t>No one agrees exactly on what a 'layer' is. </a:t>
            </a:r>
          </a:p>
          <a:p>
            <a:pPr lvl="2"/>
            <a:r>
              <a:rPr lang="en-US" sz="1800" dirty="0"/>
              <a:t>For example, some layering schemes have very little relationship to the runtime. </a:t>
            </a:r>
          </a:p>
          <a:p>
            <a:pPr lvl="2"/>
            <a:r>
              <a:rPr lang="en-US" sz="1800" dirty="0"/>
              <a:t>Others confuse layers with a 'tiered' runtime architecture where the various layers are not only split by build-time packaging, but by running in different processes and possibly different nodes at run time. </a:t>
            </a:r>
            <a:br>
              <a:rPr lang="en-US" sz="1800" dirty="0"/>
            </a:br>
            <a:endParaRPr lang="en-US" sz="1800" dirty="0"/>
          </a:p>
          <a:p>
            <a:r>
              <a:rPr lang="en-US" sz="2400" dirty="0"/>
              <a:t>Clearly separate the idea of 'tiers' from ‘layers'. </a:t>
            </a:r>
          </a:p>
          <a:p>
            <a:pPr lvl="1"/>
            <a:r>
              <a:rPr lang="en-US" sz="2000" dirty="0"/>
              <a:t>A tier is a structure for runtime component  interaction that implies nothing about the construction of the build time. </a:t>
            </a:r>
          </a:p>
          <a:p>
            <a:pPr lvl="2"/>
            <a:r>
              <a:rPr lang="en-US" sz="1800" dirty="0"/>
              <a:t>For example, a 3 tier system may be composed of a web browser, web server/asp pages, and database. </a:t>
            </a:r>
          </a:p>
          <a:p>
            <a:pPr lvl="2"/>
            <a:r>
              <a:rPr lang="en-US" sz="1800" dirty="0"/>
              <a:t>Note that each tier runs in a </a:t>
            </a:r>
            <a:r>
              <a:rPr lang="en-US" sz="1800" u="sng" dirty="0"/>
              <a:t>different process</a:t>
            </a:r>
            <a:r>
              <a:rPr lang="en-US" sz="1800" dirty="0"/>
              <a:t> and possibly many </a:t>
            </a:r>
            <a:r>
              <a:rPr lang="en-US" sz="1800" u="sng" dirty="0"/>
              <a:t>different system nodes.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dirty="0" smtClean="0"/>
              <a:t> </a:t>
            </a:r>
            <a:endParaRPr lang="en-US" dirty="0"/>
          </a:p>
        </p:txBody>
      </p:sp>
      <p:sp>
        <p:nvSpPr>
          <p:cNvPr id="10"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1" name="Slide Number Placeholder 5"/>
          <p:cNvSpPr>
            <a:spLocks noGrp="1"/>
          </p:cNvSpPr>
          <p:nvPr>
            <p:ph type="sldNum" sz="quarter" idx="12"/>
          </p:nvPr>
        </p:nvSpPr>
        <p:spPr/>
        <p:txBody>
          <a:bodyPr/>
          <a:lstStyle/>
          <a:p>
            <a:fld id="{42EC80CF-B3BC-4846-87BA-3537810ABA6A}" type="slidenum">
              <a:rPr lang="en-US"/>
              <a:pPr/>
              <a:t>31</a:t>
            </a:fld>
            <a:endParaRPr lang="en-US"/>
          </a:p>
        </p:txBody>
      </p:sp>
      <p:sp>
        <p:nvSpPr>
          <p:cNvPr id="1020930" name="Rectangle 2"/>
          <p:cNvSpPr>
            <a:spLocks noGrp="1" noChangeArrowheads="1"/>
          </p:cNvSpPr>
          <p:nvPr>
            <p:ph type="title"/>
          </p:nvPr>
        </p:nvSpPr>
        <p:spPr/>
        <p:txBody>
          <a:bodyPr/>
          <a:lstStyle/>
          <a:p>
            <a:r>
              <a:rPr lang="en-US"/>
              <a:t>Hierarchical Layered Architecture Styles</a:t>
            </a:r>
          </a:p>
        </p:txBody>
      </p:sp>
      <p:sp>
        <p:nvSpPr>
          <p:cNvPr id="1020931" name="Rectangle 3"/>
          <p:cNvSpPr>
            <a:spLocks noGrp="1" noChangeArrowheads="1"/>
          </p:cNvSpPr>
          <p:nvPr>
            <p:ph type="body" idx="1"/>
          </p:nvPr>
        </p:nvSpPr>
        <p:spPr>
          <a:xfrm>
            <a:off x="152400" y="1066800"/>
            <a:ext cx="7010400" cy="4724400"/>
          </a:xfrm>
        </p:spPr>
        <p:txBody>
          <a:bodyPr/>
          <a:lstStyle/>
          <a:p>
            <a:pPr>
              <a:lnSpc>
                <a:spcPct val="90000"/>
              </a:lnSpc>
            </a:pPr>
            <a:r>
              <a:rPr lang="en-US" sz="2400" dirty="0" smtClean="0"/>
              <a:t>Layers </a:t>
            </a:r>
            <a:r>
              <a:rPr lang="en-US" sz="2400" dirty="0"/>
              <a:t>is a pattern for 'application architectures'. </a:t>
            </a:r>
          </a:p>
          <a:p>
            <a:pPr lvl="1">
              <a:lnSpc>
                <a:spcPct val="90000"/>
              </a:lnSpc>
            </a:pPr>
            <a:r>
              <a:rPr lang="en-US" sz="2000" dirty="0"/>
              <a:t>Layers are normally thought of as a build-time structuring technique for building an application or service that will execute in a single process. </a:t>
            </a:r>
          </a:p>
          <a:p>
            <a:pPr>
              <a:lnSpc>
                <a:spcPct val="90000"/>
              </a:lnSpc>
            </a:pPr>
            <a:r>
              <a:rPr lang="en-US" sz="2400" dirty="0"/>
              <a:t>There are many variations on the layers pattern. </a:t>
            </a:r>
          </a:p>
          <a:p>
            <a:pPr lvl="1">
              <a:lnSpc>
                <a:spcPct val="90000"/>
              </a:lnSpc>
            </a:pPr>
            <a:r>
              <a:rPr lang="en-US" sz="2000" dirty="0"/>
              <a:t>Four-layer architecture (analysis) </a:t>
            </a:r>
          </a:p>
          <a:p>
            <a:pPr lvl="1">
              <a:lnSpc>
                <a:spcPct val="90000"/>
              </a:lnSpc>
            </a:pPr>
            <a:r>
              <a:rPr lang="en-US" sz="2000" dirty="0"/>
              <a:t>Layered and sectioned architecture </a:t>
            </a:r>
          </a:p>
          <a:p>
            <a:pPr lvl="1">
              <a:lnSpc>
                <a:spcPct val="90000"/>
              </a:lnSpc>
            </a:pPr>
            <a:r>
              <a:rPr lang="en-US" sz="2000" dirty="0" smtClean="0"/>
              <a:t>Layered </a:t>
            </a:r>
            <a:r>
              <a:rPr lang="en-US" sz="2000" dirty="0"/>
              <a:t>architecture </a:t>
            </a:r>
          </a:p>
          <a:p>
            <a:pPr lvl="1">
              <a:lnSpc>
                <a:spcPct val="90000"/>
              </a:lnSpc>
            </a:pPr>
            <a:r>
              <a:rPr lang="en-US" sz="2000" dirty="0"/>
              <a:t>Layers (from POSA1) </a:t>
            </a:r>
          </a:p>
          <a:p>
            <a:pPr lvl="1">
              <a:lnSpc>
                <a:spcPct val="90000"/>
              </a:lnSpc>
            </a:pPr>
            <a:r>
              <a:rPr lang="en-US" sz="2000" dirty="0"/>
              <a:t>Patterns for generating a layered architecture </a:t>
            </a:r>
          </a:p>
          <a:p>
            <a:pPr lvl="1">
              <a:lnSpc>
                <a:spcPct val="90000"/>
              </a:lnSpc>
            </a:pPr>
            <a:r>
              <a:rPr lang="en-US" sz="2000" dirty="0"/>
              <a:t>Relational database access </a:t>
            </a:r>
            <a:r>
              <a:rPr lang="en-US" sz="2000" dirty="0" smtClean="0"/>
              <a:t>layer</a:t>
            </a:r>
            <a:endParaRPr lang="en-US" sz="1800" dirty="0"/>
          </a:p>
          <a:p>
            <a:pPr>
              <a:lnSpc>
                <a:spcPct val="90000"/>
              </a:lnSpc>
            </a:pPr>
            <a:r>
              <a:rPr lang="en-US" sz="2400" dirty="0"/>
              <a:t>Secure access layer (analysis)</a:t>
            </a:r>
          </a:p>
        </p:txBody>
      </p:sp>
      <p:grpSp>
        <p:nvGrpSpPr>
          <p:cNvPr id="1020932" name="Group 4"/>
          <p:cNvGrpSpPr>
            <a:grpSpLocks/>
          </p:cNvGrpSpPr>
          <p:nvPr/>
        </p:nvGrpSpPr>
        <p:grpSpPr bwMode="auto">
          <a:xfrm>
            <a:off x="7010400" y="3276600"/>
            <a:ext cx="1905000" cy="1219200"/>
            <a:chOff x="4416" y="2064"/>
            <a:chExt cx="1200" cy="768"/>
          </a:xfrm>
        </p:grpSpPr>
        <p:sp>
          <p:nvSpPr>
            <p:cNvPr id="1020933" name="Rectangle 5"/>
            <p:cNvSpPr>
              <a:spLocks noChangeArrowheads="1"/>
            </p:cNvSpPr>
            <p:nvPr/>
          </p:nvSpPr>
          <p:spPr bwMode="auto">
            <a:xfrm>
              <a:off x="4416" y="2064"/>
              <a:ext cx="1200" cy="192"/>
            </a:xfrm>
            <a:prstGeom prst="rect">
              <a:avLst/>
            </a:prstGeom>
            <a:noFill/>
            <a:ln w="9525">
              <a:solidFill>
                <a:schemeClr val="tx1"/>
              </a:solidFill>
              <a:miter lim="800000"/>
              <a:headEnd/>
              <a:tailEnd/>
            </a:ln>
            <a:effectLst/>
          </p:spPr>
          <p:txBody>
            <a:bodyPr wrap="none" anchor="ctr"/>
            <a:lstStyle/>
            <a:p>
              <a:pPr algn="ctr">
                <a:buFontTx/>
                <a:buNone/>
              </a:pPr>
              <a:r>
                <a:rPr lang="en-US"/>
                <a:t>GUI</a:t>
              </a:r>
            </a:p>
          </p:txBody>
        </p:sp>
        <p:sp>
          <p:nvSpPr>
            <p:cNvPr id="1020934" name="Rectangle 6"/>
            <p:cNvSpPr>
              <a:spLocks noChangeArrowheads="1"/>
            </p:cNvSpPr>
            <p:nvPr/>
          </p:nvSpPr>
          <p:spPr bwMode="auto">
            <a:xfrm>
              <a:off x="4416" y="2256"/>
              <a:ext cx="1200" cy="192"/>
            </a:xfrm>
            <a:prstGeom prst="rect">
              <a:avLst/>
            </a:prstGeom>
            <a:noFill/>
            <a:ln w="9525">
              <a:solidFill>
                <a:schemeClr val="tx1"/>
              </a:solidFill>
              <a:miter lim="800000"/>
              <a:headEnd/>
              <a:tailEnd/>
            </a:ln>
            <a:effectLst/>
          </p:spPr>
          <p:txBody>
            <a:bodyPr wrap="none" anchor="ctr"/>
            <a:lstStyle/>
            <a:p>
              <a:pPr algn="ctr">
                <a:buFontTx/>
                <a:buNone/>
              </a:pPr>
              <a:r>
                <a:rPr lang="en-US"/>
                <a:t>Application Layer</a:t>
              </a:r>
            </a:p>
          </p:txBody>
        </p:sp>
        <p:sp>
          <p:nvSpPr>
            <p:cNvPr id="1020935" name="Rectangle 7"/>
            <p:cNvSpPr>
              <a:spLocks noChangeArrowheads="1"/>
            </p:cNvSpPr>
            <p:nvPr/>
          </p:nvSpPr>
          <p:spPr bwMode="auto">
            <a:xfrm>
              <a:off x="4416" y="2448"/>
              <a:ext cx="1200" cy="192"/>
            </a:xfrm>
            <a:prstGeom prst="rect">
              <a:avLst/>
            </a:prstGeom>
            <a:noFill/>
            <a:ln w="9525">
              <a:solidFill>
                <a:schemeClr val="tx1"/>
              </a:solidFill>
              <a:miter lim="800000"/>
              <a:headEnd/>
              <a:tailEnd/>
            </a:ln>
            <a:effectLst/>
          </p:spPr>
          <p:txBody>
            <a:bodyPr wrap="none" anchor="ctr"/>
            <a:lstStyle/>
            <a:p>
              <a:pPr algn="ctr">
                <a:buFontTx/>
                <a:buNone/>
              </a:pPr>
              <a:r>
                <a:rPr lang="en-US"/>
                <a:t>DBMS</a:t>
              </a:r>
            </a:p>
          </p:txBody>
        </p:sp>
        <p:sp>
          <p:nvSpPr>
            <p:cNvPr id="1020936" name="Rectangle 8"/>
            <p:cNvSpPr>
              <a:spLocks noChangeArrowheads="1"/>
            </p:cNvSpPr>
            <p:nvPr/>
          </p:nvSpPr>
          <p:spPr bwMode="auto">
            <a:xfrm>
              <a:off x="4416" y="2640"/>
              <a:ext cx="1200" cy="192"/>
            </a:xfrm>
            <a:prstGeom prst="rect">
              <a:avLst/>
            </a:prstGeom>
            <a:noFill/>
            <a:ln w="9525">
              <a:solidFill>
                <a:schemeClr val="tx1"/>
              </a:solidFill>
              <a:miter lim="800000"/>
              <a:headEnd/>
              <a:tailEnd/>
            </a:ln>
            <a:effectLst/>
          </p:spPr>
          <p:txBody>
            <a:bodyPr wrap="none" anchor="ctr"/>
            <a:lstStyle/>
            <a:p>
              <a:pPr algn="ctr">
                <a:buFontTx/>
                <a:buNone/>
              </a:pPr>
              <a:r>
                <a:rPr lang="en-US"/>
                <a:t>OS Layer</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7BD40685-71A7-4179-9862-C7E69D392480}" type="slidenum">
              <a:rPr lang="en-US"/>
              <a:pPr/>
              <a:t>32</a:t>
            </a:fld>
            <a:endParaRPr lang="en-US"/>
          </a:p>
        </p:txBody>
      </p:sp>
      <p:sp>
        <p:nvSpPr>
          <p:cNvPr id="1021954" name="Rectangle 2"/>
          <p:cNvSpPr>
            <a:spLocks noGrp="1" noChangeArrowheads="1"/>
          </p:cNvSpPr>
          <p:nvPr>
            <p:ph type="title"/>
          </p:nvPr>
        </p:nvSpPr>
        <p:spPr/>
        <p:txBody>
          <a:bodyPr/>
          <a:lstStyle/>
          <a:p>
            <a:r>
              <a:rPr lang="en-US"/>
              <a:t>Hierarchical Layered Architecture Styles</a:t>
            </a:r>
          </a:p>
        </p:txBody>
      </p:sp>
      <p:sp>
        <p:nvSpPr>
          <p:cNvPr id="1021955" name="Rectangle 3"/>
          <p:cNvSpPr>
            <a:spLocks noGrp="1" noChangeArrowheads="1"/>
          </p:cNvSpPr>
          <p:nvPr>
            <p:ph type="body" idx="1"/>
          </p:nvPr>
        </p:nvSpPr>
        <p:spPr/>
        <p:txBody>
          <a:bodyPr/>
          <a:lstStyle/>
          <a:p>
            <a:endParaRPr lang="en-US" sz="1000" dirty="0"/>
          </a:p>
          <a:p>
            <a:r>
              <a:rPr lang="en-US" b="0" dirty="0"/>
              <a:t>Layered Systems</a:t>
            </a:r>
          </a:p>
          <a:p>
            <a:pPr lvl="1"/>
            <a:r>
              <a:rPr lang="en-US" dirty="0"/>
              <a:t>Advantages: </a:t>
            </a:r>
          </a:p>
          <a:p>
            <a:pPr lvl="2"/>
            <a:r>
              <a:rPr lang="en-US" sz="1800" dirty="0"/>
              <a:t>Layered systems support designs based on increasing levels of abstraction.</a:t>
            </a:r>
          </a:p>
          <a:p>
            <a:pPr lvl="2"/>
            <a:r>
              <a:rPr lang="en-US" sz="1800" dirty="0"/>
              <a:t>Complex problems may be partitioned into a series of steps. </a:t>
            </a:r>
          </a:p>
          <a:p>
            <a:pPr lvl="2"/>
            <a:r>
              <a:rPr lang="en-US" sz="1800" dirty="0"/>
              <a:t>Enhancement is supported through limiting the number of other layers with which communication occurs. </a:t>
            </a:r>
          </a:p>
          <a:p>
            <a:pPr lvl="1"/>
            <a:r>
              <a:rPr lang="en-US" dirty="0"/>
              <a:t>Disadvantages:</a:t>
            </a:r>
          </a:p>
          <a:p>
            <a:pPr lvl="2"/>
            <a:r>
              <a:rPr lang="en-US" sz="1800" dirty="0"/>
              <a:t>Disadvantages include the difficulty in structuring some systems into a layers.</a:t>
            </a:r>
          </a:p>
          <a:p>
            <a:pPr lvl="2"/>
            <a:r>
              <a:rPr lang="en-US" sz="1800" dirty="0"/>
              <a:t>Performance considerations may not be well served by layered systems especially when high level functions require close coupling to low level implementations. </a:t>
            </a:r>
          </a:p>
          <a:p>
            <a:pPr lvl="2"/>
            <a:r>
              <a:rPr lang="en-US" sz="1800" dirty="0"/>
              <a:t>It may be difficult to find the right level of abstraction especially if existing systems cross several layers</a:t>
            </a:r>
            <a:r>
              <a:rPr lang="en-US" sz="1600" dirty="0"/>
              <a:t>. </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dirty="0" smtClean="0"/>
              <a:t> </a:t>
            </a:r>
            <a:endParaRPr lang="en-US" dirty="0"/>
          </a:p>
        </p:txBody>
      </p:sp>
      <p:sp>
        <p:nvSpPr>
          <p:cNvPr id="10"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1" name="Slide Number Placeholder 5"/>
          <p:cNvSpPr>
            <a:spLocks noGrp="1"/>
          </p:cNvSpPr>
          <p:nvPr>
            <p:ph type="sldNum" sz="quarter" idx="12"/>
          </p:nvPr>
        </p:nvSpPr>
        <p:spPr/>
        <p:txBody>
          <a:bodyPr/>
          <a:lstStyle/>
          <a:p>
            <a:fld id="{02283423-5F98-4FA0-BCC6-F6E799278DF5}" type="slidenum">
              <a:rPr lang="en-US"/>
              <a:pPr/>
              <a:t>33</a:t>
            </a:fld>
            <a:endParaRPr lang="en-US"/>
          </a:p>
        </p:txBody>
      </p:sp>
      <p:sp>
        <p:nvSpPr>
          <p:cNvPr id="1022978" name="Rectangle 2"/>
          <p:cNvSpPr>
            <a:spLocks noGrp="1" noChangeArrowheads="1"/>
          </p:cNvSpPr>
          <p:nvPr>
            <p:ph type="title"/>
          </p:nvPr>
        </p:nvSpPr>
        <p:spPr/>
        <p:txBody>
          <a:bodyPr/>
          <a:lstStyle/>
          <a:p>
            <a:r>
              <a:rPr lang="en-US"/>
              <a:t>Communicating Processes</a:t>
            </a:r>
          </a:p>
        </p:txBody>
      </p:sp>
      <p:sp>
        <p:nvSpPr>
          <p:cNvPr id="1022979" name="Rectangle 3"/>
          <p:cNvSpPr>
            <a:spLocks noGrp="1" noChangeArrowheads="1"/>
          </p:cNvSpPr>
          <p:nvPr>
            <p:ph type="body" idx="1"/>
          </p:nvPr>
        </p:nvSpPr>
        <p:spPr>
          <a:xfrm>
            <a:off x="152400" y="1066800"/>
            <a:ext cx="6477000" cy="5257800"/>
          </a:xfrm>
        </p:spPr>
        <p:txBody>
          <a:bodyPr/>
          <a:lstStyle/>
          <a:p>
            <a:pPr>
              <a:lnSpc>
                <a:spcPct val="90000"/>
              </a:lnSpc>
            </a:pPr>
            <a:r>
              <a:rPr lang="en-US" sz="2000" dirty="0" smtClean="0"/>
              <a:t>Each </a:t>
            </a:r>
            <a:r>
              <a:rPr lang="en-US" sz="2000" dirty="0"/>
              <a:t>component has it's own thread of execution. </a:t>
            </a:r>
          </a:p>
          <a:p>
            <a:pPr>
              <a:lnSpc>
                <a:spcPct val="90000"/>
              </a:lnSpc>
            </a:pPr>
            <a:r>
              <a:rPr lang="en-US" sz="2000" dirty="0"/>
              <a:t>The Provider/Observer Role Pattern </a:t>
            </a:r>
          </a:p>
          <a:p>
            <a:pPr>
              <a:lnSpc>
                <a:spcPct val="90000"/>
              </a:lnSpc>
            </a:pPr>
            <a:r>
              <a:rPr lang="en-US" sz="2000" dirty="0"/>
              <a:t>Push and Pull Interaction Patterns </a:t>
            </a:r>
          </a:p>
          <a:p>
            <a:pPr>
              <a:lnSpc>
                <a:spcPct val="90000"/>
              </a:lnSpc>
            </a:pPr>
            <a:r>
              <a:rPr lang="en-US" sz="2000" dirty="0"/>
              <a:t>Opaque Interaction Patterns </a:t>
            </a:r>
          </a:p>
          <a:p>
            <a:pPr lvl="1">
              <a:lnSpc>
                <a:spcPct val="90000"/>
              </a:lnSpc>
            </a:pPr>
            <a:r>
              <a:rPr lang="en-US" sz="1800" dirty="0"/>
              <a:t>Synchronous Opaque Interaction Patterns </a:t>
            </a:r>
          </a:p>
          <a:p>
            <a:pPr lvl="1">
              <a:lnSpc>
                <a:spcPct val="90000"/>
              </a:lnSpc>
            </a:pPr>
            <a:r>
              <a:rPr lang="en-US" sz="1800" dirty="0"/>
              <a:t>Asynchronous Opaque Interaction Patterns </a:t>
            </a:r>
          </a:p>
          <a:p>
            <a:pPr>
              <a:lnSpc>
                <a:spcPct val="90000"/>
              </a:lnSpc>
            </a:pPr>
            <a:r>
              <a:rPr lang="en-US" sz="2000" dirty="0" err="1"/>
              <a:t>Monitorable</a:t>
            </a:r>
            <a:r>
              <a:rPr lang="en-US" sz="2000" dirty="0"/>
              <a:t> Interaction Patterns </a:t>
            </a:r>
          </a:p>
          <a:p>
            <a:pPr lvl="1">
              <a:lnSpc>
                <a:spcPct val="90000"/>
              </a:lnSpc>
            </a:pPr>
            <a:r>
              <a:rPr lang="en-US" sz="1800" dirty="0"/>
              <a:t>Pull-</a:t>
            </a:r>
            <a:r>
              <a:rPr lang="en-US" sz="1800" dirty="0" err="1"/>
              <a:t>Monitorable</a:t>
            </a:r>
            <a:r>
              <a:rPr lang="en-US" sz="1800" dirty="0"/>
              <a:t> Interaction Patterns </a:t>
            </a:r>
          </a:p>
          <a:p>
            <a:pPr lvl="1">
              <a:lnSpc>
                <a:spcPct val="90000"/>
              </a:lnSpc>
            </a:pPr>
            <a:r>
              <a:rPr lang="en-US" sz="1800" dirty="0"/>
              <a:t>Push-</a:t>
            </a:r>
            <a:r>
              <a:rPr lang="en-US" sz="1800" dirty="0" err="1"/>
              <a:t>Monitorable</a:t>
            </a:r>
            <a:r>
              <a:rPr lang="en-US" sz="1800" dirty="0"/>
              <a:t> Interaction Patterns </a:t>
            </a:r>
          </a:p>
          <a:p>
            <a:pPr>
              <a:lnSpc>
                <a:spcPct val="90000"/>
              </a:lnSpc>
            </a:pPr>
            <a:r>
              <a:rPr lang="en-US" sz="2000" dirty="0" err="1"/>
              <a:t>Abortable</a:t>
            </a:r>
            <a:r>
              <a:rPr lang="en-US" sz="2000" dirty="0"/>
              <a:t> Interaction Patterns </a:t>
            </a:r>
          </a:p>
          <a:p>
            <a:pPr lvl="1">
              <a:lnSpc>
                <a:spcPct val="90000"/>
              </a:lnSpc>
            </a:pPr>
            <a:r>
              <a:rPr lang="en-US" sz="1800" dirty="0" err="1"/>
              <a:t>Abortable</a:t>
            </a:r>
            <a:r>
              <a:rPr lang="en-US" sz="1800" dirty="0"/>
              <a:t> </a:t>
            </a:r>
            <a:r>
              <a:rPr lang="en-US" sz="1800" dirty="0" err="1"/>
              <a:t>Async</a:t>
            </a:r>
            <a:r>
              <a:rPr lang="en-US" sz="1800" dirty="0"/>
              <a:t> Opaque Interaction Patterns </a:t>
            </a:r>
          </a:p>
          <a:p>
            <a:pPr lvl="1">
              <a:lnSpc>
                <a:spcPct val="90000"/>
              </a:lnSpc>
            </a:pPr>
            <a:r>
              <a:rPr lang="en-US" sz="1800" dirty="0" err="1"/>
              <a:t>Abortable</a:t>
            </a:r>
            <a:r>
              <a:rPr lang="en-US" sz="1800" dirty="0"/>
              <a:t> Pull-</a:t>
            </a:r>
            <a:r>
              <a:rPr lang="en-US" sz="1800" dirty="0" err="1"/>
              <a:t>Monitorable</a:t>
            </a:r>
            <a:r>
              <a:rPr lang="en-US" sz="1800" dirty="0"/>
              <a:t> Interaction Patterns </a:t>
            </a:r>
          </a:p>
          <a:p>
            <a:pPr lvl="1">
              <a:lnSpc>
                <a:spcPct val="90000"/>
              </a:lnSpc>
            </a:pPr>
            <a:r>
              <a:rPr lang="en-US" sz="1800" dirty="0" err="1"/>
              <a:t>Abortable</a:t>
            </a:r>
            <a:r>
              <a:rPr lang="en-US" sz="1800" dirty="0"/>
              <a:t> Push-</a:t>
            </a:r>
            <a:r>
              <a:rPr lang="en-US" sz="1800" dirty="0" err="1"/>
              <a:t>Monitorable</a:t>
            </a:r>
            <a:r>
              <a:rPr lang="en-US" sz="1800" dirty="0"/>
              <a:t> Interactions Patterns </a:t>
            </a:r>
          </a:p>
          <a:p>
            <a:pPr>
              <a:lnSpc>
                <a:spcPct val="90000"/>
              </a:lnSpc>
            </a:pPr>
            <a:r>
              <a:rPr lang="en-US" sz="2000" dirty="0"/>
              <a:t>Handshaking Patterns </a:t>
            </a:r>
          </a:p>
          <a:p>
            <a:pPr>
              <a:lnSpc>
                <a:spcPct val="90000"/>
              </a:lnSpc>
            </a:pPr>
            <a:r>
              <a:rPr lang="en-US" sz="2000" dirty="0"/>
              <a:t>Combining Patterns </a:t>
            </a:r>
          </a:p>
        </p:txBody>
      </p:sp>
      <p:sp>
        <p:nvSpPr>
          <p:cNvPr id="1022980" name="Oval 4"/>
          <p:cNvSpPr>
            <a:spLocks noChangeArrowheads="1"/>
          </p:cNvSpPr>
          <p:nvPr/>
        </p:nvSpPr>
        <p:spPr bwMode="auto">
          <a:xfrm>
            <a:off x="5867400" y="3733800"/>
            <a:ext cx="914400" cy="914400"/>
          </a:xfrm>
          <a:prstGeom prst="ellipse">
            <a:avLst/>
          </a:prstGeom>
          <a:noFill/>
          <a:ln w="9525">
            <a:solidFill>
              <a:schemeClr val="tx1"/>
            </a:solidFill>
            <a:round/>
            <a:headEnd/>
            <a:tailEnd/>
          </a:ln>
          <a:effectLst/>
        </p:spPr>
        <p:txBody>
          <a:bodyPr wrap="none" anchor="ctr"/>
          <a:lstStyle/>
          <a:p>
            <a:pPr algn="ctr">
              <a:buFontTx/>
              <a:buNone/>
            </a:pPr>
            <a:r>
              <a:rPr lang="en-US"/>
              <a:t>Object 1</a:t>
            </a:r>
          </a:p>
        </p:txBody>
      </p:sp>
      <p:sp>
        <p:nvSpPr>
          <p:cNvPr id="1022981" name="Oval 5"/>
          <p:cNvSpPr>
            <a:spLocks noChangeArrowheads="1"/>
          </p:cNvSpPr>
          <p:nvPr/>
        </p:nvSpPr>
        <p:spPr bwMode="auto">
          <a:xfrm>
            <a:off x="7772400" y="3886200"/>
            <a:ext cx="914400" cy="914400"/>
          </a:xfrm>
          <a:prstGeom prst="ellipse">
            <a:avLst/>
          </a:prstGeom>
          <a:noFill/>
          <a:ln w="9525">
            <a:solidFill>
              <a:schemeClr val="tx1"/>
            </a:solidFill>
            <a:round/>
            <a:headEnd/>
            <a:tailEnd/>
          </a:ln>
          <a:effectLst/>
        </p:spPr>
        <p:txBody>
          <a:bodyPr wrap="none" anchor="ctr"/>
          <a:lstStyle/>
          <a:p>
            <a:pPr algn="ctr">
              <a:buFontTx/>
              <a:buNone/>
            </a:pPr>
            <a:r>
              <a:rPr lang="en-US"/>
              <a:t>Object 2</a:t>
            </a:r>
          </a:p>
        </p:txBody>
      </p:sp>
      <p:sp>
        <p:nvSpPr>
          <p:cNvPr id="1022982" name="Rectangle 6"/>
          <p:cNvSpPr>
            <a:spLocks noChangeArrowheads="1"/>
          </p:cNvSpPr>
          <p:nvPr/>
        </p:nvSpPr>
        <p:spPr bwMode="auto">
          <a:xfrm>
            <a:off x="5181600" y="2057400"/>
            <a:ext cx="3629025" cy="1385888"/>
          </a:xfrm>
          <a:prstGeom prst="rect">
            <a:avLst/>
          </a:prstGeom>
          <a:noFill/>
          <a:ln w="9525">
            <a:noFill/>
            <a:miter lim="800000"/>
            <a:headEnd/>
            <a:tailEnd/>
          </a:ln>
          <a:effectLst/>
        </p:spPr>
        <p:txBody>
          <a:bodyPr>
            <a:spAutoFit/>
          </a:bodyPr>
          <a:lstStyle/>
          <a:p>
            <a:r>
              <a:rPr lang="en-US"/>
              <a:t>The </a:t>
            </a:r>
            <a:r>
              <a:rPr lang="en-US" i="1"/>
              <a:t>components</a:t>
            </a:r>
            <a:r>
              <a:rPr lang="en-US"/>
              <a:t> are the objects and connectors </a:t>
            </a:r>
            <a:r>
              <a:rPr lang="en-US" u="sng"/>
              <a:t>operate through message passing.</a:t>
            </a:r>
          </a:p>
          <a:p>
            <a:r>
              <a:rPr lang="en-US"/>
              <a:t>Components are often in separate process spaces</a:t>
            </a:r>
          </a:p>
        </p:txBody>
      </p:sp>
      <p:cxnSp>
        <p:nvCxnSpPr>
          <p:cNvPr id="1022983" name="AutoShape 7"/>
          <p:cNvCxnSpPr>
            <a:cxnSpLocks noChangeShapeType="1"/>
            <a:stCxn id="1022980" idx="7"/>
            <a:endCxn id="1022981" idx="1"/>
          </p:cNvCxnSpPr>
          <p:nvPr/>
        </p:nvCxnSpPr>
        <p:spPr bwMode="auto">
          <a:xfrm rot="5400000" flipV="1">
            <a:off x="7200900" y="3314700"/>
            <a:ext cx="152400" cy="1257300"/>
          </a:xfrm>
          <a:prstGeom prst="bentConnector3">
            <a:avLst>
              <a:gd name="adj1" fmla="val -237500"/>
            </a:avLst>
          </a:prstGeom>
          <a:noFill/>
          <a:ln w="9525">
            <a:solidFill>
              <a:schemeClr val="tx1"/>
            </a:solidFill>
            <a:miter lim="800000"/>
            <a:headEnd/>
            <a:tailEnd type="triangle" w="med" len="med"/>
          </a:ln>
          <a:effectLst/>
        </p:spPr>
      </p:cxnSp>
      <p:cxnSp>
        <p:nvCxnSpPr>
          <p:cNvPr id="1022984" name="AutoShape 8"/>
          <p:cNvCxnSpPr>
            <a:cxnSpLocks noChangeShapeType="1"/>
            <a:stCxn id="1022981" idx="3"/>
            <a:endCxn id="1022980" idx="5"/>
          </p:cNvCxnSpPr>
          <p:nvPr/>
        </p:nvCxnSpPr>
        <p:spPr bwMode="auto">
          <a:xfrm rot="16200000" flipV="1">
            <a:off x="7200900" y="3962400"/>
            <a:ext cx="152400" cy="1257300"/>
          </a:xfrm>
          <a:prstGeom prst="bentConnector3">
            <a:avLst>
              <a:gd name="adj1" fmla="val -237500"/>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B06A2DB5-7EAC-461F-BE01-C3622EB3CF3B}" type="slidenum">
              <a:rPr lang="en-US"/>
              <a:pPr/>
              <a:t>34</a:t>
            </a:fld>
            <a:endParaRPr lang="en-US"/>
          </a:p>
        </p:txBody>
      </p:sp>
      <p:sp>
        <p:nvSpPr>
          <p:cNvPr id="1024002" name="Rectangle 2"/>
          <p:cNvSpPr>
            <a:spLocks noGrp="1" noChangeArrowheads="1"/>
          </p:cNvSpPr>
          <p:nvPr>
            <p:ph type="title"/>
          </p:nvPr>
        </p:nvSpPr>
        <p:spPr/>
        <p:txBody>
          <a:bodyPr/>
          <a:lstStyle/>
          <a:p>
            <a:r>
              <a:rPr lang="en-US" sz="2400">
                <a:solidFill>
                  <a:schemeClr val="bg1"/>
                </a:solidFill>
              </a:rPr>
              <a:t>Independent Components</a:t>
            </a:r>
            <a:r>
              <a:rPr lang="en-US" sz="2400">
                <a:solidFill>
                  <a:schemeClr val="tx1"/>
                </a:solidFill>
              </a:rPr>
              <a:t>:</a:t>
            </a:r>
            <a:r>
              <a:rPr lang="en-US" sz="2400"/>
              <a:t>Event Based Architecture Styles</a:t>
            </a:r>
          </a:p>
        </p:txBody>
      </p:sp>
      <p:sp>
        <p:nvSpPr>
          <p:cNvPr id="1024003" name="Rectangle 3"/>
          <p:cNvSpPr>
            <a:spLocks noGrp="1" noChangeArrowheads="1"/>
          </p:cNvSpPr>
          <p:nvPr>
            <p:ph type="body" idx="1"/>
          </p:nvPr>
        </p:nvSpPr>
        <p:spPr>
          <a:xfrm>
            <a:off x="152400" y="1066800"/>
            <a:ext cx="8763000" cy="4953000"/>
          </a:xfrm>
        </p:spPr>
        <p:txBody>
          <a:bodyPr/>
          <a:lstStyle/>
          <a:p>
            <a:pPr>
              <a:lnSpc>
                <a:spcPct val="90000"/>
              </a:lnSpc>
            </a:pPr>
            <a:endParaRPr lang="en-US" sz="1000" dirty="0"/>
          </a:p>
          <a:p>
            <a:pPr>
              <a:lnSpc>
                <a:spcPct val="90000"/>
              </a:lnSpc>
            </a:pPr>
            <a:endParaRPr lang="en-US" sz="1000" b="0" dirty="0"/>
          </a:p>
          <a:p>
            <a:pPr>
              <a:lnSpc>
                <a:spcPct val="90000"/>
              </a:lnSpc>
            </a:pPr>
            <a:r>
              <a:rPr lang="en-US" sz="2000" b="0" dirty="0"/>
              <a:t>Event-Based Implicit Invocation (Look at </a:t>
            </a:r>
            <a:r>
              <a:rPr lang="en-US" sz="2000" b="0" dirty="0" err="1"/>
              <a:t>Jini</a:t>
            </a:r>
            <a:r>
              <a:rPr lang="en-US" sz="2000" b="0" dirty="0"/>
              <a:t>) </a:t>
            </a:r>
          </a:p>
          <a:p>
            <a:pPr lvl="1">
              <a:lnSpc>
                <a:spcPct val="90000"/>
              </a:lnSpc>
            </a:pPr>
            <a:r>
              <a:rPr lang="en-US" sz="1800" dirty="0"/>
              <a:t>General Constructs:</a:t>
            </a:r>
          </a:p>
          <a:p>
            <a:pPr lvl="2">
              <a:lnSpc>
                <a:spcPct val="90000"/>
              </a:lnSpc>
            </a:pPr>
            <a:r>
              <a:rPr lang="en-US" sz="1600" dirty="0"/>
              <a:t>A component announces (broadcasts) one or more events. </a:t>
            </a:r>
          </a:p>
          <a:p>
            <a:pPr lvl="2">
              <a:lnSpc>
                <a:spcPct val="90000"/>
              </a:lnSpc>
            </a:pPr>
            <a:r>
              <a:rPr lang="en-US" sz="1600" dirty="0"/>
              <a:t>System Components register interest in an event by associating a procedure with it. </a:t>
            </a:r>
          </a:p>
          <a:p>
            <a:pPr lvl="2">
              <a:lnSpc>
                <a:spcPct val="90000"/>
              </a:lnSpc>
            </a:pPr>
            <a:r>
              <a:rPr lang="en-US" sz="1600" dirty="0"/>
              <a:t>The system invokes all events which have registered with it. </a:t>
            </a:r>
          </a:p>
          <a:p>
            <a:pPr lvl="2">
              <a:lnSpc>
                <a:spcPct val="90000"/>
              </a:lnSpc>
            </a:pPr>
            <a:r>
              <a:rPr lang="en-US" sz="1600" dirty="0"/>
              <a:t>Event announcement ``implicitly'' causes the invocation of procedures in other models.  </a:t>
            </a:r>
          </a:p>
          <a:p>
            <a:pPr lvl="2">
              <a:lnSpc>
                <a:spcPct val="90000"/>
              </a:lnSpc>
            </a:pPr>
            <a:r>
              <a:rPr lang="en-US" sz="1600" dirty="0"/>
              <a:t>This style originates in constraint satisfaction (Planning), daemons, and packet-switched networks</a:t>
            </a:r>
            <a:r>
              <a:rPr lang="en-US" sz="1200" dirty="0"/>
              <a:t>.</a:t>
            </a:r>
          </a:p>
          <a:p>
            <a:pPr lvl="3">
              <a:lnSpc>
                <a:spcPct val="90000"/>
              </a:lnSpc>
            </a:pPr>
            <a:r>
              <a:rPr lang="en-US" sz="1200" dirty="0"/>
              <a:t>Used in Planning Domains</a:t>
            </a:r>
          </a:p>
          <a:p>
            <a:pPr lvl="2">
              <a:lnSpc>
                <a:spcPct val="90000"/>
              </a:lnSpc>
            </a:pPr>
            <a:r>
              <a:rPr lang="en-US" sz="1600" dirty="0"/>
              <a:t>Architectural components are modules whose interface provides both a collection of procedures and a set of events. </a:t>
            </a:r>
          </a:p>
          <a:p>
            <a:pPr lvl="2">
              <a:lnSpc>
                <a:spcPct val="90000"/>
              </a:lnSpc>
            </a:pPr>
            <a:r>
              <a:rPr lang="en-US" sz="1600" dirty="0"/>
              <a:t>Procedures may be called normally or be registered with events in the system. </a:t>
            </a:r>
          </a:p>
          <a:p>
            <a:pPr lvl="2">
              <a:lnSpc>
                <a:spcPct val="90000"/>
              </a:lnSpc>
            </a:pPr>
            <a:r>
              <a:rPr lang="en-US" sz="1600" dirty="0"/>
              <a:t>Implicit invocation systems are used in: </a:t>
            </a:r>
          </a:p>
          <a:p>
            <a:pPr lvl="3">
              <a:lnSpc>
                <a:spcPct val="90000"/>
              </a:lnSpc>
            </a:pPr>
            <a:r>
              <a:rPr lang="en-US" sz="1200" dirty="0"/>
              <a:t>programming environments to integrate tools </a:t>
            </a:r>
          </a:p>
          <a:p>
            <a:pPr lvl="3">
              <a:lnSpc>
                <a:spcPct val="90000"/>
              </a:lnSpc>
            </a:pPr>
            <a:r>
              <a:rPr lang="en-US" sz="1200" dirty="0"/>
              <a:t>database management systems to ensure consistency constraints </a:t>
            </a:r>
          </a:p>
          <a:p>
            <a:pPr lvl="3">
              <a:lnSpc>
                <a:spcPct val="90000"/>
              </a:lnSpc>
            </a:pPr>
            <a:r>
              <a:rPr lang="en-US" sz="1200" dirty="0"/>
              <a:t>user interfaces to separate data from representation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822B4207-E749-48D6-844D-CED71D69DBA5}" type="slidenum">
              <a:rPr lang="en-US"/>
              <a:pPr/>
              <a:t>35</a:t>
            </a:fld>
            <a:endParaRPr lang="en-US"/>
          </a:p>
        </p:txBody>
      </p:sp>
      <p:sp>
        <p:nvSpPr>
          <p:cNvPr id="1025026" name="Rectangle 2"/>
          <p:cNvSpPr>
            <a:spLocks noGrp="1" noChangeArrowheads="1"/>
          </p:cNvSpPr>
          <p:nvPr>
            <p:ph type="title"/>
          </p:nvPr>
        </p:nvSpPr>
        <p:spPr/>
        <p:txBody>
          <a:bodyPr/>
          <a:lstStyle/>
          <a:p>
            <a:r>
              <a:rPr lang="en-US"/>
              <a:t>Event Based Architecture Styles</a:t>
            </a:r>
          </a:p>
        </p:txBody>
      </p:sp>
      <p:sp>
        <p:nvSpPr>
          <p:cNvPr id="1025027" name="Rectangle 3"/>
          <p:cNvSpPr>
            <a:spLocks noGrp="1" noChangeArrowheads="1"/>
          </p:cNvSpPr>
          <p:nvPr>
            <p:ph type="body" idx="1"/>
          </p:nvPr>
        </p:nvSpPr>
        <p:spPr/>
        <p:txBody>
          <a:bodyPr/>
          <a:lstStyle/>
          <a:p>
            <a:r>
              <a:rPr lang="en-US" sz="2400" b="0" dirty="0" smtClean="0"/>
              <a:t>Event-Based </a:t>
            </a:r>
            <a:r>
              <a:rPr lang="en-US" sz="2400" b="0" dirty="0"/>
              <a:t>Implicit Invocation</a:t>
            </a:r>
          </a:p>
          <a:p>
            <a:pPr lvl="1"/>
            <a:r>
              <a:rPr lang="en-US" sz="2000" dirty="0"/>
              <a:t>Advantages:</a:t>
            </a:r>
          </a:p>
          <a:p>
            <a:pPr lvl="2">
              <a:buFontTx/>
              <a:buChar char="–"/>
            </a:pPr>
            <a:r>
              <a:rPr lang="en-US" sz="1600" dirty="0"/>
              <a:t>Allows any component to register for events</a:t>
            </a:r>
          </a:p>
          <a:p>
            <a:pPr lvl="2">
              <a:buFontTx/>
              <a:buChar char="–"/>
            </a:pPr>
            <a:r>
              <a:rPr lang="en-US" sz="1600" dirty="0"/>
              <a:t>Eases system evolution by allowing components to be replaced without affecting the interfaces of other components in the system. </a:t>
            </a:r>
          </a:p>
          <a:p>
            <a:pPr lvl="2">
              <a:buFontTx/>
              <a:buChar char="–"/>
            </a:pPr>
            <a:endParaRPr lang="en-US" sz="1600" dirty="0"/>
          </a:p>
          <a:p>
            <a:pPr lvl="1"/>
            <a:r>
              <a:rPr lang="en-US" sz="2000" dirty="0"/>
              <a:t>Disadvantages:</a:t>
            </a:r>
          </a:p>
          <a:p>
            <a:pPr lvl="2">
              <a:buFontTx/>
              <a:buChar char="–"/>
            </a:pPr>
            <a:r>
              <a:rPr lang="en-US" sz="1600" dirty="0"/>
              <a:t>Components relinquish control over the computation performed by the system. </a:t>
            </a:r>
          </a:p>
          <a:p>
            <a:pPr lvl="2">
              <a:buFontTx/>
              <a:buChar char="–"/>
            </a:pPr>
            <a:r>
              <a:rPr lang="en-US" sz="1600" dirty="0"/>
              <a:t>A component cannot assume that other components will respond to its requests </a:t>
            </a:r>
          </a:p>
          <a:p>
            <a:pPr lvl="2">
              <a:buFontTx/>
              <a:buChar char="–"/>
            </a:pPr>
            <a:r>
              <a:rPr lang="en-US" sz="1600" dirty="0"/>
              <a:t>A component does not know in which order events will be processed. </a:t>
            </a:r>
          </a:p>
          <a:p>
            <a:pPr lvl="2">
              <a:buFontTx/>
              <a:buChar char="–"/>
            </a:pPr>
            <a:r>
              <a:rPr lang="en-US" sz="1600" dirty="0"/>
              <a:t>In systems with a shared repository of data the performance and accuracy of the resource manager can become critical. </a:t>
            </a:r>
          </a:p>
          <a:p>
            <a:pPr lvl="2">
              <a:buFontTx/>
              <a:buChar char="–"/>
            </a:pPr>
            <a:r>
              <a:rPr lang="en-US" sz="1600" dirty="0"/>
              <a:t>Reasoning about correctness can be difficult because the meaning of a procedure that announces events will depend on the context in which it was invoked. </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5F279290-C66C-4640-AB50-7600ADCAA3C5}" type="slidenum">
              <a:rPr lang="en-US"/>
              <a:pPr/>
              <a:t>36</a:t>
            </a:fld>
            <a:endParaRPr lang="en-US"/>
          </a:p>
        </p:txBody>
      </p:sp>
      <p:sp>
        <p:nvSpPr>
          <p:cNvPr id="1027074" name="Rectangle 2"/>
          <p:cNvSpPr>
            <a:spLocks noGrp="1" noChangeArrowheads="1"/>
          </p:cNvSpPr>
          <p:nvPr>
            <p:ph type="title"/>
          </p:nvPr>
        </p:nvSpPr>
        <p:spPr/>
        <p:txBody>
          <a:bodyPr/>
          <a:lstStyle/>
          <a:p>
            <a:r>
              <a:rPr lang="en-US"/>
              <a:t>Interpreter Architecture Styles</a:t>
            </a:r>
          </a:p>
        </p:txBody>
      </p:sp>
      <p:sp>
        <p:nvSpPr>
          <p:cNvPr id="1027075" name="Rectangle 3"/>
          <p:cNvSpPr>
            <a:spLocks noGrp="1" noChangeArrowheads="1"/>
          </p:cNvSpPr>
          <p:nvPr>
            <p:ph type="body" idx="1"/>
          </p:nvPr>
        </p:nvSpPr>
        <p:spPr>
          <a:xfrm>
            <a:off x="152400" y="1066800"/>
            <a:ext cx="8763000" cy="4724400"/>
          </a:xfrm>
        </p:spPr>
        <p:txBody>
          <a:bodyPr/>
          <a:lstStyle/>
          <a:p>
            <a:r>
              <a:rPr lang="en-US" sz="2400" b="0" dirty="0" smtClean="0"/>
              <a:t>Interpreters</a:t>
            </a:r>
            <a:endParaRPr lang="en-US" sz="2400" b="0" dirty="0"/>
          </a:p>
          <a:p>
            <a:pPr lvl="1"/>
            <a:r>
              <a:rPr lang="en-US" sz="2000" dirty="0"/>
              <a:t>Interpreters create a virtual machine in software. There are generally four components to an interpreter, </a:t>
            </a:r>
          </a:p>
          <a:p>
            <a:pPr lvl="2"/>
            <a:r>
              <a:rPr lang="en-US" sz="1800" dirty="0"/>
              <a:t>the program being interpreted, </a:t>
            </a:r>
          </a:p>
          <a:p>
            <a:pPr lvl="2"/>
            <a:r>
              <a:rPr lang="en-US" sz="1800" dirty="0"/>
              <a:t>the state of the program, </a:t>
            </a:r>
          </a:p>
          <a:p>
            <a:pPr lvl="2"/>
            <a:r>
              <a:rPr lang="en-US" sz="1800" dirty="0"/>
              <a:t>the state of the interpreter, </a:t>
            </a:r>
          </a:p>
          <a:p>
            <a:pPr lvl="2"/>
            <a:r>
              <a:rPr lang="en-US" sz="1800" dirty="0"/>
              <a:t>and the interpreter itself. </a:t>
            </a:r>
          </a:p>
          <a:p>
            <a:pPr lvl="2"/>
            <a:endParaRPr lang="en-US" sz="1800" dirty="0"/>
          </a:p>
          <a:p>
            <a:pPr lvl="1"/>
            <a:r>
              <a:rPr lang="en-US" sz="2000" dirty="0"/>
              <a:t>This style is used to narrow the gap between the computing engine in hardware and the semantics of a program. </a:t>
            </a:r>
          </a:p>
          <a:p>
            <a:pPr lvl="1"/>
            <a:r>
              <a:rPr lang="en-US" sz="2000" dirty="0"/>
              <a:t>Programming languages that provide a virtual </a:t>
            </a:r>
            <a:r>
              <a:rPr lang="en-US" sz="2000" i="1" dirty="0"/>
              <a:t>language</a:t>
            </a:r>
            <a:r>
              <a:rPr lang="en-US" sz="2000" dirty="0"/>
              <a:t> machine include:</a:t>
            </a:r>
          </a:p>
          <a:p>
            <a:pPr lvl="2"/>
            <a:r>
              <a:rPr lang="en-US" sz="1800" dirty="0"/>
              <a:t>Pascal, Java, BASIC. </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19EC6B99-1F68-4098-A2DD-1817131509FA}" type="slidenum">
              <a:rPr lang="en-US"/>
              <a:pPr/>
              <a:t>37</a:t>
            </a:fld>
            <a:endParaRPr lang="en-US"/>
          </a:p>
        </p:txBody>
      </p:sp>
      <p:sp>
        <p:nvSpPr>
          <p:cNvPr id="1031170" name="Rectangle 2"/>
          <p:cNvSpPr>
            <a:spLocks noGrp="1" noChangeArrowheads="1"/>
          </p:cNvSpPr>
          <p:nvPr>
            <p:ph type="title"/>
          </p:nvPr>
        </p:nvSpPr>
        <p:spPr/>
        <p:txBody>
          <a:bodyPr/>
          <a:lstStyle/>
          <a:p>
            <a:r>
              <a:rPr lang="en-US"/>
              <a:t>Data Repository Architecture Styles</a:t>
            </a:r>
          </a:p>
        </p:txBody>
      </p:sp>
      <p:sp>
        <p:nvSpPr>
          <p:cNvPr id="1031171" name="Rectangle 3"/>
          <p:cNvSpPr>
            <a:spLocks noGrp="1" noChangeArrowheads="1"/>
          </p:cNvSpPr>
          <p:nvPr>
            <p:ph type="body" idx="1"/>
          </p:nvPr>
        </p:nvSpPr>
        <p:spPr/>
        <p:txBody>
          <a:bodyPr/>
          <a:lstStyle/>
          <a:p>
            <a:endParaRPr lang="en-US" sz="1000" dirty="0"/>
          </a:p>
          <a:p>
            <a:r>
              <a:rPr lang="en-US" sz="2400" b="0" dirty="0"/>
              <a:t>Repositories</a:t>
            </a:r>
          </a:p>
          <a:p>
            <a:pPr lvl="1"/>
            <a:r>
              <a:rPr lang="en-US" sz="2000" dirty="0"/>
              <a:t>General Constructs:</a:t>
            </a:r>
          </a:p>
          <a:p>
            <a:pPr lvl="2"/>
            <a:r>
              <a:rPr lang="en-US" sz="1600" dirty="0"/>
              <a:t>Repository style systems have two distinct components: </a:t>
            </a:r>
          </a:p>
          <a:p>
            <a:pPr lvl="3"/>
            <a:r>
              <a:rPr lang="en-US" sz="1400" dirty="0"/>
              <a:t>A </a:t>
            </a:r>
            <a:r>
              <a:rPr lang="en-US" sz="1400" u="sng" dirty="0"/>
              <a:t>central data structure</a:t>
            </a:r>
            <a:r>
              <a:rPr lang="en-US" sz="1400" dirty="0"/>
              <a:t> which represents the current state, and </a:t>
            </a:r>
          </a:p>
          <a:p>
            <a:pPr lvl="3"/>
            <a:r>
              <a:rPr lang="en-US" sz="1400" dirty="0"/>
              <a:t>A </a:t>
            </a:r>
            <a:r>
              <a:rPr lang="en-US" sz="1400" u="sng" dirty="0"/>
              <a:t>collection of independent components</a:t>
            </a:r>
            <a:r>
              <a:rPr lang="en-US" sz="1400" dirty="0"/>
              <a:t> which operate on the data-store. </a:t>
            </a:r>
          </a:p>
          <a:p>
            <a:pPr lvl="2"/>
            <a:r>
              <a:rPr lang="en-US" sz="1600" dirty="0"/>
              <a:t>Two methods of control exist for these systems. </a:t>
            </a:r>
          </a:p>
          <a:p>
            <a:pPr lvl="3"/>
            <a:r>
              <a:rPr lang="en-US" sz="1400" dirty="0"/>
              <a:t>If input transactions select the processes to execute then a </a:t>
            </a:r>
            <a:br>
              <a:rPr lang="en-US" sz="1400" dirty="0"/>
            </a:br>
            <a:r>
              <a:rPr lang="en-US" sz="1400" dirty="0"/>
              <a:t>traditional database can be used as a repository.  (Client-Server)</a:t>
            </a:r>
          </a:p>
          <a:p>
            <a:pPr lvl="3"/>
            <a:r>
              <a:rPr lang="en-US" sz="1400" dirty="0"/>
              <a:t>If the state of the data-store is the main trigger for selecting processes then </a:t>
            </a:r>
            <a:br>
              <a:rPr lang="en-US" sz="1400" dirty="0"/>
            </a:br>
            <a:r>
              <a:rPr lang="en-US" sz="1400" dirty="0"/>
              <a:t>the repository can be a blackboard.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D3F535DA-A1B4-498A-816F-5C03F0009A7C}" type="slidenum">
              <a:rPr lang="en-US"/>
              <a:pPr/>
              <a:t>38</a:t>
            </a:fld>
            <a:endParaRPr lang="en-US"/>
          </a:p>
        </p:txBody>
      </p:sp>
      <p:sp>
        <p:nvSpPr>
          <p:cNvPr id="1032194" name="Rectangle 2"/>
          <p:cNvSpPr>
            <a:spLocks noGrp="1" noChangeArrowheads="1"/>
          </p:cNvSpPr>
          <p:nvPr>
            <p:ph type="title"/>
          </p:nvPr>
        </p:nvSpPr>
        <p:spPr/>
        <p:txBody>
          <a:bodyPr/>
          <a:lstStyle/>
          <a:p>
            <a:r>
              <a:rPr lang="en-US"/>
              <a:t>Client-Server: Continued</a:t>
            </a:r>
          </a:p>
        </p:txBody>
      </p:sp>
      <p:sp>
        <p:nvSpPr>
          <p:cNvPr id="1032195" name="Rectangle 3"/>
          <p:cNvSpPr>
            <a:spLocks noGrp="1" noChangeArrowheads="1"/>
          </p:cNvSpPr>
          <p:nvPr>
            <p:ph type="body" idx="1"/>
          </p:nvPr>
        </p:nvSpPr>
        <p:spPr>
          <a:xfrm>
            <a:off x="152400" y="1066800"/>
            <a:ext cx="8763000" cy="4419600"/>
          </a:xfrm>
        </p:spPr>
        <p:txBody>
          <a:bodyPr/>
          <a:lstStyle/>
          <a:p>
            <a:r>
              <a:rPr lang="en-US" b="0"/>
              <a:t>Client/server architecture. </a:t>
            </a:r>
          </a:p>
          <a:p>
            <a:pPr lvl="1"/>
            <a:r>
              <a:rPr lang="en-US" b="0"/>
              <a:t>C/S architecture emerged due to file sharing architectures limitations</a:t>
            </a:r>
          </a:p>
          <a:p>
            <a:pPr lvl="2"/>
            <a:r>
              <a:rPr lang="en-US" b="0"/>
              <a:t>This approach introduced a database server to replace the file server. </a:t>
            </a:r>
          </a:p>
          <a:p>
            <a:pPr lvl="2"/>
            <a:r>
              <a:rPr lang="en-US" b="0"/>
              <a:t>Using a relational database management system (DBMS), user queries could be answered directly. </a:t>
            </a:r>
          </a:p>
          <a:p>
            <a:pPr lvl="2"/>
            <a:r>
              <a:rPr lang="en-US" b="0"/>
              <a:t>The C/S architecture reduced network traffic by providing a query response rather than total file transfer. </a:t>
            </a:r>
          </a:p>
          <a:p>
            <a:pPr lvl="2"/>
            <a:r>
              <a:rPr lang="en-US" b="0"/>
              <a:t>C/S improves multi-user updating through a GUI front end to a shared database. </a:t>
            </a:r>
          </a:p>
          <a:p>
            <a:pPr lvl="2"/>
            <a:r>
              <a:rPr lang="en-US" b="0"/>
              <a:t>C/S architectures, use (RPCs) or standard query language (SQL) statements to communicate between the client and server.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8A4CF886-3C05-46FD-90EB-505F80A9CE83}" type="slidenum">
              <a:rPr lang="en-US"/>
              <a:pPr/>
              <a:t>39</a:t>
            </a:fld>
            <a:endParaRPr lang="en-US"/>
          </a:p>
        </p:txBody>
      </p:sp>
      <p:sp>
        <p:nvSpPr>
          <p:cNvPr id="1033218" name="Rectangle 2"/>
          <p:cNvSpPr>
            <a:spLocks noGrp="1" noChangeArrowheads="1"/>
          </p:cNvSpPr>
          <p:nvPr>
            <p:ph type="title"/>
          </p:nvPr>
        </p:nvSpPr>
        <p:spPr/>
        <p:txBody>
          <a:bodyPr/>
          <a:lstStyle/>
          <a:p>
            <a:r>
              <a:rPr lang="en-US"/>
              <a:t>Repository: Client-Server Cont.</a:t>
            </a:r>
          </a:p>
        </p:txBody>
      </p:sp>
      <p:sp>
        <p:nvSpPr>
          <p:cNvPr id="1033219" name="Rectangle 3"/>
          <p:cNvSpPr>
            <a:spLocks noGrp="1" noChangeArrowheads="1"/>
          </p:cNvSpPr>
          <p:nvPr>
            <p:ph type="body" idx="1"/>
          </p:nvPr>
        </p:nvSpPr>
        <p:spPr>
          <a:noFill/>
        </p:spPr>
        <p:txBody>
          <a:bodyPr/>
          <a:lstStyle/>
          <a:p>
            <a:r>
              <a:rPr lang="en-US" sz="2400" b="0" dirty="0" smtClean="0"/>
              <a:t>The </a:t>
            </a:r>
            <a:r>
              <a:rPr lang="en-US" sz="2400" b="0" dirty="0"/>
              <a:t>term client/server was first used in the 1980s in reference to personal computers (PCs) on a network. </a:t>
            </a:r>
          </a:p>
          <a:p>
            <a:r>
              <a:rPr lang="en-US" sz="2400" b="0" dirty="0"/>
              <a:t>The client/server model started gaining acceptance in the late 1980s. </a:t>
            </a:r>
          </a:p>
          <a:p>
            <a:r>
              <a:rPr lang="en-US" sz="2400" b="0" dirty="0"/>
              <a:t>The client/server software architecture is a versatile, message-based and modular infrastructure that is intended to improve </a:t>
            </a:r>
            <a:r>
              <a:rPr lang="en-US" sz="2400" b="0" i="1" dirty="0">
                <a:hlinkClick r:id="rId2"/>
              </a:rPr>
              <a:t>usability</a:t>
            </a:r>
            <a:r>
              <a:rPr lang="en-US" sz="2400" b="0" dirty="0"/>
              <a:t>, </a:t>
            </a:r>
            <a:r>
              <a:rPr lang="en-US" sz="2400" b="0" i="1" dirty="0">
                <a:hlinkClick r:id="rId3"/>
              </a:rPr>
              <a:t>flexibility</a:t>
            </a:r>
            <a:r>
              <a:rPr lang="en-US" sz="2400" b="0" dirty="0"/>
              <a:t>, </a:t>
            </a:r>
            <a:r>
              <a:rPr lang="en-US" sz="2400" b="0" i="1" dirty="0">
                <a:hlinkClick r:id="rId4"/>
              </a:rPr>
              <a:t>interoperability</a:t>
            </a:r>
            <a:r>
              <a:rPr lang="en-US" sz="2400" b="0" dirty="0"/>
              <a:t>, and </a:t>
            </a:r>
            <a:r>
              <a:rPr lang="en-US" sz="2400" b="0" i="1" dirty="0">
                <a:hlinkClick r:id="rId5"/>
              </a:rPr>
              <a:t>scalability</a:t>
            </a:r>
            <a:r>
              <a:rPr lang="en-US" sz="2400" b="0" dirty="0"/>
              <a:t> as compared to centralized, mainframe, time sharing computing </a:t>
            </a:r>
          </a:p>
          <a:p>
            <a:r>
              <a:rPr lang="en-US" sz="2400" b="0" dirty="0"/>
              <a:t>A client is defined as a requester of services and a server is defined as the provider of services. </a:t>
            </a:r>
          </a:p>
          <a:p>
            <a:r>
              <a:rPr lang="en-US" sz="2400" b="0" dirty="0"/>
              <a:t>A single machine can be both a client and a server depending on the software configuration.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dirty="0" smtClean="0"/>
              <a:t> </a:t>
            </a:r>
            <a:endParaRPr lang="en-US" dirty="0"/>
          </a:p>
        </p:txBody>
      </p:sp>
      <p:sp>
        <p:nvSpPr>
          <p:cNvPr id="37"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38" name="Slide Number Placeholder 5"/>
          <p:cNvSpPr>
            <a:spLocks noGrp="1"/>
          </p:cNvSpPr>
          <p:nvPr>
            <p:ph type="sldNum" sz="quarter" idx="12"/>
          </p:nvPr>
        </p:nvSpPr>
        <p:spPr/>
        <p:txBody>
          <a:bodyPr/>
          <a:lstStyle/>
          <a:p>
            <a:fld id="{A7C47E82-37D0-4CA6-8174-6810A1C75903}" type="slidenum">
              <a:rPr lang="en-US"/>
              <a:pPr/>
              <a:t>4</a:t>
            </a:fld>
            <a:endParaRPr lang="en-US"/>
          </a:p>
        </p:txBody>
      </p:sp>
      <p:sp>
        <p:nvSpPr>
          <p:cNvPr id="737282" name="Rectangle 1026"/>
          <p:cNvSpPr>
            <a:spLocks noGrp="1" noChangeArrowheads="1"/>
          </p:cNvSpPr>
          <p:nvPr>
            <p:ph type="title"/>
          </p:nvPr>
        </p:nvSpPr>
        <p:spPr/>
        <p:txBody>
          <a:bodyPr/>
          <a:lstStyle/>
          <a:p>
            <a:r>
              <a:rPr lang="en-US"/>
              <a:t>The Proposed Architectures</a:t>
            </a:r>
          </a:p>
        </p:txBody>
      </p:sp>
      <p:sp>
        <p:nvSpPr>
          <p:cNvPr id="737283" name="Rectangle 1027"/>
          <p:cNvSpPr>
            <a:spLocks noGrp="1" noChangeArrowheads="1"/>
          </p:cNvSpPr>
          <p:nvPr>
            <p:ph type="body" idx="1"/>
          </p:nvPr>
        </p:nvSpPr>
        <p:spPr>
          <a:xfrm>
            <a:off x="228600" y="1066800"/>
            <a:ext cx="5562600" cy="4953000"/>
          </a:xfrm>
        </p:spPr>
        <p:txBody>
          <a:bodyPr/>
          <a:lstStyle/>
          <a:p>
            <a:pPr>
              <a:lnSpc>
                <a:spcPct val="90000"/>
              </a:lnSpc>
            </a:pPr>
            <a:r>
              <a:rPr lang="en-US" sz="2400"/>
              <a:t>TheWKB.com </a:t>
            </a:r>
          </a:p>
          <a:p>
            <a:pPr lvl="1">
              <a:lnSpc>
                <a:spcPct val="90000"/>
              </a:lnSpc>
            </a:pPr>
            <a:r>
              <a:rPr lang="en-US" sz="2000"/>
              <a:t> depicts what they call an architecture by showing the allocation of functional pieces to hardware. </a:t>
            </a:r>
          </a:p>
          <a:p>
            <a:pPr lvl="1">
              <a:lnSpc>
                <a:spcPct val="90000"/>
              </a:lnSpc>
            </a:pPr>
            <a:endParaRPr lang="en-US" sz="2000"/>
          </a:p>
          <a:p>
            <a:pPr>
              <a:lnSpc>
                <a:spcPct val="90000"/>
              </a:lnSpc>
            </a:pPr>
            <a:r>
              <a:rPr lang="en-US" sz="2400"/>
              <a:t>TheMob.com</a:t>
            </a:r>
          </a:p>
          <a:p>
            <a:pPr lvl="1">
              <a:lnSpc>
                <a:spcPct val="90000"/>
              </a:lnSpc>
            </a:pPr>
            <a:r>
              <a:rPr lang="en-US" sz="2000"/>
              <a:t>depicts what they call an architecture by showing a functional block diagram.</a:t>
            </a:r>
          </a:p>
          <a:p>
            <a:pPr lvl="1">
              <a:lnSpc>
                <a:spcPct val="90000"/>
              </a:lnSpc>
            </a:pPr>
            <a:endParaRPr lang="en-US" sz="2000"/>
          </a:p>
          <a:p>
            <a:pPr>
              <a:lnSpc>
                <a:spcPct val="90000"/>
              </a:lnSpc>
            </a:pPr>
            <a:r>
              <a:rPr lang="en-US" sz="2400"/>
              <a:t>TheWBTE.com </a:t>
            </a:r>
          </a:p>
          <a:p>
            <a:pPr lvl="1">
              <a:lnSpc>
                <a:spcPct val="90000"/>
              </a:lnSpc>
            </a:pPr>
            <a:r>
              <a:rPr lang="en-US" sz="2000"/>
              <a:t> depict what they call an architecture by showing a logical view of the functional elements and their interconnection dependencies.  </a:t>
            </a:r>
          </a:p>
        </p:txBody>
      </p:sp>
      <p:grpSp>
        <p:nvGrpSpPr>
          <p:cNvPr id="737284" name="Group 1028"/>
          <p:cNvGrpSpPr>
            <a:grpSpLocks/>
          </p:cNvGrpSpPr>
          <p:nvPr/>
        </p:nvGrpSpPr>
        <p:grpSpPr bwMode="auto">
          <a:xfrm>
            <a:off x="6019800" y="1066800"/>
            <a:ext cx="2857500" cy="4953000"/>
            <a:chOff x="3792" y="672"/>
            <a:chExt cx="1800" cy="3120"/>
          </a:xfrm>
        </p:grpSpPr>
        <p:sp>
          <p:nvSpPr>
            <p:cNvPr id="737285" name="Rectangle 1029"/>
            <p:cNvSpPr>
              <a:spLocks noChangeArrowheads="1"/>
            </p:cNvSpPr>
            <p:nvPr/>
          </p:nvSpPr>
          <p:spPr bwMode="auto">
            <a:xfrm>
              <a:off x="4320" y="2064"/>
              <a:ext cx="816" cy="192"/>
            </a:xfrm>
            <a:prstGeom prst="rect">
              <a:avLst/>
            </a:prstGeom>
            <a:noFill/>
            <a:ln w="9525">
              <a:solidFill>
                <a:schemeClr val="tx1"/>
              </a:solidFill>
              <a:miter lim="800000"/>
              <a:headEnd/>
              <a:tailEnd/>
            </a:ln>
            <a:effectLst/>
          </p:spPr>
          <p:txBody>
            <a:bodyPr wrap="none" anchor="ctr"/>
            <a:lstStyle/>
            <a:p>
              <a:pPr algn="ctr">
                <a:buFontTx/>
                <a:buNone/>
              </a:pPr>
              <a:r>
                <a:rPr lang="en-US" sz="1000"/>
                <a:t>The System</a:t>
              </a:r>
            </a:p>
          </p:txBody>
        </p:sp>
        <p:sp>
          <p:nvSpPr>
            <p:cNvPr id="737286" name="Rectangle 1030"/>
            <p:cNvSpPr>
              <a:spLocks noChangeArrowheads="1"/>
            </p:cNvSpPr>
            <p:nvPr/>
          </p:nvSpPr>
          <p:spPr bwMode="auto">
            <a:xfrm>
              <a:off x="3792" y="249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7287" name="AutoShape 1031"/>
            <p:cNvCxnSpPr>
              <a:cxnSpLocks noChangeShapeType="1"/>
              <a:stCxn id="737286" idx="0"/>
              <a:endCxn id="737285" idx="2"/>
            </p:cNvCxnSpPr>
            <p:nvPr/>
          </p:nvCxnSpPr>
          <p:spPr bwMode="auto">
            <a:xfrm rot="16200000">
              <a:off x="4260" y="2028"/>
              <a:ext cx="240" cy="696"/>
            </a:xfrm>
            <a:prstGeom prst="bentConnector3">
              <a:avLst>
                <a:gd name="adj1" fmla="val 50000"/>
              </a:avLst>
            </a:prstGeom>
            <a:noFill/>
            <a:ln w="9525">
              <a:solidFill>
                <a:schemeClr val="tx1"/>
              </a:solidFill>
              <a:miter lim="800000"/>
              <a:headEnd/>
              <a:tailEnd type="triangle" w="med" len="med"/>
            </a:ln>
            <a:effectLst/>
          </p:spPr>
        </p:cxnSp>
        <p:sp>
          <p:nvSpPr>
            <p:cNvPr id="737288" name="Rectangle 1032"/>
            <p:cNvSpPr>
              <a:spLocks noChangeArrowheads="1"/>
            </p:cNvSpPr>
            <p:nvPr/>
          </p:nvSpPr>
          <p:spPr bwMode="auto">
            <a:xfrm>
              <a:off x="4416" y="249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cxnSp>
          <p:nvCxnSpPr>
            <p:cNvPr id="737289" name="AutoShape 1033"/>
            <p:cNvCxnSpPr>
              <a:cxnSpLocks noChangeShapeType="1"/>
              <a:stCxn id="737288" idx="0"/>
              <a:endCxn id="737285" idx="2"/>
            </p:cNvCxnSpPr>
            <p:nvPr/>
          </p:nvCxnSpPr>
          <p:spPr bwMode="auto">
            <a:xfrm rot="16200000">
              <a:off x="4572" y="2340"/>
              <a:ext cx="240" cy="72"/>
            </a:xfrm>
            <a:prstGeom prst="bentConnector3">
              <a:avLst>
                <a:gd name="adj1" fmla="val 50000"/>
              </a:avLst>
            </a:prstGeom>
            <a:noFill/>
            <a:ln w="9525">
              <a:solidFill>
                <a:schemeClr val="tx1"/>
              </a:solidFill>
              <a:miter lim="800000"/>
              <a:headEnd/>
              <a:tailEnd type="triangle" w="med" len="med"/>
            </a:ln>
            <a:effectLst/>
          </p:spPr>
        </p:cxnSp>
        <p:sp>
          <p:nvSpPr>
            <p:cNvPr id="737290" name="Rectangle 1034"/>
            <p:cNvSpPr>
              <a:spLocks noChangeArrowheads="1"/>
            </p:cNvSpPr>
            <p:nvPr/>
          </p:nvSpPr>
          <p:spPr bwMode="auto">
            <a:xfrm>
              <a:off x="5040" y="249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cxnSp>
          <p:nvCxnSpPr>
            <p:cNvPr id="737291" name="AutoShape 1035"/>
            <p:cNvCxnSpPr>
              <a:cxnSpLocks noChangeShapeType="1"/>
              <a:stCxn id="737290" idx="0"/>
              <a:endCxn id="737285" idx="2"/>
            </p:cNvCxnSpPr>
            <p:nvPr/>
          </p:nvCxnSpPr>
          <p:spPr bwMode="auto">
            <a:xfrm rot="5400000" flipH="1">
              <a:off x="4884" y="2100"/>
              <a:ext cx="240" cy="552"/>
            </a:xfrm>
            <a:prstGeom prst="bentConnector3">
              <a:avLst>
                <a:gd name="adj1" fmla="val 50000"/>
              </a:avLst>
            </a:prstGeom>
            <a:noFill/>
            <a:ln w="9525">
              <a:solidFill>
                <a:schemeClr val="tx1"/>
              </a:solidFill>
              <a:miter lim="800000"/>
              <a:headEnd/>
              <a:tailEnd type="triangle" w="med" len="med"/>
            </a:ln>
            <a:effectLst/>
          </p:spPr>
        </p:cxnSp>
        <p:sp>
          <p:nvSpPr>
            <p:cNvPr id="737292" name="Rectangle 1036"/>
            <p:cNvSpPr>
              <a:spLocks noChangeArrowheads="1"/>
            </p:cNvSpPr>
            <p:nvPr/>
          </p:nvSpPr>
          <p:spPr bwMode="auto">
            <a:xfrm>
              <a:off x="4656" y="3600"/>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sp>
          <p:nvSpPr>
            <p:cNvPr id="737293" name="Rectangle 1037"/>
            <p:cNvSpPr>
              <a:spLocks noChangeArrowheads="1"/>
            </p:cNvSpPr>
            <p:nvPr/>
          </p:nvSpPr>
          <p:spPr bwMode="auto">
            <a:xfrm>
              <a:off x="4224" y="321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7294" name="Rectangle 1038"/>
            <p:cNvSpPr>
              <a:spLocks noChangeArrowheads="1"/>
            </p:cNvSpPr>
            <p:nvPr/>
          </p:nvSpPr>
          <p:spPr bwMode="auto">
            <a:xfrm>
              <a:off x="4992" y="3024"/>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7295" name="AutoShape 1039"/>
            <p:cNvCxnSpPr>
              <a:cxnSpLocks noChangeShapeType="1"/>
              <a:stCxn id="737294" idx="2"/>
              <a:endCxn id="737292" idx="0"/>
            </p:cNvCxnSpPr>
            <p:nvPr/>
          </p:nvCxnSpPr>
          <p:spPr bwMode="auto">
            <a:xfrm flipH="1">
              <a:off x="4896" y="3216"/>
              <a:ext cx="336" cy="384"/>
            </a:xfrm>
            <a:prstGeom prst="straightConnector1">
              <a:avLst/>
            </a:prstGeom>
            <a:noFill/>
            <a:ln w="9525">
              <a:solidFill>
                <a:schemeClr val="tx1"/>
              </a:solidFill>
              <a:round/>
              <a:headEnd/>
              <a:tailEnd type="triangle" w="med" len="med"/>
            </a:ln>
            <a:effectLst/>
          </p:spPr>
        </p:cxnSp>
        <p:cxnSp>
          <p:nvCxnSpPr>
            <p:cNvPr id="737296" name="AutoShape 1040"/>
            <p:cNvCxnSpPr>
              <a:cxnSpLocks noChangeShapeType="1"/>
              <a:stCxn id="737293" idx="2"/>
              <a:endCxn id="737292" idx="0"/>
            </p:cNvCxnSpPr>
            <p:nvPr/>
          </p:nvCxnSpPr>
          <p:spPr bwMode="auto">
            <a:xfrm>
              <a:off x="4464" y="3408"/>
              <a:ext cx="432" cy="192"/>
            </a:xfrm>
            <a:prstGeom prst="straightConnector1">
              <a:avLst/>
            </a:prstGeom>
            <a:noFill/>
            <a:ln w="9525">
              <a:solidFill>
                <a:schemeClr val="tx1"/>
              </a:solidFill>
              <a:round/>
              <a:headEnd/>
              <a:tailEnd type="triangle" w="med" len="med"/>
            </a:ln>
            <a:effectLst/>
          </p:spPr>
        </p:cxnSp>
        <p:cxnSp>
          <p:nvCxnSpPr>
            <p:cNvPr id="737297" name="AutoShape 1041"/>
            <p:cNvCxnSpPr>
              <a:cxnSpLocks noChangeShapeType="1"/>
              <a:stCxn id="737294" idx="1"/>
              <a:endCxn id="737293" idx="3"/>
            </p:cNvCxnSpPr>
            <p:nvPr/>
          </p:nvCxnSpPr>
          <p:spPr bwMode="auto">
            <a:xfrm flipH="1">
              <a:off x="4704" y="3120"/>
              <a:ext cx="288" cy="192"/>
            </a:xfrm>
            <a:prstGeom prst="straightConnector1">
              <a:avLst/>
            </a:prstGeom>
            <a:noFill/>
            <a:ln w="9525">
              <a:solidFill>
                <a:schemeClr val="tx1"/>
              </a:solidFill>
              <a:round/>
              <a:headEnd/>
              <a:tailEnd type="triangle" w="med" len="med"/>
            </a:ln>
            <a:effectLst/>
          </p:spPr>
        </p:cxnSp>
        <p:sp>
          <p:nvSpPr>
            <p:cNvPr id="737298" name="Rectangle 1042"/>
            <p:cNvSpPr>
              <a:spLocks noChangeArrowheads="1"/>
            </p:cNvSpPr>
            <p:nvPr/>
          </p:nvSpPr>
          <p:spPr bwMode="auto">
            <a:xfrm>
              <a:off x="5088" y="1248"/>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sp>
          <p:nvSpPr>
            <p:cNvPr id="737299" name="Rectangle 1043"/>
            <p:cNvSpPr>
              <a:spLocks noChangeArrowheads="1"/>
            </p:cNvSpPr>
            <p:nvPr/>
          </p:nvSpPr>
          <p:spPr bwMode="auto">
            <a:xfrm>
              <a:off x="4512" y="1248"/>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7300" name="Rectangle 1044"/>
            <p:cNvSpPr>
              <a:spLocks noChangeArrowheads="1"/>
            </p:cNvSpPr>
            <p:nvPr/>
          </p:nvSpPr>
          <p:spPr bwMode="auto">
            <a:xfrm>
              <a:off x="4512" y="912"/>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sp>
          <p:nvSpPr>
            <p:cNvPr id="737301" name="Rectangle 1045"/>
            <p:cNvSpPr>
              <a:spLocks noChangeArrowheads="1"/>
            </p:cNvSpPr>
            <p:nvPr/>
          </p:nvSpPr>
          <p:spPr bwMode="auto">
            <a:xfrm>
              <a:off x="3888" y="1248"/>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7302" name="Rectangle 1046"/>
            <p:cNvSpPr>
              <a:spLocks noChangeArrowheads="1"/>
            </p:cNvSpPr>
            <p:nvPr/>
          </p:nvSpPr>
          <p:spPr bwMode="auto">
            <a:xfrm>
              <a:off x="3888" y="912"/>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7303" name="AutoShape 1047"/>
            <p:cNvCxnSpPr>
              <a:cxnSpLocks noChangeShapeType="1"/>
              <a:stCxn id="737302" idx="2"/>
              <a:endCxn id="737301" idx="0"/>
            </p:cNvCxnSpPr>
            <p:nvPr/>
          </p:nvCxnSpPr>
          <p:spPr bwMode="auto">
            <a:xfrm>
              <a:off x="4128" y="1104"/>
              <a:ext cx="0" cy="144"/>
            </a:xfrm>
            <a:prstGeom prst="straightConnector1">
              <a:avLst/>
            </a:prstGeom>
            <a:noFill/>
            <a:ln w="9525">
              <a:solidFill>
                <a:schemeClr val="tx1"/>
              </a:solidFill>
              <a:round/>
              <a:headEnd type="triangle" w="med" len="med"/>
              <a:tailEnd type="triangle" w="med" len="med"/>
            </a:ln>
            <a:effectLst/>
          </p:spPr>
        </p:cxnSp>
        <p:cxnSp>
          <p:nvCxnSpPr>
            <p:cNvPr id="737304" name="AutoShape 1048"/>
            <p:cNvCxnSpPr>
              <a:cxnSpLocks noChangeShapeType="1"/>
              <a:stCxn id="737300" idx="2"/>
              <a:endCxn id="737299" idx="0"/>
            </p:cNvCxnSpPr>
            <p:nvPr/>
          </p:nvCxnSpPr>
          <p:spPr bwMode="auto">
            <a:xfrm>
              <a:off x="4752" y="1104"/>
              <a:ext cx="0" cy="144"/>
            </a:xfrm>
            <a:prstGeom prst="straightConnector1">
              <a:avLst/>
            </a:prstGeom>
            <a:noFill/>
            <a:ln w="9525">
              <a:solidFill>
                <a:schemeClr val="tx1"/>
              </a:solidFill>
              <a:round/>
              <a:headEnd type="triangle" w="med" len="med"/>
              <a:tailEnd type="triangle" w="med" len="med"/>
            </a:ln>
            <a:effectLst/>
          </p:spPr>
        </p:cxnSp>
        <p:cxnSp>
          <p:nvCxnSpPr>
            <p:cNvPr id="737305" name="AutoShape 1049"/>
            <p:cNvCxnSpPr>
              <a:cxnSpLocks noChangeShapeType="1"/>
              <a:stCxn id="737301" idx="2"/>
              <a:endCxn id="737298" idx="2"/>
            </p:cNvCxnSpPr>
            <p:nvPr/>
          </p:nvCxnSpPr>
          <p:spPr bwMode="auto">
            <a:xfrm rot="16200000" flipH="1">
              <a:off x="4727" y="841"/>
              <a:ext cx="1" cy="1200"/>
            </a:xfrm>
            <a:prstGeom prst="bentConnector3">
              <a:avLst>
                <a:gd name="adj1" fmla="val 14400000"/>
              </a:avLst>
            </a:prstGeom>
            <a:noFill/>
            <a:ln w="9525">
              <a:solidFill>
                <a:schemeClr val="tx1"/>
              </a:solidFill>
              <a:miter lim="800000"/>
              <a:headEnd type="triangle" w="med" len="med"/>
              <a:tailEnd type="triangle" w="med" len="med"/>
            </a:ln>
            <a:effectLst/>
          </p:spPr>
        </p:cxnSp>
        <p:cxnSp>
          <p:nvCxnSpPr>
            <p:cNvPr id="737306" name="AutoShape 1050"/>
            <p:cNvCxnSpPr>
              <a:cxnSpLocks noChangeShapeType="1"/>
              <a:stCxn id="737299" idx="2"/>
              <a:endCxn id="737298" idx="2"/>
            </p:cNvCxnSpPr>
            <p:nvPr/>
          </p:nvCxnSpPr>
          <p:spPr bwMode="auto">
            <a:xfrm rot="16200000" flipH="1">
              <a:off x="5039" y="1153"/>
              <a:ext cx="1" cy="576"/>
            </a:xfrm>
            <a:prstGeom prst="bentConnector3">
              <a:avLst>
                <a:gd name="adj1" fmla="val 14400000"/>
              </a:avLst>
            </a:prstGeom>
            <a:noFill/>
            <a:ln w="9525">
              <a:solidFill>
                <a:schemeClr val="tx1"/>
              </a:solidFill>
              <a:miter lim="800000"/>
              <a:headEnd type="triangle" w="med" len="med"/>
              <a:tailEnd type="triangle" w="med" len="med"/>
            </a:ln>
            <a:effectLst/>
          </p:spPr>
        </p:cxnSp>
        <p:sp>
          <p:nvSpPr>
            <p:cNvPr id="737307" name="Rectangle 1051"/>
            <p:cNvSpPr>
              <a:spLocks noChangeArrowheads="1"/>
            </p:cNvSpPr>
            <p:nvPr/>
          </p:nvSpPr>
          <p:spPr bwMode="auto">
            <a:xfrm>
              <a:off x="3840" y="816"/>
              <a:ext cx="576" cy="720"/>
            </a:xfrm>
            <a:prstGeom prst="rect">
              <a:avLst/>
            </a:prstGeom>
            <a:noFill/>
            <a:ln w="9525">
              <a:solidFill>
                <a:schemeClr val="tx1"/>
              </a:solidFill>
              <a:miter lim="800000"/>
              <a:headEnd/>
              <a:tailEnd/>
            </a:ln>
            <a:effectLst/>
          </p:spPr>
          <p:txBody>
            <a:bodyPr wrap="none" anchor="ctr"/>
            <a:lstStyle/>
            <a:p>
              <a:endParaRPr lang="en-US"/>
            </a:p>
          </p:txBody>
        </p:sp>
        <p:sp>
          <p:nvSpPr>
            <p:cNvPr id="737308" name="Text Box 1052"/>
            <p:cNvSpPr txBox="1">
              <a:spLocks noChangeArrowheads="1"/>
            </p:cNvSpPr>
            <p:nvPr/>
          </p:nvSpPr>
          <p:spPr bwMode="auto">
            <a:xfrm>
              <a:off x="3936" y="672"/>
              <a:ext cx="354" cy="144"/>
            </a:xfrm>
            <a:prstGeom prst="rect">
              <a:avLst/>
            </a:prstGeom>
            <a:noFill/>
            <a:ln w="9525">
              <a:noFill/>
              <a:miter lim="800000"/>
              <a:headEnd/>
              <a:tailEnd/>
            </a:ln>
            <a:effectLst/>
          </p:spPr>
          <p:txBody>
            <a:bodyPr wrap="none">
              <a:spAutoFit/>
            </a:bodyPr>
            <a:lstStyle/>
            <a:p>
              <a:pPr>
                <a:buFontTx/>
                <a:buNone/>
              </a:pPr>
              <a:r>
                <a:rPr lang="en-US" sz="1000"/>
                <a:t>WS (1)</a:t>
              </a:r>
            </a:p>
          </p:txBody>
        </p:sp>
        <p:sp>
          <p:nvSpPr>
            <p:cNvPr id="737309" name="Text Box 1053"/>
            <p:cNvSpPr txBox="1">
              <a:spLocks noChangeArrowheads="1"/>
            </p:cNvSpPr>
            <p:nvPr/>
          </p:nvSpPr>
          <p:spPr bwMode="auto">
            <a:xfrm>
              <a:off x="4560" y="672"/>
              <a:ext cx="394" cy="144"/>
            </a:xfrm>
            <a:prstGeom prst="rect">
              <a:avLst/>
            </a:prstGeom>
            <a:noFill/>
            <a:ln w="9525">
              <a:noFill/>
              <a:miter lim="800000"/>
              <a:headEnd/>
              <a:tailEnd/>
            </a:ln>
            <a:effectLst/>
          </p:spPr>
          <p:txBody>
            <a:bodyPr wrap="none">
              <a:spAutoFit/>
            </a:bodyPr>
            <a:lstStyle/>
            <a:p>
              <a:pPr>
                <a:buFontTx/>
                <a:buNone/>
              </a:pPr>
              <a:r>
                <a:rPr lang="en-US" sz="1000"/>
                <a:t>WS (…)</a:t>
              </a:r>
            </a:p>
          </p:txBody>
        </p:sp>
        <p:sp>
          <p:nvSpPr>
            <p:cNvPr id="737310" name="Rectangle 1054"/>
            <p:cNvSpPr>
              <a:spLocks noChangeArrowheads="1"/>
            </p:cNvSpPr>
            <p:nvPr/>
          </p:nvSpPr>
          <p:spPr bwMode="auto">
            <a:xfrm>
              <a:off x="5088" y="912"/>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7311" name="AutoShape 1055"/>
            <p:cNvCxnSpPr>
              <a:cxnSpLocks noChangeShapeType="1"/>
              <a:stCxn id="737310" idx="2"/>
              <a:endCxn id="737298" idx="0"/>
            </p:cNvCxnSpPr>
            <p:nvPr/>
          </p:nvCxnSpPr>
          <p:spPr bwMode="auto">
            <a:xfrm>
              <a:off x="5328" y="1104"/>
              <a:ext cx="0" cy="144"/>
            </a:xfrm>
            <a:prstGeom prst="straightConnector1">
              <a:avLst/>
            </a:prstGeom>
            <a:noFill/>
            <a:ln w="9525">
              <a:solidFill>
                <a:schemeClr val="tx1"/>
              </a:solidFill>
              <a:round/>
              <a:headEnd type="triangle" w="med" len="med"/>
              <a:tailEnd type="triangle" w="med" len="med"/>
            </a:ln>
            <a:effectLst/>
          </p:spPr>
        </p:cxnSp>
        <p:sp>
          <p:nvSpPr>
            <p:cNvPr id="737312" name="Rectangle 1056"/>
            <p:cNvSpPr>
              <a:spLocks noChangeArrowheads="1"/>
            </p:cNvSpPr>
            <p:nvPr/>
          </p:nvSpPr>
          <p:spPr bwMode="auto">
            <a:xfrm>
              <a:off x="4485" y="816"/>
              <a:ext cx="528" cy="720"/>
            </a:xfrm>
            <a:prstGeom prst="rect">
              <a:avLst/>
            </a:prstGeom>
            <a:noFill/>
            <a:ln w="9525">
              <a:solidFill>
                <a:schemeClr val="tx1"/>
              </a:solidFill>
              <a:miter lim="800000"/>
              <a:headEnd/>
              <a:tailEnd/>
            </a:ln>
            <a:effectLst/>
          </p:spPr>
          <p:txBody>
            <a:bodyPr wrap="none" anchor="ctr"/>
            <a:lstStyle/>
            <a:p>
              <a:endParaRPr lang="en-US"/>
            </a:p>
          </p:txBody>
        </p:sp>
        <p:sp>
          <p:nvSpPr>
            <p:cNvPr id="737313" name="Rectangle 1057"/>
            <p:cNvSpPr>
              <a:spLocks noChangeArrowheads="1"/>
            </p:cNvSpPr>
            <p:nvPr/>
          </p:nvSpPr>
          <p:spPr bwMode="auto">
            <a:xfrm>
              <a:off x="5064" y="816"/>
              <a:ext cx="528" cy="720"/>
            </a:xfrm>
            <a:prstGeom prst="rect">
              <a:avLst/>
            </a:prstGeom>
            <a:noFill/>
            <a:ln w="9525">
              <a:solidFill>
                <a:schemeClr val="tx1"/>
              </a:solidFill>
              <a:miter lim="800000"/>
              <a:headEnd/>
              <a:tailEnd/>
            </a:ln>
            <a:effectLst/>
          </p:spPr>
          <p:txBody>
            <a:bodyPr wrap="none" anchor="ctr"/>
            <a:lstStyle/>
            <a:p>
              <a:endParaRPr lang="en-US"/>
            </a:p>
          </p:txBody>
        </p:sp>
        <p:sp>
          <p:nvSpPr>
            <p:cNvPr id="737314" name="Text Box 1058"/>
            <p:cNvSpPr txBox="1">
              <a:spLocks noChangeArrowheads="1"/>
            </p:cNvSpPr>
            <p:nvPr/>
          </p:nvSpPr>
          <p:spPr bwMode="auto">
            <a:xfrm>
              <a:off x="5088" y="672"/>
              <a:ext cx="358" cy="144"/>
            </a:xfrm>
            <a:prstGeom prst="rect">
              <a:avLst/>
            </a:prstGeom>
            <a:noFill/>
            <a:ln w="9525">
              <a:noFill/>
              <a:miter lim="800000"/>
              <a:headEnd/>
              <a:tailEnd/>
            </a:ln>
            <a:effectLst/>
          </p:spPr>
          <p:txBody>
            <a:bodyPr wrap="none">
              <a:spAutoFit/>
            </a:bodyPr>
            <a:lstStyle/>
            <a:p>
              <a:pPr>
                <a:buFontTx/>
                <a:buNone/>
              </a:pPr>
              <a:r>
                <a:rPr lang="en-US" sz="1000"/>
                <a:t>WS (n)</a:t>
              </a:r>
            </a:p>
          </p:txBody>
        </p:sp>
      </p:grpSp>
      <p:sp>
        <p:nvSpPr>
          <p:cNvPr id="737315" name="Text Box 1059"/>
          <p:cNvSpPr txBox="1">
            <a:spLocks noChangeArrowheads="1"/>
          </p:cNvSpPr>
          <p:nvPr/>
        </p:nvSpPr>
        <p:spPr bwMode="auto">
          <a:xfrm>
            <a:off x="152400" y="5715000"/>
            <a:ext cx="6400800" cy="582613"/>
          </a:xfrm>
          <a:prstGeom prst="rect">
            <a:avLst/>
          </a:prstGeom>
          <a:noFill/>
          <a:ln w="9525">
            <a:noFill/>
            <a:miter lim="800000"/>
            <a:headEnd/>
            <a:tailEnd/>
          </a:ln>
          <a:effectLst/>
        </p:spPr>
        <p:txBody>
          <a:bodyPr>
            <a:spAutoFit/>
          </a:bodyPr>
          <a:lstStyle/>
          <a:p>
            <a:pPr>
              <a:buFontTx/>
              <a:buNone/>
            </a:pPr>
            <a:r>
              <a:rPr lang="en-US" sz="1600">
                <a:solidFill>
                  <a:srgbClr val="FF0000"/>
                </a:solidFill>
              </a:rPr>
              <a:t>These depictions and others have been used to describe architectures – </a:t>
            </a:r>
          </a:p>
          <a:p>
            <a:pPr>
              <a:buFontTx/>
              <a:buNone/>
            </a:pPr>
            <a:r>
              <a:rPr lang="en-US" sz="1600">
                <a:solidFill>
                  <a:srgbClr val="FF0000"/>
                </a:solidFill>
              </a:rPr>
              <a:t>So who is correct ?  What’s missing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A77C63A1-BE31-4584-9995-8092206B272A}" type="slidenum">
              <a:rPr lang="en-US"/>
              <a:pPr/>
              <a:t>40</a:t>
            </a:fld>
            <a:endParaRPr lang="en-US"/>
          </a:p>
        </p:txBody>
      </p:sp>
      <p:sp>
        <p:nvSpPr>
          <p:cNvPr id="1034242" name="Rectangle 2"/>
          <p:cNvSpPr>
            <a:spLocks noGrp="1" noChangeArrowheads="1"/>
          </p:cNvSpPr>
          <p:nvPr>
            <p:ph type="title"/>
          </p:nvPr>
        </p:nvSpPr>
        <p:spPr/>
        <p:txBody>
          <a:bodyPr/>
          <a:lstStyle/>
          <a:p>
            <a:r>
              <a:rPr lang="en-US"/>
              <a:t>Client Server Architecture Types</a:t>
            </a:r>
          </a:p>
        </p:txBody>
      </p:sp>
      <p:sp>
        <p:nvSpPr>
          <p:cNvPr id="1034243" name="Rectangle 3"/>
          <p:cNvSpPr>
            <a:spLocks noGrp="1" noChangeArrowheads="1"/>
          </p:cNvSpPr>
          <p:nvPr>
            <p:ph type="body" idx="1"/>
          </p:nvPr>
        </p:nvSpPr>
        <p:spPr/>
        <p:txBody>
          <a:bodyPr/>
          <a:lstStyle/>
          <a:p>
            <a:pPr>
              <a:lnSpc>
                <a:spcPct val="90000"/>
              </a:lnSpc>
            </a:pPr>
            <a:endParaRPr lang="en-US" sz="1000" dirty="0"/>
          </a:p>
          <a:p>
            <a:pPr>
              <a:lnSpc>
                <a:spcPct val="90000"/>
              </a:lnSpc>
            </a:pPr>
            <a:r>
              <a:rPr lang="en-US" dirty="0"/>
              <a:t>Two Tiered</a:t>
            </a:r>
          </a:p>
          <a:p>
            <a:pPr lvl="1">
              <a:lnSpc>
                <a:spcPct val="90000"/>
              </a:lnSpc>
            </a:pPr>
            <a:r>
              <a:rPr lang="en-US" dirty="0"/>
              <a:t>Three components distributed in two tiers: </a:t>
            </a:r>
          </a:p>
          <a:p>
            <a:pPr lvl="2">
              <a:lnSpc>
                <a:spcPct val="90000"/>
              </a:lnSpc>
            </a:pPr>
            <a:r>
              <a:rPr lang="en-US" dirty="0"/>
              <a:t>User System Interface</a:t>
            </a:r>
          </a:p>
          <a:p>
            <a:pPr lvl="2">
              <a:lnSpc>
                <a:spcPct val="90000"/>
              </a:lnSpc>
            </a:pPr>
            <a:r>
              <a:rPr lang="en-US" dirty="0"/>
              <a:t>Processing Management process development, process enactment, process monitoring, and process resource services)</a:t>
            </a:r>
          </a:p>
          <a:p>
            <a:pPr lvl="2">
              <a:lnSpc>
                <a:spcPct val="90000"/>
              </a:lnSpc>
            </a:pPr>
            <a:r>
              <a:rPr lang="en-US" dirty="0"/>
              <a:t>Database Management (such as data and file services) </a:t>
            </a:r>
          </a:p>
          <a:p>
            <a:pPr>
              <a:lnSpc>
                <a:spcPct val="90000"/>
              </a:lnSpc>
            </a:pPr>
            <a:r>
              <a:rPr lang="en-US" dirty="0"/>
              <a:t>Three Tiered</a:t>
            </a:r>
          </a:p>
          <a:p>
            <a:pPr lvl="1">
              <a:lnSpc>
                <a:spcPct val="90000"/>
              </a:lnSpc>
            </a:pPr>
            <a:r>
              <a:rPr lang="en-US" dirty="0"/>
              <a:t>Three tier with transaction processing monitor technology</a:t>
            </a:r>
          </a:p>
          <a:p>
            <a:pPr lvl="1">
              <a:lnSpc>
                <a:spcPct val="90000"/>
              </a:lnSpc>
            </a:pPr>
            <a:r>
              <a:rPr lang="en-US" dirty="0"/>
              <a:t>Three tier with message server. </a:t>
            </a:r>
          </a:p>
          <a:p>
            <a:pPr lvl="1">
              <a:lnSpc>
                <a:spcPct val="90000"/>
              </a:lnSpc>
            </a:pPr>
            <a:r>
              <a:rPr lang="en-US" dirty="0"/>
              <a:t>Three tier with an application server.</a:t>
            </a:r>
          </a:p>
          <a:p>
            <a:pPr lvl="1">
              <a:lnSpc>
                <a:spcPct val="90000"/>
              </a:lnSpc>
            </a:pPr>
            <a:r>
              <a:rPr lang="en-US" dirty="0"/>
              <a:t>Three tier with an ORB architecture. </a:t>
            </a:r>
          </a:p>
          <a:p>
            <a:pPr lvl="1">
              <a:lnSpc>
                <a:spcPct val="90000"/>
              </a:lnSpc>
            </a:pPr>
            <a:r>
              <a:rPr lang="en-US" dirty="0"/>
              <a:t>Distributed/collaborative enterprise architecture.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dirty="0" smtClean="0"/>
              <a:t> </a:t>
            </a:r>
            <a:endParaRPr lang="en-US" dirty="0"/>
          </a:p>
        </p:txBody>
      </p:sp>
      <p:sp>
        <p:nvSpPr>
          <p:cNvPr id="10"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1" name="Slide Number Placeholder 5"/>
          <p:cNvSpPr>
            <a:spLocks noGrp="1"/>
          </p:cNvSpPr>
          <p:nvPr>
            <p:ph type="sldNum" sz="quarter" idx="12"/>
          </p:nvPr>
        </p:nvSpPr>
        <p:spPr/>
        <p:txBody>
          <a:bodyPr/>
          <a:lstStyle/>
          <a:p>
            <a:fld id="{AC24AC4B-2285-4AAD-A2E8-4CD6B02A4C70}" type="slidenum">
              <a:rPr lang="en-US"/>
              <a:pPr/>
              <a:t>41</a:t>
            </a:fld>
            <a:endParaRPr lang="en-US"/>
          </a:p>
        </p:txBody>
      </p:sp>
      <p:sp>
        <p:nvSpPr>
          <p:cNvPr id="1035266" name="Rectangle 2"/>
          <p:cNvSpPr>
            <a:spLocks noGrp="1" noChangeArrowheads="1"/>
          </p:cNvSpPr>
          <p:nvPr>
            <p:ph type="title"/>
          </p:nvPr>
        </p:nvSpPr>
        <p:spPr/>
        <p:txBody>
          <a:bodyPr/>
          <a:lstStyle/>
          <a:p>
            <a:r>
              <a:rPr lang="en-US"/>
              <a:t>Two Tiered Client-Server Architectures</a:t>
            </a:r>
          </a:p>
        </p:txBody>
      </p:sp>
      <p:sp>
        <p:nvSpPr>
          <p:cNvPr id="1035267" name="Rectangle 3"/>
          <p:cNvSpPr>
            <a:spLocks noGrp="1" noChangeArrowheads="1"/>
          </p:cNvSpPr>
          <p:nvPr>
            <p:ph type="body" idx="1"/>
          </p:nvPr>
        </p:nvSpPr>
        <p:spPr>
          <a:xfrm>
            <a:off x="152400" y="1066800"/>
            <a:ext cx="8763000" cy="3505200"/>
          </a:xfrm>
        </p:spPr>
        <p:txBody>
          <a:bodyPr/>
          <a:lstStyle/>
          <a:p>
            <a:endParaRPr lang="en-US" sz="1000" dirty="0"/>
          </a:p>
          <a:p>
            <a:r>
              <a:rPr lang="en-US" sz="2000" dirty="0"/>
              <a:t>General </a:t>
            </a:r>
          </a:p>
          <a:p>
            <a:pPr lvl="1"/>
            <a:r>
              <a:rPr lang="en-US" sz="1800" dirty="0"/>
              <a:t>The user system interface is usually located in the user's desktop environment in two tier client/server architectures.</a:t>
            </a:r>
          </a:p>
          <a:p>
            <a:pPr lvl="1"/>
            <a:r>
              <a:rPr lang="en-US" sz="1800" dirty="0"/>
              <a:t>The database management services are usually in a server that is a more powerful machine that services many clients.</a:t>
            </a:r>
          </a:p>
          <a:p>
            <a:pPr lvl="1"/>
            <a:r>
              <a:rPr lang="en-US" sz="1800" dirty="0"/>
              <a:t>Processing management is split between the user system interface environment and the database management server environment. </a:t>
            </a:r>
          </a:p>
          <a:p>
            <a:pPr lvl="1"/>
            <a:r>
              <a:rPr lang="en-US" sz="1800" dirty="0"/>
              <a:t>The database management server provides stored procedures and triggers.</a:t>
            </a:r>
          </a:p>
          <a:p>
            <a:pPr lvl="1"/>
            <a:r>
              <a:rPr lang="en-US" sz="1800" dirty="0"/>
              <a:t>Software vendors provide tools to simplify development of applications for the two tier client/server architecture.</a:t>
            </a:r>
          </a:p>
        </p:txBody>
      </p:sp>
      <p:sp>
        <p:nvSpPr>
          <p:cNvPr id="1035268" name="Rectangle 4"/>
          <p:cNvSpPr>
            <a:spLocks noChangeArrowheads="1"/>
          </p:cNvSpPr>
          <p:nvPr/>
        </p:nvSpPr>
        <p:spPr bwMode="auto">
          <a:xfrm>
            <a:off x="4495800" y="4267200"/>
            <a:ext cx="914400" cy="381000"/>
          </a:xfrm>
          <a:prstGeom prst="rect">
            <a:avLst/>
          </a:prstGeom>
          <a:noFill/>
          <a:ln w="9525">
            <a:solidFill>
              <a:schemeClr val="tx1"/>
            </a:solidFill>
            <a:miter lim="800000"/>
            <a:headEnd/>
            <a:tailEnd/>
          </a:ln>
          <a:effectLst/>
        </p:spPr>
        <p:txBody>
          <a:bodyPr wrap="none" anchor="ctr"/>
          <a:lstStyle/>
          <a:p>
            <a:pPr algn="ctr">
              <a:buFontTx/>
              <a:buNone/>
            </a:pPr>
            <a:r>
              <a:rPr lang="en-US"/>
              <a:t>GUI</a:t>
            </a:r>
          </a:p>
        </p:txBody>
      </p:sp>
      <p:sp>
        <p:nvSpPr>
          <p:cNvPr id="1035269" name="Rectangle 5"/>
          <p:cNvSpPr>
            <a:spLocks noChangeArrowheads="1"/>
          </p:cNvSpPr>
          <p:nvPr/>
        </p:nvSpPr>
        <p:spPr bwMode="auto">
          <a:xfrm>
            <a:off x="4038600" y="5046663"/>
            <a:ext cx="914400" cy="652462"/>
          </a:xfrm>
          <a:prstGeom prst="rect">
            <a:avLst/>
          </a:prstGeom>
          <a:noFill/>
          <a:ln w="9525">
            <a:solidFill>
              <a:schemeClr val="tx1"/>
            </a:solidFill>
            <a:miter lim="800000"/>
            <a:headEnd/>
            <a:tailEnd/>
          </a:ln>
          <a:effectLst/>
        </p:spPr>
        <p:txBody>
          <a:bodyPr anchor="ctr">
            <a:spAutoFit/>
          </a:bodyPr>
          <a:lstStyle/>
          <a:p>
            <a:pPr algn="ctr">
              <a:buFontTx/>
              <a:buNone/>
            </a:pPr>
            <a:r>
              <a:rPr lang="en-US"/>
              <a:t>DBMS </a:t>
            </a:r>
          </a:p>
          <a:p>
            <a:pPr algn="ctr">
              <a:buFontTx/>
              <a:buNone/>
            </a:pPr>
            <a:r>
              <a:rPr lang="en-US"/>
              <a:t>Engine</a:t>
            </a:r>
          </a:p>
        </p:txBody>
      </p:sp>
      <p:sp>
        <p:nvSpPr>
          <p:cNvPr id="1035270" name="Rectangle 6"/>
          <p:cNvSpPr>
            <a:spLocks noChangeArrowheads="1"/>
          </p:cNvSpPr>
          <p:nvPr/>
        </p:nvSpPr>
        <p:spPr bwMode="auto">
          <a:xfrm>
            <a:off x="4038600" y="6019800"/>
            <a:ext cx="18288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Data </a:t>
            </a:r>
          </a:p>
          <a:p>
            <a:pPr algn="ctr">
              <a:buFontTx/>
              <a:buNone/>
            </a:pPr>
            <a:r>
              <a:rPr lang="en-US"/>
              <a:t>Store</a:t>
            </a:r>
          </a:p>
        </p:txBody>
      </p:sp>
      <p:cxnSp>
        <p:nvCxnSpPr>
          <p:cNvPr id="1035271" name="AutoShape 7"/>
          <p:cNvCxnSpPr>
            <a:cxnSpLocks noChangeShapeType="1"/>
            <a:stCxn id="1035268" idx="2"/>
            <a:endCxn id="1035269" idx="0"/>
          </p:cNvCxnSpPr>
          <p:nvPr/>
        </p:nvCxnSpPr>
        <p:spPr bwMode="auto">
          <a:xfrm rot="5400000">
            <a:off x="4525168" y="4618832"/>
            <a:ext cx="398463" cy="457200"/>
          </a:xfrm>
          <a:prstGeom prst="bentConnector3">
            <a:avLst>
              <a:gd name="adj1" fmla="val 49801"/>
            </a:avLst>
          </a:prstGeom>
          <a:noFill/>
          <a:ln w="9525">
            <a:solidFill>
              <a:schemeClr val="tx1"/>
            </a:solidFill>
            <a:miter lim="800000"/>
            <a:headEnd type="triangle" w="med" len="med"/>
            <a:tailEnd type="triangle" w="med" len="med"/>
          </a:ln>
          <a:effectLst/>
        </p:spPr>
      </p:cxnSp>
      <p:cxnSp>
        <p:nvCxnSpPr>
          <p:cNvPr id="1035272" name="AutoShape 8"/>
          <p:cNvCxnSpPr>
            <a:cxnSpLocks noChangeShapeType="1"/>
            <a:stCxn id="1035269" idx="2"/>
            <a:endCxn id="1035270" idx="0"/>
          </p:cNvCxnSpPr>
          <p:nvPr/>
        </p:nvCxnSpPr>
        <p:spPr bwMode="auto">
          <a:xfrm rot="16200000" flipH="1">
            <a:off x="4564062" y="5630863"/>
            <a:ext cx="320675" cy="457200"/>
          </a:xfrm>
          <a:prstGeom prst="bentConnector3">
            <a:avLst>
              <a:gd name="adj1" fmla="val 50000"/>
            </a:avLst>
          </a:prstGeom>
          <a:noFill/>
          <a:ln w="9525">
            <a:solidFill>
              <a:schemeClr val="tx1"/>
            </a:solidFill>
            <a:miter lim="800000"/>
            <a:headEnd type="triangle" w="med" len="med"/>
            <a:tailEnd type="triangle" w="med" len="med"/>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A0A0F1C2-F071-47A0-ABD4-8A245187DCF8}" type="slidenum">
              <a:rPr lang="en-US"/>
              <a:pPr/>
              <a:t>42</a:t>
            </a:fld>
            <a:endParaRPr lang="en-US"/>
          </a:p>
        </p:txBody>
      </p:sp>
      <p:sp>
        <p:nvSpPr>
          <p:cNvPr id="1036290" name="Rectangle 2"/>
          <p:cNvSpPr>
            <a:spLocks noGrp="1" noChangeArrowheads="1"/>
          </p:cNvSpPr>
          <p:nvPr>
            <p:ph type="title"/>
          </p:nvPr>
        </p:nvSpPr>
        <p:spPr/>
        <p:txBody>
          <a:bodyPr/>
          <a:lstStyle/>
          <a:p>
            <a:r>
              <a:rPr lang="en-US"/>
              <a:t>Two Tiered Client-Server Architectures</a:t>
            </a:r>
          </a:p>
        </p:txBody>
      </p:sp>
      <p:sp>
        <p:nvSpPr>
          <p:cNvPr id="1036291" name="Rectangle 3"/>
          <p:cNvSpPr>
            <a:spLocks noGrp="1" noChangeArrowheads="1"/>
          </p:cNvSpPr>
          <p:nvPr>
            <p:ph type="body" idx="1"/>
          </p:nvPr>
        </p:nvSpPr>
        <p:spPr>
          <a:xfrm>
            <a:off x="152400" y="1066800"/>
            <a:ext cx="8763000" cy="4724400"/>
          </a:xfrm>
        </p:spPr>
        <p:txBody>
          <a:bodyPr/>
          <a:lstStyle/>
          <a:p>
            <a:pPr>
              <a:lnSpc>
                <a:spcPct val="90000"/>
              </a:lnSpc>
            </a:pPr>
            <a:endParaRPr lang="en-US" sz="1000" dirty="0">
              <a:latin typeface=" Times"/>
            </a:endParaRPr>
          </a:p>
          <a:p>
            <a:pPr>
              <a:lnSpc>
                <a:spcPct val="90000"/>
              </a:lnSpc>
            </a:pPr>
            <a:r>
              <a:rPr lang="en-US" sz="2000" dirty="0">
                <a:latin typeface=" Times"/>
              </a:rPr>
              <a:t>Advantages:</a:t>
            </a:r>
          </a:p>
          <a:p>
            <a:pPr lvl="1">
              <a:lnSpc>
                <a:spcPct val="90000"/>
              </a:lnSpc>
            </a:pPr>
            <a:r>
              <a:rPr lang="en-US" sz="1800" dirty="0">
                <a:latin typeface=" Times"/>
              </a:rPr>
              <a:t>Good solution for distributed computing when work groups are defined as a dozen to 100 people interacting on a LAN simultaneously. </a:t>
            </a:r>
          </a:p>
          <a:p>
            <a:pPr lvl="1">
              <a:lnSpc>
                <a:spcPct val="90000"/>
              </a:lnSpc>
            </a:pPr>
            <a:endParaRPr lang="en-US" sz="1800" dirty="0">
              <a:latin typeface=" Times"/>
            </a:endParaRPr>
          </a:p>
          <a:p>
            <a:pPr>
              <a:lnSpc>
                <a:spcPct val="90000"/>
              </a:lnSpc>
            </a:pPr>
            <a:r>
              <a:rPr lang="en-US" sz="2000" dirty="0">
                <a:latin typeface=" Times"/>
              </a:rPr>
              <a:t>Disadvantages:</a:t>
            </a:r>
          </a:p>
          <a:p>
            <a:pPr lvl="1">
              <a:lnSpc>
                <a:spcPct val="90000"/>
              </a:lnSpc>
            </a:pPr>
            <a:r>
              <a:rPr lang="en-US" sz="1800" dirty="0">
                <a:latin typeface=" Times"/>
              </a:rPr>
              <a:t>Server performance deteriorates as number of clients increases as a result of maintaining a connection with each client</a:t>
            </a:r>
          </a:p>
          <a:p>
            <a:pPr lvl="2">
              <a:lnSpc>
                <a:spcPct val="90000"/>
              </a:lnSpc>
            </a:pPr>
            <a:r>
              <a:rPr lang="en-US" sz="1600" dirty="0">
                <a:latin typeface=" Times"/>
              </a:rPr>
              <a:t>(even when no work is being done) </a:t>
            </a:r>
            <a:br>
              <a:rPr lang="en-US" sz="1600" dirty="0">
                <a:latin typeface=" Times"/>
              </a:rPr>
            </a:br>
            <a:endParaRPr lang="en-US" sz="1600" dirty="0">
              <a:latin typeface=" Times"/>
            </a:endParaRPr>
          </a:p>
          <a:p>
            <a:pPr lvl="1">
              <a:lnSpc>
                <a:spcPct val="90000"/>
              </a:lnSpc>
            </a:pPr>
            <a:r>
              <a:rPr lang="en-US" sz="1800" dirty="0">
                <a:latin typeface=" Times"/>
              </a:rPr>
              <a:t>Vendor proprietary database implementations restricts flexibility and choice of DBMS for applications. </a:t>
            </a:r>
            <a:br>
              <a:rPr lang="en-US" sz="1800" dirty="0">
                <a:latin typeface=" Times"/>
              </a:rPr>
            </a:br>
            <a:endParaRPr lang="en-US" sz="1800" dirty="0">
              <a:latin typeface=" Times"/>
            </a:endParaRPr>
          </a:p>
          <a:p>
            <a:pPr lvl="1">
              <a:lnSpc>
                <a:spcPct val="90000"/>
              </a:lnSpc>
            </a:pPr>
            <a:r>
              <a:rPr lang="en-US" sz="1800" dirty="0">
                <a:latin typeface=" Times"/>
              </a:rPr>
              <a:t> Current implementations provide limited flexibility in repartitioning program functionality from one server to another without manually regenerating procedural code.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2"/>
          <p:cNvSpPr>
            <a:spLocks noGrp="1"/>
          </p:cNvSpPr>
          <p:nvPr>
            <p:ph type="dt" sz="half" idx="10"/>
          </p:nvPr>
        </p:nvSpPr>
        <p:spPr/>
        <p:txBody>
          <a:bodyPr/>
          <a:lstStyle/>
          <a:p>
            <a:r>
              <a:rPr lang="en-US" dirty="0" smtClean="0"/>
              <a:t> </a:t>
            </a:r>
            <a:endParaRPr lang="en-US" dirty="0"/>
          </a:p>
        </p:txBody>
      </p:sp>
      <p:sp>
        <p:nvSpPr>
          <p:cNvPr id="16"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7" name="Slide Number Placeholder 4"/>
          <p:cNvSpPr>
            <a:spLocks noGrp="1"/>
          </p:cNvSpPr>
          <p:nvPr>
            <p:ph type="sldNum" sz="quarter" idx="12"/>
          </p:nvPr>
        </p:nvSpPr>
        <p:spPr/>
        <p:txBody>
          <a:bodyPr/>
          <a:lstStyle/>
          <a:p>
            <a:fld id="{6F9740A8-37CF-4622-BB32-CD8806BCE8F9}" type="slidenum">
              <a:rPr lang="en-US"/>
              <a:pPr/>
              <a:t>43</a:t>
            </a:fld>
            <a:endParaRPr lang="en-US"/>
          </a:p>
        </p:txBody>
      </p:sp>
      <p:sp>
        <p:nvSpPr>
          <p:cNvPr id="1037314" name="Rectangle 2"/>
          <p:cNvSpPr>
            <a:spLocks noGrp="1" noChangeArrowheads="1"/>
          </p:cNvSpPr>
          <p:nvPr>
            <p:ph type="title"/>
          </p:nvPr>
        </p:nvSpPr>
        <p:spPr/>
        <p:txBody>
          <a:bodyPr/>
          <a:lstStyle/>
          <a:p>
            <a:r>
              <a:rPr lang="en-US"/>
              <a:t>Two Tiered VS Three Tiered C/S </a:t>
            </a:r>
          </a:p>
        </p:txBody>
      </p:sp>
      <p:sp>
        <p:nvSpPr>
          <p:cNvPr id="1037315" name="Rectangle 3"/>
          <p:cNvSpPr>
            <a:spLocks noChangeArrowheads="1"/>
          </p:cNvSpPr>
          <p:nvPr/>
        </p:nvSpPr>
        <p:spPr bwMode="auto">
          <a:xfrm>
            <a:off x="1676400" y="2209800"/>
            <a:ext cx="9144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Fat </a:t>
            </a:r>
          </a:p>
          <a:p>
            <a:pPr algn="ctr">
              <a:buFontTx/>
              <a:buNone/>
            </a:pPr>
            <a:r>
              <a:rPr lang="en-US"/>
              <a:t>Clients</a:t>
            </a:r>
          </a:p>
        </p:txBody>
      </p:sp>
      <p:sp>
        <p:nvSpPr>
          <p:cNvPr id="1037316" name="Rectangle 4"/>
          <p:cNvSpPr>
            <a:spLocks noChangeArrowheads="1"/>
          </p:cNvSpPr>
          <p:nvPr/>
        </p:nvSpPr>
        <p:spPr bwMode="auto">
          <a:xfrm>
            <a:off x="1219200" y="3124200"/>
            <a:ext cx="9144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DBMS </a:t>
            </a:r>
          </a:p>
          <a:p>
            <a:pPr algn="ctr">
              <a:buFontTx/>
              <a:buNone/>
            </a:pPr>
            <a:r>
              <a:rPr lang="en-US"/>
              <a:t>Engine</a:t>
            </a:r>
          </a:p>
        </p:txBody>
      </p:sp>
      <p:sp>
        <p:nvSpPr>
          <p:cNvPr id="1037317" name="Rectangle 5"/>
          <p:cNvSpPr>
            <a:spLocks noChangeArrowheads="1"/>
          </p:cNvSpPr>
          <p:nvPr/>
        </p:nvSpPr>
        <p:spPr bwMode="auto">
          <a:xfrm>
            <a:off x="1219200" y="4097338"/>
            <a:ext cx="1828800" cy="652462"/>
          </a:xfrm>
          <a:prstGeom prst="rect">
            <a:avLst/>
          </a:prstGeom>
          <a:noFill/>
          <a:ln w="9525">
            <a:solidFill>
              <a:schemeClr val="tx1"/>
            </a:solidFill>
            <a:miter lim="800000"/>
            <a:headEnd/>
            <a:tailEnd/>
          </a:ln>
          <a:effectLst/>
        </p:spPr>
        <p:txBody>
          <a:bodyPr anchor="ctr">
            <a:spAutoFit/>
          </a:bodyPr>
          <a:lstStyle/>
          <a:p>
            <a:pPr algn="ctr">
              <a:buFontTx/>
              <a:buNone/>
            </a:pPr>
            <a:r>
              <a:rPr lang="en-US"/>
              <a:t>Data </a:t>
            </a:r>
          </a:p>
          <a:p>
            <a:pPr algn="ctr">
              <a:buFontTx/>
              <a:buNone/>
            </a:pPr>
            <a:r>
              <a:rPr lang="en-US"/>
              <a:t>Store</a:t>
            </a:r>
          </a:p>
        </p:txBody>
      </p:sp>
      <p:cxnSp>
        <p:nvCxnSpPr>
          <p:cNvPr id="1037318" name="AutoShape 6"/>
          <p:cNvCxnSpPr>
            <a:cxnSpLocks noChangeShapeType="1"/>
            <a:stCxn id="1037315" idx="2"/>
            <a:endCxn id="1037316" idx="0"/>
          </p:cNvCxnSpPr>
          <p:nvPr/>
        </p:nvCxnSpPr>
        <p:spPr bwMode="auto">
          <a:xfrm rot="5400000">
            <a:off x="1774031" y="2764632"/>
            <a:ext cx="261937" cy="457200"/>
          </a:xfrm>
          <a:prstGeom prst="bentConnector3">
            <a:avLst>
              <a:gd name="adj1" fmla="val 49699"/>
            </a:avLst>
          </a:prstGeom>
          <a:noFill/>
          <a:ln w="9525">
            <a:solidFill>
              <a:schemeClr val="tx1"/>
            </a:solidFill>
            <a:miter lim="800000"/>
            <a:headEnd type="triangle" w="med" len="med"/>
            <a:tailEnd type="triangle" w="med" len="med"/>
          </a:ln>
          <a:effectLst/>
        </p:spPr>
      </p:cxnSp>
      <p:cxnSp>
        <p:nvCxnSpPr>
          <p:cNvPr id="1037319" name="AutoShape 7"/>
          <p:cNvCxnSpPr>
            <a:cxnSpLocks noChangeShapeType="1"/>
            <a:stCxn id="1037316" idx="2"/>
            <a:endCxn id="1037317" idx="0"/>
          </p:cNvCxnSpPr>
          <p:nvPr/>
        </p:nvCxnSpPr>
        <p:spPr bwMode="auto">
          <a:xfrm rot="16200000" flipH="1">
            <a:off x="1744662" y="3708401"/>
            <a:ext cx="320675" cy="457200"/>
          </a:xfrm>
          <a:prstGeom prst="bentConnector3">
            <a:avLst>
              <a:gd name="adj1" fmla="val 50000"/>
            </a:avLst>
          </a:prstGeom>
          <a:noFill/>
          <a:ln w="9525">
            <a:solidFill>
              <a:schemeClr val="tx1"/>
            </a:solidFill>
            <a:miter lim="800000"/>
            <a:headEnd type="triangle" w="med" len="med"/>
            <a:tailEnd type="triangle" w="med" len="med"/>
          </a:ln>
          <a:effectLst/>
        </p:spPr>
      </p:cxnSp>
      <p:sp>
        <p:nvSpPr>
          <p:cNvPr id="1037320" name="Rectangle 8"/>
          <p:cNvSpPr>
            <a:spLocks noChangeArrowheads="1"/>
          </p:cNvSpPr>
          <p:nvPr/>
        </p:nvSpPr>
        <p:spPr bwMode="auto">
          <a:xfrm>
            <a:off x="5638800" y="1143000"/>
            <a:ext cx="9144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Thin</a:t>
            </a:r>
          </a:p>
          <a:p>
            <a:pPr algn="ctr">
              <a:buFontTx/>
              <a:buNone/>
            </a:pPr>
            <a:r>
              <a:rPr lang="en-US"/>
              <a:t>Clients</a:t>
            </a:r>
          </a:p>
        </p:txBody>
      </p:sp>
      <p:sp>
        <p:nvSpPr>
          <p:cNvPr id="1037321" name="Rectangle 9"/>
          <p:cNvSpPr>
            <a:spLocks noChangeArrowheads="1"/>
          </p:cNvSpPr>
          <p:nvPr/>
        </p:nvSpPr>
        <p:spPr bwMode="auto">
          <a:xfrm>
            <a:off x="4876800" y="2971800"/>
            <a:ext cx="9144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DBMS </a:t>
            </a:r>
          </a:p>
          <a:p>
            <a:pPr algn="ctr">
              <a:buFontTx/>
              <a:buNone/>
            </a:pPr>
            <a:r>
              <a:rPr lang="en-US"/>
              <a:t>Engine</a:t>
            </a:r>
          </a:p>
        </p:txBody>
      </p:sp>
      <p:sp>
        <p:nvSpPr>
          <p:cNvPr id="1037322" name="Rectangle 10"/>
          <p:cNvSpPr>
            <a:spLocks noChangeArrowheads="1"/>
          </p:cNvSpPr>
          <p:nvPr/>
        </p:nvSpPr>
        <p:spPr bwMode="auto">
          <a:xfrm>
            <a:off x="4876800" y="4114800"/>
            <a:ext cx="1828800" cy="652463"/>
          </a:xfrm>
          <a:prstGeom prst="rect">
            <a:avLst/>
          </a:prstGeom>
          <a:noFill/>
          <a:ln w="9525">
            <a:solidFill>
              <a:schemeClr val="tx1"/>
            </a:solidFill>
            <a:miter lim="800000"/>
            <a:headEnd/>
            <a:tailEnd/>
          </a:ln>
          <a:effectLst/>
        </p:spPr>
        <p:txBody>
          <a:bodyPr anchor="ctr">
            <a:spAutoFit/>
          </a:bodyPr>
          <a:lstStyle/>
          <a:p>
            <a:pPr algn="ctr">
              <a:buFontTx/>
              <a:buNone/>
            </a:pPr>
            <a:r>
              <a:rPr lang="en-US"/>
              <a:t>Data </a:t>
            </a:r>
          </a:p>
          <a:p>
            <a:pPr algn="ctr">
              <a:buFontTx/>
              <a:buNone/>
            </a:pPr>
            <a:r>
              <a:rPr lang="en-US"/>
              <a:t>Store</a:t>
            </a:r>
          </a:p>
        </p:txBody>
      </p:sp>
      <p:cxnSp>
        <p:nvCxnSpPr>
          <p:cNvPr id="1037323" name="AutoShape 11"/>
          <p:cNvCxnSpPr>
            <a:cxnSpLocks noChangeShapeType="1"/>
            <a:stCxn id="1037321" idx="2"/>
            <a:endCxn id="1037322" idx="0"/>
          </p:cNvCxnSpPr>
          <p:nvPr/>
        </p:nvCxnSpPr>
        <p:spPr bwMode="auto">
          <a:xfrm rot="16200000" flipH="1">
            <a:off x="5317331" y="3640932"/>
            <a:ext cx="490537" cy="457200"/>
          </a:xfrm>
          <a:prstGeom prst="bentConnector3">
            <a:avLst>
              <a:gd name="adj1" fmla="val 49838"/>
            </a:avLst>
          </a:prstGeom>
          <a:noFill/>
          <a:ln w="9525">
            <a:solidFill>
              <a:schemeClr val="tx1"/>
            </a:solidFill>
            <a:miter lim="800000"/>
            <a:headEnd type="triangle" w="med" len="med"/>
            <a:tailEnd type="triangle" w="med" len="med"/>
          </a:ln>
          <a:effectLst/>
        </p:spPr>
      </p:cxnSp>
      <p:sp>
        <p:nvSpPr>
          <p:cNvPr id="1037324" name="Rectangle 12"/>
          <p:cNvSpPr>
            <a:spLocks noChangeArrowheads="1"/>
          </p:cNvSpPr>
          <p:nvPr/>
        </p:nvSpPr>
        <p:spPr bwMode="auto">
          <a:xfrm>
            <a:off x="6019800" y="2133600"/>
            <a:ext cx="914400" cy="609600"/>
          </a:xfrm>
          <a:prstGeom prst="rect">
            <a:avLst/>
          </a:prstGeom>
          <a:noFill/>
          <a:ln w="9525">
            <a:solidFill>
              <a:schemeClr val="tx1"/>
            </a:solidFill>
            <a:miter lim="800000"/>
            <a:headEnd/>
            <a:tailEnd/>
          </a:ln>
          <a:effectLst/>
        </p:spPr>
        <p:txBody>
          <a:bodyPr wrap="none" anchor="ctr"/>
          <a:lstStyle/>
          <a:p>
            <a:pPr algn="ctr">
              <a:buFontTx/>
              <a:buNone/>
            </a:pPr>
            <a:r>
              <a:rPr lang="en-US"/>
              <a:t>Middle </a:t>
            </a:r>
          </a:p>
          <a:p>
            <a:pPr algn="ctr">
              <a:buFontTx/>
              <a:buNone/>
            </a:pPr>
            <a:r>
              <a:rPr lang="en-US"/>
              <a:t>Tier</a:t>
            </a:r>
          </a:p>
        </p:txBody>
      </p:sp>
      <p:cxnSp>
        <p:nvCxnSpPr>
          <p:cNvPr id="1037325" name="AutoShape 13"/>
          <p:cNvCxnSpPr>
            <a:cxnSpLocks noChangeShapeType="1"/>
            <a:stCxn id="1037324" idx="2"/>
            <a:endCxn id="1037321" idx="0"/>
          </p:cNvCxnSpPr>
          <p:nvPr/>
        </p:nvCxnSpPr>
        <p:spPr bwMode="auto">
          <a:xfrm rot="5400000">
            <a:off x="5791200" y="2286000"/>
            <a:ext cx="228600" cy="1143000"/>
          </a:xfrm>
          <a:prstGeom prst="bentConnector3">
            <a:avLst>
              <a:gd name="adj1" fmla="val 50000"/>
            </a:avLst>
          </a:prstGeom>
          <a:noFill/>
          <a:ln w="9525">
            <a:solidFill>
              <a:schemeClr val="tx1"/>
            </a:solidFill>
            <a:miter lim="800000"/>
            <a:headEnd type="triangle" w="med" len="med"/>
            <a:tailEnd type="triangle" w="med" len="med"/>
          </a:ln>
          <a:effectLst/>
        </p:spPr>
      </p:cxnSp>
      <p:cxnSp>
        <p:nvCxnSpPr>
          <p:cNvPr id="1037326" name="AutoShape 14"/>
          <p:cNvCxnSpPr>
            <a:cxnSpLocks noChangeShapeType="1"/>
            <a:stCxn id="1037320" idx="2"/>
            <a:endCxn id="1037324" idx="0"/>
          </p:cNvCxnSpPr>
          <p:nvPr/>
        </p:nvCxnSpPr>
        <p:spPr bwMode="auto">
          <a:xfrm rot="16200000" flipH="1">
            <a:off x="6117431" y="1774032"/>
            <a:ext cx="338137" cy="381000"/>
          </a:xfrm>
          <a:prstGeom prst="bentConnector3">
            <a:avLst>
              <a:gd name="adj1" fmla="val 49764"/>
            </a:avLst>
          </a:prstGeom>
          <a:noFill/>
          <a:ln w="9525">
            <a:solidFill>
              <a:schemeClr val="tx1"/>
            </a:solidFill>
            <a:miter lim="800000"/>
            <a:headEnd type="triangle" w="med" len="med"/>
            <a:tailEnd type="triangle" w="med" len="med"/>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7BD51DF5-F6A1-4945-AEBE-131AB5EDCEF3}" type="slidenum">
              <a:rPr lang="en-US"/>
              <a:pPr/>
              <a:t>44</a:t>
            </a:fld>
            <a:endParaRPr lang="en-US"/>
          </a:p>
        </p:txBody>
      </p:sp>
      <p:sp>
        <p:nvSpPr>
          <p:cNvPr id="1038338" name="Rectangle 2"/>
          <p:cNvSpPr>
            <a:spLocks noGrp="1" noChangeArrowheads="1"/>
          </p:cNvSpPr>
          <p:nvPr>
            <p:ph type="title"/>
          </p:nvPr>
        </p:nvSpPr>
        <p:spPr/>
        <p:txBody>
          <a:bodyPr/>
          <a:lstStyle/>
          <a:p>
            <a:r>
              <a:rPr lang="en-US"/>
              <a:t>Three Tiered Client-Server Architectures</a:t>
            </a:r>
          </a:p>
        </p:txBody>
      </p:sp>
      <p:sp>
        <p:nvSpPr>
          <p:cNvPr id="1038339" name="Rectangle 3"/>
          <p:cNvSpPr>
            <a:spLocks noGrp="1" noChangeArrowheads="1"/>
          </p:cNvSpPr>
          <p:nvPr>
            <p:ph type="body" idx="1"/>
          </p:nvPr>
        </p:nvSpPr>
        <p:spPr>
          <a:xfrm>
            <a:off x="0" y="1066800"/>
            <a:ext cx="8915400" cy="4876800"/>
          </a:xfrm>
        </p:spPr>
        <p:txBody>
          <a:bodyPr/>
          <a:lstStyle/>
          <a:p>
            <a:pPr>
              <a:lnSpc>
                <a:spcPct val="90000"/>
              </a:lnSpc>
              <a:buNone/>
            </a:pPr>
            <a:endParaRPr lang="en-US" sz="1000" dirty="0">
              <a:latin typeface=" Times"/>
            </a:endParaRPr>
          </a:p>
          <a:p>
            <a:pPr>
              <a:lnSpc>
                <a:spcPct val="90000"/>
              </a:lnSpc>
            </a:pPr>
            <a:endParaRPr lang="en-US" sz="1000" dirty="0">
              <a:latin typeface=" Times"/>
            </a:endParaRPr>
          </a:p>
          <a:p>
            <a:pPr>
              <a:lnSpc>
                <a:spcPct val="90000"/>
              </a:lnSpc>
            </a:pPr>
            <a:r>
              <a:rPr lang="en-US" sz="2000" dirty="0">
                <a:latin typeface=" Times"/>
              </a:rPr>
              <a:t>Proposed to overcome two tier architecture limitations </a:t>
            </a:r>
          </a:p>
          <a:p>
            <a:pPr>
              <a:lnSpc>
                <a:spcPct val="90000"/>
              </a:lnSpc>
            </a:pPr>
            <a:r>
              <a:rPr lang="en-US" sz="2000" dirty="0">
                <a:latin typeface=" Times"/>
              </a:rPr>
              <a:t>A middle tier added between the UI client environment and the DBMS. </a:t>
            </a:r>
          </a:p>
          <a:p>
            <a:pPr lvl="1">
              <a:lnSpc>
                <a:spcPct val="90000"/>
              </a:lnSpc>
            </a:pPr>
            <a:r>
              <a:rPr lang="en-US" sz="1800" dirty="0">
                <a:latin typeface=" Times"/>
              </a:rPr>
              <a:t>There are a variety of ways of implementing this middle tier, such as transaction processing monitors, message servers, or application servers. </a:t>
            </a:r>
          </a:p>
          <a:p>
            <a:pPr lvl="1">
              <a:lnSpc>
                <a:spcPct val="90000"/>
              </a:lnSpc>
            </a:pPr>
            <a:r>
              <a:rPr lang="en-US" sz="1800" dirty="0">
                <a:latin typeface=" Times"/>
              </a:rPr>
              <a:t>Middle tier performs queuing, application execution, and DB staging. </a:t>
            </a:r>
          </a:p>
          <a:p>
            <a:pPr lvl="2">
              <a:lnSpc>
                <a:spcPct val="90000"/>
              </a:lnSpc>
            </a:pPr>
            <a:r>
              <a:rPr lang="en-US" sz="1600" dirty="0">
                <a:latin typeface=" Times"/>
              </a:rPr>
              <a:t>For example, if the middle tier provides queuing, the client can deliver its request to the middle layer and disengage because the middle tier will access the data and return the answer to the client. </a:t>
            </a:r>
          </a:p>
          <a:p>
            <a:pPr lvl="1">
              <a:lnSpc>
                <a:spcPct val="90000"/>
              </a:lnSpc>
            </a:pPr>
            <a:r>
              <a:rPr lang="en-US" sz="1800" dirty="0">
                <a:latin typeface=" Times"/>
              </a:rPr>
              <a:t>Middle layer adds scheduling and prioritization for work in progress. </a:t>
            </a:r>
          </a:p>
          <a:p>
            <a:pPr lvl="1">
              <a:lnSpc>
                <a:spcPct val="90000"/>
              </a:lnSpc>
            </a:pPr>
            <a:r>
              <a:rPr lang="en-US" sz="1800" dirty="0">
                <a:latin typeface=" Times"/>
              </a:rPr>
              <a:t>The three tier client/server architecture improves performance for groups with a large number of users (in the thousands) and improves flexibility when compared to the two tier approach. </a:t>
            </a:r>
          </a:p>
          <a:p>
            <a:pPr lvl="1">
              <a:lnSpc>
                <a:spcPct val="90000"/>
              </a:lnSpc>
            </a:pPr>
            <a:r>
              <a:rPr lang="en-US" sz="1800" dirty="0">
                <a:latin typeface=" Times"/>
              </a:rPr>
              <a:t>Flexibility in partitioning can be a simple as "dragging and dropping" application code modules onto different computers in some three tier architectures.</a:t>
            </a:r>
          </a:p>
          <a:p>
            <a:pPr>
              <a:lnSpc>
                <a:spcPct val="90000"/>
              </a:lnSpc>
            </a:pPr>
            <a:r>
              <a:rPr lang="en-US" sz="2000" dirty="0">
                <a:latin typeface=" Times"/>
              </a:rPr>
              <a:t>Difficult Development environments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6ADA19AC-944A-4BBC-8AFD-623C23846809}" type="slidenum">
              <a:rPr lang="en-US"/>
              <a:pPr/>
              <a:t>45</a:t>
            </a:fld>
            <a:endParaRPr lang="en-US"/>
          </a:p>
        </p:txBody>
      </p:sp>
      <p:sp>
        <p:nvSpPr>
          <p:cNvPr id="1041410" name="Rectangle 2"/>
          <p:cNvSpPr>
            <a:spLocks noGrp="1" noChangeArrowheads="1"/>
          </p:cNvSpPr>
          <p:nvPr>
            <p:ph type="title"/>
          </p:nvPr>
        </p:nvSpPr>
        <p:spPr/>
        <p:txBody>
          <a:bodyPr/>
          <a:lstStyle/>
          <a:p>
            <a:r>
              <a:rPr lang="en-US"/>
              <a:t>Three tier with message server</a:t>
            </a:r>
            <a:endParaRPr lang="en-US" b="0"/>
          </a:p>
        </p:txBody>
      </p:sp>
      <p:sp>
        <p:nvSpPr>
          <p:cNvPr id="1041411" name="Rectangle 3"/>
          <p:cNvSpPr>
            <a:spLocks noGrp="1" noChangeArrowheads="1"/>
          </p:cNvSpPr>
          <p:nvPr>
            <p:ph type="body" idx="1"/>
          </p:nvPr>
        </p:nvSpPr>
        <p:spPr>
          <a:xfrm>
            <a:off x="152400" y="1066800"/>
            <a:ext cx="8763000" cy="4876800"/>
          </a:xfrm>
        </p:spPr>
        <p:txBody>
          <a:bodyPr/>
          <a:lstStyle/>
          <a:p>
            <a:pPr>
              <a:lnSpc>
                <a:spcPct val="90000"/>
              </a:lnSpc>
              <a:buNone/>
            </a:pPr>
            <a:endParaRPr lang="en-US" sz="1000" dirty="0"/>
          </a:p>
          <a:p>
            <a:pPr>
              <a:lnSpc>
                <a:spcPct val="90000"/>
              </a:lnSpc>
            </a:pPr>
            <a:r>
              <a:rPr lang="en-US" sz="2000" dirty="0"/>
              <a:t>Messaging is a way to implement three tier architectures. </a:t>
            </a:r>
          </a:p>
          <a:p>
            <a:pPr>
              <a:lnSpc>
                <a:spcPct val="90000"/>
              </a:lnSpc>
            </a:pPr>
            <a:endParaRPr lang="en-US" sz="2000" dirty="0"/>
          </a:p>
          <a:p>
            <a:pPr>
              <a:lnSpc>
                <a:spcPct val="90000"/>
              </a:lnSpc>
            </a:pPr>
            <a:r>
              <a:rPr lang="en-US" sz="2000" dirty="0"/>
              <a:t>Messages are prioritized and processed asynchronously. </a:t>
            </a:r>
          </a:p>
          <a:p>
            <a:pPr>
              <a:lnSpc>
                <a:spcPct val="90000"/>
              </a:lnSpc>
            </a:pPr>
            <a:endParaRPr lang="en-US" sz="2000" dirty="0"/>
          </a:p>
          <a:p>
            <a:pPr>
              <a:lnSpc>
                <a:spcPct val="90000"/>
              </a:lnSpc>
            </a:pPr>
            <a:r>
              <a:rPr lang="en-US" sz="2000" dirty="0"/>
              <a:t>Messages consist of headers that contain priority information, and the address and identification number. </a:t>
            </a:r>
          </a:p>
          <a:p>
            <a:pPr>
              <a:lnSpc>
                <a:spcPct val="90000"/>
              </a:lnSpc>
            </a:pPr>
            <a:endParaRPr lang="en-US" sz="2000" dirty="0"/>
          </a:p>
          <a:p>
            <a:pPr>
              <a:lnSpc>
                <a:spcPct val="90000"/>
              </a:lnSpc>
            </a:pPr>
            <a:r>
              <a:rPr lang="en-US" sz="2000" dirty="0"/>
              <a:t>The message server connects to the relational DBMS and other data sources. </a:t>
            </a:r>
          </a:p>
          <a:p>
            <a:pPr>
              <a:lnSpc>
                <a:spcPct val="90000"/>
              </a:lnSpc>
            </a:pPr>
            <a:endParaRPr lang="en-US" sz="2000" dirty="0"/>
          </a:p>
          <a:p>
            <a:pPr>
              <a:lnSpc>
                <a:spcPct val="90000"/>
              </a:lnSpc>
            </a:pPr>
            <a:r>
              <a:rPr lang="en-US" sz="2000" dirty="0"/>
              <a:t>The difference between TP monitor technology and message server is that:</a:t>
            </a:r>
          </a:p>
          <a:p>
            <a:pPr lvl="1">
              <a:lnSpc>
                <a:spcPct val="90000"/>
              </a:lnSpc>
            </a:pPr>
            <a:r>
              <a:rPr lang="en-US" sz="1800" dirty="0"/>
              <a:t>the message server architecture focuses on intelligent messages, </a:t>
            </a:r>
          </a:p>
          <a:p>
            <a:pPr lvl="1">
              <a:lnSpc>
                <a:spcPct val="90000"/>
              </a:lnSpc>
            </a:pPr>
            <a:r>
              <a:rPr lang="en-US" sz="1800" dirty="0"/>
              <a:t>TP Monitor environment has the intelligence in the monitor, and treats transactions as dumb data packets. </a:t>
            </a:r>
            <a:br>
              <a:rPr lang="en-US" sz="1800" dirty="0"/>
            </a:br>
            <a:endParaRPr lang="en-US" sz="1800" dirty="0"/>
          </a:p>
          <a:p>
            <a:pPr>
              <a:lnSpc>
                <a:spcPct val="90000"/>
              </a:lnSpc>
            </a:pPr>
            <a:r>
              <a:rPr lang="en-US" sz="2000" dirty="0"/>
              <a:t>Messaging systems are good solutions for wireless infrastructures.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AF86B7C6-17D7-4994-BB5F-9087960D07FE}" type="slidenum">
              <a:rPr lang="en-US"/>
              <a:pPr/>
              <a:t>46</a:t>
            </a:fld>
            <a:endParaRPr lang="en-US"/>
          </a:p>
        </p:txBody>
      </p:sp>
      <p:sp>
        <p:nvSpPr>
          <p:cNvPr id="1054722" name="Rectangle 2"/>
          <p:cNvSpPr>
            <a:spLocks noGrp="1" noChangeArrowheads="1"/>
          </p:cNvSpPr>
          <p:nvPr>
            <p:ph type="title"/>
          </p:nvPr>
        </p:nvSpPr>
        <p:spPr/>
        <p:txBody>
          <a:bodyPr/>
          <a:lstStyle/>
          <a:p>
            <a:r>
              <a:rPr lang="en-US" sz="3200"/>
              <a:t>Blackboard Style</a:t>
            </a:r>
          </a:p>
        </p:txBody>
      </p:sp>
      <p:sp>
        <p:nvSpPr>
          <p:cNvPr id="1054723" name="Rectangle 3"/>
          <p:cNvSpPr>
            <a:spLocks noGrp="1" noChangeArrowheads="1"/>
          </p:cNvSpPr>
          <p:nvPr>
            <p:ph type="body" idx="1"/>
          </p:nvPr>
        </p:nvSpPr>
        <p:spPr/>
        <p:txBody>
          <a:bodyPr/>
          <a:lstStyle/>
          <a:p>
            <a:r>
              <a:rPr lang="en-US" dirty="0" smtClean="0"/>
              <a:t>BB </a:t>
            </a:r>
            <a:r>
              <a:rPr lang="en-US" dirty="0"/>
              <a:t>Metaphor:</a:t>
            </a:r>
          </a:p>
          <a:p>
            <a:pPr lvl="1"/>
            <a:r>
              <a:rPr lang="en-US" dirty="0"/>
              <a:t>A group of specialists work cooperatively to solve a problem, using a blackboard as the workplace for developing the solution. </a:t>
            </a:r>
          </a:p>
          <a:p>
            <a:pPr lvl="1"/>
            <a:r>
              <a:rPr lang="en-US" dirty="0"/>
              <a:t>The problem and initial data are written on the blackboard. </a:t>
            </a:r>
          </a:p>
          <a:p>
            <a:pPr lvl="1"/>
            <a:r>
              <a:rPr lang="en-US" dirty="0"/>
              <a:t>The specialists watch the blackboard, and when a specialist finds sufficient information on the board to make a contribution, he records his contribution on the blackboard.</a:t>
            </a:r>
            <a:r>
              <a:rPr lang="en-US" sz="2000"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2"/>
          <p:cNvSpPr>
            <a:spLocks noGrp="1"/>
          </p:cNvSpPr>
          <p:nvPr>
            <p:ph type="dt" sz="half" idx="10"/>
          </p:nvPr>
        </p:nvSpPr>
        <p:spPr/>
        <p:txBody>
          <a:bodyPr/>
          <a:lstStyle/>
          <a:p>
            <a:r>
              <a:rPr lang="en-US" dirty="0" smtClean="0"/>
              <a:t> </a:t>
            </a:r>
            <a:endParaRPr lang="en-US" dirty="0"/>
          </a:p>
        </p:txBody>
      </p:sp>
      <p:sp>
        <p:nvSpPr>
          <p:cNvPr id="59"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0" name="Slide Number Placeholder 4"/>
          <p:cNvSpPr>
            <a:spLocks noGrp="1"/>
          </p:cNvSpPr>
          <p:nvPr>
            <p:ph type="sldNum" sz="quarter" idx="12"/>
          </p:nvPr>
        </p:nvSpPr>
        <p:spPr/>
        <p:txBody>
          <a:bodyPr/>
          <a:lstStyle/>
          <a:p>
            <a:fld id="{6BD2F150-05DD-4001-9253-322135B6E6F5}" type="slidenum">
              <a:rPr lang="en-US"/>
              <a:pPr/>
              <a:t>47</a:t>
            </a:fld>
            <a:endParaRPr lang="en-US"/>
          </a:p>
        </p:txBody>
      </p:sp>
      <p:sp>
        <p:nvSpPr>
          <p:cNvPr id="1055746" name="Rectangle 2"/>
          <p:cNvSpPr>
            <a:spLocks noGrp="1" noChangeArrowheads="1"/>
          </p:cNvSpPr>
          <p:nvPr>
            <p:ph type="title"/>
          </p:nvPr>
        </p:nvSpPr>
        <p:spPr/>
        <p:txBody>
          <a:bodyPr/>
          <a:lstStyle/>
          <a:p>
            <a:r>
              <a:rPr lang="en-US"/>
              <a:t>BB Architecture Overview</a:t>
            </a:r>
          </a:p>
        </p:txBody>
      </p:sp>
      <p:sp>
        <p:nvSpPr>
          <p:cNvPr id="1055747" name="Rectangle 3"/>
          <p:cNvSpPr>
            <a:spLocks noChangeArrowheads="1"/>
          </p:cNvSpPr>
          <p:nvPr/>
        </p:nvSpPr>
        <p:spPr bwMode="auto">
          <a:xfrm>
            <a:off x="685800" y="2286000"/>
            <a:ext cx="1371600" cy="3429000"/>
          </a:xfrm>
          <a:prstGeom prst="rect">
            <a:avLst/>
          </a:prstGeom>
          <a:noFill/>
          <a:ln w="9525">
            <a:solidFill>
              <a:schemeClr val="tx1"/>
            </a:solidFill>
            <a:miter lim="800000"/>
            <a:headEnd/>
            <a:tailEnd/>
          </a:ln>
          <a:effectLst/>
        </p:spPr>
        <p:txBody>
          <a:bodyPr wrap="none" anchor="ctr"/>
          <a:lstStyle/>
          <a:p>
            <a:pPr algn="ctr">
              <a:buFontTx/>
              <a:buNone/>
            </a:pPr>
            <a:endParaRPr lang="en-US" sz="2000"/>
          </a:p>
        </p:txBody>
      </p:sp>
      <p:sp>
        <p:nvSpPr>
          <p:cNvPr id="1055748" name="Text Box 4"/>
          <p:cNvSpPr txBox="1">
            <a:spLocks noChangeArrowheads="1"/>
          </p:cNvSpPr>
          <p:nvPr/>
        </p:nvSpPr>
        <p:spPr bwMode="auto">
          <a:xfrm>
            <a:off x="609600" y="1719263"/>
            <a:ext cx="1371600" cy="490537"/>
          </a:xfrm>
          <a:prstGeom prst="rect">
            <a:avLst/>
          </a:prstGeom>
          <a:noFill/>
          <a:ln w="9525">
            <a:noFill/>
            <a:miter lim="800000"/>
            <a:headEnd/>
            <a:tailEnd/>
          </a:ln>
          <a:effectLst/>
        </p:spPr>
        <p:txBody>
          <a:bodyPr lIns="0" tIns="0" rIns="0" bIns="0">
            <a:spAutoFit/>
          </a:bodyPr>
          <a:lstStyle/>
          <a:p>
            <a:pPr algn="ctr">
              <a:buFontTx/>
              <a:buNone/>
            </a:pPr>
            <a:r>
              <a:rPr lang="en-US" sz="1600"/>
              <a:t>Blackboard</a:t>
            </a:r>
          </a:p>
          <a:p>
            <a:pPr algn="ctr">
              <a:buFontTx/>
              <a:buNone/>
            </a:pPr>
            <a:r>
              <a:rPr lang="en-US" sz="1600"/>
              <a:t>Layers</a:t>
            </a:r>
          </a:p>
        </p:txBody>
      </p:sp>
      <p:sp>
        <p:nvSpPr>
          <p:cNvPr id="1055749" name="Oval 5"/>
          <p:cNvSpPr>
            <a:spLocks noChangeArrowheads="1"/>
          </p:cNvSpPr>
          <p:nvPr/>
        </p:nvSpPr>
        <p:spPr bwMode="auto">
          <a:xfrm>
            <a:off x="1219200" y="25908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0" name="Oval 6"/>
          <p:cNvSpPr>
            <a:spLocks noChangeArrowheads="1"/>
          </p:cNvSpPr>
          <p:nvPr/>
        </p:nvSpPr>
        <p:spPr bwMode="auto">
          <a:xfrm>
            <a:off x="1600200" y="32766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1" name="Oval 7"/>
          <p:cNvSpPr>
            <a:spLocks noChangeArrowheads="1"/>
          </p:cNvSpPr>
          <p:nvPr/>
        </p:nvSpPr>
        <p:spPr bwMode="auto">
          <a:xfrm>
            <a:off x="1219200" y="38100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2" name="Oval 8"/>
          <p:cNvSpPr>
            <a:spLocks noChangeArrowheads="1"/>
          </p:cNvSpPr>
          <p:nvPr/>
        </p:nvSpPr>
        <p:spPr bwMode="auto">
          <a:xfrm>
            <a:off x="1524000" y="43434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3" name="Oval 9"/>
          <p:cNvSpPr>
            <a:spLocks noChangeArrowheads="1"/>
          </p:cNvSpPr>
          <p:nvPr/>
        </p:nvSpPr>
        <p:spPr bwMode="auto">
          <a:xfrm>
            <a:off x="1219200" y="48768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4" name="Oval 10"/>
          <p:cNvSpPr>
            <a:spLocks noChangeArrowheads="1"/>
          </p:cNvSpPr>
          <p:nvPr/>
        </p:nvSpPr>
        <p:spPr bwMode="auto">
          <a:xfrm>
            <a:off x="1676400" y="5257800"/>
            <a:ext cx="152400" cy="152400"/>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055755" name="Line 11"/>
          <p:cNvSpPr>
            <a:spLocks noChangeShapeType="1"/>
          </p:cNvSpPr>
          <p:nvPr/>
        </p:nvSpPr>
        <p:spPr bwMode="auto">
          <a:xfrm>
            <a:off x="685800" y="4648200"/>
            <a:ext cx="1371600" cy="0"/>
          </a:xfrm>
          <a:prstGeom prst="line">
            <a:avLst/>
          </a:prstGeom>
          <a:noFill/>
          <a:ln w="9525">
            <a:solidFill>
              <a:schemeClr val="tx1"/>
            </a:solidFill>
            <a:prstDash val="dash"/>
            <a:round/>
            <a:headEnd/>
            <a:tailEnd/>
          </a:ln>
          <a:effectLst/>
        </p:spPr>
        <p:txBody>
          <a:bodyPr/>
          <a:lstStyle/>
          <a:p>
            <a:endParaRPr lang="en-US"/>
          </a:p>
        </p:txBody>
      </p:sp>
      <p:sp>
        <p:nvSpPr>
          <p:cNvPr id="1055756" name="Line 12"/>
          <p:cNvSpPr>
            <a:spLocks noChangeShapeType="1"/>
          </p:cNvSpPr>
          <p:nvPr/>
        </p:nvSpPr>
        <p:spPr bwMode="auto">
          <a:xfrm>
            <a:off x="685800" y="3657600"/>
            <a:ext cx="1371600" cy="0"/>
          </a:xfrm>
          <a:prstGeom prst="line">
            <a:avLst/>
          </a:prstGeom>
          <a:noFill/>
          <a:ln w="9525">
            <a:solidFill>
              <a:schemeClr val="tx1"/>
            </a:solidFill>
            <a:prstDash val="dash"/>
            <a:round/>
            <a:headEnd/>
            <a:tailEnd/>
          </a:ln>
          <a:effectLst/>
        </p:spPr>
        <p:txBody>
          <a:bodyPr/>
          <a:lstStyle/>
          <a:p>
            <a:endParaRPr lang="en-US"/>
          </a:p>
        </p:txBody>
      </p:sp>
      <p:sp>
        <p:nvSpPr>
          <p:cNvPr id="1055757" name="Line 13"/>
          <p:cNvSpPr>
            <a:spLocks noChangeShapeType="1"/>
          </p:cNvSpPr>
          <p:nvPr/>
        </p:nvSpPr>
        <p:spPr bwMode="auto">
          <a:xfrm>
            <a:off x="711200" y="2971800"/>
            <a:ext cx="1371600" cy="0"/>
          </a:xfrm>
          <a:prstGeom prst="line">
            <a:avLst/>
          </a:prstGeom>
          <a:noFill/>
          <a:ln w="9525">
            <a:solidFill>
              <a:schemeClr val="tx1"/>
            </a:solidFill>
            <a:prstDash val="dash"/>
            <a:round/>
            <a:headEnd/>
            <a:tailEnd/>
          </a:ln>
          <a:effectLst/>
        </p:spPr>
        <p:txBody>
          <a:bodyPr/>
          <a:lstStyle/>
          <a:p>
            <a:endParaRPr lang="en-US"/>
          </a:p>
        </p:txBody>
      </p:sp>
      <p:cxnSp>
        <p:nvCxnSpPr>
          <p:cNvPr id="1055758" name="AutoShape 14"/>
          <p:cNvCxnSpPr>
            <a:cxnSpLocks noChangeShapeType="1"/>
            <a:stCxn id="1055749" idx="4"/>
            <a:endCxn id="1055750" idx="0"/>
          </p:cNvCxnSpPr>
          <p:nvPr/>
        </p:nvCxnSpPr>
        <p:spPr bwMode="auto">
          <a:xfrm>
            <a:off x="1295400" y="2743200"/>
            <a:ext cx="381000" cy="533400"/>
          </a:xfrm>
          <a:prstGeom prst="straightConnector1">
            <a:avLst/>
          </a:prstGeom>
          <a:noFill/>
          <a:ln w="9525">
            <a:solidFill>
              <a:schemeClr val="tx1"/>
            </a:solidFill>
            <a:round/>
            <a:headEnd/>
            <a:tailEnd/>
          </a:ln>
          <a:effectLst/>
        </p:spPr>
      </p:cxnSp>
      <p:cxnSp>
        <p:nvCxnSpPr>
          <p:cNvPr id="1055759" name="AutoShape 15"/>
          <p:cNvCxnSpPr>
            <a:cxnSpLocks noChangeShapeType="1"/>
            <a:stCxn id="1055750" idx="4"/>
            <a:endCxn id="1055751" idx="7"/>
          </p:cNvCxnSpPr>
          <p:nvPr/>
        </p:nvCxnSpPr>
        <p:spPr bwMode="auto">
          <a:xfrm flipH="1">
            <a:off x="1349375" y="3429000"/>
            <a:ext cx="327025" cy="403225"/>
          </a:xfrm>
          <a:prstGeom prst="straightConnector1">
            <a:avLst/>
          </a:prstGeom>
          <a:noFill/>
          <a:ln w="9525">
            <a:solidFill>
              <a:schemeClr val="tx1"/>
            </a:solidFill>
            <a:round/>
            <a:headEnd/>
            <a:tailEnd/>
          </a:ln>
          <a:effectLst/>
        </p:spPr>
      </p:cxnSp>
      <p:cxnSp>
        <p:nvCxnSpPr>
          <p:cNvPr id="1055760" name="AutoShape 16"/>
          <p:cNvCxnSpPr>
            <a:cxnSpLocks noChangeShapeType="1"/>
            <a:stCxn id="1055752" idx="1"/>
            <a:endCxn id="1055751" idx="5"/>
          </p:cNvCxnSpPr>
          <p:nvPr/>
        </p:nvCxnSpPr>
        <p:spPr bwMode="auto">
          <a:xfrm flipH="1" flipV="1">
            <a:off x="1349375" y="3940175"/>
            <a:ext cx="196850" cy="425450"/>
          </a:xfrm>
          <a:prstGeom prst="straightConnector1">
            <a:avLst/>
          </a:prstGeom>
          <a:noFill/>
          <a:ln w="9525">
            <a:solidFill>
              <a:schemeClr val="tx1"/>
            </a:solidFill>
            <a:round/>
            <a:headEnd/>
            <a:tailEnd/>
          </a:ln>
          <a:effectLst/>
        </p:spPr>
      </p:cxnSp>
      <p:cxnSp>
        <p:nvCxnSpPr>
          <p:cNvPr id="1055761" name="AutoShape 17"/>
          <p:cNvCxnSpPr>
            <a:cxnSpLocks noChangeShapeType="1"/>
            <a:stCxn id="1055753" idx="7"/>
            <a:endCxn id="1055752" idx="3"/>
          </p:cNvCxnSpPr>
          <p:nvPr/>
        </p:nvCxnSpPr>
        <p:spPr bwMode="auto">
          <a:xfrm flipV="1">
            <a:off x="1349375" y="4473575"/>
            <a:ext cx="196850" cy="425450"/>
          </a:xfrm>
          <a:prstGeom prst="straightConnector1">
            <a:avLst/>
          </a:prstGeom>
          <a:noFill/>
          <a:ln w="9525">
            <a:solidFill>
              <a:schemeClr val="tx1"/>
            </a:solidFill>
            <a:round/>
            <a:headEnd/>
            <a:tailEnd/>
          </a:ln>
          <a:effectLst/>
        </p:spPr>
      </p:cxnSp>
      <p:cxnSp>
        <p:nvCxnSpPr>
          <p:cNvPr id="1055762" name="AutoShape 18"/>
          <p:cNvCxnSpPr>
            <a:cxnSpLocks noChangeShapeType="1"/>
            <a:stCxn id="1055754" idx="0"/>
            <a:endCxn id="1055752" idx="4"/>
          </p:cNvCxnSpPr>
          <p:nvPr/>
        </p:nvCxnSpPr>
        <p:spPr bwMode="auto">
          <a:xfrm flipH="1" flipV="1">
            <a:off x="1600200" y="4495800"/>
            <a:ext cx="152400" cy="762000"/>
          </a:xfrm>
          <a:prstGeom prst="straightConnector1">
            <a:avLst/>
          </a:prstGeom>
          <a:noFill/>
          <a:ln w="9525">
            <a:solidFill>
              <a:schemeClr val="tx1"/>
            </a:solidFill>
            <a:round/>
            <a:headEnd/>
            <a:tailEnd/>
          </a:ln>
          <a:effectLst/>
        </p:spPr>
      </p:cxnSp>
      <p:sp>
        <p:nvSpPr>
          <p:cNvPr id="1055763" name="Rectangle 19"/>
          <p:cNvSpPr>
            <a:spLocks noChangeArrowheads="1"/>
          </p:cNvSpPr>
          <p:nvPr/>
        </p:nvSpPr>
        <p:spPr bwMode="auto">
          <a:xfrm>
            <a:off x="2514600" y="5410200"/>
            <a:ext cx="914400" cy="914400"/>
          </a:xfrm>
          <a:prstGeom prst="rect">
            <a:avLst/>
          </a:prstGeom>
          <a:noFill/>
          <a:ln w="9525">
            <a:solidFill>
              <a:schemeClr val="tx1"/>
            </a:solidFill>
            <a:miter lim="800000"/>
            <a:headEnd/>
            <a:tailEnd/>
          </a:ln>
          <a:effectLst/>
        </p:spPr>
        <p:txBody>
          <a:bodyPr wrap="none" anchor="ctr"/>
          <a:lstStyle/>
          <a:p>
            <a:pPr algn="ctr">
              <a:buFontTx/>
              <a:buNone/>
            </a:pPr>
            <a:r>
              <a:rPr lang="en-US" sz="2000"/>
              <a:t>Control </a:t>
            </a:r>
          </a:p>
          <a:p>
            <a:pPr algn="ctr">
              <a:buFontTx/>
              <a:buNone/>
            </a:pPr>
            <a:r>
              <a:rPr lang="en-US" sz="2000"/>
              <a:t>Data</a:t>
            </a:r>
          </a:p>
        </p:txBody>
      </p:sp>
      <p:sp>
        <p:nvSpPr>
          <p:cNvPr id="1055764" name="Rectangle 20"/>
          <p:cNvSpPr>
            <a:spLocks noChangeArrowheads="1"/>
          </p:cNvSpPr>
          <p:nvPr/>
        </p:nvSpPr>
        <p:spPr bwMode="auto">
          <a:xfrm>
            <a:off x="3911600" y="5105400"/>
            <a:ext cx="1219200" cy="838200"/>
          </a:xfrm>
          <a:prstGeom prst="rect">
            <a:avLst/>
          </a:prstGeom>
          <a:noFill/>
          <a:ln w="9525">
            <a:solidFill>
              <a:schemeClr val="tx1"/>
            </a:solidFill>
            <a:miter lim="800000"/>
            <a:headEnd/>
            <a:tailEnd/>
          </a:ln>
          <a:effectLst/>
        </p:spPr>
        <p:txBody>
          <a:bodyPr wrap="none" anchor="ctr"/>
          <a:lstStyle/>
          <a:p>
            <a:pPr algn="ctr">
              <a:buFontTx/>
              <a:buNone/>
            </a:pPr>
            <a:r>
              <a:rPr lang="en-US" sz="2000"/>
              <a:t>Controller</a:t>
            </a:r>
          </a:p>
        </p:txBody>
      </p:sp>
      <p:grpSp>
        <p:nvGrpSpPr>
          <p:cNvPr id="1055765" name="Group 21"/>
          <p:cNvGrpSpPr>
            <a:grpSpLocks/>
          </p:cNvGrpSpPr>
          <p:nvPr/>
        </p:nvGrpSpPr>
        <p:grpSpPr bwMode="auto">
          <a:xfrm>
            <a:off x="4038600" y="1676400"/>
            <a:ext cx="1066800" cy="457200"/>
            <a:chOff x="2736" y="912"/>
            <a:chExt cx="672" cy="288"/>
          </a:xfrm>
        </p:grpSpPr>
        <p:sp>
          <p:nvSpPr>
            <p:cNvPr id="1055766" name="Rectangle 22"/>
            <p:cNvSpPr>
              <a:spLocks noChangeArrowheads="1"/>
            </p:cNvSpPr>
            <p:nvPr/>
          </p:nvSpPr>
          <p:spPr bwMode="auto">
            <a:xfrm>
              <a:off x="2736" y="912"/>
              <a:ext cx="672" cy="288"/>
            </a:xfrm>
            <a:prstGeom prst="rect">
              <a:avLst/>
            </a:prstGeom>
            <a:noFill/>
            <a:ln w="9525">
              <a:solidFill>
                <a:schemeClr val="tx1"/>
              </a:solidFill>
              <a:miter lim="800000"/>
              <a:headEnd/>
              <a:tailEnd/>
            </a:ln>
            <a:effectLst/>
          </p:spPr>
          <p:txBody>
            <a:bodyPr wrap="none" anchor="ctr"/>
            <a:lstStyle/>
            <a:p>
              <a:pPr algn="ctr">
                <a:buFontTx/>
                <a:buNone/>
              </a:pPr>
              <a:r>
                <a:rPr lang="en-US" sz="2000"/>
                <a:t>KS</a:t>
              </a:r>
            </a:p>
          </p:txBody>
        </p:sp>
        <p:sp>
          <p:nvSpPr>
            <p:cNvPr id="1055767" name="Line 23"/>
            <p:cNvSpPr>
              <a:spLocks noChangeShapeType="1"/>
            </p:cNvSpPr>
            <p:nvPr/>
          </p:nvSpPr>
          <p:spPr bwMode="auto">
            <a:xfrm>
              <a:off x="2880" y="912"/>
              <a:ext cx="0" cy="288"/>
            </a:xfrm>
            <a:prstGeom prst="line">
              <a:avLst/>
            </a:prstGeom>
            <a:noFill/>
            <a:ln w="9525">
              <a:solidFill>
                <a:schemeClr val="tx1"/>
              </a:solidFill>
              <a:round/>
              <a:headEnd/>
              <a:tailEnd/>
            </a:ln>
            <a:effectLst/>
          </p:spPr>
          <p:txBody>
            <a:bodyPr/>
            <a:lstStyle/>
            <a:p>
              <a:endParaRPr lang="en-US"/>
            </a:p>
          </p:txBody>
        </p:sp>
      </p:grpSp>
      <p:grpSp>
        <p:nvGrpSpPr>
          <p:cNvPr id="1055768" name="Group 24"/>
          <p:cNvGrpSpPr>
            <a:grpSpLocks/>
          </p:cNvGrpSpPr>
          <p:nvPr/>
        </p:nvGrpSpPr>
        <p:grpSpPr bwMode="auto">
          <a:xfrm>
            <a:off x="4038600" y="2362200"/>
            <a:ext cx="1066800" cy="457200"/>
            <a:chOff x="2736" y="912"/>
            <a:chExt cx="672" cy="288"/>
          </a:xfrm>
        </p:grpSpPr>
        <p:sp>
          <p:nvSpPr>
            <p:cNvPr id="1055769" name="Rectangle 25"/>
            <p:cNvSpPr>
              <a:spLocks noChangeArrowheads="1"/>
            </p:cNvSpPr>
            <p:nvPr/>
          </p:nvSpPr>
          <p:spPr bwMode="auto">
            <a:xfrm>
              <a:off x="2736" y="912"/>
              <a:ext cx="672" cy="288"/>
            </a:xfrm>
            <a:prstGeom prst="rect">
              <a:avLst/>
            </a:prstGeom>
            <a:noFill/>
            <a:ln w="9525">
              <a:solidFill>
                <a:schemeClr val="tx1"/>
              </a:solidFill>
              <a:miter lim="800000"/>
              <a:headEnd/>
              <a:tailEnd/>
            </a:ln>
            <a:effectLst/>
          </p:spPr>
          <p:txBody>
            <a:bodyPr wrap="none" anchor="ctr"/>
            <a:lstStyle/>
            <a:p>
              <a:pPr algn="ctr">
                <a:buFontTx/>
                <a:buNone/>
              </a:pPr>
              <a:r>
                <a:rPr lang="en-US" sz="2000"/>
                <a:t>KS</a:t>
              </a:r>
            </a:p>
          </p:txBody>
        </p:sp>
        <p:sp>
          <p:nvSpPr>
            <p:cNvPr id="1055770" name="Line 26"/>
            <p:cNvSpPr>
              <a:spLocks noChangeShapeType="1"/>
            </p:cNvSpPr>
            <p:nvPr/>
          </p:nvSpPr>
          <p:spPr bwMode="auto">
            <a:xfrm>
              <a:off x="2880" y="912"/>
              <a:ext cx="0" cy="288"/>
            </a:xfrm>
            <a:prstGeom prst="line">
              <a:avLst/>
            </a:prstGeom>
            <a:noFill/>
            <a:ln w="9525">
              <a:solidFill>
                <a:schemeClr val="tx1"/>
              </a:solidFill>
              <a:round/>
              <a:headEnd/>
              <a:tailEnd/>
            </a:ln>
            <a:effectLst/>
          </p:spPr>
          <p:txBody>
            <a:bodyPr/>
            <a:lstStyle/>
            <a:p>
              <a:endParaRPr lang="en-US"/>
            </a:p>
          </p:txBody>
        </p:sp>
      </p:grpSp>
      <p:grpSp>
        <p:nvGrpSpPr>
          <p:cNvPr id="1055771" name="Group 27"/>
          <p:cNvGrpSpPr>
            <a:grpSpLocks/>
          </p:cNvGrpSpPr>
          <p:nvPr/>
        </p:nvGrpSpPr>
        <p:grpSpPr bwMode="auto">
          <a:xfrm>
            <a:off x="4038600" y="2971800"/>
            <a:ext cx="1066800" cy="457200"/>
            <a:chOff x="2736" y="912"/>
            <a:chExt cx="672" cy="288"/>
          </a:xfrm>
        </p:grpSpPr>
        <p:sp>
          <p:nvSpPr>
            <p:cNvPr id="1055772" name="Rectangle 28"/>
            <p:cNvSpPr>
              <a:spLocks noChangeArrowheads="1"/>
            </p:cNvSpPr>
            <p:nvPr/>
          </p:nvSpPr>
          <p:spPr bwMode="auto">
            <a:xfrm>
              <a:off x="2736" y="912"/>
              <a:ext cx="672" cy="288"/>
            </a:xfrm>
            <a:prstGeom prst="rect">
              <a:avLst/>
            </a:prstGeom>
            <a:noFill/>
            <a:ln w="9525">
              <a:solidFill>
                <a:schemeClr val="tx1"/>
              </a:solidFill>
              <a:miter lim="800000"/>
              <a:headEnd/>
              <a:tailEnd/>
            </a:ln>
            <a:effectLst/>
          </p:spPr>
          <p:txBody>
            <a:bodyPr wrap="none" anchor="ctr"/>
            <a:lstStyle/>
            <a:p>
              <a:pPr algn="ctr">
                <a:buFontTx/>
                <a:buNone/>
              </a:pPr>
              <a:r>
                <a:rPr lang="en-US" sz="2000"/>
                <a:t>KS</a:t>
              </a:r>
            </a:p>
          </p:txBody>
        </p:sp>
        <p:sp>
          <p:nvSpPr>
            <p:cNvPr id="1055773" name="Line 29"/>
            <p:cNvSpPr>
              <a:spLocks noChangeShapeType="1"/>
            </p:cNvSpPr>
            <p:nvPr/>
          </p:nvSpPr>
          <p:spPr bwMode="auto">
            <a:xfrm>
              <a:off x="2880" y="912"/>
              <a:ext cx="0" cy="288"/>
            </a:xfrm>
            <a:prstGeom prst="line">
              <a:avLst/>
            </a:prstGeom>
            <a:noFill/>
            <a:ln w="9525">
              <a:solidFill>
                <a:schemeClr val="tx1"/>
              </a:solidFill>
              <a:round/>
              <a:headEnd/>
              <a:tailEnd/>
            </a:ln>
            <a:effectLst/>
          </p:spPr>
          <p:txBody>
            <a:bodyPr/>
            <a:lstStyle/>
            <a:p>
              <a:endParaRPr lang="en-US"/>
            </a:p>
          </p:txBody>
        </p:sp>
      </p:grpSp>
      <p:grpSp>
        <p:nvGrpSpPr>
          <p:cNvPr id="1055774" name="Group 30"/>
          <p:cNvGrpSpPr>
            <a:grpSpLocks/>
          </p:cNvGrpSpPr>
          <p:nvPr/>
        </p:nvGrpSpPr>
        <p:grpSpPr bwMode="auto">
          <a:xfrm>
            <a:off x="4038600" y="3581400"/>
            <a:ext cx="1066800" cy="457200"/>
            <a:chOff x="2736" y="912"/>
            <a:chExt cx="672" cy="288"/>
          </a:xfrm>
        </p:grpSpPr>
        <p:sp>
          <p:nvSpPr>
            <p:cNvPr id="1055775" name="Rectangle 31"/>
            <p:cNvSpPr>
              <a:spLocks noChangeArrowheads="1"/>
            </p:cNvSpPr>
            <p:nvPr/>
          </p:nvSpPr>
          <p:spPr bwMode="auto">
            <a:xfrm>
              <a:off x="2736" y="912"/>
              <a:ext cx="672" cy="288"/>
            </a:xfrm>
            <a:prstGeom prst="rect">
              <a:avLst/>
            </a:prstGeom>
            <a:noFill/>
            <a:ln w="9525">
              <a:solidFill>
                <a:schemeClr val="tx1"/>
              </a:solidFill>
              <a:miter lim="800000"/>
              <a:headEnd/>
              <a:tailEnd/>
            </a:ln>
            <a:effectLst/>
          </p:spPr>
          <p:txBody>
            <a:bodyPr wrap="none" anchor="ctr"/>
            <a:lstStyle/>
            <a:p>
              <a:pPr algn="ctr">
                <a:buFontTx/>
                <a:buNone/>
              </a:pPr>
              <a:r>
                <a:rPr lang="en-US" sz="2000"/>
                <a:t>KS</a:t>
              </a:r>
            </a:p>
          </p:txBody>
        </p:sp>
        <p:sp>
          <p:nvSpPr>
            <p:cNvPr id="1055776" name="Line 32"/>
            <p:cNvSpPr>
              <a:spLocks noChangeShapeType="1"/>
            </p:cNvSpPr>
            <p:nvPr/>
          </p:nvSpPr>
          <p:spPr bwMode="auto">
            <a:xfrm>
              <a:off x="2880" y="912"/>
              <a:ext cx="0" cy="288"/>
            </a:xfrm>
            <a:prstGeom prst="line">
              <a:avLst/>
            </a:prstGeom>
            <a:noFill/>
            <a:ln w="9525">
              <a:solidFill>
                <a:schemeClr val="tx1"/>
              </a:solidFill>
              <a:round/>
              <a:headEnd/>
              <a:tailEnd/>
            </a:ln>
            <a:effectLst/>
          </p:spPr>
          <p:txBody>
            <a:bodyPr/>
            <a:lstStyle/>
            <a:p>
              <a:endParaRPr lang="en-US"/>
            </a:p>
          </p:txBody>
        </p:sp>
      </p:grpSp>
      <p:grpSp>
        <p:nvGrpSpPr>
          <p:cNvPr id="1055777" name="Group 33"/>
          <p:cNvGrpSpPr>
            <a:grpSpLocks/>
          </p:cNvGrpSpPr>
          <p:nvPr/>
        </p:nvGrpSpPr>
        <p:grpSpPr bwMode="auto">
          <a:xfrm>
            <a:off x="4038600" y="4191000"/>
            <a:ext cx="1066800" cy="457200"/>
            <a:chOff x="2736" y="912"/>
            <a:chExt cx="672" cy="288"/>
          </a:xfrm>
        </p:grpSpPr>
        <p:sp>
          <p:nvSpPr>
            <p:cNvPr id="1055778" name="Rectangle 34"/>
            <p:cNvSpPr>
              <a:spLocks noChangeArrowheads="1"/>
            </p:cNvSpPr>
            <p:nvPr/>
          </p:nvSpPr>
          <p:spPr bwMode="auto">
            <a:xfrm>
              <a:off x="2736" y="912"/>
              <a:ext cx="672" cy="288"/>
            </a:xfrm>
            <a:prstGeom prst="rect">
              <a:avLst/>
            </a:prstGeom>
            <a:noFill/>
            <a:ln w="9525">
              <a:solidFill>
                <a:schemeClr val="tx1"/>
              </a:solidFill>
              <a:miter lim="800000"/>
              <a:headEnd/>
              <a:tailEnd/>
            </a:ln>
            <a:effectLst/>
          </p:spPr>
          <p:txBody>
            <a:bodyPr wrap="none" anchor="ctr"/>
            <a:lstStyle/>
            <a:p>
              <a:pPr algn="ctr">
                <a:buFontTx/>
                <a:buNone/>
              </a:pPr>
              <a:r>
                <a:rPr lang="en-US" sz="2000"/>
                <a:t>KS</a:t>
              </a:r>
            </a:p>
          </p:txBody>
        </p:sp>
        <p:sp>
          <p:nvSpPr>
            <p:cNvPr id="1055779" name="Line 35"/>
            <p:cNvSpPr>
              <a:spLocks noChangeShapeType="1"/>
            </p:cNvSpPr>
            <p:nvPr/>
          </p:nvSpPr>
          <p:spPr bwMode="auto">
            <a:xfrm>
              <a:off x="2880" y="912"/>
              <a:ext cx="0" cy="288"/>
            </a:xfrm>
            <a:prstGeom prst="line">
              <a:avLst/>
            </a:prstGeom>
            <a:noFill/>
            <a:ln w="9525">
              <a:solidFill>
                <a:schemeClr val="tx1"/>
              </a:solidFill>
              <a:round/>
              <a:headEnd/>
              <a:tailEnd/>
            </a:ln>
            <a:effectLst/>
          </p:spPr>
          <p:txBody>
            <a:bodyPr/>
            <a:lstStyle/>
            <a:p>
              <a:endParaRPr lang="en-US"/>
            </a:p>
          </p:txBody>
        </p:sp>
      </p:grpSp>
      <p:sp>
        <p:nvSpPr>
          <p:cNvPr id="1055780" name="Line 36"/>
          <p:cNvSpPr>
            <a:spLocks noChangeShapeType="1"/>
          </p:cNvSpPr>
          <p:nvPr/>
        </p:nvSpPr>
        <p:spPr bwMode="auto">
          <a:xfrm flipH="1">
            <a:off x="2057400" y="1981200"/>
            <a:ext cx="1981200" cy="609600"/>
          </a:xfrm>
          <a:prstGeom prst="line">
            <a:avLst/>
          </a:prstGeom>
          <a:noFill/>
          <a:ln w="9525">
            <a:solidFill>
              <a:schemeClr val="tx1"/>
            </a:solidFill>
            <a:round/>
            <a:headEnd/>
            <a:tailEnd type="triangle" w="med" len="med"/>
          </a:ln>
          <a:effectLst/>
        </p:spPr>
        <p:txBody>
          <a:bodyPr/>
          <a:lstStyle/>
          <a:p>
            <a:endParaRPr lang="en-US"/>
          </a:p>
        </p:txBody>
      </p:sp>
      <p:sp>
        <p:nvSpPr>
          <p:cNvPr id="1055781" name="Line 37"/>
          <p:cNvSpPr>
            <a:spLocks noChangeShapeType="1"/>
          </p:cNvSpPr>
          <p:nvPr/>
        </p:nvSpPr>
        <p:spPr bwMode="auto">
          <a:xfrm flipH="1">
            <a:off x="2057400" y="2667000"/>
            <a:ext cx="1981200" cy="685800"/>
          </a:xfrm>
          <a:prstGeom prst="line">
            <a:avLst/>
          </a:prstGeom>
          <a:noFill/>
          <a:ln w="9525">
            <a:solidFill>
              <a:schemeClr val="tx1"/>
            </a:solidFill>
            <a:round/>
            <a:headEnd/>
            <a:tailEnd type="triangle" w="med" len="med"/>
          </a:ln>
          <a:effectLst/>
        </p:spPr>
        <p:txBody>
          <a:bodyPr/>
          <a:lstStyle/>
          <a:p>
            <a:endParaRPr lang="en-US"/>
          </a:p>
        </p:txBody>
      </p:sp>
      <p:sp>
        <p:nvSpPr>
          <p:cNvPr id="1055782" name="Line 38"/>
          <p:cNvSpPr>
            <a:spLocks noChangeShapeType="1"/>
          </p:cNvSpPr>
          <p:nvPr/>
        </p:nvSpPr>
        <p:spPr bwMode="auto">
          <a:xfrm flipH="1">
            <a:off x="2057400" y="3886200"/>
            <a:ext cx="1981200" cy="228600"/>
          </a:xfrm>
          <a:prstGeom prst="line">
            <a:avLst/>
          </a:prstGeom>
          <a:noFill/>
          <a:ln w="9525">
            <a:solidFill>
              <a:schemeClr val="tx1"/>
            </a:solidFill>
            <a:round/>
            <a:headEnd/>
            <a:tailEnd type="triangle" w="med" len="med"/>
          </a:ln>
          <a:effectLst/>
        </p:spPr>
        <p:txBody>
          <a:bodyPr/>
          <a:lstStyle/>
          <a:p>
            <a:endParaRPr lang="en-US"/>
          </a:p>
        </p:txBody>
      </p:sp>
      <p:sp>
        <p:nvSpPr>
          <p:cNvPr id="1055783" name="Line 39"/>
          <p:cNvSpPr>
            <a:spLocks noChangeShapeType="1"/>
          </p:cNvSpPr>
          <p:nvPr/>
        </p:nvSpPr>
        <p:spPr bwMode="auto">
          <a:xfrm flipH="1">
            <a:off x="2057400" y="3276600"/>
            <a:ext cx="1981200" cy="762000"/>
          </a:xfrm>
          <a:prstGeom prst="line">
            <a:avLst/>
          </a:prstGeom>
          <a:noFill/>
          <a:ln w="9525">
            <a:solidFill>
              <a:schemeClr val="tx1"/>
            </a:solidFill>
            <a:round/>
            <a:headEnd/>
            <a:tailEnd type="triangle" w="med" len="med"/>
          </a:ln>
          <a:effectLst/>
        </p:spPr>
        <p:txBody>
          <a:bodyPr/>
          <a:lstStyle/>
          <a:p>
            <a:endParaRPr lang="en-US"/>
          </a:p>
        </p:txBody>
      </p:sp>
      <p:sp>
        <p:nvSpPr>
          <p:cNvPr id="1055784" name="Line 40"/>
          <p:cNvSpPr>
            <a:spLocks noChangeShapeType="1"/>
          </p:cNvSpPr>
          <p:nvPr/>
        </p:nvSpPr>
        <p:spPr bwMode="auto">
          <a:xfrm flipH="1" flipV="1">
            <a:off x="2057400" y="2819400"/>
            <a:ext cx="1981200" cy="457200"/>
          </a:xfrm>
          <a:prstGeom prst="line">
            <a:avLst/>
          </a:prstGeom>
          <a:noFill/>
          <a:ln w="9525">
            <a:solidFill>
              <a:schemeClr val="tx1"/>
            </a:solidFill>
            <a:round/>
            <a:headEnd/>
            <a:tailEnd type="triangle" w="med" len="med"/>
          </a:ln>
          <a:effectLst/>
        </p:spPr>
        <p:txBody>
          <a:bodyPr/>
          <a:lstStyle/>
          <a:p>
            <a:endParaRPr lang="en-US"/>
          </a:p>
        </p:txBody>
      </p:sp>
      <p:sp>
        <p:nvSpPr>
          <p:cNvPr id="1055785" name="Line 41"/>
          <p:cNvSpPr>
            <a:spLocks noChangeShapeType="1"/>
          </p:cNvSpPr>
          <p:nvPr/>
        </p:nvSpPr>
        <p:spPr bwMode="auto">
          <a:xfrm flipH="1">
            <a:off x="2057400" y="4572000"/>
            <a:ext cx="1981200" cy="228600"/>
          </a:xfrm>
          <a:prstGeom prst="line">
            <a:avLst/>
          </a:prstGeom>
          <a:noFill/>
          <a:ln w="9525">
            <a:solidFill>
              <a:schemeClr val="tx1"/>
            </a:solidFill>
            <a:round/>
            <a:headEnd/>
            <a:tailEnd type="triangle" w="med" len="med"/>
          </a:ln>
          <a:effectLst/>
        </p:spPr>
        <p:txBody>
          <a:bodyPr/>
          <a:lstStyle/>
          <a:p>
            <a:endParaRPr lang="en-US"/>
          </a:p>
        </p:txBody>
      </p:sp>
      <p:sp>
        <p:nvSpPr>
          <p:cNvPr id="1055786" name="Rectangle 42"/>
          <p:cNvSpPr>
            <a:spLocks noChangeArrowheads="1"/>
          </p:cNvSpPr>
          <p:nvPr/>
        </p:nvSpPr>
        <p:spPr bwMode="auto">
          <a:xfrm>
            <a:off x="304800" y="1165225"/>
            <a:ext cx="6713538" cy="228600"/>
          </a:xfrm>
          <a:prstGeom prst="rect">
            <a:avLst/>
          </a:prstGeom>
          <a:noFill/>
          <a:ln w="9525">
            <a:noFill/>
            <a:miter lim="800000"/>
            <a:headEnd/>
            <a:tailEnd/>
          </a:ln>
          <a:effectLst/>
        </p:spPr>
        <p:txBody>
          <a:bodyPr wrap="none">
            <a:spAutoFit/>
          </a:bodyPr>
          <a:lstStyle/>
          <a:p>
            <a:r>
              <a:rPr lang="en-US" sz="1000">
                <a:solidFill>
                  <a:schemeClr val="hlink"/>
                </a:solidFill>
              </a:rPr>
              <a:t>Penny Nii, Blackboard Systems at the Architecture Level, Expert Systems with Applications, Vol 7, pp43-54, 1994 </a:t>
            </a:r>
          </a:p>
        </p:txBody>
      </p:sp>
      <p:sp>
        <p:nvSpPr>
          <p:cNvPr id="1055787" name="Line 43"/>
          <p:cNvSpPr>
            <a:spLocks noChangeShapeType="1"/>
          </p:cNvSpPr>
          <p:nvPr/>
        </p:nvSpPr>
        <p:spPr bwMode="auto">
          <a:xfrm>
            <a:off x="381000" y="2590800"/>
            <a:ext cx="0" cy="3429000"/>
          </a:xfrm>
          <a:prstGeom prst="line">
            <a:avLst/>
          </a:prstGeom>
          <a:noFill/>
          <a:ln w="9525">
            <a:solidFill>
              <a:schemeClr val="tx1"/>
            </a:solidFill>
            <a:round/>
            <a:headEnd/>
            <a:tailEnd/>
          </a:ln>
          <a:effectLst/>
        </p:spPr>
        <p:txBody>
          <a:bodyPr/>
          <a:lstStyle/>
          <a:p>
            <a:endParaRPr lang="en-US"/>
          </a:p>
        </p:txBody>
      </p:sp>
      <p:sp>
        <p:nvSpPr>
          <p:cNvPr id="1055788" name="Line 44"/>
          <p:cNvSpPr>
            <a:spLocks noChangeShapeType="1"/>
          </p:cNvSpPr>
          <p:nvPr/>
        </p:nvSpPr>
        <p:spPr bwMode="auto">
          <a:xfrm>
            <a:off x="381000" y="6019800"/>
            <a:ext cx="2133600" cy="0"/>
          </a:xfrm>
          <a:prstGeom prst="line">
            <a:avLst/>
          </a:prstGeom>
          <a:noFill/>
          <a:ln w="9525">
            <a:solidFill>
              <a:schemeClr val="tx1"/>
            </a:solidFill>
            <a:round/>
            <a:headEnd/>
            <a:tailEnd/>
          </a:ln>
          <a:effectLst/>
        </p:spPr>
        <p:txBody>
          <a:bodyPr/>
          <a:lstStyle/>
          <a:p>
            <a:endParaRPr lang="en-US"/>
          </a:p>
        </p:txBody>
      </p:sp>
      <p:sp>
        <p:nvSpPr>
          <p:cNvPr id="1055789" name="Line 45"/>
          <p:cNvSpPr>
            <a:spLocks noChangeShapeType="1"/>
          </p:cNvSpPr>
          <p:nvPr/>
        </p:nvSpPr>
        <p:spPr bwMode="auto">
          <a:xfrm>
            <a:off x="381000" y="2590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0" name="Line 46"/>
          <p:cNvSpPr>
            <a:spLocks noChangeShapeType="1"/>
          </p:cNvSpPr>
          <p:nvPr/>
        </p:nvSpPr>
        <p:spPr bwMode="auto">
          <a:xfrm>
            <a:off x="381000" y="32766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1" name="Line 47"/>
          <p:cNvSpPr>
            <a:spLocks noChangeShapeType="1"/>
          </p:cNvSpPr>
          <p:nvPr/>
        </p:nvSpPr>
        <p:spPr bwMode="auto">
          <a:xfrm>
            <a:off x="381000" y="4114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2" name="Line 48"/>
          <p:cNvSpPr>
            <a:spLocks noChangeShapeType="1"/>
          </p:cNvSpPr>
          <p:nvPr/>
        </p:nvSpPr>
        <p:spPr bwMode="auto">
          <a:xfrm>
            <a:off x="381000" y="5257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3" name="Line 49"/>
          <p:cNvSpPr>
            <a:spLocks noChangeShapeType="1"/>
          </p:cNvSpPr>
          <p:nvPr/>
        </p:nvSpPr>
        <p:spPr bwMode="auto">
          <a:xfrm>
            <a:off x="5410200" y="1828800"/>
            <a:ext cx="0" cy="3810000"/>
          </a:xfrm>
          <a:prstGeom prst="line">
            <a:avLst/>
          </a:prstGeom>
          <a:noFill/>
          <a:ln w="9525">
            <a:solidFill>
              <a:schemeClr val="tx1"/>
            </a:solidFill>
            <a:round/>
            <a:headEnd/>
            <a:tailEnd/>
          </a:ln>
          <a:effectLst/>
        </p:spPr>
        <p:txBody>
          <a:bodyPr/>
          <a:lstStyle/>
          <a:p>
            <a:endParaRPr lang="en-US"/>
          </a:p>
        </p:txBody>
      </p:sp>
      <p:sp>
        <p:nvSpPr>
          <p:cNvPr id="1055794" name="Line 50"/>
          <p:cNvSpPr>
            <a:spLocks noChangeShapeType="1"/>
          </p:cNvSpPr>
          <p:nvPr/>
        </p:nvSpPr>
        <p:spPr bwMode="auto">
          <a:xfrm>
            <a:off x="5105400" y="44196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5" name="Line 51"/>
          <p:cNvSpPr>
            <a:spLocks noChangeShapeType="1"/>
          </p:cNvSpPr>
          <p:nvPr/>
        </p:nvSpPr>
        <p:spPr bwMode="auto">
          <a:xfrm>
            <a:off x="5105400" y="3733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6" name="Line 52"/>
          <p:cNvSpPr>
            <a:spLocks noChangeShapeType="1"/>
          </p:cNvSpPr>
          <p:nvPr/>
        </p:nvSpPr>
        <p:spPr bwMode="auto">
          <a:xfrm>
            <a:off x="5105400" y="31242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7" name="Line 53"/>
          <p:cNvSpPr>
            <a:spLocks noChangeShapeType="1"/>
          </p:cNvSpPr>
          <p:nvPr/>
        </p:nvSpPr>
        <p:spPr bwMode="auto">
          <a:xfrm>
            <a:off x="5105400" y="2590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8" name="Line 54"/>
          <p:cNvSpPr>
            <a:spLocks noChangeShapeType="1"/>
          </p:cNvSpPr>
          <p:nvPr/>
        </p:nvSpPr>
        <p:spPr bwMode="auto">
          <a:xfrm>
            <a:off x="5105400" y="18288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799" name="Line 55"/>
          <p:cNvSpPr>
            <a:spLocks noChangeShapeType="1"/>
          </p:cNvSpPr>
          <p:nvPr/>
        </p:nvSpPr>
        <p:spPr bwMode="auto">
          <a:xfrm>
            <a:off x="5118100" y="54864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55800" name="Text Box 56"/>
          <p:cNvSpPr txBox="1">
            <a:spLocks noChangeArrowheads="1"/>
          </p:cNvSpPr>
          <p:nvPr/>
        </p:nvSpPr>
        <p:spPr bwMode="auto">
          <a:xfrm>
            <a:off x="5491163" y="1828800"/>
            <a:ext cx="3398837" cy="3819525"/>
          </a:xfrm>
          <a:prstGeom prst="rect">
            <a:avLst/>
          </a:prstGeom>
          <a:noFill/>
          <a:ln w="9525">
            <a:noFill/>
            <a:miter lim="800000"/>
            <a:headEnd/>
            <a:tailEnd/>
          </a:ln>
          <a:effectLst/>
        </p:spPr>
        <p:txBody>
          <a:bodyPr wrap="none">
            <a:spAutoFit/>
          </a:bodyPr>
          <a:lstStyle/>
          <a:p>
            <a:r>
              <a:rPr lang="en-US" sz="1600"/>
              <a:t>KS consist of a </a:t>
            </a:r>
            <a:br>
              <a:rPr lang="en-US" sz="1600"/>
            </a:br>
            <a:r>
              <a:rPr lang="en-US" sz="1600"/>
              <a:t>Condition (Trigger) </a:t>
            </a:r>
            <a:br>
              <a:rPr lang="en-US" sz="1600"/>
            </a:br>
            <a:r>
              <a:rPr lang="en-US" sz="1600"/>
              <a:t>Section and the Body</a:t>
            </a:r>
          </a:p>
          <a:p>
            <a:endParaRPr lang="en-US" sz="1600"/>
          </a:p>
          <a:p>
            <a:r>
              <a:rPr lang="en-US" sz="1600"/>
              <a:t>Essentially what happens is: </a:t>
            </a:r>
          </a:p>
          <a:p>
            <a:pPr marL="230188" lvl="1"/>
            <a:r>
              <a:rPr lang="en-US" sz="1600"/>
              <a:t>An event has occurred that </a:t>
            </a:r>
            <a:br>
              <a:rPr lang="en-US" sz="1600"/>
            </a:br>
            <a:r>
              <a:rPr lang="en-US" sz="1600"/>
              <a:t>has resulted in the BB state</a:t>
            </a:r>
            <a:br>
              <a:rPr lang="en-US" sz="1600"/>
            </a:br>
            <a:r>
              <a:rPr lang="en-US" sz="1600"/>
              <a:t>changing. </a:t>
            </a:r>
          </a:p>
          <a:p>
            <a:pPr marL="230188" lvl="1"/>
            <a:r>
              <a:rPr lang="en-US" sz="1600"/>
              <a:t>If am registered to Accept</a:t>
            </a:r>
            <a:br>
              <a:rPr lang="en-US" sz="1600"/>
            </a:br>
            <a:r>
              <a:rPr lang="en-US" sz="1600"/>
              <a:t>events on that level of the BB </a:t>
            </a:r>
            <a:br>
              <a:rPr lang="en-US" sz="1600"/>
            </a:br>
            <a:r>
              <a:rPr lang="en-US" sz="1600"/>
              <a:t>and if the event satisfies my </a:t>
            </a:r>
            <a:br>
              <a:rPr lang="en-US" sz="1600"/>
            </a:br>
            <a:r>
              <a:rPr lang="en-US" sz="1600"/>
              <a:t>curiosity and any constraints</a:t>
            </a:r>
            <a:br>
              <a:rPr lang="en-US" sz="1600"/>
            </a:br>
            <a:r>
              <a:rPr lang="en-US" sz="1600"/>
              <a:t>(Trigger conditions), then </a:t>
            </a:r>
            <a:br>
              <a:rPr lang="en-US" sz="1600"/>
            </a:br>
            <a:r>
              <a:rPr lang="en-US" sz="1600"/>
              <a:t>I will apply the KS body </a:t>
            </a:r>
            <a:br>
              <a:rPr lang="en-US" sz="1600"/>
            </a:br>
            <a:r>
              <a:rPr lang="en-US" sz="1600"/>
              <a:t>to evaluate the Event and </a:t>
            </a:r>
            <a:br>
              <a:rPr lang="en-US" sz="1600"/>
            </a:br>
            <a:r>
              <a:rPr lang="en-US" sz="1600"/>
              <a:t>perform the requested operation   </a:t>
            </a:r>
          </a:p>
        </p:txBody>
      </p:sp>
      <p:sp>
        <p:nvSpPr>
          <p:cNvPr id="1055801" name="Line 57"/>
          <p:cNvSpPr>
            <a:spLocks noChangeShapeType="1"/>
          </p:cNvSpPr>
          <p:nvPr/>
        </p:nvSpPr>
        <p:spPr bwMode="auto">
          <a:xfrm>
            <a:off x="3429000" y="5715000"/>
            <a:ext cx="533400"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EDA8A030-7904-4A6E-9CB7-835911C32202}" type="slidenum">
              <a:rPr lang="en-US"/>
              <a:pPr/>
              <a:t>48</a:t>
            </a:fld>
            <a:endParaRPr lang="en-US"/>
          </a:p>
        </p:txBody>
      </p:sp>
      <p:sp>
        <p:nvSpPr>
          <p:cNvPr id="1056770" name="Rectangle 2"/>
          <p:cNvSpPr>
            <a:spLocks noGrp="1" noChangeArrowheads="1"/>
          </p:cNvSpPr>
          <p:nvPr>
            <p:ph type="title"/>
          </p:nvPr>
        </p:nvSpPr>
        <p:spPr/>
        <p:txBody>
          <a:bodyPr/>
          <a:lstStyle/>
          <a:p>
            <a:r>
              <a:rPr lang="en-US" sz="3200"/>
              <a:t>Repository Architecture Styles: Blackboard</a:t>
            </a:r>
          </a:p>
        </p:txBody>
      </p:sp>
      <p:sp>
        <p:nvSpPr>
          <p:cNvPr id="1056771" name="Rectangle 3"/>
          <p:cNvSpPr>
            <a:spLocks noGrp="1" noChangeArrowheads="1"/>
          </p:cNvSpPr>
          <p:nvPr>
            <p:ph type="body" idx="1"/>
          </p:nvPr>
        </p:nvSpPr>
        <p:spPr/>
        <p:txBody>
          <a:bodyPr/>
          <a:lstStyle/>
          <a:p>
            <a:pPr>
              <a:buNone/>
            </a:pPr>
            <a:endParaRPr lang="en-US" sz="900" dirty="0">
              <a:solidFill>
                <a:schemeClr val="hlink"/>
              </a:solidFill>
              <a:latin typeface="Arial" pitchFamily="34" charset="0"/>
            </a:endParaRPr>
          </a:p>
          <a:p>
            <a:r>
              <a:rPr lang="en-US" sz="1800" dirty="0"/>
              <a:t>A </a:t>
            </a:r>
            <a:r>
              <a:rPr lang="en-US" sz="1800" i="1" dirty="0"/>
              <a:t>blackboard</a:t>
            </a:r>
            <a:r>
              <a:rPr lang="en-US" sz="1800" dirty="0"/>
              <a:t> model usually has three components:</a:t>
            </a:r>
          </a:p>
          <a:p>
            <a:pPr lvl="1"/>
            <a:r>
              <a:rPr lang="en-US" sz="1600" dirty="0"/>
              <a:t> General Constructs </a:t>
            </a:r>
          </a:p>
          <a:p>
            <a:pPr lvl="2"/>
            <a:r>
              <a:rPr lang="en-US" sz="1200" dirty="0"/>
              <a:t>The </a:t>
            </a:r>
            <a:r>
              <a:rPr lang="en-US" sz="1200" u="sng" dirty="0"/>
              <a:t>knowledge source</a:t>
            </a:r>
            <a:r>
              <a:rPr lang="en-US" sz="1200" dirty="0"/>
              <a:t>: independent pieces of application specific knowledge. Interaction between knowledge sources takes place only through the blackboard. </a:t>
            </a:r>
          </a:p>
          <a:p>
            <a:pPr lvl="2"/>
            <a:r>
              <a:rPr lang="en-US" sz="1200" dirty="0"/>
              <a:t>The </a:t>
            </a:r>
            <a:r>
              <a:rPr lang="en-US" sz="1200" u="sng" dirty="0"/>
              <a:t>blackboard data structure</a:t>
            </a:r>
            <a:r>
              <a:rPr lang="en-US" sz="1200" dirty="0"/>
              <a:t>: state data, organized into an application-dependent hierarchy. Knowledge sources make changes to the blackboard that lead incrementally to a solution to the problem. </a:t>
            </a:r>
          </a:p>
          <a:p>
            <a:pPr lvl="2"/>
            <a:r>
              <a:rPr lang="en-US" sz="1200" u="sng" dirty="0"/>
              <a:t>Control</a:t>
            </a:r>
            <a:r>
              <a:rPr lang="en-US" sz="1200" dirty="0"/>
              <a:t>: driven by the state of the blackboard. Knowledge sources respond opportunistically when changes in the blackboard make them applicable. </a:t>
            </a:r>
          </a:p>
          <a:p>
            <a:pPr lvl="1"/>
            <a:r>
              <a:rPr lang="en-US" sz="1400" dirty="0"/>
              <a:t> General Operation</a:t>
            </a:r>
          </a:p>
          <a:p>
            <a:pPr lvl="2"/>
            <a:r>
              <a:rPr lang="en-US" sz="1200" dirty="0"/>
              <a:t>Invocation of a knowledge source is dependent upon the state of the blackboard. </a:t>
            </a:r>
          </a:p>
          <a:p>
            <a:pPr lvl="2"/>
            <a:r>
              <a:rPr lang="en-US" sz="1200" dirty="0"/>
              <a:t>Control can be implemented in the knowledge source, the blackboard, externally, or a combination of these. </a:t>
            </a:r>
          </a:p>
          <a:p>
            <a:pPr lvl="2"/>
            <a:r>
              <a:rPr lang="en-US" sz="1200" dirty="0"/>
              <a:t>Blackboard systems have traditionally been used for applications requiring </a:t>
            </a:r>
            <a:r>
              <a:rPr lang="en-US" sz="1200" dirty="0" err="1"/>
              <a:t>requiring</a:t>
            </a:r>
            <a:r>
              <a:rPr lang="en-US" sz="1200" dirty="0"/>
              <a:t> complex interpretations of signal processing. </a:t>
            </a:r>
          </a:p>
          <a:p>
            <a:pPr lvl="2"/>
            <a:r>
              <a:rPr lang="en-US" sz="1200" dirty="0"/>
              <a:t>Programming environments can be considered as having a shared repository of programs and program fragments.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95E40BDD-25FB-46BE-A633-05B6ACC77165}" type="slidenum">
              <a:rPr lang="en-US"/>
              <a:pPr/>
              <a:t>49</a:t>
            </a:fld>
            <a:endParaRPr lang="en-US"/>
          </a:p>
        </p:txBody>
      </p:sp>
      <p:sp>
        <p:nvSpPr>
          <p:cNvPr id="1057794" name="Rectangle 2"/>
          <p:cNvSpPr>
            <a:spLocks noGrp="1" noChangeArrowheads="1"/>
          </p:cNvSpPr>
          <p:nvPr>
            <p:ph type="title"/>
          </p:nvPr>
        </p:nvSpPr>
        <p:spPr/>
        <p:txBody>
          <a:bodyPr/>
          <a:lstStyle/>
          <a:p>
            <a:r>
              <a:rPr lang="en-US" sz="3200"/>
              <a:t>Repository Architecture Styles: Blackboard</a:t>
            </a:r>
          </a:p>
        </p:txBody>
      </p:sp>
      <p:sp>
        <p:nvSpPr>
          <p:cNvPr id="1057795" name="Rectangle 3"/>
          <p:cNvSpPr>
            <a:spLocks noGrp="1" noChangeArrowheads="1"/>
          </p:cNvSpPr>
          <p:nvPr>
            <p:ph type="body" idx="1"/>
          </p:nvPr>
        </p:nvSpPr>
        <p:spPr>
          <a:xfrm>
            <a:off x="228600" y="1066800"/>
            <a:ext cx="8686800" cy="5181600"/>
          </a:xfrm>
        </p:spPr>
        <p:txBody>
          <a:bodyPr/>
          <a:lstStyle/>
          <a:p>
            <a:r>
              <a:rPr lang="en-US" sz="800">
                <a:hlinkClick r:id="rId2"/>
              </a:rPr>
              <a:t>http://www.cs.virginia.edu/~acc2a/techie/notes/blkbrds.htm</a:t>
            </a:r>
            <a:r>
              <a:rPr lang="en-US" sz="800"/>
              <a:t> </a:t>
            </a:r>
          </a:p>
          <a:p>
            <a:r>
              <a:rPr lang="en-US" sz="1600"/>
              <a:t>Independence of Expertise </a:t>
            </a:r>
          </a:p>
          <a:p>
            <a:pPr lvl="1"/>
            <a:r>
              <a:rPr lang="en-US" sz="1400"/>
              <a:t>Each </a:t>
            </a:r>
            <a:r>
              <a:rPr lang="en-US" sz="1400" i="1">
                <a:solidFill>
                  <a:srgbClr val="FF0000"/>
                </a:solidFill>
              </a:rPr>
              <a:t>knowledge source</a:t>
            </a:r>
            <a:r>
              <a:rPr lang="en-US" sz="1400"/>
              <a:t> is a specialist at solving certain aspects of the problem. </a:t>
            </a:r>
          </a:p>
          <a:p>
            <a:pPr lvl="1"/>
            <a:r>
              <a:rPr lang="en-US" sz="1400"/>
              <a:t>No KS requires other KSs in making its contribution. </a:t>
            </a:r>
          </a:p>
          <a:p>
            <a:pPr lvl="1"/>
            <a:r>
              <a:rPr lang="en-US" sz="1400"/>
              <a:t>Once it finds the information it needs on the blackboard, it can proceed without any assistance from other KSs. </a:t>
            </a:r>
          </a:p>
          <a:p>
            <a:pPr lvl="1"/>
            <a:r>
              <a:rPr lang="en-US" sz="1400"/>
              <a:t>KSs can be added, removed, and changed without affecting other KSs.</a:t>
            </a:r>
          </a:p>
          <a:p>
            <a:pPr lvl="2"/>
            <a:r>
              <a:rPr lang="en-US" sz="1200"/>
              <a:t>(</a:t>
            </a:r>
            <a:r>
              <a:rPr lang="en-US" sz="1200" i="1">
                <a:solidFill>
                  <a:srgbClr val="FF0000"/>
                </a:solidFill>
              </a:rPr>
              <a:t>Actually A Primary key to evolving a product’s functionality and architecture</a:t>
            </a:r>
            <a:r>
              <a:rPr lang="en-US" sz="1200"/>
              <a:t>) </a:t>
            </a:r>
          </a:p>
          <a:p>
            <a:r>
              <a:rPr lang="en-US" sz="1600"/>
              <a:t>Diversity in Problem Solving Techniques </a:t>
            </a:r>
          </a:p>
          <a:p>
            <a:pPr lvl="1"/>
            <a:r>
              <a:rPr lang="en-US" sz="1400"/>
              <a:t>Internal KS representation and inference machinery is hidden from view.</a:t>
            </a:r>
          </a:p>
          <a:p>
            <a:r>
              <a:rPr lang="en-US" sz="1600"/>
              <a:t>Flexible Representation of Blackboard Information </a:t>
            </a:r>
          </a:p>
          <a:p>
            <a:pPr lvl="1"/>
            <a:r>
              <a:rPr lang="en-US" sz="1400"/>
              <a:t>The blackboard model does not place any prior restrictions on what information can be placed on the blackboard. </a:t>
            </a:r>
          </a:p>
          <a:p>
            <a:pPr lvl="1"/>
            <a:r>
              <a:rPr lang="en-US" sz="1400"/>
              <a:t>One blackboard application might require consistency, another might allow incompatible alternatives.</a:t>
            </a:r>
          </a:p>
          <a:p>
            <a:r>
              <a:rPr lang="en-US" sz="1600"/>
              <a:t>Common Interaction Language </a:t>
            </a:r>
          </a:p>
          <a:p>
            <a:pPr lvl="1"/>
            <a:r>
              <a:rPr lang="en-US" sz="1400"/>
              <a:t>There must be a common understanding of the representation of the information on the blackboard, understood by all KSs. </a:t>
            </a:r>
          </a:p>
          <a:p>
            <a:pPr lvl="1"/>
            <a:r>
              <a:rPr lang="en-US" sz="1400"/>
              <a:t>There's a tradeoff between representational expressiveness of a specialized representation shared by only a few KSs and a representation understood by 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r>
              <a:rPr lang="en-US" dirty="0" smtClean="0"/>
              <a:t> </a:t>
            </a:r>
            <a:endParaRPr lang="en-US" dirty="0"/>
          </a:p>
        </p:txBody>
      </p:sp>
      <p:sp>
        <p:nvSpPr>
          <p:cNvPr id="39"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40" name="Slide Number Placeholder 5"/>
          <p:cNvSpPr>
            <a:spLocks noGrp="1"/>
          </p:cNvSpPr>
          <p:nvPr>
            <p:ph type="sldNum" sz="quarter" idx="12"/>
          </p:nvPr>
        </p:nvSpPr>
        <p:spPr/>
        <p:txBody>
          <a:bodyPr/>
          <a:lstStyle/>
          <a:p>
            <a:fld id="{4BD00258-F201-4946-BCA2-02937B21732B}" type="slidenum">
              <a:rPr lang="en-US"/>
              <a:pPr/>
              <a:t>5</a:t>
            </a:fld>
            <a:endParaRPr lang="en-US"/>
          </a:p>
        </p:txBody>
      </p:sp>
      <p:sp>
        <p:nvSpPr>
          <p:cNvPr id="738306" name="Rectangle 2050"/>
          <p:cNvSpPr>
            <a:spLocks noGrp="1" noChangeArrowheads="1"/>
          </p:cNvSpPr>
          <p:nvPr>
            <p:ph type="title"/>
          </p:nvPr>
        </p:nvSpPr>
        <p:spPr/>
        <p:txBody>
          <a:bodyPr/>
          <a:lstStyle/>
          <a:p>
            <a:r>
              <a:rPr lang="en-US" sz="2400"/>
              <a:t>So how do you even start to evaluate and compare the architectures against each other ?</a:t>
            </a:r>
          </a:p>
        </p:txBody>
      </p:sp>
      <p:sp>
        <p:nvSpPr>
          <p:cNvPr id="738307" name="Rectangle 2051"/>
          <p:cNvSpPr>
            <a:spLocks noGrp="1" noChangeArrowheads="1"/>
          </p:cNvSpPr>
          <p:nvPr>
            <p:ph type="body" idx="1"/>
          </p:nvPr>
        </p:nvSpPr>
        <p:spPr>
          <a:xfrm>
            <a:off x="152400" y="1066800"/>
            <a:ext cx="4724400" cy="5181600"/>
          </a:xfrm>
          <a:noFill/>
        </p:spPr>
        <p:txBody>
          <a:bodyPr/>
          <a:lstStyle/>
          <a:p>
            <a:pPr>
              <a:lnSpc>
                <a:spcPct val="90000"/>
              </a:lnSpc>
            </a:pPr>
            <a:r>
              <a:rPr lang="en-US" sz="1800"/>
              <a:t>How do determine (measure) which one is better at capturing: </a:t>
            </a:r>
          </a:p>
          <a:p>
            <a:pPr lvl="1">
              <a:lnSpc>
                <a:spcPct val="90000"/>
              </a:lnSpc>
            </a:pPr>
            <a:r>
              <a:rPr lang="en-US" sz="1600"/>
              <a:t> Functional relationships ?</a:t>
            </a:r>
          </a:p>
          <a:p>
            <a:pPr lvl="1">
              <a:lnSpc>
                <a:spcPct val="90000"/>
              </a:lnSpc>
            </a:pPr>
            <a:r>
              <a:rPr lang="en-US" sz="1600"/>
              <a:t> Data Flow ? </a:t>
            </a:r>
          </a:p>
          <a:p>
            <a:pPr lvl="1">
              <a:lnSpc>
                <a:spcPct val="90000"/>
              </a:lnSpc>
            </a:pPr>
            <a:r>
              <a:rPr lang="en-US" sz="1600"/>
              <a:t> Control Flow ? </a:t>
            </a:r>
          </a:p>
          <a:p>
            <a:pPr lvl="1">
              <a:lnSpc>
                <a:spcPct val="90000"/>
              </a:lnSpc>
            </a:pPr>
            <a:r>
              <a:rPr lang="en-US" sz="1600"/>
              <a:t> Event Handling ? </a:t>
            </a:r>
          </a:p>
          <a:p>
            <a:pPr lvl="1">
              <a:lnSpc>
                <a:spcPct val="90000"/>
              </a:lnSpc>
            </a:pPr>
            <a:r>
              <a:rPr lang="en-US" sz="1600"/>
              <a:t> Fault-Tolerance ?</a:t>
            </a:r>
            <a:br>
              <a:rPr lang="en-US" sz="1600"/>
            </a:br>
            <a:endParaRPr lang="en-US" sz="1600"/>
          </a:p>
          <a:p>
            <a:pPr>
              <a:lnSpc>
                <a:spcPct val="90000"/>
              </a:lnSpc>
            </a:pPr>
            <a:r>
              <a:rPr lang="en-US" sz="1800"/>
              <a:t> Operational capabilities: </a:t>
            </a:r>
          </a:p>
          <a:p>
            <a:pPr lvl="1">
              <a:lnSpc>
                <a:spcPct val="90000"/>
              </a:lnSpc>
            </a:pPr>
            <a:r>
              <a:rPr lang="en-US" sz="1600"/>
              <a:t> How do measure which one is better at addressing the issues wrt.:</a:t>
            </a:r>
          </a:p>
          <a:p>
            <a:pPr lvl="1">
              <a:lnSpc>
                <a:spcPct val="90000"/>
              </a:lnSpc>
            </a:pPr>
            <a:r>
              <a:rPr lang="en-US" sz="1600"/>
              <a:t>Homogenous vs. Heterogeneous systems?</a:t>
            </a:r>
          </a:p>
          <a:p>
            <a:pPr lvl="1">
              <a:lnSpc>
                <a:spcPct val="90000"/>
              </a:lnSpc>
            </a:pPr>
            <a:r>
              <a:rPr lang="en-US" sz="1600"/>
              <a:t> Expandability ?</a:t>
            </a:r>
          </a:p>
          <a:p>
            <a:pPr lvl="1">
              <a:lnSpc>
                <a:spcPct val="90000"/>
              </a:lnSpc>
            </a:pPr>
            <a:r>
              <a:rPr lang="en-US" sz="1600"/>
              <a:t> Interoperability ? </a:t>
            </a:r>
          </a:p>
          <a:p>
            <a:pPr lvl="1">
              <a:lnSpc>
                <a:spcPct val="90000"/>
              </a:lnSpc>
            </a:pPr>
            <a:r>
              <a:rPr lang="en-US" sz="1600"/>
              <a:t> Maintainability ?</a:t>
            </a:r>
          </a:p>
          <a:p>
            <a:pPr lvl="1">
              <a:lnSpc>
                <a:spcPct val="90000"/>
              </a:lnSpc>
            </a:pPr>
            <a:r>
              <a:rPr lang="en-US" sz="1600"/>
              <a:t> Upgradeability ?</a:t>
            </a:r>
          </a:p>
          <a:p>
            <a:pPr lvl="1">
              <a:lnSpc>
                <a:spcPct val="90000"/>
              </a:lnSpc>
            </a:pPr>
            <a:r>
              <a:rPr lang="en-US" sz="1600"/>
              <a:t> Responsiveness ? </a:t>
            </a:r>
          </a:p>
          <a:p>
            <a:pPr lvl="1">
              <a:lnSpc>
                <a:spcPct val="90000"/>
              </a:lnSpc>
            </a:pPr>
            <a:r>
              <a:rPr lang="en-US" sz="1600"/>
              <a:t>… etc.. </a:t>
            </a:r>
          </a:p>
        </p:txBody>
      </p:sp>
      <p:sp>
        <p:nvSpPr>
          <p:cNvPr id="738308" name="Text Box 2052"/>
          <p:cNvSpPr txBox="1">
            <a:spLocks noChangeArrowheads="1"/>
          </p:cNvSpPr>
          <p:nvPr/>
        </p:nvSpPr>
        <p:spPr bwMode="auto">
          <a:xfrm>
            <a:off x="2362200" y="5410200"/>
            <a:ext cx="6477000" cy="803275"/>
          </a:xfrm>
          <a:prstGeom prst="rect">
            <a:avLst/>
          </a:prstGeom>
          <a:noFill/>
          <a:ln w="9525">
            <a:noFill/>
            <a:miter lim="800000"/>
            <a:headEnd/>
            <a:tailEnd/>
          </a:ln>
          <a:effectLst/>
        </p:spPr>
        <p:txBody>
          <a:bodyPr>
            <a:spAutoFit/>
          </a:bodyPr>
          <a:lstStyle/>
          <a:p>
            <a:r>
              <a:rPr lang="en-US" sz="1600"/>
              <a:t>Who do you give the contract to?</a:t>
            </a:r>
          </a:p>
          <a:p>
            <a:r>
              <a:rPr lang="en-US" sz="1600">
                <a:solidFill>
                  <a:srgbClr val="FF0000"/>
                </a:solidFill>
              </a:rPr>
              <a:t>It should be obvious then that there needs to be a better </a:t>
            </a:r>
            <a:br>
              <a:rPr lang="en-US" sz="1600">
                <a:solidFill>
                  <a:srgbClr val="FF0000"/>
                </a:solidFill>
              </a:rPr>
            </a:br>
            <a:r>
              <a:rPr lang="en-US" sz="1600">
                <a:solidFill>
                  <a:srgbClr val="FF0000"/>
                </a:solidFill>
              </a:rPr>
              <a:t>(more formal) way of describing and evaluating  an architecture  !</a:t>
            </a:r>
          </a:p>
        </p:txBody>
      </p:sp>
      <p:grpSp>
        <p:nvGrpSpPr>
          <p:cNvPr id="738309" name="Group 2053"/>
          <p:cNvGrpSpPr>
            <a:grpSpLocks/>
          </p:cNvGrpSpPr>
          <p:nvPr/>
        </p:nvGrpSpPr>
        <p:grpSpPr bwMode="auto">
          <a:xfrm>
            <a:off x="6019800" y="2971800"/>
            <a:ext cx="2743200" cy="990600"/>
            <a:chOff x="3792" y="1824"/>
            <a:chExt cx="1728" cy="624"/>
          </a:xfrm>
        </p:grpSpPr>
        <p:sp>
          <p:nvSpPr>
            <p:cNvPr id="738310" name="Rectangle 2054"/>
            <p:cNvSpPr>
              <a:spLocks noChangeArrowheads="1"/>
            </p:cNvSpPr>
            <p:nvPr/>
          </p:nvSpPr>
          <p:spPr bwMode="auto">
            <a:xfrm>
              <a:off x="4320" y="1824"/>
              <a:ext cx="816" cy="192"/>
            </a:xfrm>
            <a:prstGeom prst="rect">
              <a:avLst/>
            </a:prstGeom>
            <a:noFill/>
            <a:ln w="9525">
              <a:solidFill>
                <a:schemeClr val="tx1"/>
              </a:solidFill>
              <a:miter lim="800000"/>
              <a:headEnd/>
              <a:tailEnd/>
            </a:ln>
            <a:effectLst/>
          </p:spPr>
          <p:txBody>
            <a:bodyPr wrap="none" anchor="ctr"/>
            <a:lstStyle/>
            <a:p>
              <a:pPr algn="ctr">
                <a:buFontTx/>
                <a:buNone/>
              </a:pPr>
              <a:r>
                <a:rPr lang="en-US" sz="1000"/>
                <a:t>The System</a:t>
              </a:r>
            </a:p>
          </p:txBody>
        </p:sp>
        <p:sp>
          <p:nvSpPr>
            <p:cNvPr id="738311" name="Rectangle 2055"/>
            <p:cNvSpPr>
              <a:spLocks noChangeArrowheads="1"/>
            </p:cNvSpPr>
            <p:nvPr/>
          </p:nvSpPr>
          <p:spPr bwMode="auto">
            <a:xfrm>
              <a:off x="3792" y="225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8312" name="AutoShape 2056"/>
            <p:cNvCxnSpPr>
              <a:cxnSpLocks noChangeShapeType="1"/>
              <a:stCxn id="738311" idx="0"/>
              <a:endCxn id="738310" idx="2"/>
            </p:cNvCxnSpPr>
            <p:nvPr/>
          </p:nvCxnSpPr>
          <p:spPr bwMode="auto">
            <a:xfrm rot="16200000">
              <a:off x="4260" y="1788"/>
              <a:ext cx="240" cy="696"/>
            </a:xfrm>
            <a:prstGeom prst="bentConnector3">
              <a:avLst>
                <a:gd name="adj1" fmla="val 50000"/>
              </a:avLst>
            </a:prstGeom>
            <a:noFill/>
            <a:ln w="9525">
              <a:solidFill>
                <a:schemeClr val="tx1"/>
              </a:solidFill>
              <a:miter lim="800000"/>
              <a:headEnd/>
              <a:tailEnd type="triangle" w="med" len="med"/>
            </a:ln>
            <a:effectLst/>
          </p:spPr>
        </p:cxnSp>
        <p:sp>
          <p:nvSpPr>
            <p:cNvPr id="738313" name="Rectangle 2057"/>
            <p:cNvSpPr>
              <a:spLocks noChangeArrowheads="1"/>
            </p:cNvSpPr>
            <p:nvPr/>
          </p:nvSpPr>
          <p:spPr bwMode="auto">
            <a:xfrm>
              <a:off x="4416" y="225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cxnSp>
          <p:nvCxnSpPr>
            <p:cNvPr id="738314" name="AutoShape 2058"/>
            <p:cNvCxnSpPr>
              <a:cxnSpLocks noChangeShapeType="1"/>
              <a:stCxn id="738313" idx="0"/>
              <a:endCxn id="738310" idx="2"/>
            </p:cNvCxnSpPr>
            <p:nvPr/>
          </p:nvCxnSpPr>
          <p:spPr bwMode="auto">
            <a:xfrm rot="16200000">
              <a:off x="4572" y="2100"/>
              <a:ext cx="240" cy="72"/>
            </a:xfrm>
            <a:prstGeom prst="bentConnector3">
              <a:avLst>
                <a:gd name="adj1" fmla="val 50000"/>
              </a:avLst>
            </a:prstGeom>
            <a:noFill/>
            <a:ln w="9525">
              <a:solidFill>
                <a:schemeClr val="tx1"/>
              </a:solidFill>
              <a:miter lim="800000"/>
              <a:headEnd/>
              <a:tailEnd type="triangle" w="med" len="med"/>
            </a:ln>
            <a:effectLst/>
          </p:spPr>
        </p:cxnSp>
        <p:sp>
          <p:nvSpPr>
            <p:cNvPr id="738315" name="Rectangle 2059"/>
            <p:cNvSpPr>
              <a:spLocks noChangeArrowheads="1"/>
            </p:cNvSpPr>
            <p:nvPr/>
          </p:nvSpPr>
          <p:spPr bwMode="auto">
            <a:xfrm>
              <a:off x="5040" y="225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cxnSp>
          <p:nvCxnSpPr>
            <p:cNvPr id="738316" name="AutoShape 2060"/>
            <p:cNvCxnSpPr>
              <a:cxnSpLocks noChangeShapeType="1"/>
              <a:stCxn id="738315" idx="0"/>
              <a:endCxn id="738310" idx="2"/>
            </p:cNvCxnSpPr>
            <p:nvPr/>
          </p:nvCxnSpPr>
          <p:spPr bwMode="auto">
            <a:xfrm rot="5400000" flipH="1">
              <a:off x="4884" y="1860"/>
              <a:ext cx="240" cy="552"/>
            </a:xfrm>
            <a:prstGeom prst="bentConnector3">
              <a:avLst>
                <a:gd name="adj1" fmla="val 50000"/>
              </a:avLst>
            </a:prstGeom>
            <a:noFill/>
            <a:ln w="9525">
              <a:solidFill>
                <a:schemeClr val="tx1"/>
              </a:solidFill>
              <a:miter lim="800000"/>
              <a:headEnd/>
              <a:tailEnd type="triangle" w="med" len="med"/>
            </a:ln>
            <a:effectLst/>
          </p:spPr>
        </p:cxnSp>
      </p:grpSp>
      <p:grpSp>
        <p:nvGrpSpPr>
          <p:cNvPr id="738317" name="Group 2061"/>
          <p:cNvGrpSpPr>
            <a:grpSpLocks/>
          </p:cNvGrpSpPr>
          <p:nvPr/>
        </p:nvGrpSpPr>
        <p:grpSpPr bwMode="auto">
          <a:xfrm>
            <a:off x="6477000" y="4191000"/>
            <a:ext cx="1981200" cy="1219200"/>
            <a:chOff x="4224" y="3024"/>
            <a:chExt cx="1248" cy="768"/>
          </a:xfrm>
        </p:grpSpPr>
        <p:sp>
          <p:nvSpPr>
            <p:cNvPr id="738318" name="Rectangle 2062"/>
            <p:cNvSpPr>
              <a:spLocks noChangeArrowheads="1"/>
            </p:cNvSpPr>
            <p:nvPr/>
          </p:nvSpPr>
          <p:spPr bwMode="auto">
            <a:xfrm>
              <a:off x="4656" y="3600"/>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sp>
          <p:nvSpPr>
            <p:cNvPr id="738319" name="Rectangle 2063"/>
            <p:cNvSpPr>
              <a:spLocks noChangeArrowheads="1"/>
            </p:cNvSpPr>
            <p:nvPr/>
          </p:nvSpPr>
          <p:spPr bwMode="auto">
            <a:xfrm>
              <a:off x="4224" y="3216"/>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8320" name="Rectangle 2064"/>
            <p:cNvSpPr>
              <a:spLocks noChangeArrowheads="1"/>
            </p:cNvSpPr>
            <p:nvPr/>
          </p:nvSpPr>
          <p:spPr bwMode="auto">
            <a:xfrm>
              <a:off x="4992" y="3024"/>
              <a:ext cx="480" cy="192"/>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8321" name="AutoShape 2065"/>
            <p:cNvCxnSpPr>
              <a:cxnSpLocks noChangeShapeType="1"/>
              <a:stCxn id="738320" idx="2"/>
              <a:endCxn id="738318" idx="0"/>
            </p:cNvCxnSpPr>
            <p:nvPr/>
          </p:nvCxnSpPr>
          <p:spPr bwMode="auto">
            <a:xfrm flipH="1">
              <a:off x="4896" y="3216"/>
              <a:ext cx="336" cy="384"/>
            </a:xfrm>
            <a:prstGeom prst="straightConnector1">
              <a:avLst/>
            </a:prstGeom>
            <a:noFill/>
            <a:ln w="9525">
              <a:solidFill>
                <a:schemeClr val="tx1"/>
              </a:solidFill>
              <a:round/>
              <a:headEnd/>
              <a:tailEnd type="triangle" w="med" len="med"/>
            </a:ln>
            <a:effectLst/>
          </p:spPr>
        </p:cxnSp>
        <p:cxnSp>
          <p:nvCxnSpPr>
            <p:cNvPr id="738322" name="AutoShape 2066"/>
            <p:cNvCxnSpPr>
              <a:cxnSpLocks noChangeShapeType="1"/>
              <a:stCxn id="738319" idx="2"/>
              <a:endCxn id="738318" idx="0"/>
            </p:cNvCxnSpPr>
            <p:nvPr/>
          </p:nvCxnSpPr>
          <p:spPr bwMode="auto">
            <a:xfrm>
              <a:off x="4464" y="3408"/>
              <a:ext cx="432" cy="192"/>
            </a:xfrm>
            <a:prstGeom prst="straightConnector1">
              <a:avLst/>
            </a:prstGeom>
            <a:noFill/>
            <a:ln w="9525">
              <a:solidFill>
                <a:schemeClr val="tx1"/>
              </a:solidFill>
              <a:round/>
              <a:headEnd/>
              <a:tailEnd type="triangle" w="med" len="med"/>
            </a:ln>
            <a:effectLst/>
          </p:spPr>
        </p:cxnSp>
        <p:cxnSp>
          <p:nvCxnSpPr>
            <p:cNvPr id="738323" name="AutoShape 2067"/>
            <p:cNvCxnSpPr>
              <a:cxnSpLocks noChangeShapeType="1"/>
              <a:stCxn id="738320" idx="1"/>
              <a:endCxn id="738319" idx="3"/>
            </p:cNvCxnSpPr>
            <p:nvPr/>
          </p:nvCxnSpPr>
          <p:spPr bwMode="auto">
            <a:xfrm flipH="1">
              <a:off x="4704" y="3120"/>
              <a:ext cx="288" cy="192"/>
            </a:xfrm>
            <a:prstGeom prst="straightConnector1">
              <a:avLst/>
            </a:prstGeom>
            <a:noFill/>
            <a:ln w="9525">
              <a:solidFill>
                <a:schemeClr val="tx1"/>
              </a:solidFill>
              <a:round/>
              <a:headEnd/>
              <a:tailEnd type="triangle" w="med" len="med"/>
            </a:ln>
            <a:effectLst/>
          </p:spPr>
        </p:cxnSp>
      </p:grpSp>
      <p:sp>
        <p:nvSpPr>
          <p:cNvPr id="738324" name="Rectangle 2068"/>
          <p:cNvSpPr>
            <a:spLocks noChangeArrowheads="1"/>
          </p:cNvSpPr>
          <p:nvPr/>
        </p:nvSpPr>
        <p:spPr bwMode="auto">
          <a:xfrm>
            <a:off x="8001000" y="21336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DBMS</a:t>
            </a:r>
          </a:p>
        </p:txBody>
      </p:sp>
      <p:sp>
        <p:nvSpPr>
          <p:cNvPr id="738325" name="Rectangle 2069"/>
          <p:cNvSpPr>
            <a:spLocks noChangeArrowheads="1"/>
          </p:cNvSpPr>
          <p:nvPr/>
        </p:nvSpPr>
        <p:spPr bwMode="auto">
          <a:xfrm>
            <a:off x="7086600" y="21336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8326" name="Rectangle 2070"/>
          <p:cNvSpPr>
            <a:spLocks noChangeArrowheads="1"/>
          </p:cNvSpPr>
          <p:nvPr/>
        </p:nvSpPr>
        <p:spPr bwMode="auto">
          <a:xfrm>
            <a:off x="7086600" y="16002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sp>
        <p:nvSpPr>
          <p:cNvPr id="738327" name="Rectangle 2071"/>
          <p:cNvSpPr>
            <a:spLocks noChangeArrowheads="1"/>
          </p:cNvSpPr>
          <p:nvPr/>
        </p:nvSpPr>
        <p:spPr bwMode="auto">
          <a:xfrm>
            <a:off x="6096000" y="21336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Functions..</a:t>
            </a:r>
          </a:p>
        </p:txBody>
      </p:sp>
      <p:sp>
        <p:nvSpPr>
          <p:cNvPr id="738328" name="Rectangle 2072"/>
          <p:cNvSpPr>
            <a:spLocks noChangeArrowheads="1"/>
          </p:cNvSpPr>
          <p:nvPr/>
        </p:nvSpPr>
        <p:spPr bwMode="auto">
          <a:xfrm>
            <a:off x="6096000" y="16002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8329" name="AutoShape 2073"/>
          <p:cNvCxnSpPr>
            <a:cxnSpLocks noChangeShapeType="1"/>
            <a:stCxn id="738328" idx="2"/>
            <a:endCxn id="738327" idx="0"/>
          </p:cNvCxnSpPr>
          <p:nvPr/>
        </p:nvCxnSpPr>
        <p:spPr bwMode="auto">
          <a:xfrm>
            <a:off x="6477000" y="1905000"/>
            <a:ext cx="0" cy="228600"/>
          </a:xfrm>
          <a:prstGeom prst="straightConnector1">
            <a:avLst/>
          </a:prstGeom>
          <a:noFill/>
          <a:ln w="9525">
            <a:solidFill>
              <a:schemeClr val="tx1"/>
            </a:solidFill>
            <a:round/>
            <a:headEnd type="triangle" w="med" len="med"/>
            <a:tailEnd type="triangle" w="med" len="med"/>
          </a:ln>
          <a:effectLst/>
        </p:spPr>
      </p:cxnSp>
      <p:cxnSp>
        <p:nvCxnSpPr>
          <p:cNvPr id="738330" name="AutoShape 2074"/>
          <p:cNvCxnSpPr>
            <a:cxnSpLocks noChangeShapeType="1"/>
            <a:stCxn id="738326" idx="2"/>
            <a:endCxn id="738325" idx="0"/>
          </p:cNvCxnSpPr>
          <p:nvPr/>
        </p:nvCxnSpPr>
        <p:spPr bwMode="auto">
          <a:xfrm>
            <a:off x="7467600" y="1905000"/>
            <a:ext cx="0" cy="228600"/>
          </a:xfrm>
          <a:prstGeom prst="straightConnector1">
            <a:avLst/>
          </a:prstGeom>
          <a:noFill/>
          <a:ln w="9525">
            <a:solidFill>
              <a:schemeClr val="tx1"/>
            </a:solidFill>
            <a:round/>
            <a:headEnd type="triangle" w="med" len="med"/>
            <a:tailEnd type="triangle" w="med" len="med"/>
          </a:ln>
          <a:effectLst/>
        </p:spPr>
      </p:cxnSp>
      <p:cxnSp>
        <p:nvCxnSpPr>
          <p:cNvPr id="738331" name="AutoShape 2075"/>
          <p:cNvCxnSpPr>
            <a:cxnSpLocks noChangeShapeType="1"/>
            <a:stCxn id="738327" idx="2"/>
            <a:endCxn id="738324" idx="2"/>
          </p:cNvCxnSpPr>
          <p:nvPr/>
        </p:nvCxnSpPr>
        <p:spPr bwMode="auto">
          <a:xfrm rot="16200000" flipH="1">
            <a:off x="7428706" y="1486694"/>
            <a:ext cx="1588" cy="1905000"/>
          </a:xfrm>
          <a:prstGeom prst="bentConnector3">
            <a:avLst>
              <a:gd name="adj1" fmla="val 14400000"/>
            </a:avLst>
          </a:prstGeom>
          <a:noFill/>
          <a:ln w="9525">
            <a:solidFill>
              <a:schemeClr val="tx1"/>
            </a:solidFill>
            <a:miter lim="800000"/>
            <a:headEnd type="triangle" w="med" len="med"/>
            <a:tailEnd type="triangle" w="med" len="med"/>
          </a:ln>
          <a:effectLst/>
        </p:spPr>
      </p:cxnSp>
      <p:cxnSp>
        <p:nvCxnSpPr>
          <p:cNvPr id="738332" name="AutoShape 2076"/>
          <p:cNvCxnSpPr>
            <a:cxnSpLocks noChangeShapeType="1"/>
            <a:stCxn id="738325" idx="2"/>
            <a:endCxn id="738324" idx="2"/>
          </p:cNvCxnSpPr>
          <p:nvPr/>
        </p:nvCxnSpPr>
        <p:spPr bwMode="auto">
          <a:xfrm rot="16200000" flipH="1">
            <a:off x="7924006" y="1981994"/>
            <a:ext cx="1588" cy="914400"/>
          </a:xfrm>
          <a:prstGeom prst="bentConnector3">
            <a:avLst>
              <a:gd name="adj1" fmla="val 14400000"/>
            </a:avLst>
          </a:prstGeom>
          <a:noFill/>
          <a:ln w="9525">
            <a:solidFill>
              <a:schemeClr val="tx1"/>
            </a:solidFill>
            <a:miter lim="800000"/>
            <a:headEnd type="triangle" w="med" len="med"/>
            <a:tailEnd type="triangle" w="med" len="med"/>
          </a:ln>
          <a:effectLst/>
        </p:spPr>
      </p:cxnSp>
      <p:sp>
        <p:nvSpPr>
          <p:cNvPr id="738333" name="Rectangle 2077"/>
          <p:cNvSpPr>
            <a:spLocks noChangeArrowheads="1"/>
          </p:cNvSpPr>
          <p:nvPr/>
        </p:nvSpPr>
        <p:spPr bwMode="auto">
          <a:xfrm>
            <a:off x="6019800" y="1447800"/>
            <a:ext cx="914400" cy="1143000"/>
          </a:xfrm>
          <a:prstGeom prst="rect">
            <a:avLst/>
          </a:prstGeom>
          <a:noFill/>
          <a:ln w="9525">
            <a:solidFill>
              <a:schemeClr val="tx1"/>
            </a:solidFill>
            <a:miter lim="800000"/>
            <a:headEnd/>
            <a:tailEnd/>
          </a:ln>
          <a:effectLst/>
        </p:spPr>
        <p:txBody>
          <a:bodyPr wrap="none" anchor="ctr"/>
          <a:lstStyle/>
          <a:p>
            <a:endParaRPr lang="en-US"/>
          </a:p>
        </p:txBody>
      </p:sp>
      <p:sp>
        <p:nvSpPr>
          <p:cNvPr id="738334" name="Text Box 2078"/>
          <p:cNvSpPr txBox="1">
            <a:spLocks noChangeArrowheads="1"/>
          </p:cNvSpPr>
          <p:nvPr/>
        </p:nvSpPr>
        <p:spPr bwMode="auto">
          <a:xfrm>
            <a:off x="6172200" y="1219200"/>
            <a:ext cx="561975" cy="228600"/>
          </a:xfrm>
          <a:prstGeom prst="rect">
            <a:avLst/>
          </a:prstGeom>
          <a:noFill/>
          <a:ln w="9525">
            <a:noFill/>
            <a:miter lim="800000"/>
            <a:headEnd/>
            <a:tailEnd/>
          </a:ln>
          <a:effectLst/>
        </p:spPr>
        <p:txBody>
          <a:bodyPr wrap="none">
            <a:spAutoFit/>
          </a:bodyPr>
          <a:lstStyle/>
          <a:p>
            <a:pPr>
              <a:buFontTx/>
              <a:buNone/>
            </a:pPr>
            <a:r>
              <a:rPr lang="en-US" sz="1000"/>
              <a:t>WS (1)</a:t>
            </a:r>
          </a:p>
        </p:txBody>
      </p:sp>
      <p:sp>
        <p:nvSpPr>
          <p:cNvPr id="738335" name="Text Box 2079"/>
          <p:cNvSpPr txBox="1">
            <a:spLocks noChangeArrowheads="1"/>
          </p:cNvSpPr>
          <p:nvPr/>
        </p:nvSpPr>
        <p:spPr bwMode="auto">
          <a:xfrm>
            <a:off x="7162800" y="1219200"/>
            <a:ext cx="625475" cy="228600"/>
          </a:xfrm>
          <a:prstGeom prst="rect">
            <a:avLst/>
          </a:prstGeom>
          <a:noFill/>
          <a:ln w="9525">
            <a:noFill/>
            <a:miter lim="800000"/>
            <a:headEnd/>
            <a:tailEnd/>
          </a:ln>
          <a:effectLst/>
        </p:spPr>
        <p:txBody>
          <a:bodyPr wrap="none">
            <a:spAutoFit/>
          </a:bodyPr>
          <a:lstStyle/>
          <a:p>
            <a:pPr>
              <a:buFontTx/>
              <a:buNone/>
            </a:pPr>
            <a:r>
              <a:rPr lang="en-US" sz="1000"/>
              <a:t>WS (…)</a:t>
            </a:r>
          </a:p>
        </p:txBody>
      </p:sp>
      <p:sp>
        <p:nvSpPr>
          <p:cNvPr id="738336" name="Rectangle 2080"/>
          <p:cNvSpPr>
            <a:spLocks noChangeArrowheads="1"/>
          </p:cNvSpPr>
          <p:nvPr/>
        </p:nvSpPr>
        <p:spPr bwMode="auto">
          <a:xfrm>
            <a:off x="8001000" y="1600200"/>
            <a:ext cx="762000" cy="304800"/>
          </a:xfrm>
          <a:prstGeom prst="rect">
            <a:avLst/>
          </a:prstGeom>
          <a:noFill/>
          <a:ln w="9525">
            <a:solidFill>
              <a:schemeClr val="tx1"/>
            </a:solidFill>
            <a:miter lim="800000"/>
            <a:headEnd/>
            <a:tailEnd/>
          </a:ln>
          <a:effectLst/>
        </p:spPr>
        <p:txBody>
          <a:bodyPr wrap="none" anchor="ctr"/>
          <a:lstStyle/>
          <a:p>
            <a:pPr algn="ctr">
              <a:buFontTx/>
              <a:buNone/>
            </a:pPr>
            <a:r>
              <a:rPr lang="en-US" sz="1000"/>
              <a:t>UI</a:t>
            </a:r>
          </a:p>
        </p:txBody>
      </p:sp>
      <p:cxnSp>
        <p:nvCxnSpPr>
          <p:cNvPr id="738337" name="AutoShape 2081"/>
          <p:cNvCxnSpPr>
            <a:cxnSpLocks noChangeShapeType="1"/>
            <a:stCxn id="738336" idx="2"/>
            <a:endCxn id="738324" idx="0"/>
          </p:cNvCxnSpPr>
          <p:nvPr/>
        </p:nvCxnSpPr>
        <p:spPr bwMode="auto">
          <a:xfrm>
            <a:off x="8382000" y="1905000"/>
            <a:ext cx="0" cy="228600"/>
          </a:xfrm>
          <a:prstGeom prst="straightConnector1">
            <a:avLst/>
          </a:prstGeom>
          <a:noFill/>
          <a:ln w="9525">
            <a:solidFill>
              <a:schemeClr val="tx1"/>
            </a:solidFill>
            <a:round/>
            <a:headEnd type="triangle" w="med" len="med"/>
            <a:tailEnd type="triangle" w="med" len="med"/>
          </a:ln>
          <a:effectLst/>
        </p:spPr>
      </p:cxnSp>
      <p:sp>
        <p:nvSpPr>
          <p:cNvPr id="738338" name="Rectangle 2082"/>
          <p:cNvSpPr>
            <a:spLocks noChangeArrowheads="1"/>
          </p:cNvSpPr>
          <p:nvPr/>
        </p:nvSpPr>
        <p:spPr bwMode="auto">
          <a:xfrm>
            <a:off x="7043738" y="1447800"/>
            <a:ext cx="838200" cy="1143000"/>
          </a:xfrm>
          <a:prstGeom prst="rect">
            <a:avLst/>
          </a:prstGeom>
          <a:noFill/>
          <a:ln w="9525">
            <a:solidFill>
              <a:schemeClr val="tx1"/>
            </a:solidFill>
            <a:miter lim="800000"/>
            <a:headEnd/>
            <a:tailEnd/>
          </a:ln>
          <a:effectLst/>
        </p:spPr>
        <p:txBody>
          <a:bodyPr wrap="none" anchor="ctr"/>
          <a:lstStyle/>
          <a:p>
            <a:endParaRPr lang="en-US"/>
          </a:p>
        </p:txBody>
      </p:sp>
      <p:sp>
        <p:nvSpPr>
          <p:cNvPr id="738339" name="Rectangle 2083"/>
          <p:cNvSpPr>
            <a:spLocks noChangeArrowheads="1"/>
          </p:cNvSpPr>
          <p:nvPr/>
        </p:nvSpPr>
        <p:spPr bwMode="auto">
          <a:xfrm>
            <a:off x="7962900" y="1447800"/>
            <a:ext cx="838200" cy="1143000"/>
          </a:xfrm>
          <a:prstGeom prst="rect">
            <a:avLst/>
          </a:prstGeom>
          <a:noFill/>
          <a:ln w="9525">
            <a:solidFill>
              <a:schemeClr val="tx1"/>
            </a:solidFill>
            <a:miter lim="800000"/>
            <a:headEnd/>
            <a:tailEnd/>
          </a:ln>
          <a:effectLst/>
        </p:spPr>
        <p:txBody>
          <a:bodyPr wrap="none" anchor="ctr"/>
          <a:lstStyle/>
          <a:p>
            <a:endParaRPr lang="en-US"/>
          </a:p>
        </p:txBody>
      </p:sp>
      <p:sp>
        <p:nvSpPr>
          <p:cNvPr id="738340" name="Text Box 2084"/>
          <p:cNvSpPr txBox="1">
            <a:spLocks noChangeArrowheads="1"/>
          </p:cNvSpPr>
          <p:nvPr/>
        </p:nvSpPr>
        <p:spPr bwMode="auto">
          <a:xfrm>
            <a:off x="8001000" y="1219200"/>
            <a:ext cx="568325" cy="228600"/>
          </a:xfrm>
          <a:prstGeom prst="rect">
            <a:avLst/>
          </a:prstGeom>
          <a:noFill/>
          <a:ln w="9525">
            <a:noFill/>
            <a:miter lim="800000"/>
            <a:headEnd/>
            <a:tailEnd/>
          </a:ln>
          <a:effectLst/>
        </p:spPr>
        <p:txBody>
          <a:bodyPr wrap="none">
            <a:spAutoFit/>
          </a:bodyPr>
          <a:lstStyle/>
          <a:p>
            <a:pPr>
              <a:buFontTx/>
              <a:buNone/>
            </a:pPr>
            <a:r>
              <a:rPr lang="en-US" sz="1000"/>
              <a:t>WS (n)</a:t>
            </a:r>
          </a:p>
        </p:txBody>
      </p:sp>
      <p:sp>
        <p:nvSpPr>
          <p:cNvPr id="738341" name="Text Box 2085"/>
          <p:cNvSpPr txBox="1">
            <a:spLocks noChangeArrowheads="1"/>
          </p:cNvSpPr>
          <p:nvPr/>
        </p:nvSpPr>
        <p:spPr bwMode="auto">
          <a:xfrm>
            <a:off x="2514600" y="2438400"/>
            <a:ext cx="4114800" cy="754063"/>
          </a:xfrm>
          <a:prstGeom prst="rect">
            <a:avLst/>
          </a:prstGeom>
          <a:noFill/>
          <a:ln w="9525">
            <a:noFill/>
            <a:miter lim="800000"/>
            <a:headEnd/>
            <a:tailEnd/>
          </a:ln>
          <a:effectLst/>
        </p:spPr>
        <p:txBody>
          <a:bodyPr>
            <a:spAutoFit/>
          </a:bodyPr>
          <a:lstStyle/>
          <a:p>
            <a:r>
              <a:rPr lang="en-US" sz="1600">
                <a:solidFill>
                  <a:srgbClr val="FF0000"/>
                </a:solidFill>
              </a:rPr>
              <a:t>Do the boxes and lines have the same meaning both internal to an architecture and across competing  architectures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124848BB-19A9-4B94-94BC-145265DA8889}" type="slidenum">
              <a:rPr lang="en-US"/>
              <a:pPr/>
              <a:t>50</a:t>
            </a:fld>
            <a:endParaRPr lang="en-US"/>
          </a:p>
        </p:txBody>
      </p:sp>
      <p:sp>
        <p:nvSpPr>
          <p:cNvPr id="1058818" name="Rectangle 2"/>
          <p:cNvSpPr>
            <a:spLocks noGrp="1" noChangeArrowheads="1"/>
          </p:cNvSpPr>
          <p:nvPr>
            <p:ph type="title"/>
          </p:nvPr>
        </p:nvSpPr>
        <p:spPr/>
        <p:txBody>
          <a:bodyPr/>
          <a:lstStyle/>
          <a:p>
            <a:r>
              <a:rPr lang="en-US" sz="3200"/>
              <a:t>Repository Architecture Styles: Blackboard</a:t>
            </a:r>
          </a:p>
        </p:txBody>
      </p:sp>
      <p:sp>
        <p:nvSpPr>
          <p:cNvPr id="1058819" name="Rectangle 3"/>
          <p:cNvSpPr>
            <a:spLocks noGrp="1" noChangeArrowheads="1"/>
          </p:cNvSpPr>
          <p:nvPr>
            <p:ph type="body" idx="1"/>
          </p:nvPr>
        </p:nvSpPr>
        <p:spPr/>
        <p:txBody>
          <a:bodyPr/>
          <a:lstStyle/>
          <a:p>
            <a:r>
              <a:rPr lang="en-US" sz="1000">
                <a:hlinkClick r:id="rId2"/>
              </a:rPr>
              <a:t>http://www.cs.virginia.edu/~acc2a/techie/notes/blkbrds.htm</a:t>
            </a:r>
            <a:r>
              <a:rPr lang="en-US" sz="1000"/>
              <a:t> </a:t>
            </a:r>
          </a:p>
          <a:p>
            <a:r>
              <a:rPr lang="en-US" sz="2000"/>
              <a:t>Positioning Metrics </a:t>
            </a:r>
          </a:p>
          <a:p>
            <a:pPr lvl="1"/>
            <a:r>
              <a:rPr lang="en-US" sz="1800"/>
              <a:t>When the blackboard gets full, we must still have a way for the KSs to immediately see the information important to them. </a:t>
            </a:r>
          </a:p>
          <a:p>
            <a:pPr lvl="1"/>
            <a:r>
              <a:rPr lang="en-US" sz="1800"/>
              <a:t>Often we have multiple or subdivided blackboards, or information is sorted alphabetically or by reference. </a:t>
            </a:r>
          </a:p>
          <a:p>
            <a:pPr lvl="1"/>
            <a:r>
              <a:rPr lang="en-US" sz="1800"/>
              <a:t>Efficient retrieval is also important.</a:t>
            </a:r>
          </a:p>
          <a:p>
            <a:r>
              <a:rPr lang="en-US" sz="2000"/>
              <a:t>Event Based Activation </a:t>
            </a:r>
          </a:p>
          <a:p>
            <a:pPr lvl="1"/>
            <a:r>
              <a:rPr lang="en-US" sz="1800"/>
              <a:t>KSs are triggered in response to events (they don't actively watch the blackboard).</a:t>
            </a:r>
          </a:p>
          <a:p>
            <a:pPr lvl="1"/>
            <a:r>
              <a:rPr lang="en-US" sz="1800"/>
              <a:t>The board knows what kind of event each KS is looking for, and considers it for activation whenever that kind of event occurs.</a:t>
            </a:r>
          </a:p>
          <a:p>
            <a:r>
              <a:rPr lang="en-US" sz="2000"/>
              <a:t>Need for Control </a:t>
            </a:r>
          </a:p>
          <a:p>
            <a:pPr lvl="1"/>
            <a:r>
              <a:rPr lang="en-US" sz="1800"/>
              <a:t>A </a:t>
            </a:r>
            <a:r>
              <a:rPr lang="en-US" sz="1800" i="1">
                <a:solidFill>
                  <a:srgbClr val="FF0000"/>
                </a:solidFill>
              </a:rPr>
              <a:t>control component</a:t>
            </a:r>
            <a:r>
              <a:rPr lang="en-US" sz="1800"/>
              <a:t> separate from the individual KSs is responsible for managing the course of problem solving.  </a:t>
            </a:r>
          </a:p>
          <a:p>
            <a:pPr lvl="1"/>
            <a:r>
              <a:rPr lang="en-US" sz="1800"/>
              <a:t>The control component doesn't share the specialties of the KS's, but looks at each KSs evaluation of its own contribution to decide which one gets to go.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5F0B8676-164A-45CA-9F05-A8030243D7F1}" type="slidenum">
              <a:rPr lang="en-US"/>
              <a:pPr/>
              <a:t>51</a:t>
            </a:fld>
            <a:endParaRPr lang="en-US"/>
          </a:p>
        </p:txBody>
      </p:sp>
      <p:sp>
        <p:nvSpPr>
          <p:cNvPr id="1059842" name="Rectangle 2"/>
          <p:cNvSpPr>
            <a:spLocks noGrp="1" noChangeArrowheads="1"/>
          </p:cNvSpPr>
          <p:nvPr>
            <p:ph type="title"/>
          </p:nvPr>
        </p:nvSpPr>
        <p:spPr/>
        <p:txBody>
          <a:bodyPr/>
          <a:lstStyle/>
          <a:p>
            <a:r>
              <a:rPr lang="en-US" sz="3200"/>
              <a:t>Repository Architecture Styles: Blackboard</a:t>
            </a:r>
          </a:p>
        </p:txBody>
      </p:sp>
      <p:sp>
        <p:nvSpPr>
          <p:cNvPr id="1059843" name="Rectangle 3"/>
          <p:cNvSpPr>
            <a:spLocks noGrp="1" noChangeArrowheads="1"/>
          </p:cNvSpPr>
          <p:nvPr>
            <p:ph type="body" idx="1"/>
          </p:nvPr>
        </p:nvSpPr>
        <p:spPr>
          <a:xfrm>
            <a:off x="152400" y="1066800"/>
            <a:ext cx="8763000" cy="5181600"/>
          </a:xfrm>
        </p:spPr>
        <p:txBody>
          <a:bodyPr/>
          <a:lstStyle/>
          <a:p>
            <a:r>
              <a:rPr lang="en-US" sz="1000">
                <a:hlinkClick r:id="rId2"/>
              </a:rPr>
              <a:t>http://www.cs.virginia.edu/~acc2a/techie/notes/blkbrds.htm</a:t>
            </a:r>
            <a:r>
              <a:rPr lang="en-US" sz="1000"/>
              <a:t> </a:t>
            </a:r>
          </a:p>
          <a:p>
            <a:r>
              <a:rPr lang="en-US" sz="2000"/>
              <a:t>The Blackboard Model of Problem Solving</a:t>
            </a:r>
          </a:p>
          <a:p>
            <a:pPr lvl="1"/>
            <a:r>
              <a:rPr lang="en-US" sz="1800"/>
              <a:t>Incremental Solution Generation </a:t>
            </a:r>
          </a:p>
          <a:p>
            <a:pPr lvl="2"/>
            <a:r>
              <a:rPr lang="en-US" sz="1600"/>
              <a:t>Blackboard systems are effective when there are many steps towards the solution and many potential paths involving these steps. </a:t>
            </a:r>
          </a:p>
          <a:p>
            <a:pPr lvl="2"/>
            <a:r>
              <a:rPr lang="en-US" sz="1600"/>
              <a:t>It works opportunistically, exploring the paths most effective in solving the particular problem and can outperform a solver that uses a predetermined approach </a:t>
            </a:r>
          </a:p>
          <a:p>
            <a:pPr lvl="1"/>
            <a:r>
              <a:rPr lang="en-US" sz="1800"/>
              <a:t>Knowledge Sources </a:t>
            </a:r>
          </a:p>
          <a:p>
            <a:pPr lvl="2"/>
            <a:r>
              <a:rPr lang="en-US" sz="1600"/>
              <a:t>Each KS is separate and independent of all other KSs.</a:t>
            </a:r>
          </a:p>
          <a:p>
            <a:pPr lvl="2"/>
            <a:r>
              <a:rPr lang="en-US" sz="1600"/>
              <a:t>Each KS does not need to know of their expertise or even existence. </a:t>
            </a:r>
          </a:p>
          <a:p>
            <a:pPr lvl="2"/>
            <a:r>
              <a:rPr lang="en-US" sz="1600"/>
              <a:t>KSs must understand the state of the problem-solving process and the representation of relevant information on the blackboard. </a:t>
            </a:r>
          </a:p>
          <a:p>
            <a:pPr lvl="2"/>
            <a:r>
              <a:rPr lang="en-US" sz="1600"/>
              <a:t>Each KS knows its </a:t>
            </a:r>
            <a:r>
              <a:rPr lang="en-US" sz="1600" i="1">
                <a:solidFill>
                  <a:srgbClr val="FF0000"/>
                </a:solidFill>
              </a:rPr>
              <a:t>triggering conditions</a:t>
            </a:r>
            <a:r>
              <a:rPr lang="en-US" sz="1600"/>
              <a:t> -- the conditions under which it can contribute. </a:t>
            </a:r>
          </a:p>
          <a:p>
            <a:pPr lvl="2"/>
            <a:r>
              <a:rPr lang="en-US" sz="1600"/>
              <a:t>KSs are not active, but </a:t>
            </a:r>
            <a:r>
              <a:rPr lang="en-US" sz="1600" i="1">
                <a:solidFill>
                  <a:srgbClr val="FF0000"/>
                </a:solidFill>
              </a:rPr>
              <a:t>KS activations</a:t>
            </a:r>
            <a:r>
              <a:rPr lang="en-US" sz="1600"/>
              <a:t> -- combinations of KS knowledge and a specific triggering condition -- are the active entities competing for executing instances. KSs are static repositories of knowledge. </a:t>
            </a:r>
          </a:p>
          <a:p>
            <a:pPr lvl="2"/>
            <a:r>
              <a:rPr lang="en-US" sz="1600"/>
              <a:t>Ks activations are the active processes.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08947D43-16D2-4987-BCBE-5884EF66B252}" type="slidenum">
              <a:rPr lang="en-US"/>
              <a:pPr/>
              <a:t>52</a:t>
            </a:fld>
            <a:endParaRPr lang="en-US"/>
          </a:p>
        </p:txBody>
      </p:sp>
      <p:sp>
        <p:nvSpPr>
          <p:cNvPr id="1060866" name="Rectangle 2"/>
          <p:cNvSpPr>
            <a:spLocks noGrp="1" noChangeArrowheads="1"/>
          </p:cNvSpPr>
          <p:nvPr>
            <p:ph type="title"/>
          </p:nvPr>
        </p:nvSpPr>
        <p:spPr/>
        <p:txBody>
          <a:bodyPr/>
          <a:lstStyle/>
          <a:p>
            <a:r>
              <a:rPr lang="en-US" sz="3200"/>
              <a:t>Repository Architecture Styles: Blackboard</a:t>
            </a:r>
          </a:p>
        </p:txBody>
      </p:sp>
      <p:sp>
        <p:nvSpPr>
          <p:cNvPr id="1060867" name="Rectangle 3"/>
          <p:cNvSpPr>
            <a:spLocks noGrp="1" noChangeArrowheads="1"/>
          </p:cNvSpPr>
          <p:nvPr>
            <p:ph type="body" idx="1"/>
          </p:nvPr>
        </p:nvSpPr>
        <p:spPr/>
        <p:txBody>
          <a:bodyPr/>
          <a:lstStyle/>
          <a:p>
            <a:r>
              <a:rPr lang="en-US" sz="1200">
                <a:hlinkClick r:id="rId2"/>
              </a:rPr>
              <a:t>http://www.cs.virginia.edu/~acc2a/techie/notes/blkbrds.htm</a:t>
            </a:r>
            <a:r>
              <a:rPr lang="en-US" sz="1200"/>
              <a:t> </a:t>
            </a:r>
          </a:p>
          <a:p>
            <a:r>
              <a:rPr lang="en-US" sz="2400"/>
              <a:t>The Blackboard </a:t>
            </a:r>
          </a:p>
          <a:p>
            <a:pPr lvl="1"/>
            <a:r>
              <a:rPr lang="en-US" sz="2000"/>
              <a:t>The </a:t>
            </a:r>
            <a:r>
              <a:rPr lang="en-US" sz="2000" i="1">
                <a:solidFill>
                  <a:srgbClr val="FF0000"/>
                </a:solidFill>
              </a:rPr>
              <a:t>blackboard</a:t>
            </a:r>
            <a:r>
              <a:rPr lang="en-US" sz="2000"/>
              <a:t> is a global structure available to all KSs. </a:t>
            </a:r>
          </a:p>
          <a:p>
            <a:pPr lvl="1"/>
            <a:r>
              <a:rPr lang="en-US" sz="2000"/>
              <a:t>It is a community memory of raw input data, partial solutions, alternatives, final solutions, and control information. It is a communication medium and buffer. </a:t>
            </a:r>
          </a:p>
          <a:p>
            <a:pPr lvl="1"/>
            <a:r>
              <a:rPr lang="en-US" sz="2000"/>
              <a:t>It is a KS trigger mechanism.</a:t>
            </a:r>
          </a:p>
          <a:p>
            <a:r>
              <a:rPr lang="en-US" sz="2400"/>
              <a:t>Control Component </a:t>
            </a:r>
          </a:p>
          <a:p>
            <a:pPr lvl="1"/>
            <a:r>
              <a:rPr lang="en-US" sz="2000"/>
              <a:t>An explicit control mechanism directs the problem solving process by allowing KSs to respond opportunistically to changes on the blackboard. </a:t>
            </a:r>
          </a:p>
          <a:p>
            <a:pPr lvl="1"/>
            <a:r>
              <a:rPr lang="en-US" sz="2000"/>
              <a:t>On the basis of the state of the blackboard and the set of triggered KSs, the control mechanism chooses a course of action. </a:t>
            </a:r>
          </a:p>
          <a:p>
            <a:pPr lvl="1"/>
            <a:r>
              <a:rPr lang="en-US" sz="2000"/>
              <a:t>At each step to the solution, the system can execute any triggered KS, or choose a different focus of attention, on the basis of the state of the solution.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AD090900-24C6-43D9-A305-00BB2DFCB424}" type="slidenum">
              <a:rPr lang="en-US"/>
              <a:pPr/>
              <a:t>53</a:t>
            </a:fld>
            <a:endParaRPr lang="en-US"/>
          </a:p>
        </p:txBody>
      </p:sp>
      <p:sp>
        <p:nvSpPr>
          <p:cNvPr id="1061890" name="Rectangle 2"/>
          <p:cNvSpPr>
            <a:spLocks noGrp="1" noChangeArrowheads="1"/>
          </p:cNvSpPr>
          <p:nvPr>
            <p:ph type="title"/>
          </p:nvPr>
        </p:nvSpPr>
        <p:spPr/>
        <p:txBody>
          <a:bodyPr/>
          <a:lstStyle/>
          <a:p>
            <a:r>
              <a:rPr lang="en-US"/>
              <a:t>Uses of the Blackboard Style</a:t>
            </a:r>
          </a:p>
        </p:txBody>
      </p:sp>
      <p:sp>
        <p:nvSpPr>
          <p:cNvPr id="1061891" name="Rectangle 3"/>
          <p:cNvSpPr>
            <a:spLocks noGrp="1" noChangeArrowheads="1"/>
          </p:cNvSpPr>
          <p:nvPr>
            <p:ph type="body" idx="1"/>
          </p:nvPr>
        </p:nvSpPr>
        <p:spPr>
          <a:xfrm>
            <a:off x="152400" y="1066800"/>
            <a:ext cx="4343400" cy="5029200"/>
          </a:xfrm>
        </p:spPr>
        <p:txBody>
          <a:bodyPr/>
          <a:lstStyle/>
          <a:p>
            <a:r>
              <a:rPr lang="en-US" sz="1200">
                <a:hlinkClick r:id="rId2"/>
              </a:rPr>
              <a:t>http://www.cs.virginia.edu/~acc2a/techie/notes/blkbrds.htm</a:t>
            </a:r>
            <a:r>
              <a:rPr lang="en-US" sz="1200"/>
              <a:t> </a:t>
            </a:r>
          </a:p>
          <a:p>
            <a:r>
              <a:rPr lang="en-US" sz="2400"/>
              <a:t>It has been used for </a:t>
            </a:r>
          </a:p>
          <a:p>
            <a:pPr lvl="1"/>
            <a:r>
              <a:rPr lang="en-US" sz="2000"/>
              <a:t>sensory interpretation, </a:t>
            </a:r>
          </a:p>
          <a:p>
            <a:pPr lvl="1"/>
            <a:r>
              <a:rPr lang="en-US" sz="2000"/>
              <a:t>design and layout, </a:t>
            </a:r>
          </a:p>
          <a:p>
            <a:pPr lvl="1"/>
            <a:r>
              <a:rPr lang="en-US" sz="2000"/>
              <a:t>process control, </a:t>
            </a:r>
          </a:p>
          <a:p>
            <a:pPr lvl="1"/>
            <a:r>
              <a:rPr lang="en-US" sz="2000"/>
              <a:t>planning and scheduling, </a:t>
            </a:r>
          </a:p>
          <a:p>
            <a:pPr lvl="1"/>
            <a:r>
              <a:rPr lang="en-US" sz="2000"/>
              <a:t>computer vision, </a:t>
            </a:r>
          </a:p>
          <a:p>
            <a:pPr lvl="1"/>
            <a:r>
              <a:rPr lang="en-US" sz="2000"/>
              <a:t>case based reasoning, </a:t>
            </a:r>
          </a:p>
          <a:p>
            <a:pPr lvl="1"/>
            <a:r>
              <a:rPr lang="en-US" sz="2000"/>
              <a:t>knowledge based simulation, </a:t>
            </a:r>
          </a:p>
          <a:p>
            <a:pPr lvl="1"/>
            <a:r>
              <a:rPr lang="en-US" sz="2000"/>
              <a:t>knowledge based instruction, </a:t>
            </a:r>
          </a:p>
          <a:p>
            <a:pPr lvl="1"/>
            <a:r>
              <a:rPr lang="en-US" sz="2000"/>
              <a:t>command and control, </a:t>
            </a:r>
          </a:p>
          <a:p>
            <a:pPr lvl="1"/>
            <a:r>
              <a:rPr lang="en-US" sz="2000"/>
              <a:t>symbolic learning, and </a:t>
            </a:r>
          </a:p>
          <a:p>
            <a:pPr lvl="1"/>
            <a:r>
              <a:rPr lang="en-US" sz="2000"/>
              <a:t>data fusion..</a:t>
            </a:r>
          </a:p>
          <a:p>
            <a:endParaRPr lang="en-US" sz="3200"/>
          </a:p>
        </p:txBody>
      </p:sp>
      <p:sp>
        <p:nvSpPr>
          <p:cNvPr id="1061892" name="Rectangle 4"/>
          <p:cNvSpPr>
            <a:spLocks noChangeArrowheads="1"/>
          </p:cNvSpPr>
          <p:nvPr/>
        </p:nvSpPr>
        <p:spPr bwMode="auto">
          <a:xfrm>
            <a:off x="4267200" y="1066800"/>
            <a:ext cx="4572000" cy="5294313"/>
          </a:xfrm>
          <a:prstGeom prst="rect">
            <a:avLst/>
          </a:prstGeom>
          <a:noFill/>
          <a:ln w="9525">
            <a:noFill/>
            <a:miter lim="800000"/>
            <a:headEnd/>
            <a:tailEnd/>
          </a:ln>
          <a:effectLst/>
        </p:spPr>
        <p:txBody>
          <a:bodyPr>
            <a:spAutoFit/>
          </a:bodyPr>
          <a:lstStyle/>
          <a:p>
            <a:pPr>
              <a:spcBef>
                <a:spcPct val="50000"/>
              </a:spcBef>
            </a:pPr>
            <a:r>
              <a:rPr lang="en-US" sz="2000"/>
              <a:t>Why Use the Blackboard Problem Solving Approach </a:t>
            </a:r>
          </a:p>
          <a:p>
            <a:pPr lvl="1">
              <a:spcBef>
                <a:spcPct val="50000"/>
              </a:spcBef>
              <a:buFontTx/>
              <a:buChar char="–"/>
            </a:pPr>
            <a:r>
              <a:rPr lang="en-US"/>
              <a:t>When many </a:t>
            </a:r>
            <a:r>
              <a:rPr lang="en-US" u="sng"/>
              <a:t>diverse, specialized knowledge representations</a:t>
            </a:r>
            <a:r>
              <a:rPr lang="en-US"/>
              <a:t> are needed. </a:t>
            </a:r>
          </a:p>
          <a:p>
            <a:pPr lvl="1">
              <a:spcBef>
                <a:spcPct val="50000"/>
              </a:spcBef>
              <a:buFontTx/>
              <a:buChar char="–"/>
            </a:pPr>
            <a:r>
              <a:rPr lang="en-US"/>
              <a:t>When an </a:t>
            </a:r>
            <a:r>
              <a:rPr lang="en-US" u="sng"/>
              <a:t>integration framework for heterogeneous problem solving</a:t>
            </a:r>
            <a:r>
              <a:rPr lang="en-US"/>
              <a:t> representations and expertise is needed </a:t>
            </a:r>
          </a:p>
          <a:p>
            <a:pPr lvl="1">
              <a:spcBef>
                <a:spcPct val="50000"/>
              </a:spcBef>
              <a:buFontTx/>
              <a:buChar char="–"/>
            </a:pPr>
            <a:r>
              <a:rPr lang="en-US"/>
              <a:t>When the development of an application involves numerous developers. </a:t>
            </a:r>
          </a:p>
          <a:p>
            <a:pPr lvl="1">
              <a:spcBef>
                <a:spcPct val="50000"/>
              </a:spcBef>
              <a:buFontTx/>
              <a:buChar char="–"/>
            </a:pPr>
            <a:r>
              <a:rPr lang="en-US"/>
              <a:t>When </a:t>
            </a:r>
            <a:r>
              <a:rPr lang="en-US" u="sng"/>
              <a:t>uncertain</a:t>
            </a:r>
            <a:r>
              <a:rPr lang="en-US"/>
              <a:t> knowledge or limited data inhibits absolute determination of a solution, the incremental approach of the blackboard system will still allow progress to be made. </a:t>
            </a:r>
          </a:p>
          <a:p>
            <a:pPr lvl="1">
              <a:spcBef>
                <a:spcPct val="50000"/>
              </a:spcBef>
              <a:buFontTx/>
              <a:buChar char="–"/>
            </a:pPr>
            <a:r>
              <a:rPr lang="en-US"/>
              <a:t>When </a:t>
            </a:r>
            <a:r>
              <a:rPr lang="en-US" u="sng"/>
              <a:t>multilevel reasoning or flexible, dynamic control</a:t>
            </a:r>
            <a:r>
              <a:rPr lang="en-US"/>
              <a:t> of problem-solving activities is required in an application.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987DECB5-903D-45D2-BE17-46DBE1048A7F}" type="slidenum">
              <a:rPr lang="en-US"/>
              <a:pPr/>
              <a:t>54</a:t>
            </a:fld>
            <a:endParaRPr lang="en-US"/>
          </a:p>
        </p:txBody>
      </p:sp>
      <p:sp>
        <p:nvSpPr>
          <p:cNvPr id="1062914" name="Rectangle 2"/>
          <p:cNvSpPr>
            <a:spLocks noGrp="1" noChangeArrowheads="1"/>
          </p:cNvSpPr>
          <p:nvPr>
            <p:ph type="title"/>
          </p:nvPr>
        </p:nvSpPr>
        <p:spPr/>
        <p:txBody>
          <a:bodyPr/>
          <a:lstStyle/>
          <a:p>
            <a:r>
              <a:rPr lang="en-US" sz="3200"/>
              <a:t>Repository Architecture Styles: Blackboard</a:t>
            </a:r>
          </a:p>
        </p:txBody>
      </p:sp>
      <p:sp>
        <p:nvSpPr>
          <p:cNvPr id="1062915" name="Rectangle 3"/>
          <p:cNvSpPr>
            <a:spLocks noGrp="1" noChangeArrowheads="1"/>
          </p:cNvSpPr>
          <p:nvPr>
            <p:ph type="body" idx="1"/>
          </p:nvPr>
        </p:nvSpPr>
        <p:spPr>
          <a:xfrm>
            <a:off x="0" y="1066800"/>
            <a:ext cx="8991600" cy="5181600"/>
          </a:xfrm>
        </p:spPr>
        <p:txBody>
          <a:bodyPr/>
          <a:lstStyle/>
          <a:p>
            <a:pPr>
              <a:lnSpc>
                <a:spcPct val="90000"/>
              </a:lnSpc>
            </a:pPr>
            <a:r>
              <a:rPr lang="en-US" sz="2400" dirty="0" smtClean="0"/>
              <a:t>Advantages</a:t>
            </a:r>
            <a:r>
              <a:rPr lang="en-US" sz="2400" dirty="0"/>
              <a:t>:</a:t>
            </a:r>
          </a:p>
          <a:p>
            <a:pPr lvl="1">
              <a:lnSpc>
                <a:spcPct val="90000"/>
              </a:lnSpc>
            </a:pPr>
            <a:r>
              <a:rPr lang="en-US" sz="2000" dirty="0"/>
              <a:t> Provides an explicit forum for the discussion of data access, distribution, synchronization</a:t>
            </a:r>
          </a:p>
          <a:p>
            <a:pPr lvl="1">
              <a:lnSpc>
                <a:spcPct val="90000"/>
              </a:lnSpc>
            </a:pPr>
            <a:r>
              <a:rPr lang="en-US" sz="2000" dirty="0"/>
              <a:t> Provides an explicit forum for the discussion of Task Allocation Policies</a:t>
            </a:r>
          </a:p>
          <a:p>
            <a:pPr lvl="1">
              <a:lnSpc>
                <a:spcPct val="90000"/>
              </a:lnSpc>
            </a:pPr>
            <a:r>
              <a:rPr lang="en-US" sz="2000" dirty="0"/>
              <a:t> Provides an explicit for the discussion of control and task sequencing and prioritization</a:t>
            </a:r>
          </a:p>
          <a:p>
            <a:pPr lvl="1">
              <a:lnSpc>
                <a:spcPct val="90000"/>
              </a:lnSpc>
            </a:pPr>
            <a:r>
              <a:rPr lang="en-US" sz="2000" dirty="0"/>
              <a:t>Provides an explicit forum for the discussion of Load Redistribution.</a:t>
            </a:r>
          </a:p>
          <a:p>
            <a:pPr>
              <a:lnSpc>
                <a:spcPct val="90000"/>
              </a:lnSpc>
            </a:pPr>
            <a:r>
              <a:rPr lang="en-US" sz="2400" dirty="0"/>
              <a:t>Disadvantages:</a:t>
            </a:r>
          </a:p>
          <a:p>
            <a:pPr lvl="1">
              <a:lnSpc>
                <a:spcPct val="90000"/>
              </a:lnSpc>
            </a:pPr>
            <a:r>
              <a:rPr lang="en-US" sz="1800" dirty="0"/>
              <a:t>Blackboard systems to not seem to scale down to simple problems, but are only worth using for complex </a:t>
            </a:r>
            <a:r>
              <a:rPr lang="en-US" sz="1800" dirty="0" smtClean="0"/>
              <a:t>applications</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dirty="0" smtClean="0"/>
              <a:t> </a:t>
            </a:r>
            <a:endParaRPr lang="en-US" dirty="0"/>
          </a:p>
        </p:txBody>
      </p:sp>
      <p:sp>
        <p:nvSpPr>
          <p:cNvPr id="5"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4"/>
          <p:cNvSpPr>
            <a:spLocks noGrp="1"/>
          </p:cNvSpPr>
          <p:nvPr>
            <p:ph type="sldNum" sz="quarter" idx="12"/>
          </p:nvPr>
        </p:nvSpPr>
        <p:spPr/>
        <p:txBody>
          <a:bodyPr/>
          <a:lstStyle/>
          <a:p>
            <a:fld id="{8D80EA6C-9E04-4975-BC1A-683E4773E0EF}" type="slidenum">
              <a:rPr lang="en-US"/>
              <a:pPr/>
              <a:t>55</a:t>
            </a:fld>
            <a:endParaRPr lang="en-US"/>
          </a:p>
        </p:txBody>
      </p:sp>
      <p:sp>
        <p:nvSpPr>
          <p:cNvPr id="1069058" name="Rectangle 2"/>
          <p:cNvSpPr>
            <a:spLocks noGrp="1" noChangeArrowheads="1"/>
          </p:cNvSpPr>
          <p:nvPr>
            <p:ph type="title"/>
          </p:nvPr>
        </p:nvSpPr>
        <p:spPr/>
        <p:txBody>
          <a:bodyPr/>
          <a:lstStyle/>
          <a:p>
            <a:r>
              <a:rPr lang="en-US"/>
              <a:t>A View of Distributed Architecture Styles</a:t>
            </a:r>
            <a:r>
              <a:rPr lang="en-US" sz="3200"/>
              <a:t> </a:t>
            </a:r>
          </a:p>
        </p:txBody>
      </p:sp>
      <p:sp>
        <p:nvSpPr>
          <p:cNvPr id="1069059" name="Rectangle 3"/>
          <p:cNvSpPr>
            <a:spLocks noChangeArrowheads="1"/>
          </p:cNvSpPr>
          <p:nvPr/>
        </p:nvSpPr>
        <p:spPr bwMode="auto">
          <a:xfrm>
            <a:off x="152400" y="990600"/>
            <a:ext cx="8839200" cy="5181600"/>
          </a:xfrm>
          <a:prstGeom prst="rect">
            <a:avLst/>
          </a:prstGeom>
          <a:solidFill>
            <a:schemeClr val="bg1"/>
          </a:solidFill>
          <a:ln w="9525">
            <a:noFill/>
            <a:miter lim="800000"/>
            <a:headEnd/>
            <a:tailEnd/>
          </a:ln>
          <a:effectLst/>
        </p:spPr>
        <p:txBody>
          <a:bodyPr/>
          <a:lstStyle/>
          <a:p>
            <a:pPr marL="114300" indent="-114300">
              <a:lnSpc>
                <a:spcPct val="100000"/>
              </a:lnSpc>
            </a:pPr>
            <a:r>
              <a:rPr lang="en-US" sz="1000">
                <a:solidFill>
                  <a:schemeClr val="hlink"/>
                </a:solidFill>
                <a:latin typeface="Variable Width"/>
              </a:rPr>
              <a:t>Y. Morisawa et. al </a:t>
            </a:r>
            <a:r>
              <a:rPr lang="en-US" sz="1000" u="sng">
                <a:solidFill>
                  <a:schemeClr val="hlink"/>
                </a:solidFill>
                <a:latin typeface="Variable Width"/>
              </a:rPr>
              <a:t>Architectural Styles for distributed processing systems and practical selection method</a:t>
            </a:r>
            <a:r>
              <a:rPr lang="en-US" sz="1000">
                <a:solidFill>
                  <a:schemeClr val="hlink"/>
                </a:solidFill>
                <a:latin typeface="Variable Width"/>
              </a:rPr>
              <a:t>, </a:t>
            </a:r>
            <a:br>
              <a:rPr lang="en-US" sz="1000">
                <a:solidFill>
                  <a:schemeClr val="hlink"/>
                </a:solidFill>
                <a:latin typeface="Variable Width"/>
              </a:rPr>
            </a:br>
            <a:r>
              <a:rPr lang="en-US" sz="1000">
                <a:solidFill>
                  <a:schemeClr val="hlink"/>
                </a:solidFill>
                <a:latin typeface="Variable Width"/>
              </a:rPr>
              <a:t>Information and Software Technology  44 (2002) 459-472</a:t>
            </a:r>
          </a:p>
          <a:p>
            <a:pPr marL="114300" indent="-114300">
              <a:lnSpc>
                <a:spcPct val="100000"/>
              </a:lnSpc>
            </a:pPr>
            <a:r>
              <a:rPr lang="en-US" sz="1000">
                <a:solidFill>
                  <a:schemeClr val="hlink"/>
                </a:solidFill>
                <a:latin typeface="Variable Width"/>
              </a:rPr>
              <a:t>ISO/IEC 10026-1 Information Technology – Open Systems Interconnection, Distributed Transaction Processing Part 1, OSI TP Model, 1992</a:t>
            </a:r>
            <a:r>
              <a:rPr lang="en-US" sz="1000">
                <a:latin typeface="Variable Width"/>
              </a:rPr>
              <a:t> </a:t>
            </a:r>
          </a:p>
          <a:p>
            <a:pPr marL="114300" indent="-114300">
              <a:lnSpc>
                <a:spcPct val="100000"/>
              </a:lnSpc>
            </a:pPr>
            <a:r>
              <a:rPr lang="en-US" sz="2800">
                <a:latin typeface="Variable Width"/>
              </a:rPr>
              <a:t>Distributed Processing is classified into nine styles from the viewpoint of the location of data and the processing type between client and server.</a:t>
            </a:r>
          </a:p>
          <a:p>
            <a:pPr marL="341313" lvl="1" indent="-112713">
              <a:lnSpc>
                <a:spcPct val="100000"/>
              </a:lnSpc>
            </a:pPr>
            <a:r>
              <a:rPr lang="en-US" sz="2000">
                <a:latin typeface="AdvPS6F00" charset="0"/>
              </a:rPr>
              <a:t> </a:t>
            </a:r>
            <a:r>
              <a:rPr lang="en-US" sz="2400">
                <a:latin typeface="AdvPS6F00" charset="0"/>
              </a:rPr>
              <a:t>Data is classified as Centralized or Distributed</a:t>
            </a:r>
          </a:p>
          <a:p>
            <a:pPr marL="341313" lvl="1" indent="-112713">
              <a:lnSpc>
                <a:spcPct val="100000"/>
              </a:lnSpc>
            </a:pPr>
            <a:r>
              <a:rPr lang="en-US" sz="2000">
                <a:latin typeface="AdvPS6F00" charset="0"/>
              </a:rPr>
              <a:t> </a:t>
            </a:r>
            <a:r>
              <a:rPr lang="en-US" sz="2400">
                <a:latin typeface="AdvPS6F00" charset="0"/>
              </a:rPr>
              <a:t>Processing as either synchronous or asynchronous</a:t>
            </a:r>
          </a:p>
          <a:p>
            <a:pPr marL="569913" lvl="2" indent="-114300">
              <a:lnSpc>
                <a:spcPct val="100000"/>
              </a:lnSpc>
            </a:pPr>
            <a:r>
              <a:rPr lang="en-US" sz="2000"/>
              <a:t>Transaction Type</a:t>
            </a:r>
          </a:p>
          <a:p>
            <a:pPr marL="796925" lvl="3" indent="-112713">
              <a:lnSpc>
                <a:spcPct val="100000"/>
              </a:lnSpc>
            </a:pPr>
            <a:r>
              <a:rPr lang="en-US"/>
              <a:t>Atomic, Consistency, Isolation, Durability</a:t>
            </a:r>
          </a:p>
          <a:p>
            <a:pPr marL="569913" lvl="2" indent="-114300">
              <a:lnSpc>
                <a:spcPct val="100000"/>
              </a:lnSpc>
            </a:pPr>
            <a:r>
              <a:rPr lang="en-US" sz="2000">
                <a:latin typeface="AdvPS6F00" charset="0"/>
              </a:rPr>
              <a:t>Query Type </a:t>
            </a:r>
          </a:p>
          <a:p>
            <a:pPr marL="796925" lvl="3" indent="-112713">
              <a:lnSpc>
                <a:spcPct val="100000"/>
              </a:lnSpc>
            </a:pPr>
            <a:r>
              <a:rPr lang="en-US">
                <a:latin typeface="AdvPS6F00" charset="0"/>
              </a:rPr>
              <a:t>A reply from the server is synchronized with a request from the client</a:t>
            </a:r>
          </a:p>
          <a:p>
            <a:pPr marL="569913" lvl="2" indent="-114300">
              <a:lnSpc>
                <a:spcPct val="100000"/>
              </a:lnSpc>
            </a:pPr>
            <a:r>
              <a:rPr lang="en-US" sz="2000">
                <a:latin typeface="AdvPS6F00" charset="0"/>
              </a:rPr>
              <a:t>For Asynchronous processing: </a:t>
            </a:r>
          </a:p>
          <a:p>
            <a:pPr marL="796925" lvl="3" indent="-112713">
              <a:lnSpc>
                <a:spcPct val="100000"/>
              </a:lnSpc>
            </a:pPr>
            <a:r>
              <a:rPr lang="en-US">
                <a:latin typeface="AdvPS6F00" charset="0"/>
              </a:rPr>
              <a:t>A Notification type indicates that the server process is not synchronized with a client request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96FC23F0-6A92-42B7-9243-6E5B0C97AC17}" type="slidenum">
              <a:rPr lang="en-US"/>
              <a:pPr/>
              <a:t>56</a:t>
            </a:fld>
            <a:endParaRPr lang="en-US"/>
          </a:p>
        </p:txBody>
      </p:sp>
      <p:sp>
        <p:nvSpPr>
          <p:cNvPr id="1070082" name="Rectangle 2"/>
          <p:cNvSpPr>
            <a:spLocks noGrp="1" noChangeArrowheads="1"/>
          </p:cNvSpPr>
          <p:nvPr>
            <p:ph type="title"/>
          </p:nvPr>
        </p:nvSpPr>
        <p:spPr/>
        <p:txBody>
          <a:bodyPr/>
          <a:lstStyle/>
          <a:p>
            <a:r>
              <a:rPr lang="en-US" sz="3200"/>
              <a:t>A View of Distributed Architecture Styles Cont:</a:t>
            </a:r>
          </a:p>
        </p:txBody>
      </p:sp>
      <p:sp>
        <p:nvSpPr>
          <p:cNvPr id="1070083" name="Rectangle 3"/>
          <p:cNvSpPr>
            <a:spLocks noGrp="1" noChangeArrowheads="1"/>
          </p:cNvSpPr>
          <p:nvPr>
            <p:ph type="body" idx="1"/>
          </p:nvPr>
        </p:nvSpPr>
        <p:spPr>
          <a:xfrm>
            <a:off x="152400" y="1143000"/>
            <a:ext cx="8915400" cy="5181600"/>
          </a:xfrm>
        </p:spPr>
        <p:txBody>
          <a:bodyPr/>
          <a:lstStyle/>
          <a:p>
            <a:pPr>
              <a:lnSpc>
                <a:spcPct val="90000"/>
              </a:lnSpc>
            </a:pPr>
            <a:r>
              <a:rPr lang="en-US" sz="1000">
                <a:solidFill>
                  <a:schemeClr val="hlink"/>
                </a:solidFill>
              </a:rPr>
              <a:t>Y. Morisawa et. al </a:t>
            </a:r>
            <a:r>
              <a:rPr lang="en-US" sz="1000" u="sng">
                <a:solidFill>
                  <a:schemeClr val="hlink"/>
                </a:solidFill>
              </a:rPr>
              <a:t>Architectural Styles for distributed processing systems and practical selection method</a:t>
            </a:r>
            <a:r>
              <a:rPr lang="en-US" sz="1000">
                <a:solidFill>
                  <a:schemeClr val="hlink"/>
                </a:solidFill>
              </a:rPr>
              <a:t> </a:t>
            </a:r>
            <a:br>
              <a:rPr lang="en-US" sz="1000">
                <a:solidFill>
                  <a:schemeClr val="hlink"/>
                </a:solidFill>
              </a:rPr>
            </a:br>
            <a:r>
              <a:rPr lang="en-US" sz="1000">
                <a:solidFill>
                  <a:schemeClr val="hlink"/>
                </a:solidFill>
              </a:rPr>
              <a:t>Information and Software Technology  44 (2002) 459-472 </a:t>
            </a:r>
          </a:p>
          <a:p>
            <a:pPr>
              <a:lnSpc>
                <a:spcPct val="90000"/>
              </a:lnSpc>
            </a:pPr>
            <a:r>
              <a:rPr lang="en-US" sz="1000">
                <a:solidFill>
                  <a:schemeClr val="hlink"/>
                </a:solidFill>
              </a:rPr>
              <a:t>ISO/IEC 10026-1 Information Technology – Open Systems Interconnection, Distributed Transaction Processing Part 1, OSI TP Model, 1992</a:t>
            </a:r>
          </a:p>
          <a:p>
            <a:pPr>
              <a:lnSpc>
                <a:spcPct val="90000"/>
              </a:lnSpc>
            </a:pPr>
            <a:r>
              <a:rPr lang="en-US" sz="2000"/>
              <a:t>Transaction Types</a:t>
            </a:r>
          </a:p>
          <a:p>
            <a:pPr lvl="1">
              <a:lnSpc>
                <a:spcPct val="90000"/>
              </a:lnSpc>
              <a:buFontTx/>
              <a:buChar char="•"/>
            </a:pPr>
            <a:r>
              <a:rPr lang="en-US" sz="1800">
                <a:latin typeface="AdvPS6F00" charset="0"/>
              </a:rPr>
              <a:t>Centralized: Single DB, Single Server </a:t>
            </a:r>
          </a:p>
          <a:p>
            <a:pPr lvl="1">
              <a:lnSpc>
                <a:spcPct val="90000"/>
              </a:lnSpc>
              <a:buFontTx/>
              <a:buChar char="•"/>
            </a:pPr>
            <a:r>
              <a:rPr lang="en-US" sz="1800">
                <a:latin typeface="AdvPS6F00" charset="0"/>
              </a:rPr>
              <a:t>Distributed: Multiple DBs on Multiple Servers with Synchronous processing between Servers. </a:t>
            </a:r>
          </a:p>
          <a:p>
            <a:pPr lvl="1">
              <a:lnSpc>
                <a:spcPct val="90000"/>
              </a:lnSpc>
              <a:buFontTx/>
              <a:buChar char="•"/>
            </a:pPr>
            <a:r>
              <a:rPr lang="en-US" sz="1800">
                <a:latin typeface="AdvPS6F00" charset="0"/>
              </a:rPr>
              <a:t>Asynchronous: Multiple DB on Multiple Servers with Asynchronous processing between Servers. </a:t>
            </a:r>
          </a:p>
          <a:p>
            <a:pPr>
              <a:lnSpc>
                <a:spcPct val="90000"/>
              </a:lnSpc>
            </a:pPr>
            <a:r>
              <a:rPr lang="en-US" sz="2000">
                <a:latin typeface="AdvPS6F00" charset="0"/>
              </a:rPr>
              <a:t> Query Types</a:t>
            </a:r>
          </a:p>
          <a:p>
            <a:pPr lvl="1">
              <a:lnSpc>
                <a:spcPct val="90000"/>
              </a:lnSpc>
              <a:buFontTx/>
              <a:buChar char="•"/>
            </a:pPr>
            <a:r>
              <a:rPr lang="en-US" sz="1800">
                <a:latin typeface="AdvPS6F00" charset="0"/>
              </a:rPr>
              <a:t>Centralized: Query and Reply Processing</a:t>
            </a:r>
          </a:p>
          <a:p>
            <a:pPr lvl="1">
              <a:lnSpc>
                <a:spcPct val="90000"/>
              </a:lnSpc>
              <a:buFontTx/>
              <a:buChar char="•"/>
            </a:pPr>
            <a:r>
              <a:rPr lang="en-US" sz="1800">
                <a:latin typeface="AdvPS6F00" charset="0"/>
              </a:rPr>
              <a:t>Distributed: Simultaneous access to to multiple data bases  and support query intensive immediate processing</a:t>
            </a:r>
          </a:p>
          <a:p>
            <a:pPr lvl="1">
              <a:lnSpc>
                <a:spcPct val="90000"/>
              </a:lnSpc>
              <a:buFontTx/>
              <a:buChar char="•"/>
            </a:pPr>
            <a:r>
              <a:rPr lang="en-US" sz="1800">
                <a:latin typeface="AdvPS6F00" charset="0"/>
              </a:rPr>
              <a:t>Asynchronous: Suited to asynchronous sharing of data (partial DB downloads)</a:t>
            </a:r>
          </a:p>
          <a:p>
            <a:pPr>
              <a:lnSpc>
                <a:spcPct val="90000"/>
              </a:lnSpc>
            </a:pPr>
            <a:r>
              <a:rPr lang="en-US" sz="2000">
                <a:latin typeface="AdvPS6F00" charset="0"/>
              </a:rPr>
              <a:t>Notification Types</a:t>
            </a:r>
          </a:p>
          <a:p>
            <a:pPr lvl="1">
              <a:lnSpc>
                <a:spcPct val="90000"/>
              </a:lnSpc>
            </a:pPr>
            <a:r>
              <a:rPr lang="en-US" sz="1800">
                <a:latin typeface="AdvPS6F00" charset="0"/>
              </a:rPr>
              <a:t> Centralized: Automation of simple workflow, shipping memos,  etc. </a:t>
            </a:r>
          </a:p>
          <a:p>
            <a:pPr lvl="1">
              <a:lnSpc>
                <a:spcPct val="90000"/>
              </a:lnSpc>
            </a:pPr>
            <a:r>
              <a:rPr lang="en-US" sz="1800">
                <a:latin typeface="AdvPS6F00" charset="0"/>
              </a:rPr>
              <a:t> Distributed: Distributed transaction and data processing from mobile clients </a:t>
            </a:r>
          </a:p>
          <a:p>
            <a:pPr lvl="1">
              <a:lnSpc>
                <a:spcPct val="90000"/>
              </a:lnSpc>
            </a:pPr>
            <a:r>
              <a:rPr lang="en-US" sz="1800">
                <a:latin typeface="AdvPS6F00" charset="0"/>
              </a:rPr>
              <a:t> Asynchronous: Supports loose integration of independent multiple applications or systems.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2B8FE648-EFBD-4116-BDE6-0650EF15010D}" type="slidenum">
              <a:rPr lang="en-US"/>
              <a:pPr/>
              <a:t>57</a:t>
            </a:fld>
            <a:endParaRPr lang="en-US"/>
          </a:p>
        </p:txBody>
      </p:sp>
      <p:sp>
        <p:nvSpPr>
          <p:cNvPr id="1071106" name="Rectangle 2"/>
          <p:cNvSpPr>
            <a:spLocks noGrp="1" noChangeArrowheads="1"/>
          </p:cNvSpPr>
          <p:nvPr>
            <p:ph type="title"/>
          </p:nvPr>
        </p:nvSpPr>
        <p:spPr/>
        <p:txBody>
          <a:bodyPr/>
          <a:lstStyle/>
          <a:p>
            <a:r>
              <a:rPr lang="en-US" sz="2800"/>
              <a:t>Process Interaction in Distributed Programs Cont.</a:t>
            </a:r>
          </a:p>
        </p:txBody>
      </p:sp>
      <p:sp>
        <p:nvSpPr>
          <p:cNvPr id="1071107" name="Rectangle 3"/>
          <p:cNvSpPr>
            <a:spLocks noGrp="1" noChangeArrowheads="1"/>
          </p:cNvSpPr>
          <p:nvPr>
            <p:ph type="body" idx="1"/>
          </p:nvPr>
        </p:nvSpPr>
        <p:spPr>
          <a:xfrm>
            <a:off x="152400" y="1066800"/>
            <a:ext cx="8763000" cy="4953000"/>
          </a:xfrm>
        </p:spPr>
        <p:txBody>
          <a:bodyPr/>
          <a:lstStyle/>
          <a:p>
            <a:pPr>
              <a:lnSpc>
                <a:spcPct val="90000"/>
              </a:lnSpc>
            </a:pPr>
            <a:r>
              <a:rPr lang="en-US" sz="1000">
                <a:solidFill>
                  <a:schemeClr val="hlink"/>
                </a:solidFill>
              </a:rPr>
              <a:t>Gregory R. Adams. Paradigms for Process Interaction in Distributed Programs. ACM Computing Surveys, 23(1):49-90, March 1991</a:t>
            </a:r>
            <a:r>
              <a:rPr lang="en-US" sz="1000"/>
              <a:t>. </a:t>
            </a:r>
          </a:p>
          <a:p>
            <a:pPr>
              <a:lnSpc>
                <a:spcPct val="90000"/>
              </a:lnSpc>
            </a:pPr>
            <a:r>
              <a:rPr lang="en-US" sz="2000"/>
              <a:t>Asynchronous Message Passing</a:t>
            </a:r>
          </a:p>
          <a:p>
            <a:pPr lvl="1">
              <a:lnSpc>
                <a:spcPct val="90000"/>
              </a:lnSpc>
            </a:pPr>
            <a:r>
              <a:rPr lang="en-US" sz="1800"/>
              <a:t> Channel has unlimited capacity </a:t>
            </a:r>
          </a:p>
          <a:p>
            <a:pPr lvl="1">
              <a:lnSpc>
                <a:spcPct val="90000"/>
              </a:lnSpc>
            </a:pPr>
            <a:r>
              <a:rPr lang="en-US" sz="1800"/>
              <a:t> Send &amp; receive do not block</a:t>
            </a:r>
          </a:p>
          <a:p>
            <a:pPr lvl="1">
              <a:lnSpc>
                <a:spcPct val="90000"/>
              </a:lnSpc>
            </a:pPr>
            <a:r>
              <a:rPr lang="en-US" sz="1800"/>
              <a:t> Different communication channels are used for different kinds of messages.</a:t>
            </a:r>
          </a:p>
          <a:p>
            <a:pPr>
              <a:lnSpc>
                <a:spcPct val="90000"/>
              </a:lnSpc>
            </a:pPr>
            <a:r>
              <a:rPr lang="en-US" sz="2000"/>
              <a:t>Synchronous Message Passing</a:t>
            </a:r>
          </a:p>
          <a:p>
            <a:pPr lvl="1">
              <a:lnSpc>
                <a:spcPct val="90000"/>
              </a:lnSpc>
            </a:pPr>
            <a:r>
              <a:rPr lang="en-US" sz="1800"/>
              <a:t> Channel has fixed capacity </a:t>
            </a:r>
          </a:p>
          <a:p>
            <a:pPr lvl="1">
              <a:lnSpc>
                <a:spcPct val="90000"/>
              </a:lnSpc>
            </a:pPr>
            <a:r>
              <a:rPr lang="en-US" sz="1800"/>
              <a:t> Sending process waits for receiving process ready to receive, hence synchronized</a:t>
            </a:r>
          </a:p>
          <a:p>
            <a:pPr>
              <a:lnSpc>
                <a:spcPct val="90000"/>
              </a:lnSpc>
            </a:pPr>
            <a:r>
              <a:rPr lang="en-US" sz="2000"/>
              <a:t>Buffered Message Passing</a:t>
            </a:r>
          </a:p>
          <a:p>
            <a:pPr lvl="1">
              <a:lnSpc>
                <a:spcPct val="90000"/>
              </a:lnSpc>
            </a:pPr>
            <a:r>
              <a:rPr lang="en-US" sz="1800"/>
              <a:t> Channel has fixed capacity </a:t>
            </a:r>
          </a:p>
          <a:p>
            <a:pPr lvl="1">
              <a:lnSpc>
                <a:spcPct val="90000"/>
              </a:lnSpc>
            </a:pPr>
            <a:r>
              <a:rPr lang="en-US" sz="1800"/>
              <a:t> Send is delayed only when the channel is full</a:t>
            </a:r>
          </a:p>
          <a:p>
            <a:pPr>
              <a:lnSpc>
                <a:spcPct val="90000"/>
              </a:lnSpc>
            </a:pPr>
            <a:r>
              <a:rPr lang="en-US" sz="2000"/>
              <a:t> Generative Communication</a:t>
            </a:r>
          </a:p>
          <a:p>
            <a:pPr lvl="1">
              <a:lnSpc>
                <a:spcPct val="90000"/>
              </a:lnSpc>
            </a:pPr>
            <a:r>
              <a:rPr lang="en-US" sz="1800"/>
              <a:t> Send &amp; Receive processes share a single communication channel called tuple space. </a:t>
            </a:r>
          </a:p>
          <a:p>
            <a:pPr lvl="1">
              <a:lnSpc>
                <a:spcPct val="90000"/>
              </a:lnSpc>
            </a:pPr>
            <a:r>
              <a:rPr lang="en-US" sz="1800"/>
              <a:t>Associative naming distinguishes message types in the tuple space</a:t>
            </a:r>
          </a:p>
          <a:p>
            <a:pPr>
              <a:lnSpc>
                <a:spcPct val="90000"/>
              </a:lnSpc>
            </a:pPr>
            <a:r>
              <a:rPr lang="en-US" sz="2000"/>
              <a:t> Remote Procedure Call &amp; Rendezvous</a:t>
            </a:r>
          </a:p>
          <a:p>
            <a:pPr lvl="1">
              <a:lnSpc>
                <a:spcPct val="90000"/>
              </a:lnSpc>
            </a:pPr>
            <a:r>
              <a:rPr lang="en-US" sz="1800"/>
              <a:t> Calling process delays until the request is serviced and results returned.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763E2AB1-E4F9-40BC-92D1-DDE7F38EF09B}" type="slidenum">
              <a:rPr lang="en-US"/>
              <a:pPr/>
              <a:t>58</a:t>
            </a:fld>
            <a:endParaRPr lang="en-US"/>
          </a:p>
        </p:txBody>
      </p:sp>
      <p:sp>
        <p:nvSpPr>
          <p:cNvPr id="1072130" name="Rectangle 2"/>
          <p:cNvSpPr>
            <a:spLocks noGrp="1" noChangeArrowheads="1"/>
          </p:cNvSpPr>
          <p:nvPr>
            <p:ph type="title"/>
          </p:nvPr>
        </p:nvSpPr>
        <p:spPr/>
        <p:txBody>
          <a:bodyPr/>
          <a:lstStyle/>
          <a:p>
            <a:r>
              <a:rPr lang="en-US" sz="2800"/>
              <a:t>PIPD: Requests &amp; Replies between clients &amp; Servers</a:t>
            </a:r>
          </a:p>
        </p:txBody>
      </p:sp>
      <p:sp>
        <p:nvSpPr>
          <p:cNvPr id="1072131" name="Rectangle 3"/>
          <p:cNvSpPr>
            <a:spLocks noGrp="1" noChangeArrowheads="1"/>
          </p:cNvSpPr>
          <p:nvPr>
            <p:ph type="body" idx="1"/>
          </p:nvPr>
        </p:nvSpPr>
        <p:spPr/>
        <p:txBody>
          <a:bodyPr/>
          <a:lstStyle/>
          <a:p>
            <a:pPr lvl="1"/>
            <a:r>
              <a:rPr lang="en-US"/>
              <a:t>Server vs. monitors</a:t>
            </a:r>
          </a:p>
          <a:p>
            <a:pPr lvl="2"/>
            <a:r>
              <a:rPr lang="en-US"/>
              <a:t>A server is active, whereas a monitor is passive</a:t>
            </a:r>
          </a:p>
          <a:p>
            <a:pPr lvl="2"/>
            <a:r>
              <a:rPr lang="en-US"/>
              <a:t>Clients communicate with a server by sending and receiving messages, </a:t>
            </a:r>
            <a:br>
              <a:rPr lang="en-US"/>
            </a:br>
            <a:r>
              <a:rPr lang="en-US"/>
              <a:t>whereas clients call monitor procedures. </a:t>
            </a:r>
          </a:p>
          <a:p>
            <a:pPr lvl="2"/>
            <a:endParaRPr lang="en-US"/>
          </a:p>
          <a:p>
            <a:pPr lvl="1"/>
            <a:r>
              <a:rPr lang="en-US"/>
              <a:t>A monitor is a synchronization mechanism that encapsulates permanent variables that record the state of some resource and exports a set of procedures that are called to access the resource. </a:t>
            </a:r>
          </a:p>
          <a:p>
            <a:pPr lvl="2"/>
            <a:r>
              <a:rPr lang="en-US"/>
              <a:t>The procedures execute with mutual exclusion; they use condition variables for internal synchronization.</a:t>
            </a:r>
          </a:p>
          <a:p>
            <a:pPr>
              <a:buFontTx/>
              <a:buNone/>
            </a:pPr>
            <a:endParaRPr lang="en-US" sz="3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2"/>
          <p:cNvSpPr>
            <a:spLocks noGrp="1"/>
          </p:cNvSpPr>
          <p:nvPr>
            <p:ph type="dt" sz="half" idx="10"/>
          </p:nvPr>
        </p:nvSpPr>
        <p:spPr/>
        <p:txBody>
          <a:bodyPr/>
          <a:lstStyle/>
          <a:p>
            <a:r>
              <a:rPr lang="en-US" dirty="0" smtClean="0"/>
              <a:t> </a:t>
            </a:r>
            <a:endParaRPr lang="en-US" dirty="0"/>
          </a:p>
        </p:txBody>
      </p:sp>
      <p:sp>
        <p:nvSpPr>
          <p:cNvPr id="45" name="Footer Placeholder 3"/>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46" name="Slide Number Placeholder 4"/>
          <p:cNvSpPr>
            <a:spLocks noGrp="1"/>
          </p:cNvSpPr>
          <p:nvPr>
            <p:ph type="sldNum" sz="quarter" idx="12"/>
          </p:nvPr>
        </p:nvSpPr>
        <p:spPr/>
        <p:txBody>
          <a:bodyPr/>
          <a:lstStyle/>
          <a:p>
            <a:fld id="{25BB2951-11AA-4F1C-82A6-61ACB9CACAAB}" type="slidenum">
              <a:rPr lang="en-US"/>
              <a:pPr/>
              <a:t>59</a:t>
            </a:fld>
            <a:endParaRPr lang="en-US"/>
          </a:p>
        </p:txBody>
      </p:sp>
      <p:sp>
        <p:nvSpPr>
          <p:cNvPr id="1073154" name="Rectangle 2"/>
          <p:cNvSpPr>
            <a:spLocks noGrp="1" noChangeArrowheads="1"/>
          </p:cNvSpPr>
          <p:nvPr>
            <p:ph type="title"/>
          </p:nvPr>
        </p:nvSpPr>
        <p:spPr/>
        <p:txBody>
          <a:bodyPr/>
          <a:lstStyle/>
          <a:p>
            <a:r>
              <a:rPr lang="en-US" sz="3200"/>
              <a:t>A View of Distributed Processing Styles Cont. </a:t>
            </a:r>
          </a:p>
        </p:txBody>
      </p:sp>
      <p:graphicFrame>
        <p:nvGraphicFramePr>
          <p:cNvPr id="1073155" name="Group 3"/>
          <p:cNvGraphicFramePr>
            <a:graphicFrameLocks noGrp="1"/>
          </p:cNvGraphicFramePr>
          <p:nvPr/>
        </p:nvGraphicFramePr>
        <p:xfrm>
          <a:off x="381000" y="3817938"/>
          <a:ext cx="8153400" cy="2409827"/>
        </p:xfrm>
        <a:graphic>
          <a:graphicData uri="http://schemas.openxmlformats.org/drawingml/2006/table">
            <a:tbl>
              <a:tblPr/>
              <a:tblGrid>
                <a:gridCol w="1630363"/>
                <a:gridCol w="1630362"/>
                <a:gridCol w="1920875"/>
                <a:gridCol w="1341438"/>
                <a:gridCol w="1630362"/>
              </a:tblGrid>
              <a:tr h="49371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Centralized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Distributed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905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Synchronous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Asynchronous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Synchronous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Transaction Type</a:t>
                      </a:r>
                      <a:br>
                        <a:rPr kumimoji="0" lang="en-US" sz="1000" b="1" i="0" u="none" strike="noStrike" cap="none" normalizeH="0" baseline="0" smtClean="0">
                          <a:ln>
                            <a:noFill/>
                          </a:ln>
                          <a:solidFill>
                            <a:schemeClr val="tx1"/>
                          </a:solidFill>
                          <a:effectLst/>
                          <a:latin typeface="Times New Roman" pitchFamily="18" charset="0"/>
                        </a:rPr>
                      </a:br>
                      <a:r>
                        <a:rPr kumimoji="0" lang="en-US" sz="1000" b="1" i="0" u="none" strike="noStrike" cap="none" normalizeH="0" baseline="0" smtClean="0">
                          <a:ln>
                            <a:noFill/>
                          </a:ln>
                          <a:solidFill>
                            <a:schemeClr val="tx1"/>
                          </a:solidFill>
                          <a:effectLst/>
                          <a:latin typeface="Times New Roman" pitchFamily="18" charset="0"/>
                        </a:rPr>
                        <a:t>(ACID)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Centralized Transactions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Distributed Transactions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Asynchronous Transactions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Query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Centralized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Query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Distributed Query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Asynchronous Query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Asynchronous Processing</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Notification Type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Centralized Notification</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Distributed Notification</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rPr>
                        <a:t>Asynchronous Notification</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3190" name="Line 38"/>
          <p:cNvSpPr>
            <a:spLocks noChangeShapeType="1"/>
          </p:cNvSpPr>
          <p:nvPr/>
        </p:nvSpPr>
        <p:spPr bwMode="auto">
          <a:xfrm>
            <a:off x="457200" y="3867150"/>
            <a:ext cx="3200400" cy="914400"/>
          </a:xfrm>
          <a:prstGeom prst="line">
            <a:avLst/>
          </a:prstGeom>
          <a:noFill/>
          <a:ln w="9525">
            <a:solidFill>
              <a:schemeClr val="tx1"/>
            </a:solidFill>
            <a:round/>
            <a:headEnd/>
            <a:tailEnd/>
          </a:ln>
          <a:effectLst/>
        </p:spPr>
        <p:txBody>
          <a:bodyPr/>
          <a:lstStyle/>
          <a:p>
            <a:endParaRPr lang="en-US"/>
          </a:p>
        </p:txBody>
      </p:sp>
      <p:sp>
        <p:nvSpPr>
          <p:cNvPr id="1073191" name="Rectangle 39"/>
          <p:cNvSpPr>
            <a:spLocks noChangeArrowheads="1"/>
          </p:cNvSpPr>
          <p:nvPr/>
        </p:nvSpPr>
        <p:spPr bwMode="auto">
          <a:xfrm>
            <a:off x="609600" y="4302125"/>
            <a:ext cx="1295400" cy="457200"/>
          </a:xfrm>
          <a:prstGeom prst="rect">
            <a:avLst/>
          </a:prstGeom>
          <a:solidFill>
            <a:schemeClr val="bg1"/>
          </a:solidFill>
          <a:ln w="9525">
            <a:noFill/>
            <a:miter lim="800000"/>
            <a:headEnd/>
            <a:tailEnd/>
          </a:ln>
          <a:effectLst/>
        </p:spPr>
        <p:txBody>
          <a:bodyPr lIns="0" tIns="0" rIns="0" bIns="0"/>
          <a:lstStyle/>
          <a:p>
            <a:pPr marL="55563" indent="-55563">
              <a:lnSpc>
                <a:spcPct val="100000"/>
              </a:lnSpc>
            </a:pPr>
            <a:r>
              <a:rPr lang="en-US" sz="1000">
                <a:latin typeface="Variable Width"/>
              </a:rPr>
              <a:t>Processing Types </a:t>
            </a:r>
            <a:br>
              <a:rPr lang="en-US" sz="1000">
                <a:latin typeface="Variable Width"/>
              </a:rPr>
            </a:br>
            <a:r>
              <a:rPr lang="en-US" sz="1000">
                <a:latin typeface="Variable Width"/>
              </a:rPr>
              <a:t>between C/S</a:t>
            </a:r>
            <a:endParaRPr lang="en-US" sz="3600">
              <a:latin typeface="AdvPS6F00" charset="0"/>
            </a:endParaRPr>
          </a:p>
        </p:txBody>
      </p:sp>
      <p:sp>
        <p:nvSpPr>
          <p:cNvPr id="1073192" name="Rectangle 40"/>
          <p:cNvSpPr>
            <a:spLocks noChangeArrowheads="1"/>
          </p:cNvSpPr>
          <p:nvPr/>
        </p:nvSpPr>
        <p:spPr bwMode="auto">
          <a:xfrm>
            <a:off x="1676400" y="3943350"/>
            <a:ext cx="1600200" cy="228600"/>
          </a:xfrm>
          <a:prstGeom prst="rect">
            <a:avLst/>
          </a:prstGeom>
          <a:solidFill>
            <a:schemeClr val="bg1"/>
          </a:solidFill>
          <a:ln w="9525">
            <a:noFill/>
            <a:miter lim="800000"/>
            <a:headEnd/>
            <a:tailEnd/>
          </a:ln>
          <a:effectLst/>
        </p:spPr>
        <p:txBody>
          <a:bodyPr lIns="0" tIns="0" rIns="0" bIns="0"/>
          <a:lstStyle/>
          <a:p>
            <a:pPr marL="114300" indent="-114300">
              <a:lnSpc>
                <a:spcPct val="100000"/>
              </a:lnSpc>
            </a:pPr>
            <a:r>
              <a:rPr lang="en-US" sz="1200">
                <a:latin typeface="Variable Width"/>
              </a:rPr>
              <a:t>Location of Data</a:t>
            </a:r>
            <a:endParaRPr lang="en-US" sz="4000">
              <a:latin typeface="AdvPS6F00" charset="0"/>
            </a:endParaRPr>
          </a:p>
        </p:txBody>
      </p:sp>
      <p:sp>
        <p:nvSpPr>
          <p:cNvPr id="1073193" name="Rectangle 41"/>
          <p:cNvSpPr>
            <a:spLocks noChangeArrowheads="1"/>
          </p:cNvSpPr>
          <p:nvPr/>
        </p:nvSpPr>
        <p:spPr bwMode="auto">
          <a:xfrm>
            <a:off x="2057400" y="4629150"/>
            <a:ext cx="1219200" cy="152400"/>
          </a:xfrm>
          <a:prstGeom prst="rect">
            <a:avLst/>
          </a:prstGeom>
          <a:noFill/>
          <a:ln w="9525">
            <a:noFill/>
            <a:miter lim="800000"/>
            <a:headEnd/>
            <a:tailEnd/>
          </a:ln>
          <a:effectLst/>
        </p:spPr>
        <p:txBody>
          <a:bodyPr lIns="0" tIns="0" rIns="0" bIns="0"/>
          <a:lstStyle/>
          <a:p>
            <a:pPr marL="114300" indent="-114300">
              <a:lnSpc>
                <a:spcPct val="100000"/>
              </a:lnSpc>
            </a:pPr>
            <a:r>
              <a:rPr lang="en-US" sz="1000">
                <a:latin typeface="Variable Width"/>
              </a:rPr>
              <a:t>Msg. Type</a:t>
            </a:r>
            <a:endParaRPr lang="en-US" sz="1000">
              <a:latin typeface="AdvPS6F00" charset="0"/>
            </a:endParaRPr>
          </a:p>
        </p:txBody>
      </p:sp>
      <p:sp>
        <p:nvSpPr>
          <p:cNvPr id="1073194" name="Rectangle 42"/>
          <p:cNvSpPr>
            <a:spLocks noChangeArrowheads="1"/>
          </p:cNvSpPr>
          <p:nvPr/>
        </p:nvSpPr>
        <p:spPr bwMode="auto">
          <a:xfrm>
            <a:off x="2667000" y="4324350"/>
            <a:ext cx="1219200" cy="304800"/>
          </a:xfrm>
          <a:prstGeom prst="rect">
            <a:avLst/>
          </a:prstGeom>
          <a:noFill/>
          <a:ln w="9525">
            <a:noFill/>
            <a:miter lim="800000"/>
            <a:headEnd/>
            <a:tailEnd/>
          </a:ln>
          <a:effectLst/>
        </p:spPr>
        <p:txBody>
          <a:bodyPr lIns="0" tIns="0" rIns="0" bIns="0"/>
          <a:lstStyle/>
          <a:p>
            <a:pPr marL="114300" indent="-114300">
              <a:lnSpc>
                <a:spcPct val="100000"/>
              </a:lnSpc>
            </a:pPr>
            <a:r>
              <a:rPr lang="en-US" sz="900">
                <a:latin typeface="Variable Width"/>
              </a:rPr>
              <a:t>Processing Type</a:t>
            </a:r>
            <a:br>
              <a:rPr lang="en-US" sz="900">
                <a:latin typeface="Variable Width"/>
              </a:rPr>
            </a:br>
            <a:r>
              <a:rPr lang="en-US" sz="900">
                <a:latin typeface="Variable Width"/>
              </a:rPr>
              <a:t>Between Servers</a:t>
            </a:r>
            <a:endParaRPr lang="en-US" sz="900">
              <a:latin typeface="AdvPS6F00" charset="0"/>
            </a:endParaRPr>
          </a:p>
        </p:txBody>
      </p:sp>
      <p:sp>
        <p:nvSpPr>
          <p:cNvPr id="1073195" name="Rectangle 43"/>
          <p:cNvSpPr>
            <a:spLocks noChangeArrowheads="1"/>
          </p:cNvSpPr>
          <p:nvPr/>
        </p:nvSpPr>
        <p:spPr bwMode="auto">
          <a:xfrm>
            <a:off x="152400" y="990600"/>
            <a:ext cx="8839200" cy="2590800"/>
          </a:xfrm>
          <a:prstGeom prst="rect">
            <a:avLst/>
          </a:prstGeom>
          <a:solidFill>
            <a:schemeClr val="bg1"/>
          </a:solidFill>
          <a:ln w="9525">
            <a:noFill/>
            <a:miter lim="800000"/>
            <a:headEnd/>
            <a:tailEnd/>
          </a:ln>
          <a:effectLst/>
        </p:spPr>
        <p:txBody>
          <a:bodyPr/>
          <a:lstStyle/>
          <a:p>
            <a:pPr marL="114300" indent="-114300">
              <a:lnSpc>
                <a:spcPct val="100000"/>
              </a:lnSpc>
            </a:pPr>
            <a:r>
              <a:rPr lang="en-US" sz="1000">
                <a:solidFill>
                  <a:schemeClr val="hlink"/>
                </a:solidFill>
                <a:latin typeface="Variable Width"/>
              </a:rPr>
              <a:t>Y. Morisawa et. al </a:t>
            </a:r>
            <a:r>
              <a:rPr lang="en-US" sz="1000" u="sng">
                <a:solidFill>
                  <a:schemeClr val="hlink"/>
                </a:solidFill>
                <a:latin typeface="Variable Width"/>
              </a:rPr>
              <a:t>Architectural Styles for distributed processing systems and practical selection method</a:t>
            </a:r>
            <a:r>
              <a:rPr lang="en-US" sz="1000">
                <a:solidFill>
                  <a:schemeClr val="hlink"/>
                </a:solidFill>
                <a:latin typeface="Variable Width"/>
              </a:rPr>
              <a:t> </a:t>
            </a:r>
            <a:br>
              <a:rPr lang="en-US" sz="1000">
                <a:solidFill>
                  <a:schemeClr val="hlink"/>
                </a:solidFill>
                <a:latin typeface="Variable Width"/>
              </a:rPr>
            </a:br>
            <a:r>
              <a:rPr lang="en-US" sz="1000">
                <a:solidFill>
                  <a:schemeClr val="hlink"/>
                </a:solidFill>
                <a:latin typeface="Variable Width"/>
              </a:rPr>
              <a:t>Information and Software Technology  44 (2002) 459-472 </a:t>
            </a:r>
          </a:p>
          <a:p>
            <a:pPr marL="114300" indent="-114300">
              <a:lnSpc>
                <a:spcPct val="100000"/>
              </a:lnSpc>
            </a:pPr>
            <a:r>
              <a:rPr lang="en-US" sz="1000">
                <a:solidFill>
                  <a:schemeClr val="hlink"/>
                </a:solidFill>
                <a:latin typeface="Variable Width"/>
              </a:rPr>
              <a:t>ISO/IEC 10026-1 Information Technology – Open Systems Interconnection, Distributed Transaction Processing Part 1, OSI TP Model, 1992</a:t>
            </a:r>
          </a:p>
          <a:p>
            <a:pPr marL="114300" indent="-114300">
              <a:lnSpc>
                <a:spcPct val="100000"/>
              </a:lnSpc>
            </a:pPr>
            <a:r>
              <a:rPr lang="en-US" sz="1000">
                <a:solidFill>
                  <a:schemeClr val="hlink"/>
                </a:solidFill>
                <a:latin typeface="Variable Width"/>
                <a:hlinkClick r:id="rId2"/>
              </a:rPr>
              <a:t>http://www.ics.uci.edu/~fielding/pubs/dissertation/fielding_dissertation_2up.pdf</a:t>
            </a:r>
            <a:endParaRPr lang="en-US" sz="1000">
              <a:solidFill>
                <a:schemeClr val="hlink"/>
              </a:solidFill>
              <a:latin typeface="Variable Width"/>
            </a:endParaRPr>
          </a:p>
          <a:p>
            <a:pPr marL="114300" indent="-114300">
              <a:lnSpc>
                <a:spcPct val="100000"/>
              </a:lnSpc>
            </a:pPr>
            <a:r>
              <a:rPr lang="en-US">
                <a:latin typeface="Variable Width"/>
              </a:rPr>
              <a:t>Architectural Styles for Transaction Types</a:t>
            </a:r>
          </a:p>
          <a:p>
            <a:pPr marL="341313" lvl="1" indent="-112713">
              <a:lnSpc>
                <a:spcPct val="100000"/>
              </a:lnSpc>
            </a:pPr>
            <a:r>
              <a:rPr lang="en-US">
                <a:latin typeface="Variable Width"/>
              </a:rPr>
              <a:t> </a:t>
            </a:r>
            <a:r>
              <a:rPr lang="en-US" sz="1600">
                <a:latin typeface="Variable Width"/>
              </a:rPr>
              <a:t>Centralized vs. Distributed vs. Asynchronous Transaction Messages</a:t>
            </a:r>
          </a:p>
          <a:p>
            <a:pPr marL="114300" indent="-114300">
              <a:lnSpc>
                <a:spcPct val="100000"/>
              </a:lnSpc>
            </a:pPr>
            <a:r>
              <a:rPr lang="en-US">
                <a:latin typeface="Variable Width"/>
              </a:rPr>
              <a:t>Architectural Styles for Query Types</a:t>
            </a:r>
          </a:p>
          <a:p>
            <a:pPr marL="341313" lvl="1" indent="-112713">
              <a:lnSpc>
                <a:spcPct val="100000"/>
              </a:lnSpc>
            </a:pPr>
            <a:r>
              <a:rPr lang="en-US">
                <a:latin typeface="Variable Width"/>
              </a:rPr>
              <a:t> </a:t>
            </a:r>
            <a:r>
              <a:rPr lang="en-US" sz="1600">
                <a:latin typeface="Variable Width"/>
              </a:rPr>
              <a:t>Centralized vs. Distributed vs. Asynchronous Query Messages</a:t>
            </a:r>
            <a:endParaRPr lang="en-US">
              <a:latin typeface="Variable Width"/>
            </a:endParaRPr>
          </a:p>
          <a:p>
            <a:pPr marL="114300" indent="-114300">
              <a:lnSpc>
                <a:spcPct val="100000"/>
              </a:lnSpc>
            </a:pPr>
            <a:r>
              <a:rPr lang="en-US">
                <a:latin typeface="Variable Width"/>
              </a:rPr>
              <a:t>Architectural Styles for Notification Types</a:t>
            </a:r>
          </a:p>
          <a:p>
            <a:pPr marL="341313" lvl="1" indent="-112713">
              <a:lnSpc>
                <a:spcPct val="100000"/>
              </a:lnSpc>
            </a:pPr>
            <a:r>
              <a:rPr lang="en-US" sz="1600">
                <a:latin typeface="Variable Width"/>
              </a:rPr>
              <a:t>Centralized vs. Distributed vs. Asynchronous Notification Messages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dirty="0" smtClean="0"/>
              <a:t> </a:t>
            </a:r>
            <a:endParaRPr lang="en-US" dirty="0"/>
          </a:p>
        </p:txBody>
      </p:sp>
      <p:sp>
        <p:nvSpPr>
          <p:cNvPr id="9"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0" name="Slide Number Placeholder 5"/>
          <p:cNvSpPr>
            <a:spLocks noGrp="1"/>
          </p:cNvSpPr>
          <p:nvPr>
            <p:ph type="sldNum" sz="quarter" idx="12"/>
          </p:nvPr>
        </p:nvSpPr>
        <p:spPr/>
        <p:txBody>
          <a:bodyPr/>
          <a:lstStyle/>
          <a:p>
            <a:fld id="{56D1C811-2665-4F8C-89C3-7C1679A4272F}" type="slidenum">
              <a:rPr lang="en-US"/>
              <a:pPr/>
              <a:t>6</a:t>
            </a:fld>
            <a:endParaRPr lang="en-US"/>
          </a:p>
        </p:txBody>
      </p:sp>
      <p:sp>
        <p:nvSpPr>
          <p:cNvPr id="6146" name="Rectangle 2"/>
          <p:cNvSpPr>
            <a:spLocks noGrp="1" noChangeArrowheads="1"/>
          </p:cNvSpPr>
          <p:nvPr>
            <p:ph type="title"/>
          </p:nvPr>
        </p:nvSpPr>
        <p:spPr/>
        <p:txBody>
          <a:bodyPr/>
          <a:lstStyle/>
          <a:p>
            <a:r>
              <a:rPr lang="en-US"/>
              <a:t>What You Should Learn</a:t>
            </a:r>
          </a:p>
        </p:txBody>
      </p:sp>
      <p:sp>
        <p:nvSpPr>
          <p:cNvPr id="6147" name="Rectangle 3"/>
          <p:cNvSpPr>
            <a:spLocks noGrp="1" noChangeArrowheads="1"/>
          </p:cNvSpPr>
          <p:nvPr>
            <p:ph type="body" idx="1"/>
          </p:nvPr>
        </p:nvSpPr>
        <p:spPr>
          <a:xfrm>
            <a:off x="381000" y="1092200"/>
            <a:ext cx="8458200" cy="762000"/>
          </a:xfrm>
        </p:spPr>
        <p:txBody>
          <a:bodyPr/>
          <a:lstStyle/>
          <a:p>
            <a:pPr>
              <a:lnSpc>
                <a:spcPct val="90000"/>
              </a:lnSpc>
            </a:pPr>
            <a:r>
              <a:rPr lang="en-US" sz="2400"/>
              <a:t>Understand the essential features of a given problem and then make the most appropriate architectural choices. </a:t>
            </a:r>
          </a:p>
        </p:txBody>
      </p:sp>
      <p:sp>
        <p:nvSpPr>
          <p:cNvPr id="6148" name="Line 4"/>
          <p:cNvSpPr>
            <a:spLocks noChangeShapeType="1"/>
          </p:cNvSpPr>
          <p:nvPr/>
        </p:nvSpPr>
        <p:spPr bwMode="auto">
          <a:xfrm>
            <a:off x="381000" y="2286000"/>
            <a:ext cx="2133600" cy="0"/>
          </a:xfrm>
          <a:prstGeom prst="line">
            <a:avLst/>
          </a:prstGeom>
          <a:noFill/>
          <a:ln w="38100">
            <a:solidFill>
              <a:schemeClr val="tx1"/>
            </a:solidFill>
            <a:prstDash val="dash"/>
            <a:round/>
            <a:headEnd/>
            <a:tailEnd/>
          </a:ln>
          <a:effectLst/>
        </p:spPr>
        <p:txBody>
          <a:bodyPr/>
          <a:lstStyle/>
          <a:p>
            <a:endParaRPr lang="en-US"/>
          </a:p>
        </p:txBody>
      </p:sp>
      <p:sp>
        <p:nvSpPr>
          <p:cNvPr id="6149" name="Rectangle 5"/>
          <p:cNvSpPr>
            <a:spLocks noChangeArrowheads="1"/>
          </p:cNvSpPr>
          <p:nvPr/>
        </p:nvSpPr>
        <p:spPr bwMode="auto">
          <a:xfrm>
            <a:off x="228600" y="2590800"/>
            <a:ext cx="8382000" cy="3300413"/>
          </a:xfrm>
          <a:prstGeom prst="rect">
            <a:avLst/>
          </a:prstGeom>
          <a:noFill/>
          <a:ln w="9525">
            <a:noFill/>
            <a:miter lim="800000"/>
            <a:headEnd/>
            <a:tailEnd/>
          </a:ln>
          <a:effectLst/>
        </p:spPr>
        <p:txBody>
          <a:bodyPr>
            <a:spAutoFit/>
          </a:bodyPr>
          <a:lstStyle/>
          <a:p>
            <a:pPr>
              <a:lnSpc>
                <a:spcPct val="100000"/>
              </a:lnSpc>
              <a:spcBef>
                <a:spcPct val="50000"/>
              </a:spcBef>
            </a:pPr>
            <a:r>
              <a:rPr lang="en-US"/>
              <a:t>Recognize major architecture styles (paradigms) in existing software systems.</a:t>
            </a:r>
          </a:p>
          <a:p>
            <a:pPr lvl="1">
              <a:lnSpc>
                <a:spcPct val="100000"/>
              </a:lnSpc>
              <a:spcBef>
                <a:spcPct val="50000"/>
              </a:spcBef>
              <a:buFontTx/>
              <a:buChar char="–"/>
            </a:pPr>
            <a:r>
              <a:rPr lang="en-US" sz="1600" b="0"/>
              <a:t>Understand and evaluate existing software designs from an architectural perspective</a:t>
            </a:r>
          </a:p>
          <a:p>
            <a:pPr lvl="1">
              <a:lnSpc>
                <a:spcPct val="100000"/>
              </a:lnSpc>
              <a:spcBef>
                <a:spcPct val="50000"/>
              </a:spcBef>
              <a:buFontTx/>
              <a:buChar char="–"/>
            </a:pPr>
            <a:r>
              <a:rPr lang="en-US" sz="1600" b="0"/>
              <a:t>Generate reasonable architecture alternatives</a:t>
            </a:r>
          </a:p>
          <a:p>
            <a:pPr>
              <a:lnSpc>
                <a:spcPct val="100000"/>
              </a:lnSpc>
              <a:spcBef>
                <a:spcPct val="50000"/>
              </a:spcBef>
            </a:pPr>
            <a:r>
              <a:rPr lang="en-US"/>
              <a:t>Understand how formal notations and models can characterize and reason about a formal design</a:t>
            </a:r>
          </a:p>
          <a:p>
            <a:pPr lvl="1">
              <a:lnSpc>
                <a:spcPct val="100000"/>
              </a:lnSpc>
              <a:spcBef>
                <a:spcPct val="50000"/>
              </a:spcBef>
              <a:buFontTx/>
              <a:buChar char="–"/>
            </a:pPr>
            <a:r>
              <a:rPr lang="en-US" sz="1600" b="0"/>
              <a:t>Describe an architecture adequately</a:t>
            </a:r>
          </a:p>
          <a:p>
            <a:pPr>
              <a:lnSpc>
                <a:spcPct val="100000"/>
              </a:lnSpc>
              <a:spcBef>
                <a:spcPct val="50000"/>
              </a:spcBef>
            </a:pPr>
            <a:r>
              <a:rPr lang="en-US"/>
              <a:t>Present examples of architectures that serve as models for new designs.</a:t>
            </a:r>
          </a:p>
          <a:p>
            <a:pPr lvl="1">
              <a:lnSpc>
                <a:spcPct val="100000"/>
              </a:lnSpc>
              <a:spcBef>
                <a:spcPct val="50000"/>
              </a:spcBef>
              <a:buFontTx/>
              <a:buChar char="–"/>
            </a:pPr>
            <a:r>
              <a:rPr lang="en-US" sz="1600" b="0"/>
              <a:t>Understand how to use domain knowledge to specialize an architecture. </a:t>
            </a:r>
          </a:p>
          <a:p>
            <a:pPr lvl="1">
              <a:lnSpc>
                <a:spcPct val="100000"/>
              </a:lnSpc>
              <a:spcBef>
                <a:spcPct val="50000"/>
              </a:spcBef>
              <a:buFontTx/>
              <a:buChar char="–"/>
            </a:pPr>
            <a:r>
              <a:rPr lang="en-US" sz="1600" b="0"/>
              <a:t>Construct a medium sized architecture that satisfies an architectural perspective</a:t>
            </a:r>
          </a:p>
        </p:txBody>
      </p:sp>
      <p:sp>
        <p:nvSpPr>
          <p:cNvPr id="6150" name="Text Box 6"/>
          <p:cNvSpPr txBox="1">
            <a:spLocks noChangeArrowheads="1"/>
          </p:cNvSpPr>
          <p:nvPr/>
        </p:nvSpPr>
        <p:spPr bwMode="auto">
          <a:xfrm>
            <a:off x="2590800" y="2057400"/>
            <a:ext cx="3187700" cy="396875"/>
          </a:xfrm>
          <a:prstGeom prst="rect">
            <a:avLst/>
          </a:prstGeom>
          <a:noFill/>
          <a:ln w="9525">
            <a:noFill/>
            <a:miter lim="800000"/>
            <a:headEnd/>
            <a:tailEnd/>
          </a:ln>
          <a:effectLst/>
        </p:spPr>
        <p:txBody>
          <a:bodyPr wrap="none">
            <a:spAutoFit/>
          </a:bodyPr>
          <a:lstStyle/>
          <a:p>
            <a:pPr>
              <a:lnSpc>
                <a:spcPct val="100000"/>
              </a:lnSpc>
              <a:spcBef>
                <a:spcPct val="0"/>
              </a:spcBef>
              <a:buFontTx/>
              <a:buNone/>
            </a:pPr>
            <a:r>
              <a:rPr lang="en-US" sz="2000"/>
              <a:t>How we are going to do this</a:t>
            </a:r>
          </a:p>
        </p:txBody>
      </p:sp>
      <p:sp>
        <p:nvSpPr>
          <p:cNvPr id="6151" name="Line 7"/>
          <p:cNvSpPr>
            <a:spLocks noChangeShapeType="1"/>
          </p:cNvSpPr>
          <p:nvPr/>
        </p:nvSpPr>
        <p:spPr bwMode="auto">
          <a:xfrm>
            <a:off x="5867400" y="2286000"/>
            <a:ext cx="2514600" cy="0"/>
          </a:xfrm>
          <a:prstGeom prst="line">
            <a:avLst/>
          </a:prstGeom>
          <a:noFill/>
          <a:ln w="38100">
            <a:solidFill>
              <a:schemeClr val="tx1"/>
            </a:solidFill>
            <a:prstDash val="dash"/>
            <a:round/>
            <a:headEnd/>
            <a:tailEnd/>
          </a:ln>
          <a:effec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4C5E0887-1251-430E-8967-67F41923044F}" type="slidenum">
              <a:rPr lang="en-US"/>
              <a:pPr/>
              <a:t>60</a:t>
            </a:fld>
            <a:endParaRPr lang="en-US"/>
          </a:p>
        </p:txBody>
      </p:sp>
      <p:sp>
        <p:nvSpPr>
          <p:cNvPr id="1074178" name="Rectangle 2"/>
          <p:cNvSpPr>
            <a:spLocks noGrp="1" noChangeArrowheads="1"/>
          </p:cNvSpPr>
          <p:nvPr>
            <p:ph type="title"/>
          </p:nvPr>
        </p:nvSpPr>
        <p:spPr/>
        <p:txBody>
          <a:bodyPr/>
          <a:lstStyle/>
          <a:p>
            <a:r>
              <a:rPr lang="en-US" sz="2800"/>
              <a:t>Process Interaction in Distributed Programs (PIDP)</a:t>
            </a:r>
          </a:p>
        </p:txBody>
      </p:sp>
      <p:sp>
        <p:nvSpPr>
          <p:cNvPr id="1074179" name="Rectangle 3"/>
          <p:cNvSpPr>
            <a:spLocks noGrp="1" noChangeArrowheads="1"/>
          </p:cNvSpPr>
          <p:nvPr>
            <p:ph type="body" idx="1"/>
          </p:nvPr>
        </p:nvSpPr>
        <p:spPr/>
        <p:txBody>
          <a:bodyPr/>
          <a:lstStyle/>
          <a:p>
            <a:r>
              <a:rPr lang="en-US" sz="1000">
                <a:solidFill>
                  <a:schemeClr val="hlink"/>
                </a:solidFill>
              </a:rPr>
              <a:t>Gregory R. Adams. Paradigms for Process Interaction in Distributed Programs. ACM Computing Surveys, 23(1):49-90, March 1991.</a:t>
            </a:r>
          </a:p>
          <a:p>
            <a:r>
              <a:rPr lang="en-US" sz="2000"/>
              <a:t>Cooperating Message Passing Processes: </a:t>
            </a:r>
          </a:p>
          <a:p>
            <a:pPr lvl="1"/>
            <a:r>
              <a:rPr lang="en-US" sz="1800"/>
              <a:t> One way Data Flow Through a Network of Filters</a:t>
            </a:r>
          </a:p>
          <a:p>
            <a:pPr lvl="1"/>
            <a:r>
              <a:rPr lang="en-US" sz="1800"/>
              <a:t> Request &amp; Replies between clients &amp; servers</a:t>
            </a:r>
          </a:p>
          <a:p>
            <a:pPr lvl="1"/>
            <a:r>
              <a:rPr lang="en-US" sz="1800"/>
              <a:t> Heartbeat Interaction between neighboring processes</a:t>
            </a:r>
          </a:p>
          <a:p>
            <a:pPr lvl="1"/>
            <a:r>
              <a:rPr lang="en-US" sz="1800"/>
              <a:t> Probes &amp; Echoes in Graphs</a:t>
            </a:r>
          </a:p>
          <a:p>
            <a:pPr lvl="1"/>
            <a:r>
              <a:rPr lang="en-US" sz="1800"/>
              <a:t> Broadcasts between processes in complete graphs</a:t>
            </a:r>
          </a:p>
          <a:p>
            <a:pPr lvl="1"/>
            <a:r>
              <a:rPr lang="en-US" sz="1800"/>
              <a:t> Token passing along edges in a graph</a:t>
            </a:r>
          </a:p>
          <a:p>
            <a:pPr lvl="1"/>
            <a:r>
              <a:rPr lang="en-US" sz="1800"/>
              <a:t> Coordination between centralized server processes</a:t>
            </a:r>
          </a:p>
          <a:p>
            <a:pPr lvl="1"/>
            <a:r>
              <a:rPr lang="en-US" sz="1800"/>
              <a:t> Replicated workers sharing a bag of tasks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752E4B8B-8659-4626-BA62-4E523F1A4C09}" type="slidenum">
              <a:rPr lang="en-US"/>
              <a:pPr/>
              <a:t>61</a:t>
            </a:fld>
            <a:endParaRPr lang="en-US"/>
          </a:p>
        </p:txBody>
      </p:sp>
      <p:sp>
        <p:nvSpPr>
          <p:cNvPr id="1075202" name="Rectangle 2"/>
          <p:cNvSpPr>
            <a:spLocks noGrp="1" noChangeArrowheads="1"/>
          </p:cNvSpPr>
          <p:nvPr>
            <p:ph type="title"/>
          </p:nvPr>
        </p:nvSpPr>
        <p:spPr/>
        <p:txBody>
          <a:bodyPr/>
          <a:lstStyle/>
          <a:p>
            <a:r>
              <a:rPr lang="en-US"/>
              <a:t>Distributed Processes Architecture Styles</a:t>
            </a:r>
          </a:p>
        </p:txBody>
      </p:sp>
      <p:sp>
        <p:nvSpPr>
          <p:cNvPr id="1075203" name="Rectangle 3"/>
          <p:cNvSpPr>
            <a:spLocks noGrp="1" noChangeArrowheads="1"/>
          </p:cNvSpPr>
          <p:nvPr>
            <p:ph type="body" idx="1"/>
          </p:nvPr>
        </p:nvSpPr>
        <p:spPr/>
        <p:txBody>
          <a:bodyPr/>
          <a:lstStyle/>
          <a:p>
            <a:pPr>
              <a:lnSpc>
                <a:spcPct val="90000"/>
              </a:lnSpc>
            </a:pPr>
            <a:r>
              <a:rPr lang="en-US" sz="1000">
                <a:solidFill>
                  <a:schemeClr val="hlink"/>
                </a:solidFill>
              </a:rPr>
              <a:t>Mary Shaw &amp; David Garlan, Software Architecture: Perspectives on an Emerging Discipline;, Prentice Hall, 1996.</a:t>
            </a:r>
          </a:p>
          <a:p>
            <a:pPr>
              <a:lnSpc>
                <a:spcPct val="90000"/>
              </a:lnSpc>
            </a:pPr>
            <a:r>
              <a:rPr lang="en-US" sz="1000">
                <a:hlinkClick r:id="rId2"/>
              </a:rPr>
              <a:t>http://hebb.cis.uoguelph.ca/~dave/27320/new/architec.html</a:t>
            </a:r>
            <a:endParaRPr lang="en-US" sz="1000"/>
          </a:p>
          <a:p>
            <a:pPr>
              <a:lnSpc>
                <a:spcPct val="90000"/>
              </a:lnSpc>
            </a:pPr>
            <a:r>
              <a:rPr lang="en-US" sz="1000">
                <a:solidFill>
                  <a:schemeClr val="hlink"/>
                </a:solidFill>
              </a:rPr>
              <a:t>Y. Morisawa et. al</a:t>
            </a:r>
            <a:r>
              <a:rPr lang="en-US" sz="1000"/>
              <a:t> </a:t>
            </a:r>
            <a:r>
              <a:rPr lang="en-US" sz="1000" u="sng">
                <a:solidFill>
                  <a:schemeClr val="hlink"/>
                </a:solidFill>
              </a:rPr>
              <a:t>Architectural Styles for distributed processing systems and practical selection method</a:t>
            </a:r>
            <a:endParaRPr lang="en-US" sz="1000"/>
          </a:p>
          <a:p>
            <a:pPr>
              <a:lnSpc>
                <a:spcPct val="90000"/>
              </a:lnSpc>
            </a:pPr>
            <a:r>
              <a:rPr lang="en-US" sz="2000" b="0"/>
              <a:t>Other familiar architectures</a:t>
            </a:r>
          </a:p>
          <a:p>
            <a:pPr lvl="1">
              <a:lnSpc>
                <a:spcPct val="90000"/>
              </a:lnSpc>
            </a:pPr>
            <a:r>
              <a:rPr lang="en-US" sz="1800"/>
              <a:t>Distributed processes</a:t>
            </a:r>
            <a:r>
              <a:rPr lang="en-US" sz="1800" b="0"/>
              <a:t> – </a:t>
            </a:r>
          </a:p>
          <a:p>
            <a:pPr lvl="2">
              <a:lnSpc>
                <a:spcPct val="90000"/>
              </a:lnSpc>
            </a:pPr>
            <a:r>
              <a:rPr lang="en-US" sz="1600" b="0"/>
              <a:t>have developed a number of common organizations for multi-process systems. </a:t>
            </a:r>
          </a:p>
          <a:p>
            <a:pPr lvl="2">
              <a:lnSpc>
                <a:spcPct val="90000"/>
              </a:lnSpc>
            </a:pPr>
            <a:r>
              <a:rPr lang="en-US" sz="1600" b="0"/>
              <a:t>Some are defined by their topology (e.g. ring, star) </a:t>
            </a:r>
          </a:p>
          <a:p>
            <a:pPr lvl="2">
              <a:lnSpc>
                <a:spcPct val="90000"/>
              </a:lnSpc>
            </a:pPr>
            <a:r>
              <a:rPr lang="en-US" sz="1600" b="0"/>
              <a:t>Others are characterized in terms of the kind of inter-process protocols that are used (e.g. heartbeat algorithms). </a:t>
            </a:r>
          </a:p>
          <a:p>
            <a:pPr lvl="2">
              <a:lnSpc>
                <a:spcPct val="90000"/>
              </a:lnSpc>
            </a:pPr>
            <a:r>
              <a:rPr lang="en-US" sz="1600" b="0"/>
              <a:t>A common form of distributed system architecture is </a:t>
            </a:r>
            <a:r>
              <a:rPr lang="en-US" sz="1600" b="0" i="1"/>
              <a:t>client-server</a:t>
            </a:r>
            <a:r>
              <a:rPr lang="en-US" sz="1600" b="0"/>
              <a:t>. </a:t>
            </a:r>
          </a:p>
          <a:p>
            <a:pPr lvl="3">
              <a:lnSpc>
                <a:spcPct val="90000"/>
              </a:lnSpc>
            </a:pPr>
            <a:r>
              <a:rPr lang="en-US" sz="1400" b="0"/>
              <a:t>A server provides services to the clients. </a:t>
            </a:r>
          </a:p>
          <a:p>
            <a:pPr lvl="3">
              <a:lnSpc>
                <a:spcPct val="90000"/>
              </a:lnSpc>
            </a:pPr>
            <a:r>
              <a:rPr lang="en-US" sz="1400" b="0"/>
              <a:t>The server does not usually know the number or identity of the clients which will access it. </a:t>
            </a:r>
          </a:p>
          <a:p>
            <a:pPr lvl="3">
              <a:lnSpc>
                <a:spcPct val="90000"/>
              </a:lnSpc>
            </a:pPr>
            <a:r>
              <a:rPr lang="en-US" sz="1400" b="0"/>
              <a:t>The clients know the identity of the server (or can find it out through another name-server) and access it through a remote procedure call. </a:t>
            </a:r>
          </a:p>
          <a:p>
            <a:pPr lvl="1">
              <a:lnSpc>
                <a:spcPct val="90000"/>
              </a:lnSpc>
            </a:pPr>
            <a:r>
              <a:rPr lang="en-US" sz="1800"/>
              <a:t>Main program/subroutine organizations</a:t>
            </a:r>
            <a:r>
              <a:rPr lang="en-US" sz="1800" b="0"/>
              <a:t>: The primary organization of many systems mirrors the programming language in which the system is written. </a:t>
            </a:r>
          </a:p>
          <a:p>
            <a:pPr lvl="1">
              <a:lnSpc>
                <a:spcPct val="90000"/>
              </a:lnSpc>
            </a:pPr>
            <a:r>
              <a:rPr lang="en-US" sz="1800" b="0"/>
              <a:t> </a:t>
            </a:r>
            <a:r>
              <a:rPr lang="en-US" sz="1800"/>
              <a:t>Domain Specific Software Architectures (DSSA)</a:t>
            </a:r>
          </a:p>
          <a:p>
            <a:pPr lvl="1">
              <a:lnSpc>
                <a:spcPct val="90000"/>
              </a:lnSpc>
            </a:pPr>
            <a:r>
              <a:rPr lang="en-US" sz="1800"/>
              <a:t>State-transition systems</a:t>
            </a:r>
            <a:r>
              <a:rPr lang="en-US" sz="1800" b="0"/>
              <a:t>: A common organization for many reactive systems. Define in terms of a set of states and a set of named transitions </a:t>
            </a:r>
            <a:endParaRPr 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06C86BB5-2E5C-4B98-A5B0-C390E22DE165}" type="slidenum">
              <a:rPr lang="en-US"/>
              <a:pPr/>
              <a:t>62</a:t>
            </a:fld>
            <a:endParaRPr lang="en-US"/>
          </a:p>
        </p:txBody>
      </p:sp>
      <p:sp>
        <p:nvSpPr>
          <p:cNvPr id="1076226" name="Rectangle 2"/>
          <p:cNvSpPr>
            <a:spLocks noGrp="1" noChangeArrowheads="1"/>
          </p:cNvSpPr>
          <p:nvPr>
            <p:ph type="title"/>
          </p:nvPr>
        </p:nvSpPr>
        <p:spPr/>
        <p:txBody>
          <a:bodyPr/>
          <a:lstStyle/>
          <a:p>
            <a:r>
              <a:rPr lang="en-US"/>
              <a:t>Process Control Architecture Styles</a:t>
            </a:r>
          </a:p>
        </p:txBody>
      </p:sp>
      <p:sp>
        <p:nvSpPr>
          <p:cNvPr id="1076227" name="Rectangle 3"/>
          <p:cNvSpPr>
            <a:spLocks noGrp="1" noChangeArrowheads="1"/>
          </p:cNvSpPr>
          <p:nvPr>
            <p:ph type="body" idx="1"/>
          </p:nvPr>
        </p:nvSpPr>
        <p:spPr/>
        <p:txBody>
          <a:bodyPr/>
          <a:lstStyle/>
          <a:p>
            <a:pPr>
              <a:lnSpc>
                <a:spcPct val="90000"/>
              </a:lnSpc>
            </a:pPr>
            <a:r>
              <a:rPr lang="en-US" sz="1000">
                <a:solidFill>
                  <a:schemeClr val="hlink"/>
                </a:solidFill>
              </a:rPr>
              <a:t>Mary Shaw &amp; David Garlan, Software Architecture: Perspectives on an Emerging Discipline;, Prentice Hall, 1996.</a:t>
            </a:r>
          </a:p>
          <a:p>
            <a:pPr>
              <a:lnSpc>
                <a:spcPct val="90000"/>
              </a:lnSpc>
            </a:pPr>
            <a:r>
              <a:rPr lang="en-US" sz="1000">
                <a:hlinkClick r:id="rId2"/>
              </a:rPr>
              <a:t>http://hebb.cis.uoguelph.ca/~dave/27320/new/architec.html</a:t>
            </a:r>
            <a:endParaRPr lang="en-US" sz="1000"/>
          </a:p>
          <a:p>
            <a:pPr>
              <a:lnSpc>
                <a:spcPct val="90000"/>
              </a:lnSpc>
            </a:pPr>
            <a:r>
              <a:rPr lang="en-US" sz="2400" b="0"/>
              <a:t>Process Control</a:t>
            </a:r>
          </a:p>
          <a:p>
            <a:pPr lvl="1">
              <a:lnSpc>
                <a:spcPct val="90000"/>
              </a:lnSpc>
            </a:pPr>
            <a:r>
              <a:rPr lang="en-US" sz="2000"/>
              <a:t>Process Control Paradigms</a:t>
            </a:r>
          </a:p>
          <a:p>
            <a:pPr lvl="2">
              <a:lnSpc>
                <a:spcPct val="90000"/>
              </a:lnSpc>
            </a:pPr>
            <a:r>
              <a:rPr lang="en-US" sz="1600"/>
              <a:t>Usually associated with real-time control of physical processes</a:t>
            </a:r>
            <a:r>
              <a:rPr lang="en-US" sz="1800"/>
              <a:t>. </a:t>
            </a:r>
            <a:r>
              <a:rPr lang="en-US" sz="1600"/>
              <a:t>The system maintains specified properties of the output process near a reference value</a:t>
            </a:r>
          </a:p>
          <a:p>
            <a:pPr lvl="3">
              <a:lnSpc>
                <a:spcPct val="90000"/>
              </a:lnSpc>
            </a:pPr>
            <a:r>
              <a:rPr lang="en-US" sz="1600"/>
              <a:t>Open Loop Systems: If the process is completely defined, repeatable, and the process runs without surveillance</a:t>
            </a:r>
          </a:p>
          <a:p>
            <a:pPr lvl="4">
              <a:lnSpc>
                <a:spcPct val="90000"/>
              </a:lnSpc>
            </a:pPr>
            <a:r>
              <a:rPr lang="en-US" sz="1400"/>
              <a:t> Space Heater</a:t>
            </a:r>
          </a:p>
          <a:p>
            <a:pPr lvl="3">
              <a:lnSpc>
                <a:spcPct val="90000"/>
              </a:lnSpc>
            </a:pPr>
            <a:r>
              <a:rPr lang="en-US" sz="1600" b="0"/>
              <a:t>Closed Loop Systems: Output is used to control the inputs to maintain a monitored value </a:t>
            </a:r>
          </a:p>
          <a:p>
            <a:pPr lvl="4">
              <a:lnSpc>
                <a:spcPct val="90000"/>
              </a:lnSpc>
            </a:pPr>
            <a:r>
              <a:rPr lang="en-US" sz="1400" b="0"/>
              <a:t> Speed Control, etc.  Feed back and Feed Forward controller.</a:t>
            </a:r>
            <a:endParaRPr lang="en-US" sz="1400"/>
          </a:p>
          <a:p>
            <a:pPr lvl="1">
              <a:lnSpc>
                <a:spcPct val="90000"/>
              </a:lnSpc>
            </a:pPr>
            <a:r>
              <a:rPr lang="en-US" sz="2000"/>
              <a:t>General Constructs:</a:t>
            </a:r>
          </a:p>
          <a:p>
            <a:pPr lvl="2">
              <a:lnSpc>
                <a:spcPct val="90000"/>
              </a:lnSpc>
            </a:pPr>
            <a:r>
              <a:rPr lang="en-US" sz="1800"/>
              <a:t>Computational Elements</a:t>
            </a:r>
          </a:p>
          <a:p>
            <a:pPr lvl="2">
              <a:lnSpc>
                <a:spcPct val="90000"/>
              </a:lnSpc>
            </a:pPr>
            <a:r>
              <a:rPr lang="en-US" sz="1800"/>
              <a:t>Data Elements</a:t>
            </a:r>
          </a:p>
          <a:p>
            <a:pPr lvl="2">
              <a:lnSpc>
                <a:spcPct val="90000"/>
              </a:lnSpc>
            </a:pPr>
            <a:r>
              <a:rPr lang="en-US" sz="1800"/>
              <a:t>Control Loop Paradigm</a:t>
            </a:r>
            <a:endParaRPr lang="en-US" sz="1800" b="0"/>
          </a:p>
          <a:p>
            <a:pPr lvl="1">
              <a:lnSpc>
                <a:spcPct val="90000"/>
              </a:lnSpc>
            </a:pPr>
            <a:r>
              <a:rPr lang="en-US" sz="2000"/>
              <a:t> Concerns</a:t>
            </a:r>
          </a:p>
          <a:p>
            <a:pPr lvl="2">
              <a:lnSpc>
                <a:spcPct val="90000"/>
              </a:lnSpc>
            </a:pPr>
            <a:r>
              <a:rPr lang="en-US" sz="1600"/>
              <a:t>We need to worry about the physical control laws (s-domain) versus the time sampled control laws (Z-Domain) and the introduction of poles and zeroes into the transfer function.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5"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6" name="Slide Number Placeholder 5"/>
          <p:cNvSpPr>
            <a:spLocks noGrp="1"/>
          </p:cNvSpPr>
          <p:nvPr>
            <p:ph type="sldNum" sz="quarter" idx="12"/>
          </p:nvPr>
        </p:nvSpPr>
        <p:spPr/>
        <p:txBody>
          <a:bodyPr/>
          <a:lstStyle/>
          <a:p>
            <a:fld id="{19CC11C4-DAF5-4E03-A1C5-E19F9196FB2B}" type="slidenum">
              <a:rPr lang="en-US"/>
              <a:pPr/>
              <a:t>63</a:t>
            </a:fld>
            <a:endParaRPr lang="en-US"/>
          </a:p>
        </p:txBody>
      </p:sp>
      <p:sp>
        <p:nvSpPr>
          <p:cNvPr id="1077250" name="Rectangle 2"/>
          <p:cNvSpPr>
            <a:spLocks noGrp="1" noChangeArrowheads="1"/>
          </p:cNvSpPr>
          <p:nvPr>
            <p:ph type="title"/>
          </p:nvPr>
        </p:nvSpPr>
        <p:spPr/>
        <p:txBody>
          <a:bodyPr/>
          <a:lstStyle/>
          <a:p>
            <a:r>
              <a:rPr lang="en-US" sz="3200"/>
              <a:t>Heterogeneous Architecture Styles</a:t>
            </a:r>
          </a:p>
        </p:txBody>
      </p:sp>
      <p:sp>
        <p:nvSpPr>
          <p:cNvPr id="1077251" name="Rectangle 3"/>
          <p:cNvSpPr>
            <a:spLocks noGrp="1" noChangeArrowheads="1"/>
          </p:cNvSpPr>
          <p:nvPr>
            <p:ph type="body" idx="1"/>
          </p:nvPr>
        </p:nvSpPr>
        <p:spPr/>
        <p:txBody>
          <a:bodyPr/>
          <a:lstStyle/>
          <a:p>
            <a:pPr>
              <a:buFontTx/>
              <a:buNone/>
            </a:pPr>
            <a:endParaRPr lang="en-US" sz="1000" dirty="0">
              <a:solidFill>
                <a:schemeClr val="hlink"/>
              </a:solidFill>
            </a:endParaRPr>
          </a:p>
          <a:p>
            <a:r>
              <a:rPr lang="en-US" sz="2400" b="0" dirty="0"/>
              <a:t>Heterogeneous Architectures</a:t>
            </a:r>
          </a:p>
          <a:p>
            <a:pPr lvl="1"/>
            <a:r>
              <a:rPr lang="en-US" sz="2000" b="0" dirty="0"/>
              <a:t>Most systems involve the combination of several styles. </a:t>
            </a:r>
          </a:p>
          <a:p>
            <a:pPr lvl="1"/>
            <a:r>
              <a:rPr lang="en-US" sz="2000" b="0" dirty="0"/>
              <a:t>Components of a hierarchical system may have an internal structure developed using a different method. </a:t>
            </a:r>
          </a:p>
          <a:p>
            <a:pPr lvl="1"/>
            <a:r>
              <a:rPr lang="en-US" sz="2000" b="0" dirty="0"/>
              <a:t>Connectors may also be decomposed into other systems (e.g. pipes can be implemented internally as FIFO queues). </a:t>
            </a:r>
          </a:p>
          <a:p>
            <a:pPr lvl="1"/>
            <a:r>
              <a:rPr lang="en-US" sz="2000" b="0" dirty="0"/>
              <a:t>A single component may also use a mixture of architectural connectors. </a:t>
            </a:r>
          </a:p>
          <a:p>
            <a:pPr lvl="2"/>
            <a:r>
              <a:rPr lang="en-US" sz="1800" b="0" dirty="0"/>
              <a:t>An example of this is Unix pipes-and-filter system in which the file system acts as the repository, receives control through initialization switches, and interacts with other components through pipes. </a:t>
            </a:r>
            <a:br>
              <a:rPr lang="en-US" sz="1800" b="0" dirty="0"/>
            </a:br>
            <a:endParaRPr lang="en-US" sz="1800" b="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685800" y="2286000"/>
            <a:ext cx="7772400" cy="1143000"/>
          </a:xfrm>
        </p:spPr>
        <p:txBody>
          <a:bodyPr/>
          <a:lstStyle/>
          <a:p>
            <a:r>
              <a:rPr lang="en-US" dirty="0" smtClean="0"/>
              <a:t>Case Studies</a:t>
            </a:r>
            <a:br>
              <a:rPr lang="en-US" dirty="0" smtClean="0"/>
            </a:br>
            <a:r>
              <a:rPr lang="en-US" dirty="0" smtClean="0"/>
              <a:t>(Domain Specific Architectures)</a:t>
            </a:r>
            <a:endParaRPr lang="en-US" dirty="0"/>
          </a:p>
        </p:txBody>
      </p:sp>
      <p:sp>
        <p:nvSpPr>
          <p:cNvPr id="461827" name="Rectangle 3"/>
          <p:cNvSpPr>
            <a:spLocks noGrp="1" noChangeArrowheads="1"/>
          </p:cNvSpPr>
          <p:nvPr>
            <p:ph type="subTitle" idx="1"/>
          </p:nvPr>
        </p:nvSpPr>
        <p:spPr/>
        <p:txBody>
          <a:bodyPr/>
          <a:lstStyle/>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885FC8CE-B061-4730-8129-6206B9EFCA11}" type="slidenum">
              <a:rPr lang="en-US"/>
              <a:pPr/>
              <a:t>65</a:t>
            </a:fld>
            <a:endParaRPr lang="en-US"/>
          </a:p>
        </p:txBody>
      </p:sp>
      <p:sp>
        <p:nvSpPr>
          <p:cNvPr id="538626" name="Rectangle 2"/>
          <p:cNvSpPr>
            <a:spLocks noGrp="1" noChangeArrowheads="1"/>
          </p:cNvSpPr>
          <p:nvPr>
            <p:ph type="title"/>
          </p:nvPr>
        </p:nvSpPr>
        <p:spPr/>
        <p:txBody>
          <a:bodyPr/>
          <a:lstStyle/>
          <a:p>
            <a:r>
              <a:rPr lang="en-US"/>
              <a:t>Case Studies</a:t>
            </a:r>
          </a:p>
        </p:txBody>
      </p:sp>
      <p:sp>
        <p:nvSpPr>
          <p:cNvPr id="538627" name="Rectangle 3"/>
          <p:cNvSpPr>
            <a:spLocks noGrp="1" noChangeArrowheads="1"/>
          </p:cNvSpPr>
          <p:nvPr>
            <p:ph type="body" idx="1"/>
          </p:nvPr>
        </p:nvSpPr>
        <p:spPr>
          <a:xfrm>
            <a:off x="228600" y="1143000"/>
            <a:ext cx="8763000" cy="5029200"/>
          </a:xfrm>
        </p:spPr>
        <p:txBody>
          <a:bodyPr/>
          <a:lstStyle/>
          <a:p>
            <a:r>
              <a:rPr lang="en-US" sz="1000"/>
              <a:t> </a:t>
            </a:r>
            <a:r>
              <a:rPr lang="en-US" sz="1000">
                <a:solidFill>
                  <a:schemeClr val="hlink"/>
                </a:solidFill>
              </a:rPr>
              <a:t>Mary Shaw &amp; David Garlan, Software Architecture: Perspectives on an Emerging Discipline;, Prentice Hall, 1996</a:t>
            </a:r>
            <a:r>
              <a:rPr lang="en-US" sz="1000"/>
              <a:t> </a:t>
            </a:r>
          </a:p>
          <a:p>
            <a:r>
              <a:rPr lang="en-US" sz="2400"/>
              <a:t>Key Word in Context</a:t>
            </a:r>
          </a:p>
          <a:p>
            <a:pPr marL="457200" lvl="1" indent="-111125"/>
            <a:r>
              <a:rPr lang="en-US" sz="1600"/>
              <a:t>The System accepts a ordered set of lines, each line is an ordered set of words, each word an ordered set of characters. </a:t>
            </a:r>
            <a:br>
              <a:rPr lang="en-US" sz="1600"/>
            </a:br>
            <a:r>
              <a:rPr lang="en-US" sz="1600"/>
              <a:t>Any line may be circularly shifted by repeatedly removing the first word and appending it at the end of the line. </a:t>
            </a:r>
            <a:br>
              <a:rPr lang="en-US" sz="1600"/>
            </a:br>
            <a:r>
              <a:rPr lang="en-US" sz="1600"/>
              <a:t>The system outputs a listing of all circular shifts of all lines in alphabetical order.</a:t>
            </a:r>
            <a:endParaRPr lang="en-US" sz="2000"/>
          </a:p>
          <a:p>
            <a:pPr marL="457200" lvl="1" indent="-111125"/>
            <a:r>
              <a:rPr lang="en-US" sz="2000"/>
              <a:t> </a:t>
            </a:r>
            <a:r>
              <a:rPr lang="en-US" sz="1800"/>
              <a:t>How does an architecture change wrt to changes in </a:t>
            </a:r>
          </a:p>
          <a:p>
            <a:pPr marL="914400" lvl="2" indent="-223838"/>
            <a:r>
              <a:rPr lang="en-US" sz="1600"/>
              <a:t>Processing Algorithm</a:t>
            </a:r>
          </a:p>
          <a:p>
            <a:pPr marL="914400" lvl="2" indent="-223838"/>
            <a:r>
              <a:rPr lang="en-US" sz="1600"/>
              <a:t>Data representation</a:t>
            </a:r>
          </a:p>
          <a:p>
            <a:pPr marL="914400" lvl="2" indent="-223838"/>
            <a:r>
              <a:rPr lang="en-US" sz="1600"/>
              <a:t>Data Flow</a:t>
            </a:r>
          </a:p>
          <a:p>
            <a:pPr marL="914400" lvl="2" indent="-223838"/>
            <a:r>
              <a:rPr lang="en-US" sz="1600"/>
              <a:t>Control Flow</a:t>
            </a:r>
          </a:p>
          <a:p>
            <a:pPr marL="457200" lvl="1" indent="-111125"/>
            <a:r>
              <a:rPr lang="en-US" sz="1800"/>
              <a:t>How are these  changes evaluated wrt:</a:t>
            </a:r>
          </a:p>
          <a:p>
            <a:pPr marL="914400" lvl="2" indent="-223838"/>
            <a:r>
              <a:rPr lang="en-US" sz="1600"/>
              <a:t>System enhancements?</a:t>
            </a:r>
          </a:p>
          <a:p>
            <a:pPr marL="914400" lvl="2" indent="-223838"/>
            <a:r>
              <a:rPr lang="en-US" sz="1600"/>
              <a:t>Performance?</a:t>
            </a:r>
          </a:p>
          <a:p>
            <a:pPr marL="914400" lvl="2" indent="-223838"/>
            <a:r>
              <a:rPr lang="en-US" sz="1600"/>
              <a:t>Reuse?</a:t>
            </a:r>
          </a:p>
          <a:p>
            <a:pPr marL="914400" lvl="2" indent="-223838"/>
            <a:r>
              <a:rPr lang="en-US" sz="1600"/>
              <a:t>Other Quality Attributes ?</a:t>
            </a:r>
          </a:p>
        </p:txBody>
      </p:sp>
      <p:sp>
        <p:nvSpPr>
          <p:cNvPr id="538629" name="Rectangle 5"/>
          <p:cNvSpPr>
            <a:spLocks noChangeArrowheads="1"/>
          </p:cNvSpPr>
          <p:nvPr/>
        </p:nvSpPr>
        <p:spPr bwMode="auto">
          <a:xfrm>
            <a:off x="152400" y="6019800"/>
            <a:ext cx="8845550" cy="274638"/>
          </a:xfrm>
          <a:prstGeom prst="rect">
            <a:avLst/>
          </a:prstGeom>
          <a:noFill/>
          <a:ln w="9525">
            <a:noFill/>
            <a:miter lim="800000"/>
            <a:headEnd/>
            <a:tailEnd/>
          </a:ln>
          <a:effectLst/>
        </p:spPr>
        <p:txBody>
          <a:bodyPr lIns="0" rIns="0">
            <a:spAutoFit/>
          </a:bodyPr>
          <a:lstStyle/>
          <a:p>
            <a:pPr>
              <a:lnSpc>
                <a:spcPct val="100000"/>
              </a:lnSpc>
              <a:buFontTx/>
              <a:buNone/>
            </a:pPr>
            <a:r>
              <a:rPr lang="en-US" sz="1200">
                <a:solidFill>
                  <a:srgbClr val="FF0000"/>
                </a:solidFill>
                <a:latin typeface="Arial" pitchFamily="34" charset="0"/>
              </a:rPr>
              <a:t>What are the different considerations for a local vs distributed homogeneous vs distributed heterogeneous system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dirty="0" smtClean="0"/>
              <a:t> </a:t>
            </a:r>
            <a:endParaRPr lang="en-US" dirty="0"/>
          </a:p>
        </p:txBody>
      </p:sp>
      <p:sp>
        <p:nvSpPr>
          <p:cNvPr id="34"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35" name="Slide Number Placeholder 5"/>
          <p:cNvSpPr>
            <a:spLocks noGrp="1"/>
          </p:cNvSpPr>
          <p:nvPr>
            <p:ph type="sldNum" sz="quarter" idx="12"/>
          </p:nvPr>
        </p:nvSpPr>
        <p:spPr/>
        <p:txBody>
          <a:bodyPr/>
          <a:lstStyle/>
          <a:p>
            <a:fld id="{11B90E26-7581-41CB-9400-BBA21C5798B1}" type="slidenum">
              <a:rPr lang="en-US"/>
              <a:pPr/>
              <a:t>66</a:t>
            </a:fld>
            <a:endParaRPr lang="en-US"/>
          </a:p>
        </p:txBody>
      </p:sp>
      <p:sp>
        <p:nvSpPr>
          <p:cNvPr id="539650" name="Rectangle 2"/>
          <p:cNvSpPr>
            <a:spLocks noGrp="1" noChangeArrowheads="1"/>
          </p:cNvSpPr>
          <p:nvPr>
            <p:ph type="title"/>
          </p:nvPr>
        </p:nvSpPr>
        <p:spPr/>
        <p:txBody>
          <a:bodyPr/>
          <a:lstStyle/>
          <a:p>
            <a:r>
              <a:rPr lang="en-US" sz="3200"/>
              <a:t>Main Program with Shared Data</a:t>
            </a:r>
          </a:p>
        </p:txBody>
      </p:sp>
      <p:sp>
        <p:nvSpPr>
          <p:cNvPr id="539652" name="Rectangle 4"/>
          <p:cNvSpPr>
            <a:spLocks noChangeArrowheads="1"/>
          </p:cNvSpPr>
          <p:nvPr/>
        </p:nvSpPr>
        <p:spPr bwMode="auto">
          <a:xfrm>
            <a:off x="3200400" y="1447800"/>
            <a:ext cx="2057400" cy="381000"/>
          </a:xfrm>
          <a:prstGeom prst="rect">
            <a:avLst/>
          </a:prstGeom>
          <a:noFill/>
          <a:ln w="9525">
            <a:solidFill>
              <a:schemeClr val="tx1"/>
            </a:solidFill>
            <a:miter lim="800000"/>
            <a:headEnd/>
            <a:tailEnd/>
          </a:ln>
          <a:effectLst/>
        </p:spPr>
        <p:txBody>
          <a:bodyPr wrap="none" anchor="ctr"/>
          <a:lstStyle/>
          <a:p>
            <a:pPr>
              <a:buFontTx/>
              <a:buNone/>
            </a:pPr>
            <a:r>
              <a:rPr lang="en-US" sz="2000"/>
              <a:t>Master Control</a:t>
            </a:r>
          </a:p>
        </p:txBody>
      </p:sp>
      <p:sp>
        <p:nvSpPr>
          <p:cNvPr id="539653" name="Rectangle 5"/>
          <p:cNvSpPr>
            <a:spLocks noChangeArrowheads="1"/>
          </p:cNvSpPr>
          <p:nvPr/>
        </p:nvSpPr>
        <p:spPr bwMode="auto">
          <a:xfrm>
            <a:off x="381000" y="2362200"/>
            <a:ext cx="838200" cy="381000"/>
          </a:xfrm>
          <a:prstGeom prst="rect">
            <a:avLst/>
          </a:prstGeom>
          <a:noFill/>
          <a:ln w="9525">
            <a:solidFill>
              <a:schemeClr val="tx1"/>
            </a:solidFill>
            <a:miter lim="800000"/>
            <a:headEnd/>
            <a:tailEnd/>
          </a:ln>
          <a:effectLst/>
        </p:spPr>
        <p:txBody>
          <a:bodyPr wrap="none" anchor="ctr"/>
          <a:lstStyle/>
          <a:p>
            <a:pPr>
              <a:buFontTx/>
              <a:buNone/>
            </a:pPr>
            <a:r>
              <a:rPr lang="en-US" sz="2000"/>
              <a:t>Input</a:t>
            </a:r>
          </a:p>
        </p:txBody>
      </p:sp>
      <p:sp>
        <p:nvSpPr>
          <p:cNvPr id="539654" name="Rectangle 6"/>
          <p:cNvSpPr>
            <a:spLocks noChangeArrowheads="1"/>
          </p:cNvSpPr>
          <p:nvPr/>
        </p:nvSpPr>
        <p:spPr bwMode="auto">
          <a:xfrm>
            <a:off x="1600200" y="2438400"/>
            <a:ext cx="1676400" cy="304800"/>
          </a:xfrm>
          <a:prstGeom prst="rect">
            <a:avLst/>
          </a:prstGeom>
          <a:noFill/>
          <a:ln w="9525">
            <a:solidFill>
              <a:schemeClr val="tx1"/>
            </a:solidFill>
            <a:miter lim="800000"/>
            <a:headEnd/>
            <a:tailEnd/>
          </a:ln>
          <a:effectLst/>
        </p:spPr>
        <p:txBody>
          <a:bodyPr wrap="none" anchor="ctr"/>
          <a:lstStyle/>
          <a:p>
            <a:pPr defTabSz="630238">
              <a:buFontTx/>
              <a:buNone/>
            </a:pPr>
            <a:r>
              <a:rPr lang="en-US" sz="2000"/>
              <a:t>Circular Shift</a:t>
            </a:r>
          </a:p>
        </p:txBody>
      </p:sp>
      <p:sp>
        <p:nvSpPr>
          <p:cNvPr id="539655" name="Rectangle 7"/>
          <p:cNvSpPr>
            <a:spLocks noChangeArrowheads="1"/>
          </p:cNvSpPr>
          <p:nvPr/>
        </p:nvSpPr>
        <p:spPr bwMode="auto">
          <a:xfrm>
            <a:off x="3581400" y="2438400"/>
            <a:ext cx="1676400" cy="304800"/>
          </a:xfrm>
          <a:prstGeom prst="rect">
            <a:avLst/>
          </a:prstGeom>
          <a:noFill/>
          <a:ln w="9525">
            <a:solidFill>
              <a:schemeClr val="tx1"/>
            </a:solidFill>
            <a:miter lim="800000"/>
            <a:headEnd/>
            <a:tailEnd/>
          </a:ln>
          <a:effectLst/>
        </p:spPr>
        <p:txBody>
          <a:bodyPr wrap="none" anchor="ctr"/>
          <a:lstStyle/>
          <a:p>
            <a:pPr defTabSz="630238">
              <a:buFontTx/>
              <a:buNone/>
            </a:pPr>
            <a:r>
              <a:rPr lang="en-US" sz="2000"/>
              <a:t>Alphabetizes</a:t>
            </a:r>
          </a:p>
        </p:txBody>
      </p:sp>
      <p:sp>
        <p:nvSpPr>
          <p:cNvPr id="539656" name="Rectangle 8"/>
          <p:cNvSpPr>
            <a:spLocks noChangeArrowheads="1"/>
          </p:cNvSpPr>
          <p:nvPr/>
        </p:nvSpPr>
        <p:spPr bwMode="auto">
          <a:xfrm>
            <a:off x="5867400" y="2438400"/>
            <a:ext cx="1143000" cy="304800"/>
          </a:xfrm>
          <a:prstGeom prst="rect">
            <a:avLst/>
          </a:prstGeom>
          <a:noFill/>
          <a:ln w="9525">
            <a:solidFill>
              <a:schemeClr val="tx1"/>
            </a:solidFill>
            <a:miter lim="800000"/>
            <a:headEnd/>
            <a:tailEnd/>
          </a:ln>
          <a:effectLst/>
        </p:spPr>
        <p:txBody>
          <a:bodyPr wrap="none" anchor="ctr"/>
          <a:lstStyle/>
          <a:p>
            <a:pPr defTabSz="630238">
              <a:buFontTx/>
              <a:buNone/>
            </a:pPr>
            <a:r>
              <a:rPr lang="en-US" sz="2000"/>
              <a:t>Output</a:t>
            </a:r>
          </a:p>
        </p:txBody>
      </p:sp>
      <p:sp>
        <p:nvSpPr>
          <p:cNvPr id="539657" name="Rectangle 9"/>
          <p:cNvSpPr>
            <a:spLocks noChangeArrowheads="1"/>
          </p:cNvSpPr>
          <p:nvPr/>
        </p:nvSpPr>
        <p:spPr bwMode="auto">
          <a:xfrm>
            <a:off x="1371600" y="3352800"/>
            <a:ext cx="1447800" cy="381000"/>
          </a:xfrm>
          <a:prstGeom prst="rect">
            <a:avLst/>
          </a:prstGeom>
          <a:noFill/>
          <a:ln w="9525">
            <a:solidFill>
              <a:schemeClr val="tx1"/>
            </a:solidFill>
            <a:miter lim="800000"/>
            <a:headEnd/>
            <a:tailEnd/>
          </a:ln>
          <a:effectLst/>
        </p:spPr>
        <p:txBody>
          <a:bodyPr wrap="none" anchor="ctr"/>
          <a:lstStyle/>
          <a:p>
            <a:pPr>
              <a:buFontTx/>
              <a:buNone/>
            </a:pPr>
            <a:r>
              <a:rPr lang="en-US" sz="2000"/>
              <a:t>Characters</a:t>
            </a:r>
          </a:p>
        </p:txBody>
      </p:sp>
      <p:sp>
        <p:nvSpPr>
          <p:cNvPr id="539658" name="Rectangle 10"/>
          <p:cNvSpPr>
            <a:spLocks noChangeArrowheads="1"/>
          </p:cNvSpPr>
          <p:nvPr/>
        </p:nvSpPr>
        <p:spPr bwMode="auto">
          <a:xfrm>
            <a:off x="3505200" y="3352800"/>
            <a:ext cx="1447800" cy="381000"/>
          </a:xfrm>
          <a:prstGeom prst="rect">
            <a:avLst/>
          </a:prstGeom>
          <a:noFill/>
          <a:ln w="9525">
            <a:solidFill>
              <a:schemeClr val="tx1"/>
            </a:solidFill>
            <a:miter lim="800000"/>
            <a:headEnd/>
            <a:tailEnd/>
          </a:ln>
          <a:effectLst/>
        </p:spPr>
        <p:txBody>
          <a:bodyPr wrap="none" anchor="ctr"/>
          <a:lstStyle/>
          <a:p>
            <a:pPr algn="ctr">
              <a:buFontTx/>
              <a:buNone/>
            </a:pPr>
            <a:r>
              <a:rPr lang="en-US" sz="2000"/>
              <a:t>Index</a:t>
            </a:r>
          </a:p>
        </p:txBody>
      </p:sp>
      <p:sp>
        <p:nvSpPr>
          <p:cNvPr id="539659" name="Rectangle 11"/>
          <p:cNvSpPr>
            <a:spLocks noChangeArrowheads="1"/>
          </p:cNvSpPr>
          <p:nvPr/>
        </p:nvSpPr>
        <p:spPr bwMode="auto">
          <a:xfrm>
            <a:off x="5334000" y="3352800"/>
            <a:ext cx="2438400" cy="381000"/>
          </a:xfrm>
          <a:prstGeom prst="rect">
            <a:avLst/>
          </a:prstGeom>
          <a:noFill/>
          <a:ln w="9525">
            <a:solidFill>
              <a:schemeClr val="tx1"/>
            </a:solidFill>
            <a:miter lim="800000"/>
            <a:headEnd/>
            <a:tailEnd/>
          </a:ln>
          <a:effectLst/>
        </p:spPr>
        <p:txBody>
          <a:bodyPr wrap="none" anchor="ctr"/>
          <a:lstStyle/>
          <a:p>
            <a:pPr algn="ctr">
              <a:buFontTx/>
              <a:buNone/>
            </a:pPr>
            <a:r>
              <a:rPr lang="en-US" sz="2000"/>
              <a:t>Alphabetized Index</a:t>
            </a:r>
          </a:p>
        </p:txBody>
      </p:sp>
      <p:cxnSp>
        <p:nvCxnSpPr>
          <p:cNvPr id="539660" name="AutoShape 12"/>
          <p:cNvCxnSpPr>
            <a:cxnSpLocks noChangeShapeType="1"/>
            <a:stCxn id="539653" idx="2"/>
            <a:endCxn id="539657" idx="0"/>
          </p:cNvCxnSpPr>
          <p:nvPr/>
        </p:nvCxnSpPr>
        <p:spPr bwMode="auto">
          <a:xfrm>
            <a:off x="800100" y="2743200"/>
            <a:ext cx="1295400" cy="609600"/>
          </a:xfrm>
          <a:prstGeom prst="straightConnector1">
            <a:avLst/>
          </a:prstGeom>
          <a:noFill/>
          <a:ln w="9525">
            <a:solidFill>
              <a:schemeClr val="tx1"/>
            </a:solidFill>
            <a:round/>
            <a:headEnd/>
            <a:tailEnd type="triangle" w="med" len="med"/>
          </a:ln>
          <a:effectLst/>
        </p:spPr>
      </p:cxnSp>
      <p:cxnSp>
        <p:nvCxnSpPr>
          <p:cNvPr id="539661" name="AutoShape 13"/>
          <p:cNvCxnSpPr>
            <a:cxnSpLocks noChangeShapeType="1"/>
            <a:stCxn id="539654" idx="2"/>
            <a:endCxn id="539657" idx="0"/>
          </p:cNvCxnSpPr>
          <p:nvPr/>
        </p:nvCxnSpPr>
        <p:spPr bwMode="auto">
          <a:xfrm flipH="1">
            <a:off x="2095500" y="2743200"/>
            <a:ext cx="342900" cy="609600"/>
          </a:xfrm>
          <a:prstGeom prst="straightConnector1">
            <a:avLst/>
          </a:prstGeom>
          <a:noFill/>
          <a:ln w="9525">
            <a:solidFill>
              <a:schemeClr val="tx1"/>
            </a:solidFill>
            <a:round/>
            <a:headEnd/>
            <a:tailEnd type="triangle" w="med" len="med"/>
          </a:ln>
          <a:effectLst/>
        </p:spPr>
      </p:cxnSp>
      <p:cxnSp>
        <p:nvCxnSpPr>
          <p:cNvPr id="539662" name="AutoShape 14"/>
          <p:cNvCxnSpPr>
            <a:cxnSpLocks noChangeShapeType="1"/>
            <a:stCxn id="539654" idx="2"/>
            <a:endCxn id="539658" idx="0"/>
          </p:cNvCxnSpPr>
          <p:nvPr/>
        </p:nvCxnSpPr>
        <p:spPr bwMode="auto">
          <a:xfrm>
            <a:off x="2438400" y="2743200"/>
            <a:ext cx="1790700" cy="609600"/>
          </a:xfrm>
          <a:prstGeom prst="straightConnector1">
            <a:avLst/>
          </a:prstGeom>
          <a:noFill/>
          <a:ln w="9525">
            <a:solidFill>
              <a:schemeClr val="tx1"/>
            </a:solidFill>
            <a:round/>
            <a:headEnd/>
            <a:tailEnd type="triangle" w="med" len="med"/>
          </a:ln>
          <a:effectLst/>
        </p:spPr>
      </p:cxnSp>
      <p:cxnSp>
        <p:nvCxnSpPr>
          <p:cNvPr id="539663" name="AutoShape 15"/>
          <p:cNvCxnSpPr>
            <a:cxnSpLocks noChangeShapeType="1"/>
            <a:stCxn id="539655" idx="2"/>
            <a:endCxn id="539658" idx="0"/>
          </p:cNvCxnSpPr>
          <p:nvPr/>
        </p:nvCxnSpPr>
        <p:spPr bwMode="auto">
          <a:xfrm flipH="1">
            <a:off x="4229100" y="2743200"/>
            <a:ext cx="190500" cy="609600"/>
          </a:xfrm>
          <a:prstGeom prst="straightConnector1">
            <a:avLst/>
          </a:prstGeom>
          <a:noFill/>
          <a:ln w="9525">
            <a:solidFill>
              <a:schemeClr val="tx1"/>
            </a:solidFill>
            <a:round/>
            <a:headEnd/>
            <a:tailEnd type="triangle" w="med" len="med"/>
          </a:ln>
          <a:effectLst/>
        </p:spPr>
      </p:cxnSp>
      <p:cxnSp>
        <p:nvCxnSpPr>
          <p:cNvPr id="539664" name="AutoShape 16"/>
          <p:cNvCxnSpPr>
            <a:cxnSpLocks noChangeShapeType="1"/>
            <a:stCxn id="539655" idx="2"/>
            <a:endCxn id="539659" idx="0"/>
          </p:cNvCxnSpPr>
          <p:nvPr/>
        </p:nvCxnSpPr>
        <p:spPr bwMode="auto">
          <a:xfrm>
            <a:off x="4419600" y="2743200"/>
            <a:ext cx="2133600" cy="609600"/>
          </a:xfrm>
          <a:prstGeom prst="straightConnector1">
            <a:avLst/>
          </a:prstGeom>
          <a:noFill/>
          <a:ln w="9525">
            <a:solidFill>
              <a:schemeClr val="tx1"/>
            </a:solidFill>
            <a:round/>
            <a:headEnd/>
            <a:tailEnd type="triangle" w="med" len="med"/>
          </a:ln>
          <a:effectLst/>
        </p:spPr>
      </p:cxnSp>
      <p:cxnSp>
        <p:nvCxnSpPr>
          <p:cNvPr id="539665" name="AutoShape 17"/>
          <p:cNvCxnSpPr>
            <a:cxnSpLocks noChangeShapeType="1"/>
            <a:stCxn id="539656" idx="2"/>
            <a:endCxn id="539659" idx="0"/>
          </p:cNvCxnSpPr>
          <p:nvPr/>
        </p:nvCxnSpPr>
        <p:spPr bwMode="auto">
          <a:xfrm>
            <a:off x="6438900" y="2743200"/>
            <a:ext cx="114300" cy="609600"/>
          </a:xfrm>
          <a:prstGeom prst="straightConnector1">
            <a:avLst/>
          </a:prstGeom>
          <a:noFill/>
          <a:ln w="9525">
            <a:solidFill>
              <a:schemeClr val="tx1"/>
            </a:solidFill>
            <a:round/>
            <a:headEnd/>
            <a:tailEnd type="triangle" w="med" len="med"/>
          </a:ln>
          <a:effectLst/>
        </p:spPr>
      </p:cxnSp>
      <p:cxnSp>
        <p:nvCxnSpPr>
          <p:cNvPr id="539666" name="AutoShape 18"/>
          <p:cNvCxnSpPr>
            <a:cxnSpLocks noChangeShapeType="1"/>
            <a:stCxn id="539656" idx="2"/>
            <a:endCxn id="539657" idx="0"/>
          </p:cNvCxnSpPr>
          <p:nvPr/>
        </p:nvCxnSpPr>
        <p:spPr bwMode="auto">
          <a:xfrm flipH="1">
            <a:off x="2095500" y="2743200"/>
            <a:ext cx="4343400" cy="609600"/>
          </a:xfrm>
          <a:prstGeom prst="straightConnector1">
            <a:avLst/>
          </a:prstGeom>
          <a:noFill/>
          <a:ln w="9525">
            <a:solidFill>
              <a:schemeClr val="tx1"/>
            </a:solidFill>
            <a:round/>
            <a:headEnd/>
            <a:tailEnd type="triangle" w="med" len="med"/>
          </a:ln>
          <a:effectLst/>
        </p:spPr>
      </p:cxnSp>
      <p:cxnSp>
        <p:nvCxnSpPr>
          <p:cNvPr id="539667" name="AutoShape 19"/>
          <p:cNvCxnSpPr>
            <a:cxnSpLocks noChangeShapeType="1"/>
            <a:stCxn id="539655" idx="2"/>
            <a:endCxn id="539657" idx="0"/>
          </p:cNvCxnSpPr>
          <p:nvPr/>
        </p:nvCxnSpPr>
        <p:spPr bwMode="auto">
          <a:xfrm flipH="1">
            <a:off x="2095500" y="2743200"/>
            <a:ext cx="2324100" cy="609600"/>
          </a:xfrm>
          <a:prstGeom prst="straightConnector1">
            <a:avLst/>
          </a:prstGeom>
          <a:noFill/>
          <a:ln w="9525">
            <a:solidFill>
              <a:schemeClr val="tx1"/>
            </a:solidFill>
            <a:round/>
            <a:headEnd/>
            <a:tailEnd type="triangle" w="med" len="med"/>
          </a:ln>
          <a:effectLst/>
        </p:spPr>
      </p:cxnSp>
      <p:sp>
        <p:nvSpPr>
          <p:cNvPr id="539668" name="Oval 20"/>
          <p:cNvSpPr>
            <a:spLocks noChangeArrowheads="1"/>
          </p:cNvSpPr>
          <p:nvPr/>
        </p:nvSpPr>
        <p:spPr bwMode="auto">
          <a:xfrm>
            <a:off x="228600" y="3276600"/>
            <a:ext cx="914400" cy="914400"/>
          </a:xfrm>
          <a:prstGeom prst="ellipse">
            <a:avLst/>
          </a:prstGeom>
          <a:noFill/>
          <a:ln w="9525">
            <a:solidFill>
              <a:schemeClr val="tx1"/>
            </a:solidFill>
            <a:round/>
            <a:headEnd/>
            <a:tailEnd/>
          </a:ln>
          <a:effectLst/>
        </p:spPr>
        <p:txBody>
          <a:bodyPr wrap="none" anchor="ctr"/>
          <a:lstStyle/>
          <a:p>
            <a:pPr>
              <a:buFontTx/>
              <a:buNone/>
            </a:pPr>
            <a:r>
              <a:rPr lang="en-US" sz="1200"/>
              <a:t>Input </a:t>
            </a:r>
          </a:p>
          <a:p>
            <a:pPr>
              <a:buFontTx/>
              <a:buNone/>
            </a:pPr>
            <a:r>
              <a:rPr lang="en-US" sz="1200"/>
              <a:t>Medium</a:t>
            </a:r>
          </a:p>
        </p:txBody>
      </p:sp>
      <p:sp>
        <p:nvSpPr>
          <p:cNvPr id="539669" name="Oval 21"/>
          <p:cNvSpPr>
            <a:spLocks noChangeArrowheads="1"/>
          </p:cNvSpPr>
          <p:nvPr/>
        </p:nvSpPr>
        <p:spPr bwMode="auto">
          <a:xfrm>
            <a:off x="7924800" y="3200400"/>
            <a:ext cx="914400" cy="914400"/>
          </a:xfrm>
          <a:prstGeom prst="ellipse">
            <a:avLst/>
          </a:prstGeom>
          <a:noFill/>
          <a:ln w="9525">
            <a:solidFill>
              <a:schemeClr val="tx1"/>
            </a:solidFill>
            <a:round/>
            <a:headEnd/>
            <a:tailEnd/>
          </a:ln>
          <a:effectLst/>
        </p:spPr>
        <p:txBody>
          <a:bodyPr wrap="none" anchor="ctr"/>
          <a:lstStyle/>
          <a:p>
            <a:pPr>
              <a:buFontTx/>
              <a:buNone/>
            </a:pPr>
            <a:r>
              <a:rPr lang="en-US" sz="1200"/>
              <a:t>Output</a:t>
            </a:r>
          </a:p>
          <a:p>
            <a:pPr>
              <a:buFontTx/>
              <a:buNone/>
            </a:pPr>
            <a:r>
              <a:rPr lang="en-US" sz="1200"/>
              <a:t>Medium</a:t>
            </a:r>
          </a:p>
        </p:txBody>
      </p:sp>
      <p:sp>
        <p:nvSpPr>
          <p:cNvPr id="539671" name="Rectangle 23"/>
          <p:cNvSpPr>
            <a:spLocks noGrp="1" noChangeArrowheads="1"/>
          </p:cNvSpPr>
          <p:nvPr>
            <p:ph type="body" idx="1"/>
          </p:nvPr>
        </p:nvSpPr>
        <p:spPr>
          <a:xfrm>
            <a:off x="0" y="4191000"/>
            <a:ext cx="4419600" cy="1828800"/>
          </a:xfrm>
          <a:ln/>
        </p:spPr>
        <p:txBody>
          <a:bodyPr/>
          <a:lstStyle/>
          <a:p>
            <a:pPr>
              <a:lnSpc>
                <a:spcPct val="90000"/>
              </a:lnSpc>
            </a:pPr>
            <a:r>
              <a:rPr lang="en-US" sz="2400"/>
              <a:t> Advantages:</a:t>
            </a:r>
          </a:p>
          <a:p>
            <a:pPr marL="457200" lvl="1" indent="-111125">
              <a:lnSpc>
                <a:spcPct val="90000"/>
              </a:lnSpc>
            </a:pPr>
            <a:r>
              <a:rPr lang="en-US" sz="2000"/>
              <a:t>Efficient Control Flow Mechanism</a:t>
            </a:r>
          </a:p>
          <a:p>
            <a:pPr marL="457200" lvl="1" indent="-111125">
              <a:lnSpc>
                <a:spcPct val="90000"/>
              </a:lnSpc>
            </a:pPr>
            <a:r>
              <a:rPr lang="en-US" sz="2000"/>
              <a:t>Efficient Data Representation</a:t>
            </a:r>
          </a:p>
          <a:p>
            <a:pPr marL="457200" lvl="1" indent="-111125">
              <a:lnSpc>
                <a:spcPct val="90000"/>
              </a:lnSpc>
            </a:pPr>
            <a:r>
              <a:rPr lang="en-US" sz="2000"/>
              <a:t>Efficient Data Flow between modules</a:t>
            </a:r>
          </a:p>
        </p:txBody>
      </p:sp>
      <p:sp>
        <p:nvSpPr>
          <p:cNvPr id="539672" name="Rectangle 24"/>
          <p:cNvSpPr>
            <a:spLocks noChangeArrowheads="1"/>
          </p:cNvSpPr>
          <p:nvPr/>
        </p:nvSpPr>
        <p:spPr bwMode="auto">
          <a:xfrm>
            <a:off x="4495800" y="4038600"/>
            <a:ext cx="4419600" cy="2286000"/>
          </a:xfrm>
          <a:prstGeom prst="rect">
            <a:avLst/>
          </a:prstGeom>
          <a:solidFill>
            <a:schemeClr val="bg1"/>
          </a:solidFill>
          <a:ln w="9525">
            <a:noFill/>
            <a:miter lim="800000"/>
            <a:headEnd/>
            <a:tailEnd/>
          </a:ln>
          <a:effectLst/>
        </p:spPr>
        <p:txBody>
          <a:bodyPr/>
          <a:lstStyle/>
          <a:p>
            <a:pPr marL="114300" indent="-114300"/>
            <a:r>
              <a:rPr lang="en-US" sz="2400"/>
              <a:t> Disadvantages:</a:t>
            </a:r>
          </a:p>
          <a:p>
            <a:pPr lvl="1" indent="-111125">
              <a:buFontTx/>
              <a:buChar char="–"/>
            </a:pPr>
            <a:r>
              <a:rPr lang="en-US" sz="2000"/>
              <a:t>Change in data storage format affects </a:t>
            </a:r>
            <a:r>
              <a:rPr lang="en-US" sz="2000" u="sng"/>
              <a:t>all</a:t>
            </a:r>
            <a:r>
              <a:rPr lang="en-US" sz="2000"/>
              <a:t> modules </a:t>
            </a:r>
          </a:p>
          <a:p>
            <a:pPr lvl="2" indent="-223838">
              <a:buFontTx/>
              <a:buChar char="–"/>
            </a:pPr>
            <a:r>
              <a:rPr lang="en-US" sz="2000"/>
              <a:t>Ease of Upgrade to different algorithms?</a:t>
            </a:r>
          </a:p>
          <a:p>
            <a:pPr lvl="2" indent="-223838">
              <a:buFontTx/>
              <a:buChar char="–"/>
            </a:pPr>
            <a:r>
              <a:rPr lang="en-US" sz="2000"/>
              <a:t>Reusable in different domains?</a:t>
            </a:r>
          </a:p>
        </p:txBody>
      </p:sp>
      <p:cxnSp>
        <p:nvCxnSpPr>
          <p:cNvPr id="539673" name="AutoShape 25"/>
          <p:cNvCxnSpPr>
            <a:cxnSpLocks noChangeShapeType="1"/>
            <a:stCxn id="539668" idx="0"/>
            <a:endCxn id="539653" idx="2"/>
          </p:cNvCxnSpPr>
          <p:nvPr/>
        </p:nvCxnSpPr>
        <p:spPr bwMode="auto">
          <a:xfrm flipV="1">
            <a:off x="685800" y="2743200"/>
            <a:ext cx="114300" cy="533400"/>
          </a:xfrm>
          <a:prstGeom prst="straightConnector1">
            <a:avLst/>
          </a:prstGeom>
          <a:noFill/>
          <a:ln w="9525">
            <a:solidFill>
              <a:schemeClr val="tx1"/>
            </a:solidFill>
            <a:prstDash val="dash"/>
            <a:round/>
            <a:headEnd/>
            <a:tailEnd/>
          </a:ln>
          <a:effectLst/>
        </p:spPr>
      </p:cxnSp>
      <p:cxnSp>
        <p:nvCxnSpPr>
          <p:cNvPr id="539674" name="AutoShape 26"/>
          <p:cNvCxnSpPr>
            <a:cxnSpLocks noChangeShapeType="1"/>
            <a:stCxn id="539669" idx="0"/>
            <a:endCxn id="539656" idx="2"/>
          </p:cNvCxnSpPr>
          <p:nvPr/>
        </p:nvCxnSpPr>
        <p:spPr bwMode="auto">
          <a:xfrm flipH="1" flipV="1">
            <a:off x="6438900" y="2743200"/>
            <a:ext cx="1943100" cy="457200"/>
          </a:xfrm>
          <a:prstGeom prst="straightConnector1">
            <a:avLst/>
          </a:prstGeom>
          <a:noFill/>
          <a:ln w="9525">
            <a:solidFill>
              <a:schemeClr val="tx1"/>
            </a:solidFill>
            <a:prstDash val="dash"/>
            <a:round/>
            <a:headEnd/>
            <a:tailEnd/>
          </a:ln>
          <a:effectLst/>
        </p:spPr>
      </p:cxnSp>
      <p:cxnSp>
        <p:nvCxnSpPr>
          <p:cNvPr id="539675" name="AutoShape 27"/>
          <p:cNvCxnSpPr>
            <a:cxnSpLocks noChangeShapeType="1"/>
            <a:stCxn id="539652" idx="2"/>
            <a:endCxn id="539653" idx="0"/>
          </p:cNvCxnSpPr>
          <p:nvPr/>
        </p:nvCxnSpPr>
        <p:spPr bwMode="auto">
          <a:xfrm flipH="1">
            <a:off x="800100" y="1828800"/>
            <a:ext cx="3429000" cy="533400"/>
          </a:xfrm>
          <a:prstGeom prst="straightConnector1">
            <a:avLst/>
          </a:prstGeom>
          <a:noFill/>
          <a:ln w="15875">
            <a:solidFill>
              <a:schemeClr val="tx1"/>
            </a:solidFill>
            <a:prstDash val="lgDash"/>
            <a:round/>
            <a:headEnd/>
            <a:tailEnd type="triangle" w="med" len="med"/>
          </a:ln>
          <a:effectLst/>
        </p:spPr>
      </p:cxnSp>
      <p:cxnSp>
        <p:nvCxnSpPr>
          <p:cNvPr id="539676" name="AutoShape 28"/>
          <p:cNvCxnSpPr>
            <a:cxnSpLocks noChangeShapeType="1"/>
            <a:stCxn id="539652" idx="2"/>
            <a:endCxn id="539654" idx="0"/>
          </p:cNvCxnSpPr>
          <p:nvPr/>
        </p:nvCxnSpPr>
        <p:spPr bwMode="auto">
          <a:xfrm flipH="1">
            <a:off x="2438400" y="1828800"/>
            <a:ext cx="1790700" cy="609600"/>
          </a:xfrm>
          <a:prstGeom prst="straightConnector1">
            <a:avLst/>
          </a:prstGeom>
          <a:noFill/>
          <a:ln w="15875">
            <a:solidFill>
              <a:schemeClr val="tx1"/>
            </a:solidFill>
            <a:prstDash val="lgDash"/>
            <a:round/>
            <a:headEnd/>
            <a:tailEnd type="triangle" w="med" len="med"/>
          </a:ln>
          <a:effectLst/>
        </p:spPr>
      </p:cxnSp>
      <p:cxnSp>
        <p:nvCxnSpPr>
          <p:cNvPr id="539677" name="AutoShape 29"/>
          <p:cNvCxnSpPr>
            <a:cxnSpLocks noChangeShapeType="1"/>
            <a:stCxn id="539652" idx="2"/>
            <a:endCxn id="539655" idx="0"/>
          </p:cNvCxnSpPr>
          <p:nvPr/>
        </p:nvCxnSpPr>
        <p:spPr bwMode="auto">
          <a:xfrm>
            <a:off x="4229100" y="1828800"/>
            <a:ext cx="190500" cy="609600"/>
          </a:xfrm>
          <a:prstGeom prst="straightConnector1">
            <a:avLst/>
          </a:prstGeom>
          <a:noFill/>
          <a:ln w="15875">
            <a:solidFill>
              <a:schemeClr val="tx1"/>
            </a:solidFill>
            <a:prstDash val="lgDash"/>
            <a:round/>
            <a:headEnd/>
            <a:tailEnd type="triangle" w="med" len="med"/>
          </a:ln>
          <a:effectLst/>
        </p:spPr>
      </p:cxnSp>
      <p:cxnSp>
        <p:nvCxnSpPr>
          <p:cNvPr id="539678" name="AutoShape 30"/>
          <p:cNvCxnSpPr>
            <a:cxnSpLocks noChangeShapeType="1"/>
            <a:stCxn id="539652" idx="2"/>
            <a:endCxn id="539656" idx="0"/>
          </p:cNvCxnSpPr>
          <p:nvPr/>
        </p:nvCxnSpPr>
        <p:spPr bwMode="auto">
          <a:xfrm>
            <a:off x="4229100" y="1828800"/>
            <a:ext cx="2209800" cy="609600"/>
          </a:xfrm>
          <a:prstGeom prst="straightConnector1">
            <a:avLst/>
          </a:prstGeom>
          <a:noFill/>
          <a:ln w="19050">
            <a:solidFill>
              <a:schemeClr val="tx1"/>
            </a:solidFill>
            <a:prstDash val="lgDash"/>
            <a:round/>
            <a:headEnd/>
            <a:tailEnd type="triangle" w="med" len="med"/>
          </a:ln>
          <a:effectLst/>
        </p:spPr>
      </p:cxnSp>
      <p:sp>
        <p:nvSpPr>
          <p:cNvPr id="539679" name="Text Box 31"/>
          <p:cNvSpPr txBox="1">
            <a:spLocks noChangeArrowheads="1"/>
          </p:cNvSpPr>
          <p:nvPr/>
        </p:nvSpPr>
        <p:spPr bwMode="auto">
          <a:xfrm>
            <a:off x="4708525" y="2933700"/>
            <a:ext cx="792163" cy="366713"/>
          </a:xfrm>
          <a:prstGeom prst="rect">
            <a:avLst/>
          </a:prstGeom>
          <a:noFill/>
          <a:ln w="9525">
            <a:noFill/>
            <a:miter lim="800000"/>
            <a:headEnd/>
            <a:tailEnd/>
          </a:ln>
          <a:effectLst/>
        </p:spPr>
        <p:txBody>
          <a:bodyPr wrap="none">
            <a:spAutoFit/>
          </a:bodyPr>
          <a:lstStyle/>
          <a:p>
            <a:pPr>
              <a:buFontTx/>
              <a:buNone/>
            </a:pPr>
            <a:r>
              <a:rPr lang="en-US" sz="2000"/>
              <a:t>DMA</a:t>
            </a:r>
          </a:p>
        </p:txBody>
      </p:sp>
      <p:sp>
        <p:nvSpPr>
          <p:cNvPr id="539680" name="Text Box 32"/>
          <p:cNvSpPr txBox="1">
            <a:spLocks noChangeArrowheads="1"/>
          </p:cNvSpPr>
          <p:nvPr/>
        </p:nvSpPr>
        <p:spPr bwMode="auto">
          <a:xfrm>
            <a:off x="5562600" y="1828800"/>
            <a:ext cx="2009775" cy="366713"/>
          </a:xfrm>
          <a:prstGeom prst="rect">
            <a:avLst/>
          </a:prstGeom>
          <a:noFill/>
          <a:ln w="9525">
            <a:noFill/>
            <a:miter lim="800000"/>
            <a:headEnd/>
            <a:tailEnd/>
          </a:ln>
          <a:effectLst/>
        </p:spPr>
        <p:txBody>
          <a:bodyPr wrap="none">
            <a:spAutoFit/>
          </a:bodyPr>
          <a:lstStyle/>
          <a:p>
            <a:pPr>
              <a:buFontTx/>
              <a:buNone/>
            </a:pPr>
            <a:r>
              <a:rPr lang="en-US" sz="2000"/>
              <a:t>Subroutine Calls</a:t>
            </a:r>
          </a:p>
        </p:txBody>
      </p:sp>
      <p:sp>
        <p:nvSpPr>
          <p:cNvPr id="539681" name="Rectangle 33"/>
          <p:cNvSpPr>
            <a:spLocks noChangeArrowheads="1"/>
          </p:cNvSpPr>
          <p:nvPr/>
        </p:nvSpPr>
        <p:spPr bwMode="auto">
          <a:xfrm>
            <a:off x="228600" y="1066800"/>
            <a:ext cx="6769100" cy="228600"/>
          </a:xfrm>
          <a:prstGeom prst="rect">
            <a:avLst/>
          </a:prstGeom>
          <a:noFill/>
          <a:ln w="9525">
            <a:noFill/>
            <a:miter lim="800000"/>
            <a:headEnd/>
            <a:tailEnd/>
          </a:ln>
          <a:effectLst/>
        </p:spPr>
        <p:txBody>
          <a:bodyPr wrap="none">
            <a:spAutoFit/>
          </a:bodyPr>
          <a:lstStyle/>
          <a:p>
            <a:r>
              <a:rPr lang="en-US" sz="1000"/>
              <a:t> </a:t>
            </a:r>
            <a:r>
              <a:rPr lang="en-US" sz="1000">
                <a:solidFill>
                  <a:schemeClr val="hlink"/>
                </a:solidFill>
              </a:rPr>
              <a:t>Mary Shaw &amp; David Garlan, Software Architecture: Perspectives on an Emerging Discipline;, Prentice Hall, 1996</a:t>
            </a:r>
            <a:r>
              <a:rPr lang="en-US" sz="1000"/>
              <a:t> </a:t>
            </a:r>
          </a:p>
        </p:txBody>
      </p:sp>
      <p:sp>
        <p:nvSpPr>
          <p:cNvPr id="539682" name="Rectangle 34"/>
          <p:cNvSpPr>
            <a:spLocks noChangeArrowheads="1"/>
          </p:cNvSpPr>
          <p:nvPr/>
        </p:nvSpPr>
        <p:spPr bwMode="auto">
          <a:xfrm>
            <a:off x="990600" y="5791200"/>
            <a:ext cx="4419600" cy="639763"/>
          </a:xfrm>
          <a:prstGeom prst="rect">
            <a:avLst/>
          </a:prstGeom>
          <a:noFill/>
          <a:ln w="9525">
            <a:noFill/>
            <a:miter lim="800000"/>
            <a:headEnd/>
            <a:tailEnd/>
          </a:ln>
          <a:effectLst/>
        </p:spPr>
        <p:txBody>
          <a:bodyPr lIns="0" rIns="0">
            <a:spAutoFit/>
          </a:bodyPr>
          <a:lstStyle/>
          <a:p>
            <a:pPr>
              <a:lnSpc>
                <a:spcPct val="100000"/>
              </a:lnSpc>
              <a:buFontTx/>
              <a:buNone/>
            </a:pPr>
            <a:r>
              <a:rPr lang="en-US" sz="1200">
                <a:solidFill>
                  <a:srgbClr val="FF0000"/>
                </a:solidFill>
                <a:latin typeface="Arial" pitchFamily="34" charset="0"/>
              </a:rPr>
              <a:t>What are the different considerations for a local vs distributed homogeneous vs distributed heterogeneous system ?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dirty="0" smtClean="0"/>
              <a:t> </a:t>
            </a:r>
            <a:endParaRPr lang="en-US" dirty="0"/>
          </a:p>
        </p:txBody>
      </p:sp>
      <p:sp>
        <p:nvSpPr>
          <p:cNvPr id="38"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39" name="Slide Number Placeholder 5"/>
          <p:cNvSpPr>
            <a:spLocks noGrp="1"/>
          </p:cNvSpPr>
          <p:nvPr>
            <p:ph type="sldNum" sz="quarter" idx="12"/>
          </p:nvPr>
        </p:nvSpPr>
        <p:spPr/>
        <p:txBody>
          <a:bodyPr/>
          <a:lstStyle/>
          <a:p>
            <a:fld id="{9251BC8C-3457-4B9B-8265-24F3B8AEB0DA}" type="slidenum">
              <a:rPr lang="en-US"/>
              <a:pPr/>
              <a:t>67</a:t>
            </a:fld>
            <a:endParaRPr lang="en-US"/>
          </a:p>
        </p:txBody>
      </p:sp>
      <p:sp>
        <p:nvSpPr>
          <p:cNvPr id="540674" name="Rectangle 2"/>
          <p:cNvSpPr>
            <a:spLocks noGrp="1" noChangeArrowheads="1"/>
          </p:cNvSpPr>
          <p:nvPr>
            <p:ph type="title"/>
          </p:nvPr>
        </p:nvSpPr>
        <p:spPr/>
        <p:txBody>
          <a:bodyPr/>
          <a:lstStyle/>
          <a:p>
            <a:r>
              <a:rPr lang="en-US"/>
              <a:t>Abstract Data Types</a:t>
            </a:r>
          </a:p>
        </p:txBody>
      </p:sp>
      <p:sp>
        <p:nvSpPr>
          <p:cNvPr id="540675" name="Rectangle 3"/>
          <p:cNvSpPr>
            <a:spLocks noGrp="1" noChangeArrowheads="1"/>
          </p:cNvSpPr>
          <p:nvPr>
            <p:ph type="body" idx="1"/>
          </p:nvPr>
        </p:nvSpPr>
        <p:spPr>
          <a:xfrm>
            <a:off x="152400" y="3962400"/>
            <a:ext cx="8763000" cy="2362200"/>
          </a:xfrm>
        </p:spPr>
        <p:txBody>
          <a:bodyPr/>
          <a:lstStyle/>
          <a:p>
            <a:pPr>
              <a:lnSpc>
                <a:spcPct val="90000"/>
              </a:lnSpc>
            </a:pPr>
            <a:r>
              <a:rPr lang="en-US" sz="1600"/>
              <a:t>Data is no longer shared by the modules</a:t>
            </a:r>
          </a:p>
          <a:p>
            <a:pPr lvl="1">
              <a:lnSpc>
                <a:spcPct val="90000"/>
              </a:lnSpc>
            </a:pPr>
            <a:r>
              <a:rPr lang="en-US" sz="1400"/>
              <a:t>Each module provides an interface that permits other modules to access data only by invoking procedures in its interface.</a:t>
            </a:r>
          </a:p>
          <a:p>
            <a:pPr>
              <a:lnSpc>
                <a:spcPct val="90000"/>
              </a:lnSpc>
            </a:pPr>
            <a:r>
              <a:rPr lang="en-US" sz="1600"/>
              <a:t>Advantages:</a:t>
            </a:r>
          </a:p>
          <a:p>
            <a:pPr lvl="1">
              <a:lnSpc>
                <a:spcPct val="90000"/>
              </a:lnSpc>
            </a:pPr>
            <a:r>
              <a:rPr lang="en-US" sz="1400"/>
              <a:t>Both algorithms and data representations can be changed in each module without affecting the other modules. </a:t>
            </a:r>
          </a:p>
          <a:p>
            <a:pPr lvl="2">
              <a:lnSpc>
                <a:spcPct val="90000"/>
              </a:lnSpc>
            </a:pPr>
            <a:r>
              <a:rPr lang="en-US" sz="1200"/>
              <a:t>Better reuse as the modules make few assumptions about the others in which they interact.</a:t>
            </a:r>
          </a:p>
          <a:p>
            <a:pPr>
              <a:lnSpc>
                <a:spcPct val="90000"/>
              </a:lnSpc>
            </a:pPr>
            <a:r>
              <a:rPr lang="en-US" sz="1600"/>
              <a:t>Disadvantages:	</a:t>
            </a:r>
          </a:p>
          <a:p>
            <a:pPr lvl="1">
              <a:lnSpc>
                <a:spcPct val="90000"/>
              </a:lnSpc>
            </a:pPr>
            <a:r>
              <a:rPr lang="en-US" sz="1400"/>
              <a:t>Adding new functions requires the other modules to be modify existing </a:t>
            </a:r>
            <a:br>
              <a:rPr lang="en-US" sz="1400"/>
            </a:br>
            <a:r>
              <a:rPr lang="en-US" sz="1400"/>
              <a:t>modules or add new modules. </a:t>
            </a:r>
          </a:p>
        </p:txBody>
      </p:sp>
      <p:sp>
        <p:nvSpPr>
          <p:cNvPr id="540676" name="Rectangle 4"/>
          <p:cNvSpPr>
            <a:spLocks noChangeArrowheads="1"/>
          </p:cNvSpPr>
          <p:nvPr/>
        </p:nvSpPr>
        <p:spPr bwMode="auto">
          <a:xfrm>
            <a:off x="3200400" y="1219200"/>
            <a:ext cx="2057400" cy="381000"/>
          </a:xfrm>
          <a:prstGeom prst="rect">
            <a:avLst/>
          </a:prstGeom>
          <a:noFill/>
          <a:ln w="9525">
            <a:solidFill>
              <a:schemeClr val="tx1"/>
            </a:solidFill>
            <a:miter lim="800000"/>
            <a:headEnd/>
            <a:tailEnd/>
          </a:ln>
          <a:effectLst/>
        </p:spPr>
        <p:txBody>
          <a:bodyPr wrap="none" anchor="ctr"/>
          <a:lstStyle/>
          <a:p>
            <a:pPr>
              <a:buFontTx/>
              <a:buNone/>
            </a:pPr>
            <a:r>
              <a:rPr lang="en-US" sz="2000"/>
              <a:t>Master Control</a:t>
            </a:r>
          </a:p>
        </p:txBody>
      </p:sp>
      <p:sp>
        <p:nvSpPr>
          <p:cNvPr id="540677" name="Rectangle 5"/>
          <p:cNvSpPr>
            <a:spLocks noChangeArrowheads="1"/>
          </p:cNvSpPr>
          <p:nvPr/>
        </p:nvSpPr>
        <p:spPr bwMode="auto">
          <a:xfrm>
            <a:off x="381000" y="1905000"/>
            <a:ext cx="838200" cy="381000"/>
          </a:xfrm>
          <a:prstGeom prst="rect">
            <a:avLst/>
          </a:prstGeom>
          <a:noFill/>
          <a:ln w="9525">
            <a:solidFill>
              <a:schemeClr val="tx1"/>
            </a:solidFill>
            <a:miter lim="800000"/>
            <a:headEnd/>
            <a:tailEnd/>
          </a:ln>
          <a:effectLst/>
        </p:spPr>
        <p:txBody>
          <a:bodyPr wrap="none" anchor="ctr"/>
          <a:lstStyle/>
          <a:p>
            <a:pPr>
              <a:buFontTx/>
              <a:buNone/>
            </a:pPr>
            <a:r>
              <a:rPr lang="en-US" sz="2000"/>
              <a:t>Input</a:t>
            </a:r>
          </a:p>
        </p:txBody>
      </p:sp>
      <p:sp>
        <p:nvSpPr>
          <p:cNvPr id="540680" name="Rectangle 8"/>
          <p:cNvSpPr>
            <a:spLocks noChangeArrowheads="1"/>
          </p:cNvSpPr>
          <p:nvPr/>
        </p:nvSpPr>
        <p:spPr bwMode="auto">
          <a:xfrm>
            <a:off x="6553200" y="1905000"/>
            <a:ext cx="1143000" cy="304800"/>
          </a:xfrm>
          <a:prstGeom prst="rect">
            <a:avLst/>
          </a:prstGeom>
          <a:noFill/>
          <a:ln w="9525">
            <a:solidFill>
              <a:schemeClr val="tx1"/>
            </a:solidFill>
            <a:miter lim="800000"/>
            <a:headEnd/>
            <a:tailEnd/>
          </a:ln>
          <a:effectLst/>
        </p:spPr>
        <p:txBody>
          <a:bodyPr wrap="none" anchor="ctr"/>
          <a:lstStyle/>
          <a:p>
            <a:pPr defTabSz="630238">
              <a:buFontTx/>
              <a:buNone/>
            </a:pPr>
            <a:r>
              <a:rPr lang="en-US" sz="2000"/>
              <a:t>Output</a:t>
            </a:r>
          </a:p>
        </p:txBody>
      </p:sp>
      <p:sp>
        <p:nvSpPr>
          <p:cNvPr id="540692" name="Oval 20"/>
          <p:cNvSpPr>
            <a:spLocks noChangeArrowheads="1"/>
          </p:cNvSpPr>
          <p:nvPr/>
        </p:nvSpPr>
        <p:spPr bwMode="auto">
          <a:xfrm>
            <a:off x="152400" y="2590800"/>
            <a:ext cx="914400" cy="914400"/>
          </a:xfrm>
          <a:prstGeom prst="ellipse">
            <a:avLst/>
          </a:prstGeom>
          <a:noFill/>
          <a:ln w="9525">
            <a:solidFill>
              <a:schemeClr val="tx1"/>
            </a:solidFill>
            <a:round/>
            <a:headEnd/>
            <a:tailEnd/>
          </a:ln>
          <a:effectLst/>
        </p:spPr>
        <p:txBody>
          <a:bodyPr wrap="none" anchor="ctr"/>
          <a:lstStyle/>
          <a:p>
            <a:pPr>
              <a:buFontTx/>
              <a:buNone/>
            </a:pPr>
            <a:r>
              <a:rPr lang="en-US" sz="1200"/>
              <a:t>Input </a:t>
            </a:r>
          </a:p>
          <a:p>
            <a:pPr>
              <a:buFontTx/>
              <a:buNone/>
            </a:pPr>
            <a:r>
              <a:rPr lang="en-US" sz="1200"/>
              <a:t>Medium</a:t>
            </a:r>
          </a:p>
        </p:txBody>
      </p:sp>
      <p:sp>
        <p:nvSpPr>
          <p:cNvPr id="540693" name="Oval 21"/>
          <p:cNvSpPr>
            <a:spLocks noChangeArrowheads="1"/>
          </p:cNvSpPr>
          <p:nvPr/>
        </p:nvSpPr>
        <p:spPr bwMode="auto">
          <a:xfrm>
            <a:off x="7620000" y="2667000"/>
            <a:ext cx="914400" cy="914400"/>
          </a:xfrm>
          <a:prstGeom prst="ellipse">
            <a:avLst/>
          </a:prstGeom>
          <a:noFill/>
          <a:ln w="9525">
            <a:solidFill>
              <a:schemeClr val="tx1"/>
            </a:solidFill>
            <a:round/>
            <a:headEnd/>
            <a:tailEnd/>
          </a:ln>
          <a:effectLst/>
        </p:spPr>
        <p:txBody>
          <a:bodyPr wrap="none" anchor="ctr"/>
          <a:lstStyle/>
          <a:p>
            <a:pPr>
              <a:buFontTx/>
              <a:buNone/>
            </a:pPr>
            <a:r>
              <a:rPr lang="en-US" sz="1200"/>
              <a:t>Output</a:t>
            </a:r>
          </a:p>
          <a:p>
            <a:pPr>
              <a:buFontTx/>
              <a:buNone/>
            </a:pPr>
            <a:r>
              <a:rPr lang="en-US" sz="1200"/>
              <a:t>Medium</a:t>
            </a:r>
          </a:p>
        </p:txBody>
      </p:sp>
      <p:cxnSp>
        <p:nvCxnSpPr>
          <p:cNvPr id="540694" name="AutoShape 22"/>
          <p:cNvCxnSpPr>
            <a:cxnSpLocks noChangeShapeType="1"/>
            <a:stCxn id="540692" idx="0"/>
            <a:endCxn id="540677" idx="2"/>
          </p:cNvCxnSpPr>
          <p:nvPr/>
        </p:nvCxnSpPr>
        <p:spPr bwMode="auto">
          <a:xfrm flipV="1">
            <a:off x="609600" y="2286000"/>
            <a:ext cx="190500" cy="304800"/>
          </a:xfrm>
          <a:prstGeom prst="straightConnector1">
            <a:avLst/>
          </a:prstGeom>
          <a:noFill/>
          <a:ln w="9525">
            <a:solidFill>
              <a:schemeClr val="tx1"/>
            </a:solidFill>
            <a:prstDash val="dash"/>
            <a:round/>
            <a:headEnd/>
            <a:tailEnd/>
          </a:ln>
          <a:effectLst/>
        </p:spPr>
      </p:cxnSp>
      <p:cxnSp>
        <p:nvCxnSpPr>
          <p:cNvPr id="540695" name="AutoShape 23"/>
          <p:cNvCxnSpPr>
            <a:cxnSpLocks noChangeShapeType="1"/>
            <a:stCxn id="540693" idx="0"/>
            <a:endCxn id="540680" idx="2"/>
          </p:cNvCxnSpPr>
          <p:nvPr/>
        </p:nvCxnSpPr>
        <p:spPr bwMode="auto">
          <a:xfrm flipH="1" flipV="1">
            <a:off x="7124700" y="2209800"/>
            <a:ext cx="952500" cy="457200"/>
          </a:xfrm>
          <a:prstGeom prst="straightConnector1">
            <a:avLst/>
          </a:prstGeom>
          <a:noFill/>
          <a:ln w="9525">
            <a:solidFill>
              <a:schemeClr val="tx1"/>
            </a:solidFill>
            <a:prstDash val="dash"/>
            <a:round/>
            <a:headEnd/>
            <a:tailEnd/>
          </a:ln>
          <a:effectLst/>
        </p:spPr>
      </p:cxnSp>
      <p:sp>
        <p:nvSpPr>
          <p:cNvPr id="540701" name="Text Box 29"/>
          <p:cNvSpPr txBox="1">
            <a:spLocks noChangeArrowheads="1"/>
          </p:cNvSpPr>
          <p:nvPr/>
        </p:nvSpPr>
        <p:spPr bwMode="auto">
          <a:xfrm>
            <a:off x="6324600" y="1219200"/>
            <a:ext cx="2009775" cy="366713"/>
          </a:xfrm>
          <a:prstGeom prst="rect">
            <a:avLst/>
          </a:prstGeom>
          <a:noFill/>
          <a:ln w="9525">
            <a:noFill/>
            <a:miter lim="800000"/>
            <a:headEnd/>
            <a:tailEnd/>
          </a:ln>
          <a:effectLst/>
        </p:spPr>
        <p:txBody>
          <a:bodyPr wrap="none">
            <a:spAutoFit/>
          </a:bodyPr>
          <a:lstStyle/>
          <a:p>
            <a:pPr>
              <a:buFontTx/>
              <a:buNone/>
            </a:pPr>
            <a:r>
              <a:rPr lang="en-US" sz="2000"/>
              <a:t>Subroutine Calls</a:t>
            </a:r>
          </a:p>
        </p:txBody>
      </p:sp>
      <p:grpSp>
        <p:nvGrpSpPr>
          <p:cNvPr id="540705" name="Group 33"/>
          <p:cNvGrpSpPr>
            <a:grpSpLocks/>
          </p:cNvGrpSpPr>
          <p:nvPr/>
        </p:nvGrpSpPr>
        <p:grpSpPr bwMode="auto">
          <a:xfrm>
            <a:off x="1219200" y="2590800"/>
            <a:ext cx="1066800" cy="1295400"/>
            <a:chOff x="906" y="1296"/>
            <a:chExt cx="672" cy="816"/>
          </a:xfrm>
        </p:grpSpPr>
        <p:sp>
          <p:nvSpPr>
            <p:cNvPr id="540681" name="Rectangle 9"/>
            <p:cNvSpPr>
              <a:spLocks noChangeArrowheads="1"/>
            </p:cNvSpPr>
            <p:nvPr/>
          </p:nvSpPr>
          <p:spPr bwMode="auto">
            <a:xfrm>
              <a:off x="906" y="1872"/>
              <a:ext cx="672" cy="240"/>
            </a:xfrm>
            <a:prstGeom prst="rect">
              <a:avLst/>
            </a:prstGeom>
            <a:noFill/>
            <a:ln w="9525">
              <a:solidFill>
                <a:schemeClr val="tx1"/>
              </a:solidFill>
              <a:miter lim="800000"/>
              <a:headEnd/>
              <a:tailEnd/>
            </a:ln>
            <a:effectLst/>
          </p:spPr>
          <p:txBody>
            <a:bodyPr wrap="none" anchor="ctr"/>
            <a:lstStyle/>
            <a:p>
              <a:pPr>
                <a:buFontTx/>
                <a:buNone/>
              </a:pPr>
              <a:r>
                <a:rPr lang="en-US" sz="1600"/>
                <a:t>Characters</a:t>
              </a:r>
            </a:p>
          </p:txBody>
        </p:sp>
        <p:sp>
          <p:nvSpPr>
            <p:cNvPr id="540702" name="Rectangle 30"/>
            <p:cNvSpPr>
              <a:spLocks noChangeArrowheads="1"/>
            </p:cNvSpPr>
            <p:nvPr/>
          </p:nvSpPr>
          <p:spPr bwMode="auto">
            <a:xfrm>
              <a:off x="96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Set Char</a:t>
              </a:r>
            </a:p>
          </p:txBody>
        </p:sp>
        <p:sp>
          <p:nvSpPr>
            <p:cNvPr id="540703" name="Rectangle 31"/>
            <p:cNvSpPr>
              <a:spLocks noChangeArrowheads="1"/>
            </p:cNvSpPr>
            <p:nvPr/>
          </p:nvSpPr>
          <p:spPr bwMode="auto">
            <a:xfrm>
              <a:off x="120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Char</a:t>
              </a:r>
            </a:p>
          </p:txBody>
        </p:sp>
        <p:sp>
          <p:nvSpPr>
            <p:cNvPr id="540704" name="Rectangle 32"/>
            <p:cNvSpPr>
              <a:spLocks noChangeArrowheads="1"/>
            </p:cNvSpPr>
            <p:nvPr/>
          </p:nvSpPr>
          <p:spPr bwMode="auto">
            <a:xfrm>
              <a:off x="1392"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Word</a:t>
              </a:r>
            </a:p>
          </p:txBody>
        </p:sp>
      </p:grpSp>
      <p:sp>
        <p:nvSpPr>
          <p:cNvPr id="540707" name="Rectangle 35"/>
          <p:cNvSpPr>
            <a:spLocks noChangeArrowheads="1"/>
          </p:cNvSpPr>
          <p:nvPr/>
        </p:nvSpPr>
        <p:spPr bwMode="auto">
          <a:xfrm>
            <a:off x="2895600" y="3505200"/>
            <a:ext cx="1524000" cy="381000"/>
          </a:xfrm>
          <a:prstGeom prst="rect">
            <a:avLst/>
          </a:prstGeom>
          <a:noFill/>
          <a:ln w="9525">
            <a:solidFill>
              <a:schemeClr val="tx1"/>
            </a:solidFill>
            <a:miter lim="800000"/>
            <a:headEnd/>
            <a:tailEnd/>
          </a:ln>
          <a:effectLst/>
        </p:spPr>
        <p:txBody>
          <a:bodyPr wrap="none" anchor="ctr"/>
          <a:lstStyle/>
          <a:p>
            <a:pPr>
              <a:buFontTx/>
              <a:buNone/>
            </a:pPr>
            <a:r>
              <a:rPr lang="en-US" sz="1600"/>
              <a:t>Circular Shift</a:t>
            </a:r>
          </a:p>
        </p:txBody>
      </p:sp>
      <p:sp>
        <p:nvSpPr>
          <p:cNvPr id="540708" name="Rectangle 36"/>
          <p:cNvSpPr>
            <a:spLocks noChangeArrowheads="1"/>
          </p:cNvSpPr>
          <p:nvPr/>
        </p:nvSpPr>
        <p:spPr bwMode="auto">
          <a:xfrm>
            <a:off x="3328988" y="2590800"/>
            <a:ext cx="295275" cy="914400"/>
          </a:xfrm>
          <a:prstGeom prst="rect">
            <a:avLst/>
          </a:prstGeom>
          <a:noFill/>
          <a:ln w="9525">
            <a:solidFill>
              <a:schemeClr val="tx1"/>
            </a:solidFill>
            <a:miter lim="800000"/>
            <a:headEnd/>
            <a:tailEnd/>
          </a:ln>
          <a:effectLst/>
        </p:spPr>
        <p:txBody>
          <a:bodyPr vert="eaVert" wrap="none" anchor="ctr"/>
          <a:lstStyle/>
          <a:p>
            <a:pPr algn="ctr">
              <a:buFontTx/>
              <a:buNone/>
            </a:pPr>
            <a:r>
              <a:rPr lang="en-US" sz="1600"/>
              <a:t>Set Char</a:t>
            </a:r>
          </a:p>
        </p:txBody>
      </p:sp>
      <p:sp>
        <p:nvSpPr>
          <p:cNvPr id="540709" name="Rectangle 37"/>
          <p:cNvSpPr>
            <a:spLocks noChangeArrowheads="1"/>
          </p:cNvSpPr>
          <p:nvPr/>
        </p:nvSpPr>
        <p:spPr bwMode="auto">
          <a:xfrm>
            <a:off x="3706813" y="2590800"/>
            <a:ext cx="293687" cy="914400"/>
          </a:xfrm>
          <a:prstGeom prst="rect">
            <a:avLst/>
          </a:prstGeom>
          <a:noFill/>
          <a:ln w="9525">
            <a:solidFill>
              <a:schemeClr val="tx1"/>
            </a:solidFill>
            <a:miter lim="800000"/>
            <a:headEnd/>
            <a:tailEnd/>
          </a:ln>
          <a:effectLst/>
        </p:spPr>
        <p:txBody>
          <a:bodyPr vert="eaVert" wrap="none" anchor="ctr"/>
          <a:lstStyle/>
          <a:p>
            <a:pPr algn="ctr">
              <a:buFontTx/>
              <a:buNone/>
            </a:pPr>
            <a:r>
              <a:rPr lang="en-US" sz="1600"/>
              <a:t>Char</a:t>
            </a:r>
          </a:p>
        </p:txBody>
      </p:sp>
      <p:sp>
        <p:nvSpPr>
          <p:cNvPr id="540710" name="Rectangle 38"/>
          <p:cNvSpPr>
            <a:spLocks noChangeArrowheads="1"/>
          </p:cNvSpPr>
          <p:nvPr/>
        </p:nvSpPr>
        <p:spPr bwMode="auto">
          <a:xfrm>
            <a:off x="4049713" y="2590800"/>
            <a:ext cx="293687" cy="914400"/>
          </a:xfrm>
          <a:prstGeom prst="rect">
            <a:avLst/>
          </a:prstGeom>
          <a:noFill/>
          <a:ln w="9525">
            <a:solidFill>
              <a:schemeClr val="tx1"/>
            </a:solidFill>
            <a:miter lim="800000"/>
            <a:headEnd/>
            <a:tailEnd/>
          </a:ln>
          <a:effectLst/>
        </p:spPr>
        <p:txBody>
          <a:bodyPr vert="eaVert" wrap="none" anchor="ctr"/>
          <a:lstStyle/>
          <a:p>
            <a:pPr algn="ctr">
              <a:buFontTx/>
              <a:buNone/>
            </a:pPr>
            <a:r>
              <a:rPr lang="en-US" sz="1600"/>
              <a:t>Word</a:t>
            </a:r>
          </a:p>
        </p:txBody>
      </p:sp>
      <p:sp>
        <p:nvSpPr>
          <p:cNvPr id="540711" name="Rectangle 39"/>
          <p:cNvSpPr>
            <a:spLocks noChangeArrowheads="1"/>
          </p:cNvSpPr>
          <p:nvPr/>
        </p:nvSpPr>
        <p:spPr bwMode="auto">
          <a:xfrm>
            <a:off x="2971800" y="2590800"/>
            <a:ext cx="295275" cy="914400"/>
          </a:xfrm>
          <a:prstGeom prst="rect">
            <a:avLst/>
          </a:prstGeom>
          <a:noFill/>
          <a:ln w="9525">
            <a:solidFill>
              <a:schemeClr val="tx1"/>
            </a:solidFill>
            <a:miter lim="800000"/>
            <a:headEnd/>
            <a:tailEnd/>
          </a:ln>
          <a:effectLst/>
        </p:spPr>
        <p:txBody>
          <a:bodyPr vert="eaVert" wrap="none" anchor="ctr"/>
          <a:lstStyle/>
          <a:p>
            <a:pPr algn="ctr">
              <a:buFontTx/>
              <a:buNone/>
            </a:pPr>
            <a:r>
              <a:rPr lang="en-US" sz="1600"/>
              <a:t>Setup</a:t>
            </a:r>
          </a:p>
        </p:txBody>
      </p:sp>
      <p:cxnSp>
        <p:nvCxnSpPr>
          <p:cNvPr id="540712" name="AutoShape 40"/>
          <p:cNvCxnSpPr>
            <a:cxnSpLocks noChangeShapeType="1"/>
            <a:stCxn id="540707" idx="1"/>
            <a:endCxn id="540703" idx="0"/>
          </p:cNvCxnSpPr>
          <p:nvPr/>
        </p:nvCxnSpPr>
        <p:spPr bwMode="auto">
          <a:xfrm rot="10800000">
            <a:off x="1800225" y="2590800"/>
            <a:ext cx="1095375" cy="1104900"/>
          </a:xfrm>
          <a:prstGeom prst="bentConnector4">
            <a:avLst>
              <a:gd name="adj1" fmla="val 44782"/>
              <a:gd name="adj2" fmla="val 120690"/>
            </a:avLst>
          </a:prstGeom>
          <a:noFill/>
          <a:ln w="15875">
            <a:solidFill>
              <a:schemeClr val="tx1"/>
            </a:solidFill>
            <a:prstDash val="dash"/>
            <a:miter lim="800000"/>
            <a:headEnd/>
            <a:tailEnd type="triangle" w="med" len="med"/>
          </a:ln>
          <a:effectLst/>
        </p:spPr>
      </p:cxnSp>
      <p:sp>
        <p:nvSpPr>
          <p:cNvPr id="540713" name="Line 41"/>
          <p:cNvSpPr>
            <a:spLocks noChangeShapeType="1"/>
          </p:cNvSpPr>
          <p:nvPr/>
        </p:nvSpPr>
        <p:spPr bwMode="auto">
          <a:xfrm>
            <a:off x="2143125" y="2371725"/>
            <a:ext cx="0" cy="228600"/>
          </a:xfrm>
          <a:prstGeom prst="line">
            <a:avLst/>
          </a:prstGeom>
          <a:noFill/>
          <a:ln w="15875">
            <a:solidFill>
              <a:schemeClr val="tx1"/>
            </a:solidFill>
            <a:prstDash val="dash"/>
            <a:round/>
            <a:headEnd/>
            <a:tailEnd type="triangle" w="med" len="med"/>
          </a:ln>
          <a:effectLst/>
        </p:spPr>
        <p:txBody>
          <a:bodyPr/>
          <a:lstStyle/>
          <a:p>
            <a:endParaRPr lang="en-US"/>
          </a:p>
        </p:txBody>
      </p:sp>
      <p:sp>
        <p:nvSpPr>
          <p:cNvPr id="540714" name="Rectangle 42"/>
          <p:cNvSpPr>
            <a:spLocks noChangeArrowheads="1"/>
          </p:cNvSpPr>
          <p:nvPr/>
        </p:nvSpPr>
        <p:spPr bwMode="auto">
          <a:xfrm>
            <a:off x="95250" y="1001713"/>
            <a:ext cx="5794375" cy="214312"/>
          </a:xfrm>
          <a:prstGeom prst="rect">
            <a:avLst/>
          </a:prstGeom>
          <a:noFill/>
          <a:ln w="9525">
            <a:noFill/>
            <a:miter lim="800000"/>
            <a:headEnd/>
            <a:tailEnd/>
          </a:ln>
          <a:effectLst/>
        </p:spPr>
        <p:txBody>
          <a:bodyPr wrap="none">
            <a:spAutoFit/>
          </a:bodyPr>
          <a:lstStyle/>
          <a:p>
            <a:pPr>
              <a:buFontTx/>
              <a:buNone/>
            </a:pPr>
            <a:r>
              <a:rPr lang="en-US" sz="900"/>
              <a:t> </a:t>
            </a:r>
            <a:r>
              <a:rPr lang="en-US" sz="900">
                <a:solidFill>
                  <a:schemeClr val="hlink"/>
                </a:solidFill>
              </a:rPr>
              <a:t>Mary Shaw &amp; David Garlan, Software Architecture: Perspectives on an Emerging Discipline;, Prentice Hall, 1996</a:t>
            </a:r>
            <a:r>
              <a:rPr lang="en-US" sz="900"/>
              <a:t> </a:t>
            </a:r>
          </a:p>
        </p:txBody>
      </p:sp>
      <p:sp>
        <p:nvSpPr>
          <p:cNvPr id="540715" name="Rectangle 43"/>
          <p:cNvSpPr>
            <a:spLocks noChangeArrowheads="1"/>
          </p:cNvSpPr>
          <p:nvPr/>
        </p:nvSpPr>
        <p:spPr bwMode="auto">
          <a:xfrm>
            <a:off x="5105400" y="3505200"/>
            <a:ext cx="1687513" cy="381000"/>
          </a:xfrm>
          <a:prstGeom prst="rect">
            <a:avLst/>
          </a:prstGeom>
          <a:noFill/>
          <a:ln w="9525">
            <a:solidFill>
              <a:schemeClr val="tx1"/>
            </a:solidFill>
            <a:miter lim="800000"/>
            <a:headEnd/>
            <a:tailEnd/>
          </a:ln>
          <a:effectLst/>
        </p:spPr>
        <p:txBody>
          <a:bodyPr wrap="none" anchor="ctr"/>
          <a:lstStyle/>
          <a:p>
            <a:pPr>
              <a:buFontTx/>
              <a:buNone/>
            </a:pPr>
            <a:r>
              <a:rPr lang="en-US" sz="1600"/>
              <a:t>Alphabetic Shifts</a:t>
            </a:r>
          </a:p>
        </p:txBody>
      </p:sp>
      <p:sp>
        <p:nvSpPr>
          <p:cNvPr id="540716" name="Rectangle 44"/>
          <p:cNvSpPr>
            <a:spLocks noChangeArrowheads="1"/>
          </p:cNvSpPr>
          <p:nvPr/>
        </p:nvSpPr>
        <p:spPr bwMode="auto">
          <a:xfrm>
            <a:off x="5943600" y="2667000"/>
            <a:ext cx="295275" cy="838200"/>
          </a:xfrm>
          <a:prstGeom prst="rect">
            <a:avLst/>
          </a:prstGeom>
          <a:noFill/>
          <a:ln w="9525">
            <a:solidFill>
              <a:schemeClr val="tx1"/>
            </a:solidFill>
            <a:miter lim="800000"/>
            <a:headEnd/>
            <a:tailEnd/>
          </a:ln>
          <a:effectLst/>
        </p:spPr>
        <p:txBody>
          <a:bodyPr vert="eaVert" wrap="none" anchor="ctr"/>
          <a:lstStyle/>
          <a:p>
            <a:pPr algn="ctr">
              <a:buFontTx/>
              <a:buNone/>
            </a:pPr>
            <a:r>
              <a:rPr lang="en-US" sz="1600" i="1"/>
              <a:t>I</a:t>
            </a:r>
            <a:r>
              <a:rPr lang="en-US" sz="1600"/>
              <a:t>th </a:t>
            </a:r>
          </a:p>
        </p:txBody>
      </p:sp>
      <p:sp>
        <p:nvSpPr>
          <p:cNvPr id="540719" name="Rectangle 47"/>
          <p:cNvSpPr>
            <a:spLocks noChangeArrowheads="1"/>
          </p:cNvSpPr>
          <p:nvPr/>
        </p:nvSpPr>
        <p:spPr bwMode="auto">
          <a:xfrm>
            <a:off x="5334000" y="2667000"/>
            <a:ext cx="295275" cy="838200"/>
          </a:xfrm>
          <a:prstGeom prst="rect">
            <a:avLst/>
          </a:prstGeom>
          <a:noFill/>
          <a:ln w="9525">
            <a:solidFill>
              <a:schemeClr val="tx1"/>
            </a:solidFill>
            <a:miter lim="800000"/>
            <a:headEnd/>
            <a:tailEnd/>
          </a:ln>
          <a:effectLst/>
        </p:spPr>
        <p:txBody>
          <a:bodyPr vert="eaVert" wrap="none" anchor="ctr"/>
          <a:lstStyle/>
          <a:p>
            <a:pPr algn="ctr">
              <a:buFontTx/>
              <a:buNone/>
            </a:pPr>
            <a:r>
              <a:rPr lang="en-US" sz="1600"/>
              <a:t>Alpha</a:t>
            </a:r>
          </a:p>
        </p:txBody>
      </p:sp>
      <p:cxnSp>
        <p:nvCxnSpPr>
          <p:cNvPr id="540720" name="AutoShape 48"/>
          <p:cNvCxnSpPr>
            <a:cxnSpLocks noChangeShapeType="1"/>
            <a:stCxn id="540676" idx="1"/>
            <a:endCxn id="540677" idx="0"/>
          </p:cNvCxnSpPr>
          <p:nvPr/>
        </p:nvCxnSpPr>
        <p:spPr bwMode="auto">
          <a:xfrm rot="10800000" flipV="1">
            <a:off x="800100" y="1409700"/>
            <a:ext cx="2400300" cy="495300"/>
          </a:xfrm>
          <a:prstGeom prst="bentConnector2">
            <a:avLst/>
          </a:prstGeom>
          <a:noFill/>
          <a:ln w="15875">
            <a:solidFill>
              <a:schemeClr val="tx1"/>
            </a:solidFill>
            <a:prstDash val="dash"/>
            <a:miter lim="800000"/>
            <a:headEnd/>
            <a:tailEnd type="triangle" w="med" len="med"/>
          </a:ln>
          <a:effectLst/>
        </p:spPr>
      </p:cxnSp>
      <p:cxnSp>
        <p:nvCxnSpPr>
          <p:cNvPr id="540721" name="AutoShape 49"/>
          <p:cNvCxnSpPr>
            <a:cxnSpLocks noChangeShapeType="1"/>
            <a:stCxn id="540676" idx="2"/>
            <a:endCxn id="540711" idx="0"/>
          </p:cNvCxnSpPr>
          <p:nvPr/>
        </p:nvCxnSpPr>
        <p:spPr bwMode="auto">
          <a:xfrm rot="5400000">
            <a:off x="3178969" y="1540669"/>
            <a:ext cx="990600" cy="1109662"/>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0722" name="AutoShape 50"/>
          <p:cNvCxnSpPr>
            <a:cxnSpLocks noChangeShapeType="1"/>
            <a:stCxn id="540676" idx="2"/>
            <a:endCxn id="540719" idx="0"/>
          </p:cNvCxnSpPr>
          <p:nvPr/>
        </p:nvCxnSpPr>
        <p:spPr bwMode="auto">
          <a:xfrm rot="16200000" flipH="1">
            <a:off x="4321969" y="1507331"/>
            <a:ext cx="1066800" cy="1252538"/>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0723" name="AutoShape 51"/>
          <p:cNvCxnSpPr>
            <a:cxnSpLocks noChangeShapeType="1"/>
            <a:stCxn id="540715" idx="1"/>
            <a:endCxn id="540709" idx="0"/>
          </p:cNvCxnSpPr>
          <p:nvPr/>
        </p:nvCxnSpPr>
        <p:spPr bwMode="auto">
          <a:xfrm rot="10800000">
            <a:off x="3854450" y="2590800"/>
            <a:ext cx="1250950" cy="1104900"/>
          </a:xfrm>
          <a:prstGeom prst="bentConnector4">
            <a:avLst>
              <a:gd name="adj1" fmla="val 44162"/>
              <a:gd name="adj2" fmla="val 120690"/>
            </a:avLst>
          </a:prstGeom>
          <a:noFill/>
          <a:ln w="15875">
            <a:solidFill>
              <a:schemeClr val="tx1"/>
            </a:solidFill>
            <a:prstDash val="dash"/>
            <a:miter lim="800000"/>
            <a:headEnd/>
            <a:tailEnd type="triangle" w="med" len="med"/>
          </a:ln>
          <a:effectLst/>
        </p:spPr>
      </p:cxnSp>
      <p:sp>
        <p:nvSpPr>
          <p:cNvPr id="540724" name="Line 52"/>
          <p:cNvSpPr>
            <a:spLocks noChangeShapeType="1"/>
          </p:cNvSpPr>
          <p:nvPr/>
        </p:nvSpPr>
        <p:spPr bwMode="auto">
          <a:xfrm>
            <a:off x="4191000" y="2362200"/>
            <a:ext cx="0" cy="228600"/>
          </a:xfrm>
          <a:prstGeom prst="line">
            <a:avLst/>
          </a:prstGeom>
          <a:noFill/>
          <a:ln w="15875">
            <a:solidFill>
              <a:schemeClr val="tx1"/>
            </a:solidFill>
            <a:prstDash val="dash"/>
            <a:round/>
            <a:headEnd/>
            <a:tailEnd type="triangle" w="med" len="med"/>
          </a:ln>
          <a:effectLst/>
        </p:spPr>
        <p:txBody>
          <a:bodyPr/>
          <a:lstStyle/>
          <a:p>
            <a:endParaRPr lang="en-US"/>
          </a:p>
        </p:txBody>
      </p:sp>
      <p:cxnSp>
        <p:nvCxnSpPr>
          <p:cNvPr id="540725" name="AutoShape 53"/>
          <p:cNvCxnSpPr>
            <a:cxnSpLocks noChangeShapeType="1"/>
            <a:stCxn id="540676" idx="3"/>
            <a:endCxn id="540680" idx="0"/>
          </p:cNvCxnSpPr>
          <p:nvPr/>
        </p:nvCxnSpPr>
        <p:spPr bwMode="auto">
          <a:xfrm>
            <a:off x="5257800" y="1409700"/>
            <a:ext cx="1866900" cy="495300"/>
          </a:xfrm>
          <a:prstGeom prst="bentConnector2">
            <a:avLst/>
          </a:prstGeom>
          <a:noFill/>
          <a:ln w="15875">
            <a:solidFill>
              <a:schemeClr val="tx1"/>
            </a:solidFill>
            <a:prstDash val="dash"/>
            <a:miter lim="800000"/>
            <a:headEnd/>
            <a:tailEnd type="triangle" w="med" len="med"/>
          </a:ln>
          <a:effectLst/>
        </p:spPr>
      </p:cxnSp>
      <p:cxnSp>
        <p:nvCxnSpPr>
          <p:cNvPr id="540726" name="AutoShape 54"/>
          <p:cNvCxnSpPr>
            <a:cxnSpLocks noChangeShapeType="1"/>
            <a:stCxn id="540680" idx="2"/>
            <a:endCxn id="540716" idx="0"/>
          </p:cNvCxnSpPr>
          <p:nvPr/>
        </p:nvCxnSpPr>
        <p:spPr bwMode="auto">
          <a:xfrm rot="5400000">
            <a:off x="6379369" y="1921669"/>
            <a:ext cx="457200" cy="1033462"/>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0727" name="AutoShape 55"/>
          <p:cNvCxnSpPr>
            <a:cxnSpLocks noChangeShapeType="1"/>
            <a:stCxn id="540677" idx="3"/>
            <a:endCxn id="540702" idx="0"/>
          </p:cNvCxnSpPr>
          <p:nvPr/>
        </p:nvCxnSpPr>
        <p:spPr bwMode="auto">
          <a:xfrm>
            <a:off x="1219200" y="2095500"/>
            <a:ext cx="200025" cy="495300"/>
          </a:xfrm>
          <a:prstGeom prst="bentConnector2">
            <a:avLst/>
          </a:prstGeom>
          <a:noFill/>
          <a:ln w="15875">
            <a:solidFill>
              <a:schemeClr val="tx1"/>
            </a:solidFill>
            <a:prstDash val="dash"/>
            <a:miter lim="800000"/>
            <a:headEnd/>
            <a:tailEnd type="triangle" w="med" len="med"/>
          </a:ln>
          <a:effectLst/>
        </p:spPr>
      </p:cxnSp>
      <p:sp>
        <p:nvSpPr>
          <p:cNvPr id="540728" name="Rectangle 56"/>
          <p:cNvSpPr>
            <a:spLocks noChangeArrowheads="1"/>
          </p:cNvSpPr>
          <p:nvPr/>
        </p:nvSpPr>
        <p:spPr bwMode="auto">
          <a:xfrm>
            <a:off x="6781800" y="5562600"/>
            <a:ext cx="2216150" cy="1004888"/>
          </a:xfrm>
          <a:prstGeom prst="rect">
            <a:avLst/>
          </a:prstGeom>
          <a:noFill/>
          <a:ln w="9525">
            <a:noFill/>
            <a:miter lim="800000"/>
            <a:headEnd/>
            <a:tailEnd/>
          </a:ln>
          <a:effectLst/>
        </p:spPr>
        <p:txBody>
          <a:bodyPr lIns="0" rIns="0">
            <a:spAutoFit/>
          </a:bodyPr>
          <a:lstStyle/>
          <a:p>
            <a:pPr>
              <a:lnSpc>
                <a:spcPct val="100000"/>
              </a:lnSpc>
              <a:buFontTx/>
              <a:buNone/>
            </a:pPr>
            <a:r>
              <a:rPr lang="en-US" sz="1200">
                <a:solidFill>
                  <a:srgbClr val="FF0000"/>
                </a:solidFill>
                <a:latin typeface="Arial" pitchFamily="34" charset="0"/>
              </a:rPr>
              <a:t>What are the different considerations for a local vs distributed homogeneous vs distributed heterogeneous system ?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dirty="0" smtClean="0"/>
              <a:t> </a:t>
            </a:r>
            <a:endParaRPr lang="en-US" dirty="0"/>
          </a:p>
        </p:txBody>
      </p:sp>
      <p:sp>
        <p:nvSpPr>
          <p:cNvPr id="38"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39" name="Slide Number Placeholder 5"/>
          <p:cNvSpPr>
            <a:spLocks noGrp="1"/>
          </p:cNvSpPr>
          <p:nvPr>
            <p:ph type="sldNum" sz="quarter" idx="12"/>
          </p:nvPr>
        </p:nvSpPr>
        <p:spPr/>
        <p:txBody>
          <a:bodyPr/>
          <a:lstStyle/>
          <a:p>
            <a:fld id="{FF42CEF3-BD8E-405F-85B4-CDFE44FCA81C}" type="slidenum">
              <a:rPr lang="en-US"/>
              <a:pPr/>
              <a:t>68</a:t>
            </a:fld>
            <a:endParaRPr lang="en-US"/>
          </a:p>
        </p:txBody>
      </p:sp>
      <p:sp>
        <p:nvSpPr>
          <p:cNvPr id="541698" name="Rectangle 1026"/>
          <p:cNvSpPr>
            <a:spLocks noGrp="1" noChangeArrowheads="1"/>
          </p:cNvSpPr>
          <p:nvPr>
            <p:ph type="title"/>
          </p:nvPr>
        </p:nvSpPr>
        <p:spPr/>
        <p:txBody>
          <a:bodyPr/>
          <a:lstStyle/>
          <a:p>
            <a:r>
              <a:rPr lang="en-US"/>
              <a:t>Implicit Invocation</a:t>
            </a:r>
          </a:p>
        </p:txBody>
      </p:sp>
      <p:sp>
        <p:nvSpPr>
          <p:cNvPr id="541699" name="Rectangle 1027"/>
          <p:cNvSpPr>
            <a:spLocks noGrp="1" noChangeArrowheads="1"/>
          </p:cNvSpPr>
          <p:nvPr>
            <p:ph type="body" idx="1"/>
          </p:nvPr>
        </p:nvSpPr>
        <p:spPr>
          <a:xfrm>
            <a:off x="228600" y="3733800"/>
            <a:ext cx="8763000" cy="2514600"/>
          </a:xfrm>
        </p:spPr>
        <p:txBody>
          <a:bodyPr/>
          <a:lstStyle/>
          <a:p>
            <a:r>
              <a:rPr lang="en-US" sz="1400"/>
              <a:t>Data Interface is more abstract: Accesses data as a list or set of lines</a:t>
            </a:r>
          </a:p>
          <a:p>
            <a:r>
              <a:rPr lang="en-US" sz="1400"/>
              <a:t>Computations invoked implicitly as data is modified</a:t>
            </a:r>
          </a:p>
          <a:p>
            <a:pPr lvl="1"/>
            <a:r>
              <a:rPr lang="en-US" sz="1200"/>
              <a:t> New lines causes events to the shift module, producing data shifts in a separate data store, which in turn causes an event to the alphabetizer to alphabetize the lines.</a:t>
            </a:r>
          </a:p>
          <a:p>
            <a:pPr lvl="1"/>
            <a:r>
              <a:rPr lang="en-US" sz="1200"/>
              <a:t>Note that NEW modules can be added to the system and they register for the events of interest. Reuse is enhanced as modules only respond to registered events.</a:t>
            </a:r>
          </a:p>
          <a:p>
            <a:r>
              <a:rPr lang="en-US" sz="1400"/>
              <a:t>Disadvantage: May be difficult to control the processing order and activation of the event driven modules. Data driven invocation tend to use more memory. </a:t>
            </a:r>
          </a:p>
          <a:p>
            <a:pPr lvl="1"/>
            <a:r>
              <a:rPr lang="en-US" sz="1200"/>
              <a:t> One of the problems I have encountered with the blackboard, in that if you are not specific in the events and trigger activation conditions you get all kinds of computational activity happening when you least expect it or want it.  </a:t>
            </a:r>
          </a:p>
        </p:txBody>
      </p:sp>
      <p:grpSp>
        <p:nvGrpSpPr>
          <p:cNvPr id="541753" name="Group 1081"/>
          <p:cNvGrpSpPr>
            <a:grpSpLocks/>
          </p:cNvGrpSpPr>
          <p:nvPr/>
        </p:nvGrpSpPr>
        <p:grpSpPr bwMode="auto">
          <a:xfrm>
            <a:off x="381000" y="1219200"/>
            <a:ext cx="8313738" cy="2514600"/>
            <a:chOff x="96" y="672"/>
            <a:chExt cx="5381" cy="1728"/>
          </a:xfrm>
        </p:grpSpPr>
        <p:sp>
          <p:nvSpPr>
            <p:cNvPr id="541700" name="Rectangle 1028"/>
            <p:cNvSpPr>
              <a:spLocks noChangeArrowheads="1"/>
            </p:cNvSpPr>
            <p:nvPr/>
          </p:nvSpPr>
          <p:spPr bwMode="auto">
            <a:xfrm>
              <a:off x="2016" y="672"/>
              <a:ext cx="1296" cy="240"/>
            </a:xfrm>
            <a:prstGeom prst="rect">
              <a:avLst/>
            </a:prstGeom>
            <a:noFill/>
            <a:ln w="9525">
              <a:solidFill>
                <a:schemeClr val="tx1"/>
              </a:solidFill>
              <a:miter lim="800000"/>
              <a:headEnd/>
              <a:tailEnd/>
            </a:ln>
            <a:effectLst/>
          </p:spPr>
          <p:txBody>
            <a:bodyPr wrap="none" anchor="ctr"/>
            <a:lstStyle/>
            <a:p>
              <a:pPr>
                <a:buFontTx/>
                <a:buNone/>
              </a:pPr>
              <a:r>
                <a:rPr lang="en-US" sz="2000"/>
                <a:t>Master Control</a:t>
              </a:r>
            </a:p>
          </p:txBody>
        </p:sp>
        <p:sp>
          <p:nvSpPr>
            <p:cNvPr id="541701" name="Rectangle 1029"/>
            <p:cNvSpPr>
              <a:spLocks noChangeArrowheads="1"/>
            </p:cNvSpPr>
            <p:nvPr/>
          </p:nvSpPr>
          <p:spPr bwMode="auto">
            <a:xfrm>
              <a:off x="432" y="1056"/>
              <a:ext cx="528" cy="240"/>
            </a:xfrm>
            <a:prstGeom prst="rect">
              <a:avLst/>
            </a:prstGeom>
            <a:noFill/>
            <a:ln w="9525">
              <a:solidFill>
                <a:schemeClr val="tx1"/>
              </a:solidFill>
              <a:miter lim="800000"/>
              <a:headEnd/>
              <a:tailEnd/>
            </a:ln>
            <a:effectLst/>
          </p:spPr>
          <p:txBody>
            <a:bodyPr wrap="none" anchor="ctr"/>
            <a:lstStyle/>
            <a:p>
              <a:pPr>
                <a:buFontTx/>
                <a:buNone/>
              </a:pPr>
              <a:r>
                <a:rPr lang="en-US" sz="2000"/>
                <a:t>Input</a:t>
              </a:r>
            </a:p>
          </p:txBody>
        </p:sp>
        <p:sp>
          <p:nvSpPr>
            <p:cNvPr id="541702" name="Rectangle 1030"/>
            <p:cNvSpPr>
              <a:spLocks noChangeArrowheads="1"/>
            </p:cNvSpPr>
            <p:nvPr/>
          </p:nvSpPr>
          <p:spPr bwMode="auto">
            <a:xfrm>
              <a:off x="1200" y="1104"/>
              <a:ext cx="1056" cy="192"/>
            </a:xfrm>
            <a:prstGeom prst="rect">
              <a:avLst/>
            </a:prstGeom>
            <a:noFill/>
            <a:ln w="9525">
              <a:solidFill>
                <a:schemeClr val="tx1"/>
              </a:solidFill>
              <a:miter lim="800000"/>
              <a:headEnd/>
              <a:tailEnd/>
            </a:ln>
            <a:effectLst/>
          </p:spPr>
          <p:txBody>
            <a:bodyPr wrap="none" anchor="ctr"/>
            <a:lstStyle/>
            <a:p>
              <a:pPr defTabSz="630238">
                <a:buFontTx/>
                <a:buNone/>
              </a:pPr>
              <a:r>
                <a:rPr lang="en-US" sz="2000"/>
                <a:t>Circular Shift</a:t>
              </a:r>
            </a:p>
          </p:txBody>
        </p:sp>
        <p:sp>
          <p:nvSpPr>
            <p:cNvPr id="541703" name="Rectangle 1031"/>
            <p:cNvSpPr>
              <a:spLocks noChangeArrowheads="1"/>
            </p:cNvSpPr>
            <p:nvPr/>
          </p:nvSpPr>
          <p:spPr bwMode="auto">
            <a:xfrm>
              <a:off x="2400" y="1104"/>
              <a:ext cx="1056" cy="192"/>
            </a:xfrm>
            <a:prstGeom prst="rect">
              <a:avLst/>
            </a:prstGeom>
            <a:noFill/>
            <a:ln w="9525">
              <a:solidFill>
                <a:schemeClr val="tx1"/>
              </a:solidFill>
              <a:miter lim="800000"/>
              <a:headEnd/>
              <a:tailEnd/>
            </a:ln>
            <a:effectLst/>
          </p:spPr>
          <p:txBody>
            <a:bodyPr wrap="none" anchor="ctr"/>
            <a:lstStyle/>
            <a:p>
              <a:pPr defTabSz="630238">
                <a:buFontTx/>
                <a:buNone/>
              </a:pPr>
              <a:r>
                <a:rPr lang="en-US" sz="2000"/>
                <a:t>Alphabetizer</a:t>
              </a:r>
            </a:p>
          </p:txBody>
        </p:sp>
        <p:sp>
          <p:nvSpPr>
            <p:cNvPr id="541704" name="Rectangle 1032"/>
            <p:cNvSpPr>
              <a:spLocks noChangeArrowheads="1"/>
            </p:cNvSpPr>
            <p:nvPr/>
          </p:nvSpPr>
          <p:spPr bwMode="auto">
            <a:xfrm>
              <a:off x="3696" y="1104"/>
              <a:ext cx="720" cy="192"/>
            </a:xfrm>
            <a:prstGeom prst="rect">
              <a:avLst/>
            </a:prstGeom>
            <a:noFill/>
            <a:ln w="9525">
              <a:solidFill>
                <a:schemeClr val="tx1"/>
              </a:solidFill>
              <a:miter lim="800000"/>
              <a:headEnd/>
              <a:tailEnd/>
            </a:ln>
            <a:effectLst/>
          </p:spPr>
          <p:txBody>
            <a:bodyPr wrap="none" anchor="ctr"/>
            <a:lstStyle/>
            <a:p>
              <a:pPr defTabSz="630238">
                <a:buFontTx/>
                <a:buNone/>
              </a:pPr>
              <a:r>
                <a:rPr lang="en-US" sz="2000"/>
                <a:t>Output</a:t>
              </a:r>
            </a:p>
          </p:txBody>
        </p:sp>
        <p:sp>
          <p:nvSpPr>
            <p:cNvPr id="541716" name="Oval 1044"/>
            <p:cNvSpPr>
              <a:spLocks noChangeArrowheads="1"/>
            </p:cNvSpPr>
            <p:nvPr/>
          </p:nvSpPr>
          <p:spPr bwMode="auto">
            <a:xfrm>
              <a:off x="96" y="1680"/>
              <a:ext cx="432" cy="384"/>
            </a:xfrm>
            <a:prstGeom prst="ellipse">
              <a:avLst/>
            </a:prstGeom>
            <a:noFill/>
            <a:ln w="9525">
              <a:solidFill>
                <a:schemeClr val="tx1"/>
              </a:solidFill>
              <a:round/>
              <a:headEnd/>
              <a:tailEnd/>
            </a:ln>
            <a:effectLst/>
          </p:spPr>
          <p:txBody>
            <a:bodyPr wrap="none" anchor="ctr"/>
            <a:lstStyle/>
            <a:p>
              <a:pPr>
                <a:buFontTx/>
                <a:buNone/>
              </a:pPr>
              <a:r>
                <a:rPr lang="en-US" sz="1000"/>
                <a:t>Input </a:t>
              </a:r>
            </a:p>
            <a:p>
              <a:pPr>
                <a:buFontTx/>
                <a:buNone/>
              </a:pPr>
              <a:r>
                <a:rPr lang="en-US" sz="1000"/>
                <a:t>Medium</a:t>
              </a:r>
            </a:p>
          </p:txBody>
        </p:sp>
        <p:sp>
          <p:nvSpPr>
            <p:cNvPr id="541717" name="Oval 1045"/>
            <p:cNvSpPr>
              <a:spLocks noChangeArrowheads="1"/>
            </p:cNvSpPr>
            <p:nvPr/>
          </p:nvSpPr>
          <p:spPr bwMode="auto">
            <a:xfrm>
              <a:off x="5040" y="1584"/>
              <a:ext cx="432" cy="432"/>
            </a:xfrm>
            <a:prstGeom prst="ellipse">
              <a:avLst/>
            </a:prstGeom>
            <a:noFill/>
            <a:ln w="9525">
              <a:solidFill>
                <a:schemeClr val="tx1"/>
              </a:solidFill>
              <a:round/>
              <a:headEnd/>
              <a:tailEnd/>
            </a:ln>
            <a:effectLst/>
          </p:spPr>
          <p:txBody>
            <a:bodyPr wrap="none" anchor="ctr"/>
            <a:lstStyle/>
            <a:p>
              <a:pPr>
                <a:buFontTx/>
                <a:buNone/>
              </a:pPr>
              <a:r>
                <a:rPr lang="en-US" sz="1000"/>
                <a:t>Output</a:t>
              </a:r>
            </a:p>
            <a:p>
              <a:pPr>
                <a:buFontTx/>
                <a:buNone/>
              </a:pPr>
              <a:r>
                <a:rPr lang="en-US" sz="1000"/>
                <a:t>Medium</a:t>
              </a:r>
            </a:p>
          </p:txBody>
        </p:sp>
        <p:cxnSp>
          <p:nvCxnSpPr>
            <p:cNvPr id="541718" name="AutoShape 1046"/>
            <p:cNvCxnSpPr>
              <a:cxnSpLocks noChangeShapeType="1"/>
              <a:stCxn id="541716" idx="0"/>
              <a:endCxn id="541701" idx="1"/>
            </p:cNvCxnSpPr>
            <p:nvPr/>
          </p:nvCxnSpPr>
          <p:spPr bwMode="auto">
            <a:xfrm flipV="1">
              <a:off x="312" y="1176"/>
              <a:ext cx="120" cy="504"/>
            </a:xfrm>
            <a:prstGeom prst="straightConnector1">
              <a:avLst/>
            </a:prstGeom>
            <a:noFill/>
            <a:ln w="9525">
              <a:solidFill>
                <a:schemeClr val="tx1"/>
              </a:solidFill>
              <a:prstDash val="dash"/>
              <a:round/>
              <a:headEnd/>
              <a:tailEnd/>
            </a:ln>
            <a:effectLst/>
          </p:spPr>
        </p:cxnSp>
        <p:cxnSp>
          <p:nvCxnSpPr>
            <p:cNvPr id="541719" name="AutoShape 1047"/>
            <p:cNvCxnSpPr>
              <a:cxnSpLocks noChangeShapeType="1"/>
              <a:stCxn id="541717" idx="2"/>
              <a:endCxn id="541704" idx="3"/>
            </p:cNvCxnSpPr>
            <p:nvPr/>
          </p:nvCxnSpPr>
          <p:spPr bwMode="auto">
            <a:xfrm flipH="1" flipV="1">
              <a:off x="4416" y="1200"/>
              <a:ext cx="624" cy="600"/>
            </a:xfrm>
            <a:prstGeom prst="straightConnector1">
              <a:avLst/>
            </a:prstGeom>
            <a:noFill/>
            <a:ln w="9525">
              <a:solidFill>
                <a:schemeClr val="tx1"/>
              </a:solidFill>
              <a:prstDash val="dash"/>
              <a:round/>
              <a:headEnd/>
              <a:tailEnd/>
            </a:ln>
            <a:effectLst/>
          </p:spPr>
        </p:cxnSp>
        <p:sp>
          <p:nvSpPr>
            <p:cNvPr id="541725" name="Text Box 1053"/>
            <p:cNvSpPr txBox="1">
              <a:spLocks noChangeArrowheads="1"/>
            </p:cNvSpPr>
            <p:nvPr/>
          </p:nvSpPr>
          <p:spPr bwMode="auto">
            <a:xfrm>
              <a:off x="4176" y="720"/>
              <a:ext cx="1301" cy="252"/>
            </a:xfrm>
            <a:prstGeom prst="rect">
              <a:avLst/>
            </a:prstGeom>
            <a:noFill/>
            <a:ln w="9525">
              <a:noFill/>
              <a:miter lim="800000"/>
              <a:headEnd/>
              <a:tailEnd/>
            </a:ln>
            <a:effectLst/>
          </p:spPr>
          <p:txBody>
            <a:bodyPr wrap="none">
              <a:spAutoFit/>
            </a:bodyPr>
            <a:lstStyle/>
            <a:p>
              <a:pPr>
                <a:buFontTx/>
                <a:buNone/>
              </a:pPr>
              <a:r>
                <a:rPr lang="en-US" sz="2000"/>
                <a:t>Subroutine Calls</a:t>
              </a:r>
            </a:p>
          </p:txBody>
        </p:sp>
        <p:cxnSp>
          <p:nvCxnSpPr>
            <p:cNvPr id="541726" name="AutoShape 1054"/>
            <p:cNvCxnSpPr>
              <a:cxnSpLocks noChangeShapeType="1"/>
              <a:stCxn id="541700" idx="1"/>
              <a:endCxn id="541701" idx="0"/>
            </p:cNvCxnSpPr>
            <p:nvPr/>
          </p:nvCxnSpPr>
          <p:spPr bwMode="auto">
            <a:xfrm rot="10800000" flipV="1">
              <a:off x="696" y="792"/>
              <a:ext cx="1320" cy="264"/>
            </a:xfrm>
            <a:prstGeom prst="bentConnector2">
              <a:avLst/>
            </a:prstGeom>
            <a:noFill/>
            <a:ln w="15875">
              <a:solidFill>
                <a:schemeClr val="tx1"/>
              </a:solidFill>
              <a:prstDash val="dash"/>
              <a:miter lim="800000"/>
              <a:headEnd/>
              <a:tailEnd type="triangle" w="med" len="med"/>
            </a:ln>
            <a:effectLst/>
          </p:spPr>
        </p:cxnSp>
        <p:cxnSp>
          <p:nvCxnSpPr>
            <p:cNvPr id="541727" name="AutoShape 1055"/>
            <p:cNvCxnSpPr>
              <a:cxnSpLocks noChangeShapeType="1"/>
              <a:stCxn id="541700" idx="3"/>
              <a:endCxn id="541704" idx="0"/>
            </p:cNvCxnSpPr>
            <p:nvPr/>
          </p:nvCxnSpPr>
          <p:spPr bwMode="auto">
            <a:xfrm>
              <a:off x="3312" y="792"/>
              <a:ext cx="744" cy="312"/>
            </a:xfrm>
            <a:prstGeom prst="bentConnector2">
              <a:avLst/>
            </a:prstGeom>
            <a:noFill/>
            <a:ln w="15875">
              <a:solidFill>
                <a:schemeClr val="tx1"/>
              </a:solidFill>
              <a:prstDash val="dash"/>
              <a:miter lim="800000"/>
              <a:headEnd/>
              <a:tailEnd type="triangle" w="med" len="med"/>
            </a:ln>
            <a:effectLst/>
          </p:spPr>
        </p:cxnSp>
        <p:grpSp>
          <p:nvGrpSpPr>
            <p:cNvPr id="541728" name="Group 1056"/>
            <p:cNvGrpSpPr>
              <a:grpSpLocks/>
            </p:cNvGrpSpPr>
            <p:nvPr/>
          </p:nvGrpSpPr>
          <p:grpSpPr bwMode="auto">
            <a:xfrm>
              <a:off x="1296" y="1584"/>
              <a:ext cx="672" cy="816"/>
              <a:chOff x="906" y="1296"/>
              <a:chExt cx="672" cy="816"/>
            </a:xfrm>
          </p:grpSpPr>
          <p:sp>
            <p:nvSpPr>
              <p:cNvPr id="541729" name="Rectangle 1057"/>
              <p:cNvSpPr>
                <a:spLocks noChangeArrowheads="1"/>
              </p:cNvSpPr>
              <p:nvPr/>
            </p:nvSpPr>
            <p:spPr bwMode="auto">
              <a:xfrm>
                <a:off x="906" y="1872"/>
                <a:ext cx="672" cy="240"/>
              </a:xfrm>
              <a:prstGeom prst="rect">
                <a:avLst/>
              </a:prstGeom>
              <a:noFill/>
              <a:ln w="9525">
                <a:solidFill>
                  <a:schemeClr val="tx1"/>
                </a:solidFill>
                <a:miter lim="800000"/>
                <a:headEnd/>
                <a:tailEnd/>
              </a:ln>
              <a:effectLst/>
            </p:spPr>
            <p:txBody>
              <a:bodyPr wrap="none" anchor="ctr"/>
              <a:lstStyle/>
              <a:p>
                <a:pPr algn="ctr">
                  <a:buFontTx/>
                  <a:buNone/>
                </a:pPr>
                <a:r>
                  <a:rPr lang="en-US" sz="1600"/>
                  <a:t>Lines</a:t>
                </a:r>
              </a:p>
            </p:txBody>
          </p:sp>
          <p:sp>
            <p:nvSpPr>
              <p:cNvPr id="541730" name="Rectangle 1058"/>
              <p:cNvSpPr>
                <a:spLocks noChangeArrowheads="1"/>
              </p:cNvSpPr>
              <p:nvPr/>
            </p:nvSpPr>
            <p:spPr bwMode="auto">
              <a:xfrm>
                <a:off x="96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Insert</a:t>
                </a:r>
              </a:p>
            </p:txBody>
          </p:sp>
          <p:sp>
            <p:nvSpPr>
              <p:cNvPr id="541731" name="Rectangle 1059"/>
              <p:cNvSpPr>
                <a:spLocks noChangeArrowheads="1"/>
              </p:cNvSpPr>
              <p:nvPr/>
            </p:nvSpPr>
            <p:spPr bwMode="auto">
              <a:xfrm>
                <a:off x="120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Delete</a:t>
                </a:r>
              </a:p>
            </p:txBody>
          </p:sp>
          <p:sp>
            <p:nvSpPr>
              <p:cNvPr id="541732" name="Rectangle 1060"/>
              <p:cNvSpPr>
                <a:spLocks noChangeArrowheads="1"/>
              </p:cNvSpPr>
              <p:nvPr/>
            </p:nvSpPr>
            <p:spPr bwMode="auto">
              <a:xfrm>
                <a:off x="1392"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i="1"/>
                  <a:t>I</a:t>
                </a:r>
                <a:r>
                  <a:rPr lang="en-US" sz="1600"/>
                  <a:t> th</a:t>
                </a:r>
              </a:p>
            </p:txBody>
          </p:sp>
        </p:grpSp>
        <p:grpSp>
          <p:nvGrpSpPr>
            <p:cNvPr id="541738" name="Group 1066"/>
            <p:cNvGrpSpPr>
              <a:grpSpLocks/>
            </p:cNvGrpSpPr>
            <p:nvPr/>
          </p:nvGrpSpPr>
          <p:grpSpPr bwMode="auto">
            <a:xfrm>
              <a:off x="2544" y="1584"/>
              <a:ext cx="672" cy="816"/>
              <a:chOff x="906" y="1296"/>
              <a:chExt cx="672" cy="816"/>
            </a:xfrm>
          </p:grpSpPr>
          <p:sp>
            <p:nvSpPr>
              <p:cNvPr id="541739" name="Rectangle 1067"/>
              <p:cNvSpPr>
                <a:spLocks noChangeArrowheads="1"/>
              </p:cNvSpPr>
              <p:nvPr/>
            </p:nvSpPr>
            <p:spPr bwMode="auto">
              <a:xfrm>
                <a:off x="906" y="1872"/>
                <a:ext cx="672" cy="240"/>
              </a:xfrm>
              <a:prstGeom prst="rect">
                <a:avLst/>
              </a:prstGeom>
              <a:noFill/>
              <a:ln w="9525">
                <a:solidFill>
                  <a:schemeClr val="tx1"/>
                </a:solidFill>
                <a:miter lim="800000"/>
                <a:headEnd/>
                <a:tailEnd/>
              </a:ln>
              <a:effectLst/>
            </p:spPr>
            <p:txBody>
              <a:bodyPr wrap="none" anchor="ctr"/>
              <a:lstStyle/>
              <a:p>
                <a:pPr algn="ctr">
                  <a:buFontTx/>
                  <a:buNone/>
                </a:pPr>
                <a:r>
                  <a:rPr lang="en-US" sz="1600"/>
                  <a:t>Lines</a:t>
                </a:r>
              </a:p>
            </p:txBody>
          </p:sp>
          <p:sp>
            <p:nvSpPr>
              <p:cNvPr id="541740" name="Rectangle 1068"/>
              <p:cNvSpPr>
                <a:spLocks noChangeArrowheads="1"/>
              </p:cNvSpPr>
              <p:nvPr/>
            </p:nvSpPr>
            <p:spPr bwMode="auto">
              <a:xfrm>
                <a:off x="96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Insert</a:t>
                </a:r>
              </a:p>
            </p:txBody>
          </p:sp>
          <p:sp>
            <p:nvSpPr>
              <p:cNvPr id="541741" name="Rectangle 1069"/>
              <p:cNvSpPr>
                <a:spLocks noChangeArrowheads="1"/>
              </p:cNvSpPr>
              <p:nvPr/>
            </p:nvSpPr>
            <p:spPr bwMode="auto">
              <a:xfrm>
                <a:off x="1200"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a:t>Delete</a:t>
                </a:r>
              </a:p>
            </p:txBody>
          </p:sp>
          <p:sp>
            <p:nvSpPr>
              <p:cNvPr id="541742" name="Rectangle 1070"/>
              <p:cNvSpPr>
                <a:spLocks noChangeArrowheads="1"/>
              </p:cNvSpPr>
              <p:nvPr/>
            </p:nvSpPr>
            <p:spPr bwMode="auto">
              <a:xfrm>
                <a:off x="1392" y="1296"/>
                <a:ext cx="144" cy="576"/>
              </a:xfrm>
              <a:prstGeom prst="rect">
                <a:avLst/>
              </a:prstGeom>
              <a:noFill/>
              <a:ln w="9525">
                <a:solidFill>
                  <a:schemeClr val="tx1"/>
                </a:solidFill>
                <a:miter lim="800000"/>
                <a:headEnd/>
                <a:tailEnd/>
              </a:ln>
              <a:effectLst/>
            </p:spPr>
            <p:txBody>
              <a:bodyPr vert="eaVert" wrap="none" anchor="ctr"/>
              <a:lstStyle/>
              <a:p>
                <a:pPr algn="ctr">
                  <a:buFontTx/>
                  <a:buNone/>
                </a:pPr>
                <a:r>
                  <a:rPr lang="en-US" sz="1600" i="1"/>
                  <a:t>I</a:t>
                </a:r>
                <a:r>
                  <a:rPr lang="en-US" sz="1600"/>
                  <a:t> th</a:t>
                </a:r>
              </a:p>
            </p:txBody>
          </p:sp>
        </p:grpSp>
        <p:cxnSp>
          <p:nvCxnSpPr>
            <p:cNvPr id="541743" name="AutoShape 1071"/>
            <p:cNvCxnSpPr>
              <a:cxnSpLocks noChangeShapeType="1"/>
              <a:stCxn id="541701" idx="2"/>
              <a:endCxn id="541730" idx="0"/>
            </p:cNvCxnSpPr>
            <p:nvPr/>
          </p:nvCxnSpPr>
          <p:spPr bwMode="auto">
            <a:xfrm rot="16200000" flipH="1">
              <a:off x="915" y="1077"/>
              <a:ext cx="288" cy="726"/>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1744" name="AutoShape 1072"/>
            <p:cNvCxnSpPr>
              <a:cxnSpLocks noChangeShapeType="1"/>
              <a:stCxn id="541702" idx="2"/>
              <a:endCxn id="541732" idx="0"/>
            </p:cNvCxnSpPr>
            <p:nvPr/>
          </p:nvCxnSpPr>
          <p:spPr bwMode="auto">
            <a:xfrm rot="16200000" flipH="1">
              <a:off x="1647" y="1377"/>
              <a:ext cx="288" cy="126"/>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1745" name="AutoShape 1073"/>
            <p:cNvCxnSpPr>
              <a:cxnSpLocks noChangeShapeType="1"/>
              <a:stCxn id="541702" idx="3"/>
              <a:endCxn id="541740" idx="1"/>
            </p:cNvCxnSpPr>
            <p:nvPr/>
          </p:nvCxnSpPr>
          <p:spPr bwMode="auto">
            <a:xfrm>
              <a:off x="2256" y="1200"/>
              <a:ext cx="342" cy="672"/>
            </a:xfrm>
            <a:prstGeom prst="bentConnector3">
              <a:avLst>
                <a:gd name="adj1" fmla="val 25440"/>
              </a:avLst>
            </a:prstGeom>
            <a:noFill/>
            <a:ln w="15875">
              <a:solidFill>
                <a:schemeClr val="tx1"/>
              </a:solidFill>
              <a:prstDash val="dash"/>
              <a:miter lim="800000"/>
              <a:headEnd/>
              <a:tailEnd type="triangle" w="med" len="med"/>
            </a:ln>
            <a:effectLst/>
          </p:spPr>
        </p:cxnSp>
        <p:cxnSp>
          <p:nvCxnSpPr>
            <p:cNvPr id="541747" name="AutoShape 1075"/>
            <p:cNvCxnSpPr>
              <a:cxnSpLocks noChangeShapeType="1"/>
              <a:stCxn id="541703" idx="2"/>
              <a:endCxn id="541740" idx="0"/>
            </p:cNvCxnSpPr>
            <p:nvPr/>
          </p:nvCxnSpPr>
          <p:spPr bwMode="auto">
            <a:xfrm rot="5400000">
              <a:off x="2655" y="1311"/>
              <a:ext cx="288" cy="258"/>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1748" name="AutoShape 1076"/>
            <p:cNvCxnSpPr>
              <a:cxnSpLocks noChangeShapeType="1"/>
              <a:endCxn id="541742" idx="0"/>
            </p:cNvCxnSpPr>
            <p:nvPr/>
          </p:nvCxnSpPr>
          <p:spPr bwMode="auto">
            <a:xfrm rot="16200000" flipH="1">
              <a:off x="2895" y="1377"/>
              <a:ext cx="240" cy="174"/>
            </a:xfrm>
            <a:prstGeom prst="bentConnector3">
              <a:avLst>
                <a:gd name="adj1" fmla="val 50000"/>
              </a:avLst>
            </a:prstGeom>
            <a:noFill/>
            <a:ln w="15875">
              <a:solidFill>
                <a:schemeClr val="tx1"/>
              </a:solidFill>
              <a:prstDash val="dash"/>
              <a:miter lim="800000"/>
              <a:headEnd/>
              <a:tailEnd type="triangle" w="med" len="med"/>
            </a:ln>
            <a:effectLst/>
          </p:spPr>
        </p:cxnSp>
        <p:cxnSp>
          <p:nvCxnSpPr>
            <p:cNvPr id="541749" name="AutoShape 1077"/>
            <p:cNvCxnSpPr>
              <a:cxnSpLocks noChangeShapeType="1"/>
              <a:stCxn id="541704" idx="2"/>
              <a:endCxn id="541742" idx="3"/>
            </p:cNvCxnSpPr>
            <p:nvPr/>
          </p:nvCxnSpPr>
          <p:spPr bwMode="auto">
            <a:xfrm rot="5400000">
              <a:off x="3327" y="1143"/>
              <a:ext cx="576" cy="882"/>
            </a:xfrm>
            <a:prstGeom prst="bentConnector2">
              <a:avLst/>
            </a:prstGeom>
            <a:noFill/>
            <a:ln w="15875">
              <a:solidFill>
                <a:schemeClr val="tx1"/>
              </a:solidFill>
              <a:prstDash val="dash"/>
              <a:miter lim="800000"/>
              <a:headEnd/>
              <a:tailEnd type="triangle" w="med" len="med"/>
            </a:ln>
            <a:effectLst/>
          </p:spPr>
        </p:cxnSp>
        <p:sp>
          <p:nvSpPr>
            <p:cNvPr id="541750" name="Arc 1078"/>
            <p:cNvSpPr>
              <a:spLocks/>
            </p:cNvSpPr>
            <p:nvPr/>
          </p:nvSpPr>
          <p:spPr bwMode="auto">
            <a:xfrm flipV="1">
              <a:off x="1488" y="1296"/>
              <a:ext cx="19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541752" name="Arc 1080"/>
            <p:cNvSpPr>
              <a:spLocks/>
            </p:cNvSpPr>
            <p:nvPr/>
          </p:nvSpPr>
          <p:spPr bwMode="auto">
            <a:xfrm rot="-2180568">
              <a:off x="2016" y="960"/>
              <a:ext cx="432"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a:p>
          </p:txBody>
        </p:sp>
      </p:grpSp>
      <p:sp>
        <p:nvSpPr>
          <p:cNvPr id="541754" name="Rectangle 1082"/>
          <p:cNvSpPr>
            <a:spLocks noChangeArrowheads="1"/>
          </p:cNvSpPr>
          <p:nvPr/>
        </p:nvSpPr>
        <p:spPr bwMode="auto">
          <a:xfrm>
            <a:off x="95250" y="1001713"/>
            <a:ext cx="5794375" cy="214312"/>
          </a:xfrm>
          <a:prstGeom prst="rect">
            <a:avLst/>
          </a:prstGeom>
          <a:noFill/>
          <a:ln w="9525">
            <a:noFill/>
            <a:miter lim="800000"/>
            <a:headEnd/>
            <a:tailEnd/>
          </a:ln>
          <a:effectLst/>
        </p:spPr>
        <p:txBody>
          <a:bodyPr wrap="none">
            <a:spAutoFit/>
          </a:bodyPr>
          <a:lstStyle/>
          <a:p>
            <a:pPr>
              <a:buFontTx/>
              <a:buNone/>
            </a:pPr>
            <a:r>
              <a:rPr lang="en-US" sz="900"/>
              <a:t> </a:t>
            </a:r>
            <a:r>
              <a:rPr lang="en-US" sz="900">
                <a:solidFill>
                  <a:schemeClr val="hlink"/>
                </a:solidFill>
              </a:rPr>
              <a:t>Mary Shaw &amp; David Garlan, Software Architecture: Perspectives on an Emerging Discipline;, Prentice Hall, 1996</a:t>
            </a:r>
            <a:r>
              <a:rPr lang="en-US" sz="900"/>
              <a:t> </a:t>
            </a:r>
          </a:p>
        </p:txBody>
      </p:sp>
      <p:sp>
        <p:nvSpPr>
          <p:cNvPr id="541755" name="Rectangle 1083"/>
          <p:cNvSpPr>
            <a:spLocks noChangeArrowheads="1"/>
          </p:cNvSpPr>
          <p:nvPr/>
        </p:nvSpPr>
        <p:spPr bwMode="auto">
          <a:xfrm>
            <a:off x="0" y="6019800"/>
            <a:ext cx="8845550" cy="274638"/>
          </a:xfrm>
          <a:prstGeom prst="rect">
            <a:avLst/>
          </a:prstGeom>
          <a:noFill/>
          <a:ln w="9525">
            <a:noFill/>
            <a:miter lim="800000"/>
            <a:headEnd/>
            <a:tailEnd/>
          </a:ln>
          <a:effectLst/>
        </p:spPr>
        <p:txBody>
          <a:bodyPr lIns="0" rIns="0">
            <a:spAutoFit/>
          </a:bodyPr>
          <a:lstStyle/>
          <a:p>
            <a:pPr>
              <a:lnSpc>
                <a:spcPct val="100000"/>
              </a:lnSpc>
              <a:buFontTx/>
              <a:buNone/>
            </a:pPr>
            <a:r>
              <a:rPr lang="en-US" sz="1200">
                <a:solidFill>
                  <a:srgbClr val="FF0000"/>
                </a:solidFill>
                <a:latin typeface="Arial" pitchFamily="34" charset="0"/>
              </a:rPr>
              <a:t>What are the different considerations for a local vs distributed homogeneous vs distributed heterogeneous system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dirty="0" smtClean="0"/>
              <a:t> </a:t>
            </a:r>
            <a:endParaRPr lang="en-US" dirty="0"/>
          </a:p>
        </p:txBody>
      </p:sp>
      <p:sp>
        <p:nvSpPr>
          <p:cNvPr id="18"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19" name="Slide Number Placeholder 5"/>
          <p:cNvSpPr>
            <a:spLocks noGrp="1"/>
          </p:cNvSpPr>
          <p:nvPr>
            <p:ph type="sldNum" sz="quarter" idx="12"/>
          </p:nvPr>
        </p:nvSpPr>
        <p:spPr/>
        <p:txBody>
          <a:bodyPr/>
          <a:lstStyle/>
          <a:p>
            <a:fld id="{EC60456E-A81B-41B9-828D-CA34B3A33974}" type="slidenum">
              <a:rPr lang="en-US"/>
              <a:pPr/>
              <a:t>69</a:t>
            </a:fld>
            <a:endParaRPr lang="en-US"/>
          </a:p>
        </p:txBody>
      </p:sp>
      <p:sp>
        <p:nvSpPr>
          <p:cNvPr id="542722" name="Rectangle 2"/>
          <p:cNvSpPr>
            <a:spLocks noGrp="1" noChangeArrowheads="1"/>
          </p:cNvSpPr>
          <p:nvPr>
            <p:ph type="title"/>
          </p:nvPr>
        </p:nvSpPr>
        <p:spPr/>
        <p:txBody>
          <a:bodyPr/>
          <a:lstStyle/>
          <a:p>
            <a:r>
              <a:rPr lang="en-US"/>
              <a:t>Pipes &amp; Filters</a:t>
            </a:r>
          </a:p>
        </p:txBody>
      </p:sp>
      <p:sp>
        <p:nvSpPr>
          <p:cNvPr id="542723" name="Rectangle 3"/>
          <p:cNvSpPr>
            <a:spLocks noGrp="1" noChangeArrowheads="1"/>
          </p:cNvSpPr>
          <p:nvPr>
            <p:ph type="body" idx="1"/>
          </p:nvPr>
        </p:nvSpPr>
        <p:spPr>
          <a:xfrm>
            <a:off x="228600" y="2590800"/>
            <a:ext cx="8763000" cy="3276600"/>
          </a:xfrm>
        </p:spPr>
        <p:txBody>
          <a:bodyPr/>
          <a:lstStyle/>
          <a:p>
            <a:r>
              <a:rPr lang="en-US" sz="2400"/>
              <a:t>Advantages:</a:t>
            </a:r>
          </a:p>
          <a:p>
            <a:pPr lvl="1"/>
            <a:r>
              <a:rPr lang="en-US" sz="2000"/>
              <a:t>Maintains the intuitive processing flow</a:t>
            </a:r>
          </a:p>
          <a:p>
            <a:pPr lvl="1"/>
            <a:r>
              <a:rPr lang="en-US" sz="2000"/>
              <a:t>Each filter can function in isolation</a:t>
            </a:r>
          </a:p>
          <a:p>
            <a:pPr lvl="1"/>
            <a:r>
              <a:rPr lang="en-US" sz="2000"/>
              <a:t>New functions easily added to the processing flow</a:t>
            </a:r>
          </a:p>
          <a:p>
            <a:pPr lvl="1"/>
            <a:r>
              <a:rPr lang="en-US" sz="2000"/>
              <a:t>Filters are logically independent of one another</a:t>
            </a:r>
          </a:p>
          <a:p>
            <a:r>
              <a:rPr lang="en-US" sz="2400"/>
              <a:t>Disadvantages:</a:t>
            </a:r>
          </a:p>
          <a:p>
            <a:pPr lvl="1"/>
            <a:r>
              <a:rPr lang="en-US" sz="2000"/>
              <a:t>Impossible to modify the design for interaction</a:t>
            </a:r>
          </a:p>
          <a:p>
            <a:pPr lvl="1"/>
            <a:r>
              <a:rPr lang="en-US" sz="2000"/>
              <a:t>Data design is inefficient as all data must be copied throughout the system.</a:t>
            </a:r>
          </a:p>
        </p:txBody>
      </p:sp>
      <p:sp>
        <p:nvSpPr>
          <p:cNvPr id="542726" name="Rectangle 6"/>
          <p:cNvSpPr>
            <a:spLocks noChangeArrowheads="1"/>
          </p:cNvSpPr>
          <p:nvPr/>
        </p:nvSpPr>
        <p:spPr bwMode="auto">
          <a:xfrm>
            <a:off x="936625" y="1647825"/>
            <a:ext cx="815975" cy="349250"/>
          </a:xfrm>
          <a:prstGeom prst="rect">
            <a:avLst/>
          </a:prstGeom>
          <a:noFill/>
          <a:ln w="9525">
            <a:solidFill>
              <a:schemeClr val="tx1"/>
            </a:solidFill>
            <a:miter lim="800000"/>
            <a:headEnd/>
            <a:tailEnd/>
          </a:ln>
          <a:effectLst/>
        </p:spPr>
        <p:txBody>
          <a:bodyPr wrap="none" anchor="ctr"/>
          <a:lstStyle/>
          <a:p>
            <a:pPr>
              <a:buFontTx/>
              <a:buNone/>
            </a:pPr>
            <a:r>
              <a:rPr lang="en-US" sz="2000"/>
              <a:t>Input</a:t>
            </a:r>
          </a:p>
        </p:txBody>
      </p:sp>
      <p:sp>
        <p:nvSpPr>
          <p:cNvPr id="542727" name="Rectangle 7"/>
          <p:cNvSpPr>
            <a:spLocks noChangeArrowheads="1"/>
          </p:cNvSpPr>
          <p:nvPr/>
        </p:nvSpPr>
        <p:spPr bwMode="auto">
          <a:xfrm>
            <a:off x="2078038" y="1676400"/>
            <a:ext cx="1631950" cy="279400"/>
          </a:xfrm>
          <a:prstGeom prst="rect">
            <a:avLst/>
          </a:prstGeom>
          <a:noFill/>
          <a:ln w="9525">
            <a:solidFill>
              <a:schemeClr val="tx1"/>
            </a:solidFill>
            <a:miter lim="800000"/>
            <a:headEnd/>
            <a:tailEnd/>
          </a:ln>
          <a:effectLst/>
        </p:spPr>
        <p:txBody>
          <a:bodyPr wrap="none" anchor="ctr"/>
          <a:lstStyle/>
          <a:p>
            <a:pPr defTabSz="630238">
              <a:buFontTx/>
              <a:buNone/>
            </a:pPr>
            <a:r>
              <a:rPr lang="en-US" sz="2000"/>
              <a:t>Circular Shift</a:t>
            </a:r>
          </a:p>
        </p:txBody>
      </p:sp>
      <p:sp>
        <p:nvSpPr>
          <p:cNvPr id="542728" name="Rectangle 8"/>
          <p:cNvSpPr>
            <a:spLocks noChangeArrowheads="1"/>
          </p:cNvSpPr>
          <p:nvPr/>
        </p:nvSpPr>
        <p:spPr bwMode="auto">
          <a:xfrm>
            <a:off x="4267200" y="1676400"/>
            <a:ext cx="1631950" cy="279400"/>
          </a:xfrm>
          <a:prstGeom prst="rect">
            <a:avLst/>
          </a:prstGeom>
          <a:noFill/>
          <a:ln w="9525">
            <a:solidFill>
              <a:schemeClr val="tx1"/>
            </a:solidFill>
            <a:miter lim="800000"/>
            <a:headEnd/>
            <a:tailEnd/>
          </a:ln>
          <a:effectLst/>
        </p:spPr>
        <p:txBody>
          <a:bodyPr wrap="none" anchor="ctr"/>
          <a:lstStyle/>
          <a:p>
            <a:pPr defTabSz="630238">
              <a:buFontTx/>
              <a:buNone/>
            </a:pPr>
            <a:r>
              <a:rPr lang="en-US" sz="2000"/>
              <a:t>Alphabetizer</a:t>
            </a:r>
          </a:p>
        </p:txBody>
      </p:sp>
      <p:sp>
        <p:nvSpPr>
          <p:cNvPr id="542729" name="Rectangle 9"/>
          <p:cNvSpPr>
            <a:spLocks noChangeArrowheads="1"/>
          </p:cNvSpPr>
          <p:nvPr/>
        </p:nvSpPr>
        <p:spPr bwMode="auto">
          <a:xfrm>
            <a:off x="6477000" y="1676400"/>
            <a:ext cx="1111250" cy="279400"/>
          </a:xfrm>
          <a:prstGeom prst="rect">
            <a:avLst/>
          </a:prstGeom>
          <a:noFill/>
          <a:ln w="9525">
            <a:solidFill>
              <a:schemeClr val="tx1"/>
            </a:solidFill>
            <a:miter lim="800000"/>
            <a:headEnd/>
            <a:tailEnd/>
          </a:ln>
          <a:effectLst/>
        </p:spPr>
        <p:txBody>
          <a:bodyPr wrap="none" anchor="ctr"/>
          <a:lstStyle/>
          <a:p>
            <a:pPr defTabSz="630238">
              <a:buFontTx/>
              <a:buNone/>
            </a:pPr>
            <a:r>
              <a:rPr lang="en-US" sz="2000"/>
              <a:t>Output</a:t>
            </a:r>
          </a:p>
        </p:txBody>
      </p:sp>
      <p:sp>
        <p:nvSpPr>
          <p:cNvPr id="542730" name="Oval 10"/>
          <p:cNvSpPr>
            <a:spLocks noChangeArrowheads="1"/>
          </p:cNvSpPr>
          <p:nvPr/>
        </p:nvSpPr>
        <p:spPr bwMode="auto">
          <a:xfrm>
            <a:off x="228600" y="1981200"/>
            <a:ext cx="666750" cy="558800"/>
          </a:xfrm>
          <a:prstGeom prst="ellipse">
            <a:avLst/>
          </a:prstGeom>
          <a:noFill/>
          <a:ln w="9525">
            <a:solidFill>
              <a:schemeClr val="tx1"/>
            </a:solidFill>
            <a:round/>
            <a:headEnd/>
            <a:tailEnd/>
          </a:ln>
          <a:effectLst/>
        </p:spPr>
        <p:txBody>
          <a:bodyPr wrap="none" anchor="ctr"/>
          <a:lstStyle/>
          <a:p>
            <a:pPr>
              <a:buFontTx/>
              <a:buNone/>
            </a:pPr>
            <a:r>
              <a:rPr lang="en-US" sz="1000"/>
              <a:t>Input </a:t>
            </a:r>
          </a:p>
          <a:p>
            <a:pPr>
              <a:buFontTx/>
              <a:buNone/>
            </a:pPr>
            <a:r>
              <a:rPr lang="en-US" sz="1000"/>
              <a:t>Medium</a:t>
            </a:r>
          </a:p>
        </p:txBody>
      </p:sp>
      <p:sp>
        <p:nvSpPr>
          <p:cNvPr id="542731" name="Oval 11"/>
          <p:cNvSpPr>
            <a:spLocks noChangeArrowheads="1"/>
          </p:cNvSpPr>
          <p:nvPr/>
        </p:nvSpPr>
        <p:spPr bwMode="auto">
          <a:xfrm>
            <a:off x="8077200" y="1504950"/>
            <a:ext cx="666750" cy="628650"/>
          </a:xfrm>
          <a:prstGeom prst="ellipse">
            <a:avLst/>
          </a:prstGeom>
          <a:noFill/>
          <a:ln w="9525">
            <a:solidFill>
              <a:schemeClr val="tx1"/>
            </a:solidFill>
            <a:round/>
            <a:headEnd/>
            <a:tailEnd/>
          </a:ln>
          <a:effectLst/>
        </p:spPr>
        <p:txBody>
          <a:bodyPr wrap="none" anchor="ctr"/>
          <a:lstStyle/>
          <a:p>
            <a:pPr>
              <a:buFontTx/>
              <a:buNone/>
            </a:pPr>
            <a:r>
              <a:rPr lang="en-US" sz="1000"/>
              <a:t>Output</a:t>
            </a:r>
          </a:p>
          <a:p>
            <a:pPr>
              <a:buFontTx/>
              <a:buNone/>
            </a:pPr>
            <a:r>
              <a:rPr lang="en-US" sz="1000"/>
              <a:t>Medium</a:t>
            </a:r>
          </a:p>
        </p:txBody>
      </p:sp>
      <p:cxnSp>
        <p:nvCxnSpPr>
          <p:cNvPr id="542732" name="AutoShape 12"/>
          <p:cNvCxnSpPr>
            <a:cxnSpLocks noChangeShapeType="1"/>
            <a:stCxn id="542730" idx="0"/>
            <a:endCxn id="542726" idx="1"/>
          </p:cNvCxnSpPr>
          <p:nvPr/>
        </p:nvCxnSpPr>
        <p:spPr bwMode="auto">
          <a:xfrm flipV="1">
            <a:off x="561975" y="1822450"/>
            <a:ext cx="374650" cy="158750"/>
          </a:xfrm>
          <a:prstGeom prst="straightConnector1">
            <a:avLst/>
          </a:prstGeom>
          <a:noFill/>
          <a:ln w="9525">
            <a:solidFill>
              <a:schemeClr val="tx1"/>
            </a:solidFill>
            <a:prstDash val="dash"/>
            <a:round/>
            <a:headEnd/>
            <a:tailEnd/>
          </a:ln>
          <a:effectLst/>
        </p:spPr>
      </p:cxnSp>
      <p:cxnSp>
        <p:nvCxnSpPr>
          <p:cNvPr id="542733" name="AutoShape 13"/>
          <p:cNvCxnSpPr>
            <a:cxnSpLocks noChangeShapeType="1"/>
            <a:stCxn id="542731" idx="2"/>
            <a:endCxn id="542729" idx="3"/>
          </p:cNvCxnSpPr>
          <p:nvPr/>
        </p:nvCxnSpPr>
        <p:spPr bwMode="auto">
          <a:xfrm flipH="1" flipV="1">
            <a:off x="7588250" y="1816100"/>
            <a:ext cx="488950" cy="3175"/>
          </a:xfrm>
          <a:prstGeom prst="straightConnector1">
            <a:avLst/>
          </a:prstGeom>
          <a:noFill/>
          <a:ln w="9525">
            <a:solidFill>
              <a:schemeClr val="tx1"/>
            </a:solidFill>
            <a:prstDash val="dash"/>
            <a:round/>
            <a:headEnd/>
            <a:tailEnd/>
          </a:ln>
          <a:effectLst/>
        </p:spPr>
      </p:cxnSp>
      <p:cxnSp>
        <p:nvCxnSpPr>
          <p:cNvPr id="542755" name="AutoShape 35"/>
          <p:cNvCxnSpPr>
            <a:cxnSpLocks noChangeShapeType="1"/>
            <a:stCxn id="542726" idx="3"/>
            <a:endCxn id="542727" idx="1"/>
          </p:cNvCxnSpPr>
          <p:nvPr/>
        </p:nvCxnSpPr>
        <p:spPr bwMode="auto">
          <a:xfrm flipV="1">
            <a:off x="1752600" y="1816100"/>
            <a:ext cx="325438" cy="6350"/>
          </a:xfrm>
          <a:prstGeom prst="straightConnector1">
            <a:avLst/>
          </a:prstGeom>
          <a:noFill/>
          <a:ln w="9525">
            <a:solidFill>
              <a:schemeClr val="tx1"/>
            </a:solidFill>
            <a:round/>
            <a:headEnd/>
            <a:tailEnd type="triangle" w="med" len="med"/>
          </a:ln>
          <a:effectLst/>
        </p:spPr>
      </p:cxnSp>
      <p:cxnSp>
        <p:nvCxnSpPr>
          <p:cNvPr id="542756" name="AutoShape 36"/>
          <p:cNvCxnSpPr>
            <a:cxnSpLocks noChangeShapeType="1"/>
            <a:stCxn id="542727" idx="3"/>
            <a:endCxn id="542728" idx="1"/>
          </p:cNvCxnSpPr>
          <p:nvPr/>
        </p:nvCxnSpPr>
        <p:spPr bwMode="auto">
          <a:xfrm>
            <a:off x="3709988" y="1816100"/>
            <a:ext cx="557212" cy="0"/>
          </a:xfrm>
          <a:prstGeom prst="straightConnector1">
            <a:avLst/>
          </a:prstGeom>
          <a:noFill/>
          <a:ln w="9525">
            <a:solidFill>
              <a:schemeClr val="tx1"/>
            </a:solidFill>
            <a:round/>
            <a:headEnd/>
            <a:tailEnd type="triangle" w="med" len="med"/>
          </a:ln>
          <a:effectLst/>
        </p:spPr>
      </p:cxnSp>
      <p:cxnSp>
        <p:nvCxnSpPr>
          <p:cNvPr id="542757" name="AutoShape 37"/>
          <p:cNvCxnSpPr>
            <a:cxnSpLocks noChangeShapeType="1"/>
            <a:stCxn id="542728" idx="3"/>
            <a:endCxn id="542729" idx="1"/>
          </p:cNvCxnSpPr>
          <p:nvPr/>
        </p:nvCxnSpPr>
        <p:spPr bwMode="auto">
          <a:xfrm>
            <a:off x="5899150" y="1816100"/>
            <a:ext cx="577850" cy="0"/>
          </a:xfrm>
          <a:prstGeom prst="straightConnector1">
            <a:avLst/>
          </a:prstGeom>
          <a:noFill/>
          <a:ln w="9525">
            <a:solidFill>
              <a:schemeClr val="tx1"/>
            </a:solidFill>
            <a:round/>
            <a:headEnd/>
            <a:tailEnd type="triangle" w="med" len="med"/>
          </a:ln>
          <a:effectLst/>
        </p:spPr>
      </p:cxnSp>
      <p:sp>
        <p:nvSpPr>
          <p:cNvPr id="542758" name="Rectangle 38"/>
          <p:cNvSpPr>
            <a:spLocks noChangeArrowheads="1"/>
          </p:cNvSpPr>
          <p:nvPr/>
        </p:nvSpPr>
        <p:spPr bwMode="auto">
          <a:xfrm>
            <a:off x="95250" y="1001713"/>
            <a:ext cx="5794375" cy="214312"/>
          </a:xfrm>
          <a:prstGeom prst="rect">
            <a:avLst/>
          </a:prstGeom>
          <a:noFill/>
          <a:ln w="9525">
            <a:noFill/>
            <a:miter lim="800000"/>
            <a:headEnd/>
            <a:tailEnd/>
          </a:ln>
          <a:effectLst/>
        </p:spPr>
        <p:txBody>
          <a:bodyPr wrap="none">
            <a:spAutoFit/>
          </a:bodyPr>
          <a:lstStyle/>
          <a:p>
            <a:pPr>
              <a:buFontTx/>
              <a:buNone/>
            </a:pPr>
            <a:r>
              <a:rPr lang="en-US" sz="900"/>
              <a:t> </a:t>
            </a:r>
            <a:r>
              <a:rPr lang="en-US" sz="900">
                <a:solidFill>
                  <a:schemeClr val="hlink"/>
                </a:solidFill>
              </a:rPr>
              <a:t>Mary Shaw &amp; David Garlan, Software Architecture: Perspectives on an Emerging Discipline;, Prentice Hall, 1996</a:t>
            </a:r>
            <a:r>
              <a:rPr lang="en-US" sz="900"/>
              <a:t> </a:t>
            </a:r>
          </a:p>
        </p:txBody>
      </p:sp>
      <p:sp>
        <p:nvSpPr>
          <p:cNvPr id="542759" name="Rectangle 39"/>
          <p:cNvSpPr>
            <a:spLocks noChangeArrowheads="1"/>
          </p:cNvSpPr>
          <p:nvPr/>
        </p:nvSpPr>
        <p:spPr bwMode="auto">
          <a:xfrm>
            <a:off x="152400" y="5867400"/>
            <a:ext cx="8845550" cy="274638"/>
          </a:xfrm>
          <a:prstGeom prst="rect">
            <a:avLst/>
          </a:prstGeom>
          <a:noFill/>
          <a:ln w="9525">
            <a:noFill/>
            <a:miter lim="800000"/>
            <a:headEnd/>
            <a:tailEnd/>
          </a:ln>
          <a:effectLst/>
        </p:spPr>
        <p:txBody>
          <a:bodyPr lIns="0" rIns="0">
            <a:spAutoFit/>
          </a:bodyPr>
          <a:lstStyle/>
          <a:p>
            <a:pPr>
              <a:lnSpc>
                <a:spcPct val="100000"/>
              </a:lnSpc>
              <a:buFontTx/>
              <a:buNone/>
            </a:pPr>
            <a:r>
              <a:rPr lang="en-US" sz="1200">
                <a:solidFill>
                  <a:srgbClr val="FF0000"/>
                </a:solidFill>
                <a:latin typeface="Arial" pitchFamily="34" charset="0"/>
              </a:rPr>
              <a:t>What are the different considerations for a local vs distributed homogeneous vs distributed heterogeneous system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7B39D07B-45FD-4ABF-9A04-0C9EF40B17D0}" type="slidenum">
              <a:rPr lang="en-US"/>
              <a:pPr/>
              <a:t>7</a:t>
            </a:fld>
            <a:endParaRPr lang="en-US"/>
          </a:p>
        </p:txBody>
      </p:sp>
      <p:sp>
        <p:nvSpPr>
          <p:cNvPr id="109570" name="Rectangle 2"/>
          <p:cNvSpPr>
            <a:spLocks noGrp="1" noChangeArrowheads="1"/>
          </p:cNvSpPr>
          <p:nvPr>
            <p:ph type="title"/>
          </p:nvPr>
        </p:nvSpPr>
        <p:spPr/>
        <p:txBody>
          <a:bodyPr/>
          <a:lstStyle/>
          <a:p>
            <a:r>
              <a:rPr lang="en-US"/>
              <a:t>What is a Software Architecture? </a:t>
            </a:r>
          </a:p>
        </p:txBody>
      </p:sp>
      <p:sp>
        <p:nvSpPr>
          <p:cNvPr id="109571" name="Rectangle 3"/>
          <p:cNvSpPr>
            <a:spLocks noGrp="1" noChangeArrowheads="1"/>
          </p:cNvSpPr>
          <p:nvPr>
            <p:ph type="body" idx="1"/>
          </p:nvPr>
        </p:nvSpPr>
        <p:spPr>
          <a:xfrm>
            <a:off x="152400" y="1066800"/>
            <a:ext cx="8763000" cy="4724400"/>
          </a:xfrm>
        </p:spPr>
        <p:txBody>
          <a:bodyPr/>
          <a:lstStyle/>
          <a:p>
            <a:r>
              <a:rPr lang="en-US" sz="1000">
                <a:solidFill>
                  <a:schemeClr val="hlink"/>
                </a:solidFill>
              </a:rPr>
              <a:t>Paulisch, Frances. "Software Architecture and Reuse- An Inherent Conflict?" 214. </a:t>
            </a:r>
            <a:r>
              <a:rPr lang="en-US" sz="1000" i="1">
                <a:solidFill>
                  <a:schemeClr val="hlink"/>
                </a:solidFill>
              </a:rPr>
              <a:t>Proceedings of the 3rd International Conference on Software Reuse</a:t>
            </a:r>
            <a:r>
              <a:rPr lang="en-US" sz="1000">
                <a:solidFill>
                  <a:schemeClr val="hlink"/>
                </a:solidFill>
              </a:rPr>
              <a:t>. Rio de Janeiro, Brazil, November 1-4, 1994. Los Alamitos, CA: IEEE Computer Society Press, 1994 </a:t>
            </a:r>
            <a:endParaRPr lang="en-US" sz="1000" b="0" i="1"/>
          </a:p>
          <a:p>
            <a:r>
              <a:rPr lang="en-US" sz="2400" b="0" i="1"/>
              <a:t>Architecture</a:t>
            </a:r>
            <a:r>
              <a:rPr lang="en-US" sz="2400" b="0"/>
              <a:t> of the system</a:t>
            </a:r>
          </a:p>
          <a:p>
            <a:pPr lvl="1"/>
            <a:r>
              <a:rPr lang="en-US" sz="2000"/>
              <a:t>An architecture is considered to consist of components </a:t>
            </a:r>
            <a:r>
              <a:rPr lang="en-US" sz="2000" b="0"/>
              <a:t>and</a:t>
            </a:r>
            <a:r>
              <a:rPr lang="en-US" sz="2000"/>
              <a:t> the connectors (interactions) between them</a:t>
            </a:r>
          </a:p>
          <a:p>
            <a:pPr lvl="1"/>
            <a:r>
              <a:rPr lang="en-US" sz="2000"/>
              <a:t>Definitions of </a:t>
            </a:r>
            <a:r>
              <a:rPr lang="en-US" sz="2000" i="1"/>
              <a:t>architecture</a:t>
            </a:r>
            <a:r>
              <a:rPr lang="en-US" sz="2000"/>
              <a:t>, </a:t>
            </a:r>
            <a:r>
              <a:rPr lang="en-US" sz="2000" i="1"/>
              <a:t>component</a:t>
            </a:r>
            <a:r>
              <a:rPr lang="en-US" sz="2000"/>
              <a:t>, and </a:t>
            </a:r>
            <a:r>
              <a:rPr lang="en-US" sz="2000" i="1"/>
              <a:t>connector</a:t>
            </a:r>
            <a:r>
              <a:rPr lang="en-US" sz="2000"/>
              <a:t> (protocols) vary among researchers, this definition of architecture serves as a baseline for this technology description. </a:t>
            </a:r>
          </a:p>
          <a:p>
            <a:r>
              <a:rPr lang="en-US" sz="2400"/>
              <a:t>Design vs Architecture</a:t>
            </a:r>
          </a:p>
          <a:p>
            <a:pPr lvl="1"/>
            <a:r>
              <a:rPr lang="en-US" sz="2000"/>
              <a:t>Design explicitly addresses functional requirements</a:t>
            </a:r>
          </a:p>
          <a:p>
            <a:pPr lvl="1"/>
            <a:r>
              <a:rPr lang="en-US" sz="2000"/>
              <a:t>Architecture explicitly addresses functional and non-functional requirements such as:</a:t>
            </a:r>
          </a:p>
          <a:p>
            <a:pPr lvl="2"/>
            <a:r>
              <a:rPr lang="en-US" sz="1800"/>
              <a:t>reusability, maintainability, portability, interoperability, testability, efficiency, and fault-tolerance and the </a:t>
            </a:r>
            <a:r>
              <a:rPr lang="en-US" sz="1800" b="0" i="1" u="sng"/>
              <a:t>other Quality Attributes</a:t>
            </a:r>
          </a:p>
          <a:p>
            <a:pPr lvl="2">
              <a:buFontTx/>
              <a:buNone/>
            </a:pPr>
            <a:endParaRPr lang="en-US" sz="800">
              <a:solidFill>
                <a:schemeClr val="hlink"/>
              </a:solidFill>
            </a:endParaRPr>
          </a:p>
        </p:txBody>
      </p:sp>
      <p:sp>
        <p:nvSpPr>
          <p:cNvPr id="109572" name="Rectangle 4"/>
          <p:cNvSpPr>
            <a:spLocks noChangeArrowheads="1"/>
          </p:cNvSpPr>
          <p:nvPr/>
        </p:nvSpPr>
        <p:spPr bwMode="auto">
          <a:xfrm>
            <a:off x="5715000" y="6019800"/>
            <a:ext cx="2924175" cy="412750"/>
          </a:xfrm>
          <a:prstGeom prst="rect">
            <a:avLst/>
          </a:prstGeom>
          <a:noFill/>
          <a:ln w="9525">
            <a:noFill/>
            <a:miter lim="800000"/>
            <a:headEnd/>
            <a:tailEnd/>
          </a:ln>
          <a:effectLst/>
        </p:spPr>
        <p:txBody>
          <a:bodyPr/>
          <a:lstStyle/>
          <a:p>
            <a:pPr>
              <a:lnSpc>
                <a:spcPct val="100000"/>
              </a:lnSpc>
              <a:spcBef>
                <a:spcPct val="0"/>
              </a:spcBef>
              <a:buFontTx/>
              <a:buNone/>
            </a:pPr>
            <a:endParaRPr lang="en-US" sz="900" b="0">
              <a:latin typeface="Arial" pitchFamily="34" charset="0"/>
            </a:endParaRPr>
          </a:p>
          <a:p>
            <a:pPr eaLnBrk="0" hangingPunct="0">
              <a:lnSpc>
                <a:spcPct val="100000"/>
              </a:lnSpc>
              <a:spcBef>
                <a:spcPct val="0"/>
              </a:spcBef>
              <a:buFontTx/>
              <a:buNone/>
            </a:pPr>
            <a:endParaRPr lang="en-US" sz="3600" b="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ate Placeholder 3"/>
          <p:cNvSpPr>
            <a:spLocks noGrp="1"/>
          </p:cNvSpPr>
          <p:nvPr>
            <p:ph type="dt" sz="half" idx="10"/>
          </p:nvPr>
        </p:nvSpPr>
        <p:spPr/>
        <p:txBody>
          <a:bodyPr/>
          <a:lstStyle/>
          <a:p>
            <a:r>
              <a:rPr lang="en-US" dirty="0" smtClean="0"/>
              <a:t> </a:t>
            </a:r>
            <a:endParaRPr lang="en-US" dirty="0"/>
          </a:p>
        </p:txBody>
      </p:sp>
      <p:sp>
        <p:nvSpPr>
          <p:cNvPr id="71"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2" name="Slide Number Placeholder 5"/>
          <p:cNvSpPr>
            <a:spLocks noGrp="1"/>
          </p:cNvSpPr>
          <p:nvPr>
            <p:ph type="sldNum" sz="quarter" idx="12"/>
          </p:nvPr>
        </p:nvSpPr>
        <p:spPr/>
        <p:txBody>
          <a:bodyPr/>
          <a:lstStyle/>
          <a:p>
            <a:fld id="{B67AC021-C37F-4A05-9C88-51EDCCF0B762}" type="slidenum">
              <a:rPr lang="en-US"/>
              <a:pPr/>
              <a:t>70</a:t>
            </a:fld>
            <a:endParaRPr lang="en-US"/>
          </a:p>
        </p:txBody>
      </p:sp>
      <p:sp>
        <p:nvSpPr>
          <p:cNvPr id="543746" name="Rectangle 2"/>
          <p:cNvSpPr>
            <a:spLocks noGrp="1" noChangeArrowheads="1"/>
          </p:cNvSpPr>
          <p:nvPr>
            <p:ph type="title"/>
          </p:nvPr>
        </p:nvSpPr>
        <p:spPr/>
        <p:txBody>
          <a:bodyPr/>
          <a:lstStyle/>
          <a:p>
            <a:r>
              <a:rPr lang="en-US"/>
              <a:t>Suggested Comparisons</a:t>
            </a:r>
          </a:p>
        </p:txBody>
      </p:sp>
      <p:graphicFrame>
        <p:nvGraphicFramePr>
          <p:cNvPr id="543858" name="Group 114"/>
          <p:cNvGraphicFramePr>
            <a:graphicFrameLocks noGrp="1"/>
          </p:cNvGraphicFramePr>
          <p:nvPr/>
        </p:nvGraphicFramePr>
        <p:xfrm>
          <a:off x="762000" y="1600200"/>
          <a:ext cx="7315200" cy="3723959"/>
        </p:xfrm>
        <a:graphic>
          <a:graphicData uri="http://schemas.openxmlformats.org/drawingml/2006/table">
            <a:tbl>
              <a:tblPr/>
              <a:tblGrid>
                <a:gridCol w="1371600"/>
                <a:gridCol w="1066800"/>
                <a:gridCol w="1219200"/>
                <a:gridCol w="1219200"/>
                <a:gridCol w="1219200"/>
                <a:gridCol w="12192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Shared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Abstract Data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Implicit Invocation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Pipe &amp; Filter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(The other styles)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Algorithm Changes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Data Representation Changes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Function Changes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Performance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Reuse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Score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791" name="Rectangle 47"/>
          <p:cNvSpPr>
            <a:spLocks noChangeArrowheads="1"/>
          </p:cNvSpPr>
          <p:nvPr/>
        </p:nvSpPr>
        <p:spPr bwMode="auto">
          <a:xfrm>
            <a:off x="152400" y="1066800"/>
            <a:ext cx="5794375" cy="214313"/>
          </a:xfrm>
          <a:prstGeom prst="rect">
            <a:avLst/>
          </a:prstGeom>
          <a:noFill/>
          <a:ln w="9525">
            <a:noFill/>
            <a:miter lim="800000"/>
            <a:headEnd/>
            <a:tailEnd/>
          </a:ln>
          <a:effectLst/>
        </p:spPr>
        <p:txBody>
          <a:bodyPr wrap="none">
            <a:spAutoFit/>
          </a:bodyPr>
          <a:lstStyle/>
          <a:p>
            <a:pPr>
              <a:buFontTx/>
              <a:buNone/>
            </a:pPr>
            <a:r>
              <a:rPr lang="en-US" sz="900"/>
              <a:t> </a:t>
            </a:r>
            <a:r>
              <a:rPr lang="en-US" sz="900">
                <a:solidFill>
                  <a:schemeClr val="hlink"/>
                </a:solidFill>
              </a:rPr>
              <a:t>Mary Shaw &amp; David Garlan, Software Architecture: Perspectives on an Emerging Discipline;, Prentice Hall, 1996</a:t>
            </a:r>
            <a:r>
              <a:rPr lang="en-US" sz="900"/>
              <a:t> </a:t>
            </a:r>
          </a:p>
        </p:txBody>
      </p:sp>
      <p:sp>
        <p:nvSpPr>
          <p:cNvPr id="543839" name="Text Box 95"/>
          <p:cNvSpPr txBox="1">
            <a:spLocks noChangeArrowheads="1"/>
          </p:cNvSpPr>
          <p:nvPr/>
        </p:nvSpPr>
        <p:spPr bwMode="auto">
          <a:xfrm>
            <a:off x="457200" y="5791200"/>
            <a:ext cx="8382000" cy="312738"/>
          </a:xfrm>
          <a:prstGeom prst="rect">
            <a:avLst/>
          </a:prstGeom>
          <a:gradFill rotWithShape="0">
            <a:gsLst>
              <a:gs pos="0">
                <a:srgbClr val="FF0000">
                  <a:gamma/>
                  <a:shade val="46275"/>
                  <a:invGamma/>
                </a:srgbClr>
              </a:gs>
              <a:gs pos="50000">
                <a:srgbClr val="FF0000"/>
              </a:gs>
              <a:gs pos="100000">
                <a:srgbClr val="FF0000">
                  <a:gamma/>
                  <a:shade val="46275"/>
                  <a:invGamma/>
                </a:srgbClr>
              </a:gs>
            </a:gsLst>
            <a:lin ang="5400000" scaled="1"/>
          </a:gradFill>
          <a:ln w="9525">
            <a:noFill/>
            <a:miter lim="800000"/>
            <a:headEnd/>
            <a:tailEnd/>
          </a:ln>
          <a:effectLst/>
        </p:spPr>
        <p:txBody>
          <a:bodyPr>
            <a:spAutoFit/>
          </a:bodyPr>
          <a:lstStyle/>
          <a:p>
            <a:pPr algn="ctr"/>
            <a:r>
              <a:rPr lang="en-US" sz="1600">
                <a:solidFill>
                  <a:srgbClr val="FFFF00"/>
                </a:solidFill>
              </a:rPr>
              <a:t>Q</a:t>
            </a:r>
            <a:r>
              <a:rPr lang="en-US" sz="1600" u="sng">
                <a:solidFill>
                  <a:srgbClr val="FFFF00"/>
                </a:solidFill>
              </a:rPr>
              <a:t>uality attribute</a:t>
            </a:r>
            <a:r>
              <a:rPr lang="en-US" sz="1600">
                <a:solidFill>
                  <a:srgbClr val="FFFF00"/>
                </a:solidFill>
              </a:rPr>
              <a:t> concerns at </a:t>
            </a:r>
            <a:r>
              <a:rPr lang="en-US" sz="1600" u="sng">
                <a:solidFill>
                  <a:srgbClr val="FFFF00"/>
                </a:solidFill>
              </a:rPr>
              <a:t>each level of the architecture</a:t>
            </a:r>
            <a:r>
              <a:rPr lang="en-US" sz="1600">
                <a:solidFill>
                  <a:srgbClr val="FFFF00"/>
                </a:solidFill>
              </a:rPr>
              <a:t> </a:t>
            </a:r>
            <a:r>
              <a:rPr lang="en-US" sz="1600" u="sng">
                <a:solidFill>
                  <a:srgbClr val="FFFF00"/>
                </a:solidFill>
              </a:rPr>
              <a:t>will</a:t>
            </a:r>
            <a:r>
              <a:rPr lang="en-US" sz="1600">
                <a:solidFill>
                  <a:srgbClr val="FFFF00"/>
                </a:solidFill>
              </a:rPr>
              <a:t> swing the vote further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59B294F6-1ACD-426E-9027-AEBC4ED662FB}" type="slidenum">
              <a:rPr lang="en-US"/>
              <a:pPr/>
              <a:t>8</a:t>
            </a:fld>
            <a:endParaRPr lang="en-US"/>
          </a:p>
        </p:txBody>
      </p:sp>
      <p:sp>
        <p:nvSpPr>
          <p:cNvPr id="135170" name="Rectangle 2"/>
          <p:cNvSpPr>
            <a:spLocks noGrp="1" noChangeArrowheads="1"/>
          </p:cNvSpPr>
          <p:nvPr>
            <p:ph type="title"/>
          </p:nvPr>
        </p:nvSpPr>
        <p:spPr/>
        <p:txBody>
          <a:bodyPr/>
          <a:lstStyle/>
          <a:p>
            <a:r>
              <a:rPr lang="en-US"/>
              <a:t>The Goal of SW Architecture</a:t>
            </a:r>
          </a:p>
        </p:txBody>
      </p:sp>
      <p:sp>
        <p:nvSpPr>
          <p:cNvPr id="135171" name="Rectangle 3"/>
          <p:cNvSpPr>
            <a:spLocks noGrp="1" noChangeArrowheads="1"/>
          </p:cNvSpPr>
          <p:nvPr>
            <p:ph type="body" idx="1"/>
          </p:nvPr>
        </p:nvSpPr>
        <p:spPr/>
        <p:txBody>
          <a:bodyPr/>
          <a:lstStyle/>
          <a:p>
            <a:r>
              <a:rPr lang="en-US" sz="2400" dirty="0"/>
              <a:t>Enable the construction of very large system architectures.</a:t>
            </a:r>
          </a:p>
          <a:p>
            <a:pPr lvl="1"/>
            <a:r>
              <a:rPr lang="en-US" sz="2000" dirty="0"/>
              <a:t>Many, many connections</a:t>
            </a:r>
          </a:p>
          <a:p>
            <a:pPr lvl="1"/>
            <a:r>
              <a:rPr lang="en-US" sz="2000" dirty="0"/>
              <a:t>Dynamic creation of components and dynamically de-selectable connections.</a:t>
            </a:r>
          </a:p>
          <a:p>
            <a:pPr lvl="1"/>
            <a:r>
              <a:rPr lang="en-US" sz="2000" dirty="0"/>
              <a:t>Support for a Hierarchical design Process</a:t>
            </a:r>
          </a:p>
          <a:p>
            <a:pPr lvl="2"/>
            <a:r>
              <a:rPr lang="en-US" sz="1800" dirty="0"/>
              <a:t>So we can gradually introduce the ranked ordered set of quality </a:t>
            </a:r>
            <a:r>
              <a:rPr lang="en-US" sz="1800" dirty="0" smtClean="0"/>
              <a:t>attributes (QA) </a:t>
            </a:r>
            <a:r>
              <a:rPr lang="en-US" sz="1800" dirty="0"/>
              <a:t>we care about. </a:t>
            </a:r>
          </a:p>
          <a:p>
            <a:pPr lvl="1"/>
            <a:r>
              <a:rPr lang="en-US" sz="2000" dirty="0"/>
              <a:t>Test &amp; Validate partially instantiated architectures</a:t>
            </a:r>
          </a:p>
          <a:p>
            <a:pPr lvl="2"/>
            <a:r>
              <a:rPr lang="en-US" sz="1800" dirty="0"/>
              <a:t>Especially true in large systems </a:t>
            </a:r>
          </a:p>
          <a:p>
            <a:pPr lvl="3"/>
            <a:r>
              <a:rPr lang="en-US" sz="1600" dirty="0"/>
              <a:t>(</a:t>
            </a:r>
            <a:r>
              <a:rPr lang="en-US" sz="1600" dirty="0" smtClean="0"/>
              <a:t>Q A</a:t>
            </a:r>
            <a:r>
              <a:rPr lang="en-US" sz="1600" dirty="0"/>
              <a:t>: </a:t>
            </a:r>
            <a:r>
              <a:rPr lang="en-US" sz="1600" dirty="0" err="1"/>
              <a:t>subsetability</a:t>
            </a:r>
            <a:r>
              <a:rPr lang="en-US" sz="1600" dirty="0"/>
              <a:t>) </a:t>
            </a:r>
          </a:p>
          <a:p>
            <a:pPr lvl="2"/>
            <a:r>
              <a:rPr lang="en-US" sz="1800" dirty="0"/>
              <a:t>Flexibility in allowing modules to be assigned to interfaces</a:t>
            </a:r>
          </a:p>
          <a:p>
            <a:pPr lvl="3"/>
            <a:r>
              <a:rPr lang="en-US" sz="1600" dirty="0"/>
              <a:t>(</a:t>
            </a:r>
            <a:r>
              <a:rPr lang="en-US" sz="1600" dirty="0" smtClean="0"/>
              <a:t>Q A</a:t>
            </a:r>
            <a:r>
              <a:rPr lang="en-US" sz="1600" dirty="0"/>
              <a:t>: Interoperability)</a:t>
            </a:r>
          </a:p>
          <a:p>
            <a:pPr lvl="1"/>
            <a:r>
              <a:rPr lang="en-US" sz="2000" dirty="0"/>
              <a:t>So How do we do this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dirty="0" smtClean="0"/>
              <a:t> </a:t>
            </a:r>
            <a:endParaRPr lang="en-US" dirty="0"/>
          </a:p>
        </p:txBody>
      </p:sp>
      <p:sp>
        <p:nvSpPr>
          <p:cNvPr id="6" name="Footer Placeholder 4"/>
          <p:cNvSpPr>
            <a:spLocks noGrp="1"/>
          </p:cNvSpPr>
          <p:nvPr>
            <p:ph type="ftr" sz="quarter" idx="11"/>
          </p:nvPr>
        </p:nvSpPr>
        <p:spPr/>
        <p:txBody>
          <a:bodyPr/>
          <a:lstStyle/>
          <a:p>
            <a:r>
              <a:rPr lang="en-US" u="sng" dirty="0" smtClean="0">
                <a:solidFill>
                  <a:schemeClr val="accent2"/>
                </a:solidFill>
              </a:rPr>
              <a:t> </a:t>
            </a:r>
            <a:endParaRPr lang="en-US" u="sng" dirty="0">
              <a:solidFill>
                <a:schemeClr val="accent2"/>
              </a:solidFill>
            </a:endParaRPr>
          </a:p>
          <a:p>
            <a:pPr>
              <a:lnSpc>
                <a:spcPct val="100000"/>
              </a:lnSpc>
              <a:spcBef>
                <a:spcPct val="0"/>
              </a:spcBef>
            </a:pPr>
            <a:r>
              <a:rPr lang="en-US" sz="800" dirty="0" smtClean="0"/>
              <a:t>  </a:t>
            </a:r>
            <a:endParaRPr lang="en-US" sz="800" dirty="0"/>
          </a:p>
        </p:txBody>
      </p:sp>
      <p:sp>
        <p:nvSpPr>
          <p:cNvPr id="7" name="Slide Number Placeholder 5"/>
          <p:cNvSpPr>
            <a:spLocks noGrp="1"/>
          </p:cNvSpPr>
          <p:nvPr>
            <p:ph type="sldNum" sz="quarter" idx="12"/>
          </p:nvPr>
        </p:nvSpPr>
        <p:spPr/>
        <p:txBody>
          <a:bodyPr/>
          <a:lstStyle/>
          <a:p>
            <a:fld id="{1906B42C-2DC8-4DDF-B0B7-5DB9223800B3}" type="slidenum">
              <a:rPr lang="en-US"/>
              <a:pPr/>
              <a:t>9</a:t>
            </a:fld>
            <a:endParaRPr lang="en-US"/>
          </a:p>
        </p:txBody>
      </p:sp>
      <p:sp>
        <p:nvSpPr>
          <p:cNvPr id="337922" name="Rectangle 1026"/>
          <p:cNvSpPr>
            <a:spLocks noGrp="1" noChangeArrowheads="1"/>
          </p:cNvSpPr>
          <p:nvPr>
            <p:ph type="title"/>
          </p:nvPr>
        </p:nvSpPr>
        <p:spPr/>
        <p:txBody>
          <a:bodyPr/>
          <a:lstStyle/>
          <a:p>
            <a:r>
              <a:rPr lang="en-US" sz="2800"/>
              <a:t>Architecture Design or Selection: </a:t>
            </a:r>
            <a:br>
              <a:rPr lang="en-US" sz="2800"/>
            </a:br>
            <a:r>
              <a:rPr lang="en-US" sz="2800" u="sng"/>
              <a:t>Initial</a:t>
            </a:r>
            <a:r>
              <a:rPr lang="en-US" sz="2800"/>
              <a:t> Rules on Selecting An Architecture</a:t>
            </a:r>
          </a:p>
        </p:txBody>
      </p:sp>
      <p:sp>
        <p:nvSpPr>
          <p:cNvPr id="337923" name="Rectangle 1027"/>
          <p:cNvSpPr>
            <a:spLocks noGrp="1" noChangeArrowheads="1"/>
          </p:cNvSpPr>
          <p:nvPr>
            <p:ph type="body" idx="1"/>
          </p:nvPr>
        </p:nvSpPr>
        <p:spPr>
          <a:xfrm>
            <a:off x="152400" y="1066800"/>
            <a:ext cx="8763000" cy="5334000"/>
          </a:xfrm>
        </p:spPr>
        <p:txBody>
          <a:bodyPr/>
          <a:lstStyle/>
          <a:p>
            <a:r>
              <a:rPr lang="en-US" sz="1200" dirty="0" smtClean="0">
                <a:latin typeface="Variable Width"/>
              </a:rPr>
              <a:t>If </a:t>
            </a:r>
            <a:r>
              <a:rPr lang="en-US" sz="1200" dirty="0">
                <a:latin typeface="Variable Width"/>
              </a:rPr>
              <a:t>the problems is decomposable into sequential stages: </a:t>
            </a:r>
          </a:p>
          <a:p>
            <a:pPr lvl="1"/>
            <a:r>
              <a:rPr lang="en-US" sz="1200" dirty="0"/>
              <a:t>Then consider data Flow (batch sequential or pipeline)</a:t>
            </a:r>
          </a:p>
          <a:p>
            <a:pPr lvl="2"/>
            <a:r>
              <a:rPr lang="en-US" sz="1200" dirty="0">
                <a:latin typeface="Palatino-Roman" charset="0"/>
              </a:rPr>
              <a:t>If your problem involves passing rich data representations,: </a:t>
            </a:r>
          </a:p>
          <a:p>
            <a:pPr lvl="3"/>
            <a:r>
              <a:rPr lang="en-US" sz="1200" dirty="0">
                <a:latin typeface="Palatino-Roman" charset="0"/>
              </a:rPr>
              <a:t>Then avoid pipelines restricted to ASCII.</a:t>
            </a:r>
          </a:p>
          <a:p>
            <a:pPr lvl="2"/>
            <a:r>
              <a:rPr lang="en-US" sz="1200" dirty="0">
                <a:latin typeface="Palatino-Roman" charset="0"/>
              </a:rPr>
              <a:t>If in addition each stage is incremental, so that later stages can begin before earlier stages finish:  </a:t>
            </a:r>
          </a:p>
          <a:p>
            <a:pPr lvl="3"/>
            <a:r>
              <a:rPr lang="en-US" sz="1200" dirty="0">
                <a:latin typeface="Palatino-Roman" charset="0"/>
              </a:rPr>
              <a:t>Then consider a pipeline architecture.</a:t>
            </a:r>
          </a:p>
          <a:p>
            <a:pPr lvl="2"/>
            <a:r>
              <a:rPr lang="en-US" sz="1200" dirty="0">
                <a:latin typeface="Palatino-Roman" charset="0"/>
              </a:rPr>
              <a:t>Else If the problem involves transformations on continuous streams of data (or on very long streams): </a:t>
            </a:r>
          </a:p>
          <a:p>
            <a:pPr lvl="3">
              <a:buFontTx/>
              <a:buChar char="•"/>
            </a:pPr>
            <a:r>
              <a:rPr lang="en-US" sz="1200" dirty="0">
                <a:latin typeface="Palatino-Roman" charset="0"/>
              </a:rPr>
              <a:t>Then consider a pipeline architecture.</a:t>
            </a:r>
          </a:p>
          <a:p>
            <a:r>
              <a:rPr lang="en-US" sz="1200" dirty="0">
                <a:latin typeface="Palatino-Roman" charset="0"/>
              </a:rPr>
              <a:t>If a central issue is understanding the data of the application, its management, and its representation: </a:t>
            </a:r>
          </a:p>
          <a:p>
            <a:pPr lvl="1">
              <a:buFontTx/>
              <a:buChar char="•"/>
            </a:pPr>
            <a:r>
              <a:rPr lang="en-US" sz="1200" dirty="0">
                <a:latin typeface="Palatino-Roman" charset="0"/>
              </a:rPr>
              <a:t>Then consider a repository or abstract data type architecture. </a:t>
            </a:r>
          </a:p>
          <a:p>
            <a:pPr lvl="2"/>
            <a:r>
              <a:rPr lang="en-US" sz="1200" dirty="0">
                <a:latin typeface="Palatino-Roman" charset="0"/>
              </a:rPr>
              <a:t>If the data is long-lived: </a:t>
            </a:r>
          </a:p>
          <a:p>
            <a:pPr lvl="3">
              <a:buFontTx/>
              <a:buChar char="•"/>
            </a:pPr>
            <a:r>
              <a:rPr lang="en-US" sz="1200" dirty="0">
                <a:latin typeface="Palatino-Roman" charset="0"/>
              </a:rPr>
              <a:t>THEN focus on repositories.</a:t>
            </a:r>
          </a:p>
          <a:p>
            <a:pPr lvl="2"/>
            <a:r>
              <a:rPr lang="en-US" sz="1200" dirty="0">
                <a:latin typeface="Palatino-Roman" charset="0"/>
              </a:rPr>
              <a:t>If the representation of data is likely to change over the lifetime of the program</a:t>
            </a:r>
          </a:p>
          <a:p>
            <a:pPr lvl="3">
              <a:buFontTx/>
              <a:buChar char="•"/>
            </a:pPr>
            <a:r>
              <a:rPr lang="en-US" sz="1200" dirty="0">
                <a:latin typeface="Palatino-Roman" charset="0"/>
              </a:rPr>
              <a:t>then define abstract data types in order to confine changes to particular components.</a:t>
            </a:r>
          </a:p>
          <a:p>
            <a:pPr lvl="2"/>
            <a:r>
              <a:rPr lang="en-US" sz="1200" dirty="0">
                <a:latin typeface="Palatino-Roman" charset="0"/>
              </a:rPr>
              <a:t>If the input data is noisy (low signal-to-noise ratio) and the execution order cannot be predetermined</a:t>
            </a:r>
          </a:p>
          <a:p>
            <a:pPr lvl="3">
              <a:buFontTx/>
              <a:buChar char="•"/>
            </a:pPr>
            <a:r>
              <a:rPr lang="en-US" sz="1200" dirty="0">
                <a:latin typeface="Palatino-Roman" charset="0"/>
              </a:rPr>
              <a:t>Then consider a blackboard </a:t>
            </a:r>
          </a:p>
          <a:p>
            <a:pPr lvl="3">
              <a:buFontTx/>
              <a:buChar char="•"/>
            </a:pPr>
            <a:r>
              <a:rPr lang="en-US" sz="1200" i="1" dirty="0">
                <a:latin typeface="Palatino-Roman" charset="0"/>
              </a:rPr>
              <a:t>(We will add to this as the blackboard is probably the best place to start for real-time architecture with distributed data)</a:t>
            </a:r>
          </a:p>
          <a:p>
            <a:pPr lvl="2"/>
            <a:r>
              <a:rPr lang="en-US" sz="1200" dirty="0">
                <a:latin typeface="Palatino-Roman" charset="0"/>
              </a:rPr>
              <a:t>If the execution order is determined by a stream of incoming requests and the data is highly structured </a:t>
            </a:r>
          </a:p>
          <a:p>
            <a:pPr lvl="3">
              <a:buFontTx/>
              <a:buChar char="•"/>
            </a:pPr>
            <a:r>
              <a:rPr lang="en-US" sz="1200" dirty="0">
                <a:latin typeface="Palatino-Roman" charset="0"/>
              </a:rPr>
              <a:t>Then consider a database management system.</a:t>
            </a:r>
            <a:endParaRPr lang="en-US" sz="12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21910</TotalTime>
  <Words>7372</Words>
  <Application>Microsoft PowerPoint</Application>
  <PresentationFormat>On-screen Show (4:3)</PresentationFormat>
  <Paragraphs>1268</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Default Design</vt:lpstr>
      <vt:lpstr>Software Architecture Styles</vt:lpstr>
      <vt:lpstr>Simple Case Study</vt:lpstr>
      <vt:lpstr>The Vendors</vt:lpstr>
      <vt:lpstr>The Proposed Architectures</vt:lpstr>
      <vt:lpstr>So how do you even start to evaluate and compare the architectures against each other ?</vt:lpstr>
      <vt:lpstr>What You Should Learn</vt:lpstr>
      <vt:lpstr>What is a Software Architecture? </vt:lpstr>
      <vt:lpstr>The Goal of SW Architecture</vt:lpstr>
      <vt:lpstr>Architecture Design or Selection:  Initial Rules on Selecting An Architecture</vt:lpstr>
      <vt:lpstr>Architecture Design or Selection: Initial Rules on Selecting An Architecture</vt:lpstr>
      <vt:lpstr>Architecture Representation Concepts</vt:lpstr>
      <vt:lpstr>Architecture Representations: Static View vs. Dynamic View</vt:lpstr>
      <vt:lpstr>Architectural Styles</vt:lpstr>
      <vt:lpstr>Industry Concerns</vt:lpstr>
      <vt:lpstr>What is a Software Architecture? </vt:lpstr>
      <vt:lpstr>Issues in Software Architecture </vt:lpstr>
      <vt:lpstr>Architecture Representation Concepts</vt:lpstr>
      <vt:lpstr>Architectural Style</vt:lpstr>
      <vt:lpstr>Architecture Styles</vt:lpstr>
      <vt:lpstr>A View of Architecture Styles</vt:lpstr>
      <vt:lpstr>Batch Sequential</vt:lpstr>
      <vt:lpstr>Suggested Batch Sequential Style</vt:lpstr>
      <vt:lpstr>Pipe &amp; Filter (Pipeline)Architecture Styles</vt:lpstr>
      <vt:lpstr>One way Data Flow Through a Network of Filters</vt:lpstr>
      <vt:lpstr>Call &amp; Return Style: Mainframe </vt:lpstr>
      <vt:lpstr>Call &amp; Return Style: File Sharing</vt:lpstr>
      <vt:lpstr>Suggested File Sharing Architecture</vt:lpstr>
      <vt:lpstr>Data Abstraction &amp; OO Architecture</vt:lpstr>
      <vt:lpstr>Hierarchical Layered Architecture Styles</vt:lpstr>
      <vt:lpstr>Hierarchical Layered Architecture Styles</vt:lpstr>
      <vt:lpstr>Hierarchical Layered Architecture Styles</vt:lpstr>
      <vt:lpstr>Hierarchical Layered Architecture Styles</vt:lpstr>
      <vt:lpstr>Communicating Processes</vt:lpstr>
      <vt:lpstr>Independent Components:Event Based Architecture Styles</vt:lpstr>
      <vt:lpstr>Event Based Architecture Styles</vt:lpstr>
      <vt:lpstr>Interpreter Architecture Styles</vt:lpstr>
      <vt:lpstr>Data Repository Architecture Styles</vt:lpstr>
      <vt:lpstr>Client-Server: Continued</vt:lpstr>
      <vt:lpstr>Repository: Client-Server Cont.</vt:lpstr>
      <vt:lpstr>Client Server Architecture Types</vt:lpstr>
      <vt:lpstr>Two Tiered Client-Server Architectures</vt:lpstr>
      <vt:lpstr>Two Tiered Client-Server Architectures</vt:lpstr>
      <vt:lpstr>Two Tiered VS Three Tiered C/S </vt:lpstr>
      <vt:lpstr>Three Tiered Client-Server Architectures</vt:lpstr>
      <vt:lpstr>Three tier with message server</vt:lpstr>
      <vt:lpstr>Blackboard Style</vt:lpstr>
      <vt:lpstr>BB Architecture Overview</vt:lpstr>
      <vt:lpstr>Repository Architecture Styles: Blackboard</vt:lpstr>
      <vt:lpstr>Repository Architecture Styles: Blackboard</vt:lpstr>
      <vt:lpstr>Repository Architecture Styles: Blackboard</vt:lpstr>
      <vt:lpstr>Repository Architecture Styles: Blackboard</vt:lpstr>
      <vt:lpstr>Repository Architecture Styles: Blackboard</vt:lpstr>
      <vt:lpstr>Uses of the Blackboard Style</vt:lpstr>
      <vt:lpstr>Repository Architecture Styles: Blackboard</vt:lpstr>
      <vt:lpstr>A View of Distributed Architecture Styles </vt:lpstr>
      <vt:lpstr>A View of Distributed Architecture Styles Cont:</vt:lpstr>
      <vt:lpstr>Process Interaction in Distributed Programs Cont.</vt:lpstr>
      <vt:lpstr>PIPD: Requests &amp; Replies between clients &amp; Servers</vt:lpstr>
      <vt:lpstr>A View of Distributed Processing Styles Cont. </vt:lpstr>
      <vt:lpstr>Process Interaction in Distributed Programs (PIDP)</vt:lpstr>
      <vt:lpstr>Distributed Processes Architecture Styles</vt:lpstr>
      <vt:lpstr>Process Control Architecture Styles</vt:lpstr>
      <vt:lpstr>Heterogeneous Architecture Styles</vt:lpstr>
      <vt:lpstr>Case Studies (Domain Specific Architectures)</vt:lpstr>
      <vt:lpstr>Case Studies</vt:lpstr>
      <vt:lpstr>Main Program with Shared Data</vt:lpstr>
      <vt:lpstr>Abstract Data Types</vt:lpstr>
      <vt:lpstr>Implicit Invocation</vt:lpstr>
      <vt:lpstr>Pipes &amp; Filters</vt:lpstr>
      <vt:lpstr>Suggested Comparisons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GECIT</dc:creator>
  <cp:lastModifiedBy>GECIT</cp:lastModifiedBy>
  <cp:revision>752</cp:revision>
  <dcterms:created xsi:type="dcterms:W3CDTF">2002-04-30T23:42:46Z</dcterms:created>
  <dcterms:modified xsi:type="dcterms:W3CDTF">2018-11-05T10:33:02Z</dcterms:modified>
</cp:coreProperties>
</file>