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428" r:id="rId2"/>
    <p:sldId id="291" r:id="rId3"/>
    <p:sldId id="321" r:id="rId4"/>
    <p:sldId id="394" r:id="rId5"/>
    <p:sldId id="297" r:id="rId6"/>
    <p:sldId id="427" r:id="rId7"/>
    <p:sldId id="417" r:id="rId8"/>
    <p:sldId id="395" r:id="rId9"/>
    <p:sldId id="418" r:id="rId10"/>
    <p:sldId id="324" r:id="rId11"/>
    <p:sldId id="295" r:id="rId12"/>
    <p:sldId id="330" r:id="rId13"/>
    <p:sldId id="329" r:id="rId14"/>
    <p:sldId id="421" r:id="rId15"/>
    <p:sldId id="473" r:id="rId16"/>
    <p:sldId id="422" r:id="rId17"/>
    <p:sldId id="474" r:id="rId18"/>
    <p:sldId id="475" r:id="rId19"/>
    <p:sldId id="398" r:id="rId20"/>
    <p:sldId id="303" r:id="rId21"/>
    <p:sldId id="294" r:id="rId22"/>
    <p:sldId id="301" r:id="rId23"/>
    <p:sldId id="341" r:id="rId24"/>
    <p:sldId id="304" r:id="rId25"/>
    <p:sldId id="300" r:id="rId26"/>
    <p:sldId id="305" r:id="rId27"/>
    <p:sldId id="401" r:id="rId28"/>
    <p:sldId id="430" r:id="rId29"/>
    <p:sldId id="406" r:id="rId30"/>
    <p:sldId id="431" r:id="rId31"/>
    <p:sldId id="476" r:id="rId32"/>
    <p:sldId id="477" r:id="rId33"/>
    <p:sldId id="433" r:id="rId34"/>
    <p:sldId id="434" r:id="rId35"/>
    <p:sldId id="296" r:id="rId36"/>
    <p:sldId id="443" r:id="rId37"/>
    <p:sldId id="442" r:id="rId38"/>
    <p:sldId id="445" r:id="rId39"/>
    <p:sldId id="446" r:id="rId40"/>
    <p:sldId id="481" r:id="rId41"/>
    <p:sldId id="447" r:id="rId42"/>
    <p:sldId id="482" r:id="rId43"/>
    <p:sldId id="485" r:id="rId44"/>
    <p:sldId id="437" r:id="rId45"/>
    <p:sldId id="438" r:id="rId46"/>
    <p:sldId id="391" r:id="rId47"/>
    <p:sldId id="448" r:id="rId48"/>
    <p:sldId id="435" r:id="rId49"/>
    <p:sldId id="440" r:id="rId50"/>
    <p:sldId id="439" r:id="rId51"/>
    <p:sldId id="450" r:id="rId52"/>
    <p:sldId id="451" r:id="rId53"/>
    <p:sldId id="441" r:id="rId54"/>
    <p:sldId id="452" r:id="rId55"/>
    <p:sldId id="424" r:id="rId56"/>
    <p:sldId id="453" r:id="rId57"/>
    <p:sldId id="478" r:id="rId58"/>
    <p:sldId id="413" r:id="rId59"/>
    <p:sldId id="479" r:id="rId60"/>
    <p:sldId id="480" r:id="rId61"/>
    <p:sldId id="454" r:id="rId62"/>
    <p:sldId id="425" r:id="rId63"/>
    <p:sldId id="456" r:id="rId64"/>
    <p:sldId id="483" r:id="rId65"/>
    <p:sldId id="423" r:id="rId66"/>
    <p:sldId id="455" r:id="rId67"/>
    <p:sldId id="408" r:id="rId68"/>
    <p:sldId id="457" r:id="rId69"/>
    <p:sldId id="459" r:id="rId70"/>
    <p:sldId id="460" r:id="rId71"/>
    <p:sldId id="461" r:id="rId72"/>
    <p:sldId id="462" r:id="rId73"/>
    <p:sldId id="463" r:id="rId74"/>
    <p:sldId id="464" r:id="rId75"/>
    <p:sldId id="465" r:id="rId76"/>
    <p:sldId id="469" r:id="rId77"/>
    <p:sldId id="470" r:id="rId78"/>
    <p:sldId id="472" r:id="rId79"/>
    <p:sldId id="486" r:id="rId80"/>
    <p:sldId id="487" r:id="rId81"/>
    <p:sldId id="488" r:id="rId82"/>
    <p:sldId id="489" r:id="rId83"/>
    <p:sldId id="490" r:id="rId84"/>
    <p:sldId id="491" r:id="rId85"/>
    <p:sldId id="492" r:id="rId8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99"/>
    <a:srgbClr val="003300"/>
    <a:srgbClr val="00CC00"/>
    <a:srgbClr val="0066FF"/>
    <a:srgbClr val="FF9966"/>
    <a:srgbClr val="FF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438" y="-78"/>
      </p:cViewPr>
      <p:guideLst>
        <p:guide orient="horz" pos="1008"/>
        <p:guide pos="4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32"/>
    </p:cViewPr>
  </p:sorterViewPr>
  <p:notesViewPr>
    <p:cSldViewPr>
      <p:cViewPr>
        <p:scale>
          <a:sx n="100" d="100"/>
          <a:sy n="100" d="100"/>
        </p:scale>
        <p:origin x="-2688" y="9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468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r>
              <a:rPr lang="en-US"/>
              <a:t>CSCI 330 – The UNIX System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0067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pPr>
              <a:defRPr/>
            </a:pPr>
            <a:r>
              <a:rPr lang="en-US"/>
              <a:t>NIU Department of Computer Science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dirty="0" smtClean="0"/>
            </a:lvl1pPr>
          </a:lstStyle>
          <a:p>
            <a:pPr>
              <a:defRPr/>
            </a:pPr>
            <a:r>
              <a:rPr lang="en-US"/>
              <a:t>12-</a:t>
            </a:r>
            <a:fld id="{DE73BD9E-8965-4E22-9CFA-570BE787B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The AWK/NAWK Utility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Copyright Department of Computer Science, Northern Illinois University, 2004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58A3A1E-296C-43FA-9C46-8B9092F41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Bash Shell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2005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09-</a:t>
            </a:r>
            <a:fld id="{0F421B92-36FB-4DCB-9EF1-AC804F55E5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ADB52-DFEC-400C-97E6-223FCD45A4D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661B1-25E8-4C07-B252-27F7977C57F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361BF-1C35-4097-B3CF-7996E2E687B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97550-89BB-45CB-A384-1C81FE4170F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861DC-D1E1-45B8-A511-BEA97AECFEC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EAD95-FF39-4A99-999C-01E9458307C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ABC36-AB1C-4DFA-B3FD-64EFE9AAF47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4D37B-02EB-4E6D-840B-5B7EAA8E6F6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F3E4A-E905-4AEA-A711-08803A4D81E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634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7094C-4538-4477-9140-9E8BFE841FF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E1C03-29B8-4110-9314-0211DC8F367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655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42093-410A-49C2-A9BE-8C65B72F0B1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686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83121-87C7-4694-8B53-B2D6A32FFE1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6DBF3-5E5B-4297-8543-D6269772678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300"/>
              <a:t>The AWK/NAWK Utility</a:t>
            </a:r>
          </a:p>
        </p:txBody>
      </p:sp>
      <p:sp>
        <p:nvSpPr>
          <p:cNvPr id="115715" name="Rectangle 6"/>
          <p:cNvSpPr txBox="1">
            <a:spLocks noGrp="1"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r>
              <a:rPr lang="en-US" sz="1300"/>
              <a:t>Copyright Department of Computer Science, Northern Illinois University, 2004</a:t>
            </a:r>
          </a:p>
        </p:txBody>
      </p:sp>
      <p:sp>
        <p:nvSpPr>
          <p:cNvPr id="115716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/>
            <a:fld id="{336AF2D5-40BD-476C-B1EA-85383814C5E3}" type="slidenum">
              <a:rPr lang="en-US" sz="1300"/>
              <a:pPr algn="r"/>
              <a:t>43</a:t>
            </a:fld>
            <a:endParaRPr lang="en-US" sz="130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311016-F470-4C4A-B4C3-8D3627EBEDB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10CE7-AB0C-438F-B49F-1A08B031502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175B8-368B-49C2-84A8-8CF0D68E8F6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71F328-2BB8-4E86-BC67-EE5471FAC9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FF040-1F76-484A-8211-141CD27B8FD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EC8DB-1AEA-4591-A01F-13B82A89E53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The AWK/NAWK Utility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Department of Computer Science, Northern Illinois University, 2004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6F9D1-3EF4-40B7-B54F-979436E3D31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D1E8-3246-42FB-A714-51E26CAC4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256672-45D7-4865-AA25-EB21B7A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CSCI 330 - The UNIX System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6CABEF-3C73-4D1E-89C4-E24673143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CSCI 330</a:t>
            </a:r>
            <a:br>
              <a:rPr lang="en-US" smtClean="0"/>
            </a:br>
            <a:r>
              <a:rPr lang="en-US" smtClean="0"/>
              <a:t>The UNIX System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Awk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Some System Variables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6200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FS		 Field separator (default=whitespace)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RS		 Record separator (default=\n)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NF		 Number of fields in current record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NR		 Number of the current record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OFS		 Output field separator (default=space)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ORS		 Output record separator (default=\n)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FILENAME	 Current filename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3984007-8C71-4369-A930-1A942A8B875A}" type="slidenum">
              <a:rPr lang="en-US"/>
              <a:pPr/>
              <a:t>10</a:t>
            </a:fld>
            <a:endParaRPr lang="en-US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Records and Fields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 cat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Tom Jones       4424    5/12/66 543354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Mary Adams      5346    11/4/63 28765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Sally Chang     1654    7/22/54 650000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Billy Black     1683    9/23/44 336500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'{print NR, $0}'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Tom Jones     4424    5/12/66 543354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Mary Adams    5346    11/4/63 28765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Sally Chang   1654    7/22/54 650000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 Billy Black   1683    9/23/44 336500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E472379-A4B6-435A-A42E-375135F6752D}" type="slidenum">
              <a:rPr lang="en-US"/>
              <a:pPr/>
              <a:t>11</a:t>
            </a:fld>
            <a:endParaRPr lang="en-US"/>
          </a:p>
        </p:txBody>
      </p:sp>
      <p:sp>
        <p:nvSpPr>
          <p:cNvPr id="215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Space as Field Separator 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 cat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Tom Jones       4424    5/12/66 543354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Mary Adams      5346    11/4/63 28765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Sally Chang     1654    7/22/54 650000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Billy Black     1683    9/23/44 336500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'{print NR, $1, $2, $5}'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emps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Tom Jones 543354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Mary Adams 28765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Sally Chang 650000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 Billy Black 336500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4228706-0057-4076-BB8A-F39C667868D2}" type="slidenum">
              <a:rPr lang="en-US"/>
              <a:pPr/>
              <a:t>12</a:t>
            </a:fld>
            <a:endParaRPr lang="en-US"/>
          </a:p>
        </p:txBody>
      </p:sp>
      <p:sp>
        <p:nvSpPr>
          <p:cNvPr id="23556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Colon as Field Separator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cat em2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Tom Jones:4424:5/12/66:543354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Mary Adams:5346:11/4/63:28765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Sally Chang:1654:7/22/54:650000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Billy Black:1683:9/23/44:336500</a:t>
            </a:r>
          </a:p>
          <a:p>
            <a:pP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-F: '/Jones/{print $1, $2}' em2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Tom Jones 4424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C07044B-DB7C-4C8F-B4BE-A3090BA3619C}" type="slidenum">
              <a:rPr lang="en-US"/>
              <a:pPr/>
              <a:t>13</a:t>
            </a:fld>
            <a:endParaRPr lang="en-US"/>
          </a:p>
        </p:txBody>
      </p:sp>
      <p:sp>
        <p:nvSpPr>
          <p:cNvPr id="25604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Scripts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 smtClean="0"/>
              <a:t>awk</a:t>
            </a:r>
            <a:r>
              <a:rPr lang="en-US" dirty="0" smtClean="0"/>
              <a:t> scripts are divided into three major parts: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comment lines start with #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39B765-02D3-42BA-BA46-F62199D16338}" type="slidenum">
              <a:rPr lang="en-US"/>
              <a:pPr/>
              <a:t>14</a:t>
            </a:fld>
            <a:endParaRPr lang="en-US"/>
          </a:p>
        </p:txBody>
      </p:sp>
      <p:sp>
        <p:nvSpPr>
          <p:cNvPr id="276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23900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Scripts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BEGIN: pre-processing</a:t>
            </a:r>
          </a:p>
          <a:p>
            <a:pPr lvl="1"/>
            <a:r>
              <a:rPr lang="en-US" smtClean="0"/>
              <a:t>performs processing that must be completed before the file processing starts (i.e., before awk starts reading records from the input file)</a:t>
            </a:r>
          </a:p>
          <a:p>
            <a:pPr lvl="1"/>
            <a:r>
              <a:rPr lang="en-US" smtClean="0"/>
              <a:t>useful for initialization tasks such as to initialize variables and to create report headings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E68B19-F9B4-4E9A-ADEA-104134B1BCA6}" type="slidenum">
              <a:rPr lang="en-US"/>
              <a:pPr/>
              <a:t>15</a:t>
            </a:fld>
            <a:endParaRPr lang="en-US"/>
          </a:p>
        </p:txBody>
      </p:sp>
      <p:sp>
        <p:nvSpPr>
          <p:cNvPr id="28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Scripts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BODY: Processing</a:t>
            </a:r>
          </a:p>
          <a:p>
            <a:pPr lvl="1"/>
            <a:r>
              <a:rPr lang="en-US" smtClean="0"/>
              <a:t>contains main processing logic to be applied to input records</a:t>
            </a:r>
          </a:p>
          <a:p>
            <a:pPr lvl="1"/>
            <a:r>
              <a:rPr lang="en-US" smtClean="0"/>
              <a:t>like a loop that processes input data one record at a time:</a:t>
            </a:r>
          </a:p>
          <a:p>
            <a:pPr lvl="2"/>
            <a:r>
              <a:rPr lang="en-US" smtClean="0"/>
              <a:t>if a file contains 100 records, the body will be executed 100 times, one for each record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8B199B-64DB-4EA1-A188-07F7162DE450}" type="slidenum">
              <a:rPr lang="en-US"/>
              <a:pPr/>
              <a:t>16</a:t>
            </a:fld>
            <a:endParaRPr lang="en-US"/>
          </a:p>
        </p:txBody>
      </p:sp>
      <p:sp>
        <p:nvSpPr>
          <p:cNvPr id="297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Scripts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END: post-processing</a:t>
            </a:r>
          </a:p>
          <a:p>
            <a:pPr lvl="1"/>
            <a:r>
              <a:rPr lang="en-US" smtClean="0"/>
              <a:t>contains logic to be executed after all input data have been processed</a:t>
            </a:r>
          </a:p>
          <a:p>
            <a:pPr lvl="1"/>
            <a:r>
              <a:rPr lang="en-US" smtClean="0"/>
              <a:t>logic such as printing report grand total should be performed in this part of the script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0BB491-42BA-4C9B-B18F-9C4BDAA2D156}" type="slidenum">
              <a:rPr lang="en-US"/>
              <a:pPr/>
              <a:t>17</a:t>
            </a:fld>
            <a:endParaRPr lang="en-US"/>
          </a:p>
        </p:txBody>
      </p:sp>
      <p:sp>
        <p:nvSpPr>
          <p:cNvPr id="3072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Pattern / Action Syntax</a:t>
            </a:r>
            <a:endParaRPr lang="en-US" dirty="0"/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5049C8-DA7C-4B16-AC70-A3C197CBAC38}" type="slidenum">
              <a:rPr lang="en-US"/>
              <a:pPr/>
              <a:t>18</a:t>
            </a:fld>
            <a:endParaRPr lang="en-US"/>
          </a:p>
        </p:txBody>
      </p:sp>
      <p:sp>
        <p:nvSpPr>
          <p:cNvPr id="31747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772400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Patterns</a:t>
            </a:r>
            <a:endParaRPr lang="en-US" dirty="0"/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5D22779-8DE2-4B44-99A2-A737E41B2172}" type="slidenum">
              <a:rPr lang="en-US"/>
              <a:pPr/>
              <a:t>19</a:t>
            </a:fld>
            <a:endParaRPr lang="en-US"/>
          </a:p>
        </p:txBody>
      </p:sp>
      <p:sp>
        <p:nvSpPr>
          <p:cNvPr id="32771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7391400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r>
              <a:rPr lang="en-US" dirty="0" err="1" smtClean="0"/>
              <a:t>awk</a:t>
            </a:r>
            <a:r>
              <a:rPr lang="en-US" dirty="0" smtClean="0"/>
              <a:t>?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created by: Aho, Weinberger, and Kernighan</a:t>
            </a:r>
          </a:p>
          <a:p>
            <a:r>
              <a:rPr lang="en-US" smtClean="0"/>
              <a:t>scripting language used for manipulating data and generating reports</a:t>
            </a:r>
          </a:p>
          <a:p>
            <a:endParaRPr lang="en-US" smtClean="0"/>
          </a:p>
          <a:p>
            <a:r>
              <a:rPr lang="en-US" smtClean="0"/>
              <a:t>versions of awk</a:t>
            </a:r>
          </a:p>
          <a:p>
            <a:pPr lvl="1"/>
            <a:r>
              <a:rPr lang="en-US" smtClean="0"/>
              <a:t>awk, nawk, mawk, pgawk, … </a:t>
            </a:r>
          </a:p>
          <a:p>
            <a:pPr lvl="1"/>
            <a:r>
              <a:rPr lang="en-US" smtClean="0"/>
              <a:t>GNU awk: gawk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7E8D19-2A8D-419C-95EA-DA6BB491C3FE}" type="slidenum">
              <a:rPr lang="en-US"/>
              <a:pPr/>
              <a:t>2</a:t>
            </a:fld>
            <a:endParaRPr lang="en-US"/>
          </a:p>
        </p:txBody>
      </p:sp>
      <p:sp>
        <p:nvSpPr>
          <p:cNvPr id="81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Expression Pattern types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match</a:t>
            </a:r>
          </a:p>
          <a:p>
            <a:pPr lvl="1"/>
            <a:r>
              <a:rPr lang="en-US" smtClean="0"/>
              <a:t>entire input record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regular expression enclosed by ‘/’s</a:t>
            </a:r>
          </a:p>
          <a:p>
            <a:pPr lvl="1"/>
            <a:r>
              <a:rPr lang="en-US" smtClean="0"/>
              <a:t>explicit pattern-matching expressions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~ (match), !~ (not match)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expression operators</a:t>
            </a:r>
          </a:p>
          <a:p>
            <a:pPr lvl="1"/>
            <a:r>
              <a:rPr lang="en-US" smtClean="0"/>
              <a:t>arithmetic</a:t>
            </a:r>
          </a:p>
          <a:p>
            <a:pPr lvl="1"/>
            <a:r>
              <a:rPr lang="en-US" smtClean="0"/>
              <a:t>relational</a:t>
            </a:r>
          </a:p>
          <a:p>
            <a:pPr lvl="1"/>
            <a:r>
              <a:rPr lang="en-US" smtClean="0"/>
              <a:t>logical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1BBBBF5-07CF-4B9C-811E-050AAF1982F3}" type="slidenum">
              <a:rPr lang="en-US"/>
              <a:pPr/>
              <a:t>20</a:t>
            </a:fld>
            <a:endParaRPr lang="en-US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match input record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cat employees2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Tom Jones:4424:5/12/66:543354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Mary Adams:5346:11/4/63:28765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Sally Chang:1654:7/22/54:650000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Billy Black:1683:9/23/44:336500</a:t>
            </a:r>
          </a:p>
          <a:p>
            <a:pP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awk –F: '/00$/' employees2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Sally Chang:1654:7/22/54:650000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Billy Black:1683:9/23/44:336500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126CE0-867C-4E13-B0F1-2E346428B6CD}" type="slidenum">
              <a:rPr lang="en-US"/>
              <a:pPr/>
              <a:t>21</a:t>
            </a:fld>
            <a:endParaRPr lang="en-US"/>
          </a:p>
        </p:txBody>
      </p:sp>
      <p:sp>
        <p:nvSpPr>
          <p:cNvPr id="35844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explicit match</a:t>
            </a:r>
          </a:p>
        </p:txBody>
      </p:sp>
      <p:sp>
        <p:nvSpPr>
          <p:cNvPr id="37890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% cat datafile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northwest NW    Charles Main        3.0    .98    3   34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western   WE    Sharon Gray         5.3    .97    5   23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southwest SW    Lewis Dalsass       2.7    .8     2   18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southern  SO    Suan Chin           5.1    .95    4   15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southeast SE    Patricia Hemenway   4.0    .7     4   17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eastern   EA    TB Savage           4.4    .84    5   20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northeast NE    AM Main             5.1    .94    3   13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north     NO    Margot Weber        4.5    .89    5    9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central   CT    Ann Stephens        5.7    .94    5   13</a:t>
            </a:r>
          </a:p>
          <a:p>
            <a:pPr>
              <a:buFont typeface="Wingdings" pitchFamily="2" charset="2"/>
              <a:buNone/>
            </a:pP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% awk '$5 ~ /\.[7-9]+/' datafile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southwest SW    Lewis Dalsass       2.7    .8     2   18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central   CT    Ann Stephens        5.7    .94    5   13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1EE850-A8E7-4854-885A-2EE972031129}" type="slidenum">
              <a:rPr lang="en-US"/>
              <a:pPr/>
              <a:t>22</a:t>
            </a:fld>
            <a:endParaRPr lang="en-US"/>
          </a:p>
        </p:txBody>
      </p:sp>
      <p:sp>
        <p:nvSpPr>
          <p:cNvPr id="378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Examples: matching with REs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'$2 !~ /E/{print $1, $2}'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northwest NW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southwest SW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southern SO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north NO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central CT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'/^[ns]/{print $1}'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northwest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southwest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southern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southeast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northeast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north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E5D0B0-FF2D-434F-924A-C43EF864FD04}" type="slidenum">
              <a:rPr lang="en-US"/>
              <a:pPr/>
              <a:t>23</a:t>
            </a:fld>
            <a:endParaRPr lang="en-US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Arithmetic Operators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Operator	Meaning		Example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+		Add			x +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-		Subtract		x –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*		Multiply		x *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/		Divide			x /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%		Modulus		x %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^		Exponential		x ^ 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'$3 * $4 &gt; 500 {print $0}' file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8B64905-6532-4467-A15E-ED37496CB910}" type="slidenum">
              <a:rPr lang="en-US"/>
              <a:pPr/>
              <a:t>24</a:t>
            </a:fld>
            <a:endParaRPr lang="en-US"/>
          </a:p>
        </p:txBody>
      </p:sp>
      <p:sp>
        <p:nvSpPr>
          <p:cNvPr id="419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Relational Operators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Operator	Meaning			Example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&lt;		Less than			x &lt;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&lt; = 		Less than or equal		x &lt; =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==		Equal to			x ==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!=		Not equal to			x !=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&gt;		Greater than			x &gt;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&gt; = 		Greater than or equal to	x &gt; = 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~		Matched by reg exp		x ~ /y/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!~		Not matched by req exp	x !~ /y/</a:t>
            </a:r>
          </a:p>
          <a:p>
            <a:pPr lvl="1"/>
            <a:endParaRPr lang="en-US" smtClean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41F7861-3917-4DA9-A78B-82BF6FDD95FB}" type="slidenum">
              <a:rPr lang="en-US"/>
              <a:pPr/>
              <a:t>25</a:t>
            </a:fld>
            <a:endParaRPr lang="en-US"/>
          </a:p>
        </p:txBody>
      </p:sp>
      <p:sp>
        <p:nvSpPr>
          <p:cNvPr id="440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Logical Operators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Operator		Meaning		Example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&amp;&amp;			Logical AND		a &amp;&amp; b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||			Logical OR		a || b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!			NOT			! a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b="1" smtClean="0"/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u="sng" smtClean="0"/>
              <a:t>Examples: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awk '($2 &gt; 5) &amp;&amp; ($2 &lt;= 15)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{print $0}' file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awk '$3 == 100 || $4 &gt; 50' file</a:t>
            </a:r>
          </a:p>
          <a:p>
            <a:endParaRPr lang="en-US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936A640-A578-4B62-871D-8DA60AFB4ED1}" type="slidenum">
              <a:rPr lang="en-US"/>
              <a:pPr/>
              <a:t>26</a:t>
            </a:fld>
            <a:endParaRPr lang="en-US"/>
          </a:p>
        </p:txBody>
      </p:sp>
      <p:sp>
        <p:nvSpPr>
          <p:cNvPr id="46084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Range Patterns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kern="0" dirty="0" smtClean="0"/>
              <a:t>Matches ranges of consecutive input lines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kern="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u="sng" kern="0" dirty="0" smtClean="0"/>
              <a:t>Syntax: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kern="0" dirty="0" smtClean="0"/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pattern1 , pattern2 {action}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US" kern="0" dirty="0" smtClean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kern="0" dirty="0" smtClean="0"/>
              <a:t>pattern can be any simple pattern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pattern1</a:t>
            </a:r>
            <a:r>
              <a:rPr lang="en-US" kern="0" dirty="0" smtClean="0"/>
              <a:t> turns action on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pattern2</a:t>
            </a:r>
            <a:r>
              <a:rPr lang="en-US" kern="0" dirty="0" smtClean="0"/>
              <a:t> turns action off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F758FFE-1BFB-4EAE-925F-492FA2249EC3}" type="slidenum">
              <a:rPr lang="en-US"/>
              <a:pPr/>
              <a:t>27</a:t>
            </a:fld>
            <a:endParaRPr lang="en-US"/>
          </a:p>
        </p:txBody>
      </p:sp>
      <p:sp>
        <p:nvSpPr>
          <p:cNvPr id="48132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Range Pattern Example</a:t>
            </a:r>
            <a:endParaRPr lang="en-US" dirty="0"/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AFF313-2186-49A7-9B19-C32A92473CF4}" type="slidenum">
              <a:rPr lang="en-US"/>
              <a:pPr/>
              <a:t>28</a:t>
            </a:fld>
            <a:endParaRPr lang="en-US"/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208213"/>
            <a:ext cx="712470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3ED8B3-13F1-4423-A308-5B6CBF95EBD6}" type="slidenum">
              <a:rPr lang="en-US"/>
              <a:pPr/>
              <a:t>29</a:t>
            </a:fld>
            <a:endParaRPr lang="en-US"/>
          </a:p>
        </p:txBody>
      </p:sp>
      <p:sp>
        <p:nvSpPr>
          <p:cNvPr id="5017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578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can you do with </a:t>
            </a:r>
            <a:r>
              <a:rPr lang="en-US" dirty="0" err="1" smtClean="0"/>
              <a:t>awk</a:t>
            </a:r>
            <a:r>
              <a:rPr lang="en-US" dirty="0" smtClean="0"/>
              <a:t>?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awk operation:</a:t>
            </a:r>
          </a:p>
          <a:p>
            <a:pPr lvl="1"/>
            <a:r>
              <a:rPr lang="en-US" smtClean="0"/>
              <a:t>scans a file line by line </a:t>
            </a:r>
          </a:p>
          <a:p>
            <a:pPr lvl="1"/>
            <a:r>
              <a:rPr lang="en-US" smtClean="0"/>
              <a:t>splits each input line into fields</a:t>
            </a:r>
          </a:p>
          <a:p>
            <a:pPr lvl="1"/>
            <a:r>
              <a:rPr lang="en-US" smtClean="0"/>
              <a:t>compares input line/fields to pattern</a:t>
            </a:r>
          </a:p>
          <a:p>
            <a:pPr lvl="1"/>
            <a:r>
              <a:rPr lang="en-US" smtClean="0"/>
              <a:t>performs action(s) on matched lines</a:t>
            </a:r>
          </a:p>
          <a:p>
            <a:r>
              <a:rPr lang="en-US" smtClean="0"/>
              <a:t>Useful for:</a:t>
            </a:r>
          </a:p>
          <a:p>
            <a:pPr lvl="1"/>
            <a:r>
              <a:rPr lang="en-US" smtClean="0"/>
              <a:t>transform data files</a:t>
            </a:r>
          </a:p>
          <a:p>
            <a:pPr lvl="1"/>
            <a:r>
              <a:rPr lang="en-US" smtClean="0"/>
              <a:t>produce formatted reports</a:t>
            </a:r>
          </a:p>
          <a:p>
            <a:r>
              <a:rPr lang="en-US" smtClean="0"/>
              <a:t>Programming constructs:</a:t>
            </a:r>
          </a:p>
          <a:p>
            <a:pPr lvl="1"/>
            <a:r>
              <a:rPr lang="en-US" smtClean="0"/>
              <a:t>format output lines</a:t>
            </a:r>
          </a:p>
          <a:p>
            <a:pPr lvl="1"/>
            <a:r>
              <a:rPr lang="en-US" smtClean="0"/>
              <a:t>arithmetic and string operations</a:t>
            </a:r>
          </a:p>
          <a:p>
            <a:pPr lvl="1"/>
            <a:r>
              <a:rPr lang="en-US" smtClean="0"/>
              <a:t>conditionals and loops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1F92511-70B1-4BD8-A1FD-4BC1F430D339}" type="slidenum">
              <a:rPr lang="en-US"/>
              <a:pPr/>
              <a:t>3</a:t>
            </a:fld>
            <a:endParaRPr lang="en-US"/>
          </a:p>
        </p:txBody>
      </p:sp>
      <p:sp>
        <p:nvSpPr>
          <p:cNvPr id="102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kern="0" dirty="0" smtClean="0"/>
              <a:t>Expression is evaluated and returns value</a:t>
            </a:r>
          </a:p>
          <a:p>
            <a:pPr marL="800100" lvl="1" indent="-34290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consists of any combination of numeric and string constants, variables, operators, functions, and regular expressions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kern="0" dirty="0" smtClean="0">
                <a:cs typeface="Courier New" pitchFamily="49" charset="0"/>
              </a:rPr>
              <a:t>Can involve variables</a:t>
            </a:r>
          </a:p>
          <a:p>
            <a:pPr marL="800100" lvl="1" indent="-34290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kern="0" dirty="0" smtClean="0">
                <a:cs typeface="Courier New" pitchFamily="49" charset="0"/>
              </a:rPr>
              <a:t>As part of expression evaluation</a:t>
            </a:r>
          </a:p>
          <a:p>
            <a:pPr marL="800100" lvl="1" indent="-34290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kern="0" dirty="0" smtClean="0">
                <a:cs typeface="Courier New" pitchFamily="49" charset="0"/>
              </a:rPr>
              <a:t>As target of assignment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1B71051-CE0F-45E1-9D90-8AC1C0ABEDF9}" type="slidenum">
              <a:rPr lang="en-US"/>
              <a:pPr/>
              <a:t>30</a:t>
            </a:fld>
            <a:endParaRPr lang="en-US"/>
          </a:p>
        </p:txBody>
      </p:sp>
      <p:sp>
        <p:nvSpPr>
          <p:cNvPr id="51204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variables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A user can define any number of variables within an awk script</a:t>
            </a:r>
          </a:p>
          <a:p>
            <a:r>
              <a:rPr lang="en-US" smtClean="0"/>
              <a:t>The variables can be numbers, strings, or arrays</a:t>
            </a:r>
          </a:p>
          <a:p>
            <a:r>
              <a:rPr lang="en-US" smtClean="0"/>
              <a:t>Variable names start with a letter, followed by letters, digits, and underscore</a:t>
            </a:r>
          </a:p>
          <a:p>
            <a:r>
              <a:rPr lang="en-US" smtClean="0"/>
              <a:t>Variables come into existence the first time they are referenced; therefore, they do not need to be declared before use</a:t>
            </a:r>
          </a:p>
          <a:p>
            <a:r>
              <a:rPr lang="en-US" smtClean="0"/>
              <a:t>All variables are initially created as strings and initialized to a null string “”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4C5ED2A-E2DD-435A-868C-4C94F20D6EE7}" type="slidenum">
              <a:rPr lang="en-US"/>
              <a:pPr/>
              <a:t>31</a:t>
            </a:fld>
            <a:endParaRPr lang="en-US"/>
          </a:p>
        </p:txBody>
      </p:sp>
      <p:sp>
        <p:nvSpPr>
          <p:cNvPr id="522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Variables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/>
              <a:t>Format: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u="sng" smtClean="0"/>
              <a:t>Examples: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$1 ~ /Tom/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 {wage = $3 * $4; print wage}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filename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$4 == "CA"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 {$4 = "California"; print $0}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'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filename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AB0866E-BBF9-4AE0-98DF-10743752D034}" type="slidenum">
              <a:rPr lang="en-US"/>
              <a:pPr/>
              <a:t>32</a:t>
            </a:fld>
            <a:endParaRPr lang="en-US"/>
          </a:p>
        </p:txBody>
      </p:sp>
      <p:sp>
        <p:nvSpPr>
          <p:cNvPr id="532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assignment operators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=		assign result of right-hand-side expression to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		left-hand-side variable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++	Add 1 to variable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--		Subtract 1 from variable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+=	Assign result of addition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-=		Assign result of subtraction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*=		Assign result of multiplication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/=		Assign result of division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%=	Assign result of modulo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mtClean="0"/>
              <a:t>^=		Assign result of exponentiation</a:t>
            </a:r>
          </a:p>
          <a:p>
            <a:pPr marL="342900" indent="-342900"/>
            <a:endParaRPr lang="en-US" smtClean="0"/>
          </a:p>
        </p:txBody>
      </p:sp>
      <p:sp>
        <p:nvSpPr>
          <p:cNvPr id="552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0BFF3D0-738D-4C5C-8718-A1E26ECBFEEC}" type="slidenum">
              <a:rPr lang="en-US"/>
              <a:pPr/>
              <a:t>33</a:t>
            </a:fld>
            <a:endParaRPr lang="en-US"/>
          </a:p>
        </p:txBody>
      </p:sp>
      <p:sp>
        <p:nvSpPr>
          <p:cNvPr id="55300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Awk example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File: grades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john 85 92 78 94 88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andrea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89 90 75 90 86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jasper 84 88 80 92 84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 smtClean="0"/>
              <a:t>awk</a:t>
            </a:r>
            <a:r>
              <a:rPr lang="en-US" dirty="0" smtClean="0"/>
              <a:t> script: average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average five grades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{ total = $2 + $3 + $4 + $5 + $6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total / 5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 print $1,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Run as: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awk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–f average grades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CCDE46-5056-4D32-84D4-69FB3A5EC0BE}" type="slidenum">
              <a:rPr lang="en-US"/>
              <a:pPr/>
              <a:t>34</a:t>
            </a:fld>
            <a:endParaRPr lang="en-US"/>
          </a:p>
        </p:txBody>
      </p:sp>
      <p:sp>
        <p:nvSpPr>
          <p:cNvPr id="56324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Output Statements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print easy and simple output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print formatted (similar to C printf)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format string (similar to C sprintf)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B6E0776-953A-4354-B7F2-C0FF183C8ED3}" type="slidenum">
              <a:rPr lang="en-US"/>
              <a:pPr/>
              <a:t>35</a:t>
            </a:fld>
            <a:endParaRPr lang="en-US"/>
          </a:p>
        </p:txBody>
      </p:sp>
      <p:sp>
        <p:nvSpPr>
          <p:cNvPr id="573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Function: print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Writes to standard output</a:t>
            </a:r>
          </a:p>
          <a:p>
            <a:r>
              <a:rPr lang="en-US" smtClean="0"/>
              <a:t>Output is terminated by ORS</a:t>
            </a:r>
          </a:p>
          <a:p>
            <a:pPr lvl="1"/>
            <a:r>
              <a:rPr lang="en-US" smtClean="0"/>
              <a:t>default ORS is newline</a:t>
            </a:r>
          </a:p>
          <a:p>
            <a:r>
              <a:rPr lang="en-US" smtClean="0"/>
              <a:t>If called with no parameter, it will print $0</a:t>
            </a:r>
          </a:p>
          <a:p>
            <a:r>
              <a:rPr lang="en-US" smtClean="0"/>
              <a:t>Printed parameters are separated by OFS,</a:t>
            </a:r>
          </a:p>
          <a:p>
            <a:pPr lvl="1"/>
            <a:r>
              <a:rPr lang="en-US" smtClean="0"/>
              <a:t>default OFS is blank</a:t>
            </a:r>
          </a:p>
          <a:p>
            <a:r>
              <a:rPr lang="en-US" smtClean="0"/>
              <a:t>Print control characters are allowed:</a:t>
            </a:r>
          </a:p>
          <a:p>
            <a:pPr lvl="1"/>
            <a:r>
              <a:rPr lang="en-US" smtClean="0"/>
              <a:t>\n \f \a \t \\ …</a:t>
            </a:r>
          </a:p>
          <a:p>
            <a:pPr lvl="1"/>
            <a:endParaRPr lang="en-US" smtClean="0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C300EE7-F7D3-4BD8-9BF3-428D3FE3A1AF}" type="slidenum">
              <a:rPr lang="en-US"/>
              <a:pPr/>
              <a:t>36</a:t>
            </a:fld>
            <a:endParaRPr lang="en-US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print example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'{print}' grades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john 85 92 78 94 88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 89 90 75 90 86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'{print $0}' grades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john 85 92 78 94 88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 89 90 75 90 86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'{print($0)}' grades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john 85 92 78 94 88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 89 90 75 90 86</a:t>
            </a:r>
          </a:p>
          <a:p>
            <a:pPr>
              <a:lnSpc>
                <a:spcPct val="90000"/>
              </a:lnSpc>
            </a:pPr>
            <a:endParaRPr lang="en-US" sz="2200" smtClean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B73AC5D-F49E-4DC4-BB92-30216D62F1A5}" type="slidenum">
              <a:rPr lang="en-US"/>
              <a:pPr/>
              <a:t>37</a:t>
            </a:fld>
            <a:endParaRPr lang="en-US"/>
          </a:p>
        </p:txBody>
      </p:sp>
      <p:sp>
        <p:nvSpPr>
          <p:cNvPr id="604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print Example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'{print $1, $2}' grades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john 85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andrea 89</a:t>
            </a:r>
          </a:p>
          <a:p>
            <a:pP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'{print $1 "," $2}' grades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john,85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andrea,89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CD3CC02-9D3A-47B5-90EC-AACF0889ABAE}" type="slidenum">
              <a:rPr lang="en-US"/>
              <a:pPr/>
              <a:t>38</a:t>
            </a:fld>
            <a:endParaRPr lang="en-US"/>
          </a:p>
        </p:txBody>
      </p:sp>
      <p:sp>
        <p:nvSpPr>
          <p:cNvPr id="624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print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'{OFS="-";print $1 , $2}' grades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john-85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andrea-89</a:t>
            </a:r>
          </a:p>
          <a:p>
            <a:pPr>
              <a:buFont typeface="Wingdings" pitchFamily="2" charset="2"/>
              <a:buNone/>
            </a:pPr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'{OFS="-";print $1 "," $2}' grades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john,85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andrea,89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EC1CF3-2BB9-460A-81F9-80B1FC9E9FEB}" type="slidenum">
              <a:rPr lang="en-US"/>
              <a:pPr/>
              <a:t>39</a:t>
            </a:fld>
            <a:endParaRPr lang="en-US"/>
          </a:p>
        </p:txBody>
      </p:sp>
      <p:sp>
        <p:nvSpPr>
          <p:cNvPr id="645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Command: </a:t>
            </a:r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C350869-8D7B-49E7-AB6D-01F9407EBBCA}" type="slidenum">
              <a:rPr lang="en-US"/>
              <a:pPr/>
              <a:t>4</a:t>
            </a:fld>
            <a:endParaRPr lang="en-US"/>
          </a:p>
        </p:txBody>
      </p:sp>
      <p:sp>
        <p:nvSpPr>
          <p:cNvPr id="11267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630237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Redirecting print output</a:t>
            </a:r>
            <a:endParaRPr lang="en-US" dirty="0"/>
          </a:p>
        </p:txBody>
      </p:sp>
      <p:sp>
        <p:nvSpPr>
          <p:cNvPr id="665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Print output goes to standard output</a:t>
            </a:r>
          </a:p>
          <a:p>
            <a:pPr>
              <a:buFont typeface="Wingdings" pitchFamily="2" charset="2"/>
              <a:buNone/>
            </a:pPr>
            <a:r>
              <a:rPr lang="en-US" u="sng" smtClean="0"/>
              <a:t>unless</a:t>
            </a:r>
            <a:r>
              <a:rPr lang="en-US" smtClean="0"/>
              <a:t> redirected via: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&gt;  “file”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&gt;&gt; “file”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|  “command”</a:t>
            </a:r>
          </a:p>
          <a:p>
            <a:endParaRPr lang="en-US" smtClean="0"/>
          </a:p>
          <a:p>
            <a:r>
              <a:rPr lang="en-US" smtClean="0"/>
              <a:t>will open file or command only once</a:t>
            </a:r>
          </a:p>
          <a:p>
            <a:r>
              <a:rPr lang="en-US" smtClean="0"/>
              <a:t>subsequent redirections append to already open stream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B2C53D2-FA5A-48AE-8CE8-E323D3B75589}" type="slidenum">
              <a:rPr lang="en-US"/>
              <a:pPr/>
              <a:t>40</a:t>
            </a:fld>
            <a:endParaRPr lang="en-US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print Example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'{print $1 , $2 &gt; "file"}' grades</a:t>
            </a:r>
          </a:p>
          <a:p>
            <a:pPr>
              <a:buFont typeface="Wingdings" pitchFamily="2" charset="2"/>
              <a:buNone/>
            </a:pPr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cat file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john 85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 89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jasper 84</a:t>
            </a:r>
          </a:p>
          <a:p>
            <a:pPr>
              <a:buFont typeface="Wingdings" pitchFamily="2" charset="2"/>
              <a:buNone/>
            </a:pPr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C8BF5A1-7E0F-4C20-A129-DC1288341C31}" type="slidenum">
              <a:rPr lang="en-US"/>
              <a:pPr/>
              <a:t>41</a:t>
            </a:fld>
            <a:endParaRPr lang="en-US"/>
          </a:p>
        </p:txBody>
      </p:sp>
      <p:sp>
        <p:nvSpPr>
          <p:cNvPr id="675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print Example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0010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awk '{print $1,$2 | "sort"}' grades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andrea 89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jasper 84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john 85</a:t>
            </a:r>
          </a:p>
          <a:p>
            <a:pP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'{print $1,$2 | "sort –k 2"}' grades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jasper 84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john 85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andrea 89</a:t>
            </a:r>
            <a:endParaRPr lang="en-US" smtClean="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FB782CD-708E-44FB-BF9F-1E7FF04A7FE9}" type="slidenum">
              <a:rPr lang="en-US"/>
              <a:pPr/>
              <a:t>42</a:t>
            </a:fld>
            <a:endParaRPr lang="en-US"/>
          </a:p>
        </p:txBody>
      </p:sp>
      <p:sp>
        <p:nvSpPr>
          <p:cNvPr id="696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print Example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date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Wed Nov 19 14:40:07 CST 2008</a:t>
            </a:r>
          </a:p>
          <a:p>
            <a:pPr>
              <a:buFont typeface="Wingdings" pitchFamily="2" charset="2"/>
              <a:buNone/>
            </a:pPr>
            <a:endParaRPr lang="en-US" sz="22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% date | 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	awk '{print "Month: " $2 "\nYear: ", $6}'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Month: Nov</a:t>
            </a:r>
          </a:p>
          <a:p>
            <a:pPr>
              <a:buFont typeface="Wingdings" pitchFamily="2" charset="2"/>
              <a:buNone/>
            </a:pP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Year:  2008</a:t>
            </a:r>
          </a:p>
        </p:txBody>
      </p:sp>
      <p:sp>
        <p:nvSpPr>
          <p:cNvPr id="114692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E91EF833-B492-4057-BB99-50AC836C613E}" type="slidenum">
              <a:rPr lang="en-US" sz="1400" b="1">
                <a:solidFill>
                  <a:srgbClr val="FFFFFF"/>
                </a:solidFill>
              </a:rPr>
              <a:pPr algn="ctr"/>
              <a:t>43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14693" name="Footer Placeholder 6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printf: Formatting output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>
              <a:buFont typeface="Wingdings" pitchFamily="2" charset="2"/>
              <a:buNone/>
            </a:pPr>
            <a:endParaRPr lang="en-US" u="sng" smtClean="0"/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printf(format-string, var1, var2, …)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works like C printf</a:t>
            </a:r>
          </a:p>
          <a:p>
            <a:pPr lvl="1"/>
            <a:r>
              <a:rPr lang="en-US" smtClean="0"/>
              <a:t>each format specifier in “format-string” requires argument of matching type</a:t>
            </a: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DD9F6C-AF06-4990-A23B-A5DD9D7A3220}" type="slidenum">
              <a:rPr lang="en-US"/>
              <a:pPr/>
              <a:t>44</a:t>
            </a:fld>
            <a:endParaRPr lang="en-US"/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Format specifiers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%d, %i	decimal integer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%c		single character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%s		string of characters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%f		floating point number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%o		octal number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%x		hexadecimal number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%e		scientific floating point notation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%%		the letter “%”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08C8148-F59D-4FFE-8900-20A69976C49C}" type="slidenum">
              <a:rPr lang="en-US"/>
              <a:pPr/>
              <a:t>45</a:t>
            </a:fld>
            <a:endParaRPr lang="en-US"/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Format </a:t>
            </a:r>
            <a:r>
              <a:rPr lang="en-US" dirty="0" err="1" smtClean="0"/>
              <a:t>specifier</a:t>
            </a:r>
            <a:r>
              <a:rPr lang="en-US" dirty="0" smtClean="0"/>
              <a:t> examples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234E770-05E9-4DAD-8440-9FCFFC07469F}" type="slidenum">
              <a:rPr lang="en-US"/>
              <a:pPr/>
              <a:t>46</a:t>
            </a:fld>
            <a:endParaRPr lang="en-US"/>
          </a:p>
        </p:txBody>
      </p:sp>
      <p:sp>
        <p:nvSpPr>
          <p:cNvPr id="73731" name="Footer Placeholder 2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graphicFrame>
        <p:nvGraphicFramePr>
          <p:cNvPr id="73762" name="Group 34"/>
          <p:cNvGraphicFramePr>
            <a:graphicFrameLocks noGrp="1"/>
          </p:cNvGraphicFramePr>
          <p:nvPr/>
        </p:nvGraphicFramePr>
        <p:xfrm>
          <a:off x="533400" y="1600200"/>
          <a:ext cx="7010400" cy="4495800"/>
        </p:xfrm>
        <a:graphic>
          <a:graphicData uri="http://schemas.openxmlformats.org/drawingml/2006/table">
            <a:tbl>
              <a:tblPr/>
              <a:tblGrid>
                <a:gridCol w="2286000"/>
                <a:gridCol w="4724400"/>
              </a:tblGrid>
              <a:tr h="446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Given: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x = ‘A’, y = 15, z = 2.3, and $1 = Bob 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Printf Format Specifier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What it Does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printf(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The character is %c \n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output: The character is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printf(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The boy is %d years old \n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output: The boy is 15 years 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printf(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My name is %s \n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$1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output: My name is Bob 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printf(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z is %5.3f \n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Courier New" pitchFamily="49" charset="0"/>
                        </a:rPr>
                        <a:t>"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output: z is 2.300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Format specifier modifiers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between “%” and letter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%10s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%7d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 	%10.4f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%-20s</a:t>
            </a:r>
          </a:p>
          <a:p>
            <a:r>
              <a:rPr lang="en-US" smtClean="0"/>
              <a:t>meaning:</a:t>
            </a:r>
          </a:p>
          <a:p>
            <a:pPr lvl="1"/>
            <a:r>
              <a:rPr lang="en-US" smtClean="0"/>
              <a:t>width of field, field is printed right justified</a:t>
            </a:r>
          </a:p>
          <a:p>
            <a:pPr lvl="1"/>
            <a:r>
              <a:rPr lang="en-US" smtClean="0"/>
              <a:t>precision: number of digits after decimal point</a:t>
            </a:r>
          </a:p>
          <a:p>
            <a:pPr lvl="1"/>
            <a:r>
              <a:rPr lang="en-US" smtClean="0"/>
              <a:t>“-” will left justify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6BE5AB2-BB40-47DB-BA8A-886FB279D832}" type="slidenum">
              <a:rPr lang="en-US"/>
              <a:pPr/>
              <a:t>47</a:t>
            </a:fld>
            <a:endParaRPr lang="en-US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sprintf: Formatting text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sprintf(format-string, var1, var2, …)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Works like printf, but does not produce output</a:t>
            </a:r>
          </a:p>
          <a:p>
            <a:pPr lvl="1"/>
            <a:r>
              <a:rPr lang="en-US" smtClean="0"/>
              <a:t>Instead it returns formatted string</a:t>
            </a:r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text = sprintf("1: %d – 2: %d", $1, $2)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print text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7E0BA9-F798-46FE-BC6A-F68D7C748F4F}" type="slidenum">
              <a:rPr lang="en-US"/>
              <a:pPr/>
              <a:t>48</a:t>
            </a:fld>
            <a:endParaRPr lang="en-US"/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</a:t>
            </a:r>
            <a:r>
              <a:rPr lang="en-US" dirty="0" err="1" smtClean="0"/>
              <a:t>builtin</a:t>
            </a:r>
            <a:r>
              <a:rPr lang="en-US" dirty="0" smtClean="0"/>
              <a:t> functions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tolower(string)</a:t>
            </a:r>
            <a:r>
              <a:rPr lang="en-US" smtClean="0"/>
              <a:t> </a:t>
            </a:r>
          </a:p>
          <a:p>
            <a:r>
              <a:rPr lang="en-US" smtClean="0"/>
              <a:t>returns a copy of string, with each upper-case character converted to lower-case. Nonalphabetic characters are left unchanged.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u="sng" smtClean="0"/>
              <a:t>Example:</a:t>
            </a:r>
            <a:r>
              <a:rPr lang="en-US" smtClean="0"/>
              <a:t> tolower("MiXeD cAsE 123")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returns "mixed case 123"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toupper(string)</a:t>
            </a:r>
            <a:r>
              <a:rPr lang="en-US" smtClean="0"/>
              <a:t> </a:t>
            </a:r>
          </a:p>
          <a:p>
            <a:r>
              <a:rPr lang="en-US" smtClean="0"/>
              <a:t>returns a copy of string, with each lower-case character converted to upper-case.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677DDD3-CA23-4DEF-BE1E-0C3DEF6DA5D0}" type="slidenum">
              <a:rPr lang="en-US"/>
              <a:pPr/>
              <a:t>49</a:t>
            </a:fld>
            <a:endParaRPr lang="en-US"/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 </a:t>
            </a:r>
            <a:r>
              <a:rPr lang="en-US" dirty="0" err="1" smtClean="0"/>
              <a:t>awk</a:t>
            </a:r>
            <a:r>
              <a:rPr lang="en-US" dirty="0" smtClean="0"/>
              <a:t> Syntax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awk [options] ‘script’ file(s)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awk [options] –f scriptfile file(s)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Options: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-F	to change input field separator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-f	to name script file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6071920-D4A4-45FB-B5C0-7B2E287910EC}" type="slidenum">
              <a:rPr lang="en-US"/>
              <a:pPr/>
              <a:t>5</a:t>
            </a:fld>
            <a:endParaRPr lang="en-US"/>
          </a:p>
        </p:txBody>
      </p:sp>
      <p:sp>
        <p:nvSpPr>
          <p:cNvPr id="122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Example: list of products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103:sway bar:49.99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101:propeller:104.99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104:fishing line:0.99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113:premium fish bait:1.00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106:cup holder:2.49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107:cooler:14.89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112:boat cover:120.00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109:transom:199.00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110:pulley:9.88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105:mirror:4.99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108:wheel:49.99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111:lock:31.00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102:trailer hitch:97.95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99424C-A3EF-46A5-A594-D2FDDD7D8647}" type="slidenum">
              <a:rPr lang="en-US"/>
              <a:pPr/>
              <a:t>50</a:t>
            </a:fld>
            <a:endParaRPr lang="en-US"/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–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Example: output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4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Marine Parts R Us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Main catalog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Part-id name                     price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======================================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101     propeller               104.99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102     trailer hitch            97.95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103     sway bar                 49.99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104     fishing line              0.99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105     mirror                    4.99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106     cup holder                2.49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107     cooler                   14.89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108     wheel                    49.99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109     transom                 199.00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110     pulley                    9.88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111     lock                     31.00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112     boat cover              120.00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113     premium fish bait         1.00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======================================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Catalog has 13 parts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32F1A4B-B41F-429F-A3C2-5B9DC991A5C0}" type="slidenum">
              <a:rPr lang="en-US"/>
              <a:pPr/>
              <a:t>51</a:t>
            </a:fld>
            <a:endParaRPr lang="en-US"/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Example: complete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 {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FS= ":"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print "Marine Parts R Us"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print "Main catalog"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print "Part-id\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\t\t\t price"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print "======================================"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("%3d\t%-20s\t%6.2f\n", $1, $2, $3)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count++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{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print "======================================"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print "Catalog has " count " parts"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3722137-5407-47C9-964D-1D591DA44D8C}" type="slidenum">
              <a:rPr lang="en-US"/>
              <a:pPr/>
              <a:t>52</a:t>
            </a:fld>
            <a:endParaRPr lang="en-US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43600" y="4267200"/>
            <a:ext cx="2293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is output sorted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awk</a:t>
            </a:r>
            <a:r>
              <a:rPr lang="en-US" dirty="0" smtClean="0"/>
              <a:t> Array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awk allows one-dimensional arrays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to store strings or numbers</a:t>
            </a:r>
          </a:p>
          <a:p>
            <a:r>
              <a:rPr lang="en-US" smtClean="0"/>
              <a:t>index can be number or string</a:t>
            </a:r>
          </a:p>
          <a:p>
            <a:endParaRPr lang="en-US" smtClean="0"/>
          </a:p>
          <a:p>
            <a:r>
              <a:rPr lang="en-US" smtClean="0"/>
              <a:t>array need not be declared</a:t>
            </a:r>
          </a:p>
          <a:p>
            <a:pPr lvl="1"/>
            <a:r>
              <a:rPr lang="en-US" smtClean="0"/>
              <a:t>its size</a:t>
            </a:r>
          </a:p>
          <a:p>
            <a:pPr lvl="1"/>
            <a:r>
              <a:rPr lang="en-US" smtClean="0"/>
              <a:t>its elements</a:t>
            </a:r>
          </a:p>
          <a:p>
            <a:r>
              <a:rPr lang="en-US" smtClean="0"/>
              <a:t>array elements are created when first used</a:t>
            </a:r>
          </a:p>
          <a:p>
            <a:pPr lvl="1"/>
            <a:r>
              <a:rPr lang="en-US" smtClean="0"/>
              <a:t>initialized to 0 or “”</a:t>
            </a: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3DB7AE3-00B6-41A3-ADFA-00859F9A7EF2}" type="slidenum">
              <a:rPr lang="en-US"/>
              <a:pPr/>
              <a:t>53</a:t>
            </a:fld>
            <a:endParaRPr lang="en-US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Arrays in awk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arrayName[index] = value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Examples: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list[1] = "one"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list[2] = "three"</a:t>
            </a:r>
          </a:p>
          <a:p>
            <a:pP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list["other"] = "oh my !"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D2C9FAC-0CA2-4B90-9C34-00C5BFAEC17A}" type="slidenum">
              <a:rPr lang="en-US"/>
              <a:pPr/>
              <a:t>54</a:t>
            </a:fld>
            <a:endParaRPr lang="en-US"/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Illustration: Associative Arrays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awk arrays can use string as index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74B7CC-B55D-43BD-B32C-BBABEF76434B}" type="slidenum">
              <a:rPr lang="en-US"/>
              <a:pPr/>
              <a:t>55</a:t>
            </a:fld>
            <a:endParaRPr lang="en-US"/>
          </a:p>
        </p:txBody>
      </p:sp>
      <p:sp>
        <p:nvSpPr>
          <p:cNvPr id="829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2"/>
          <a:srcRect r="31683"/>
          <a:stretch>
            <a:fillRect/>
          </a:stretch>
        </p:blipFill>
        <p:spPr bwMode="auto">
          <a:xfrm>
            <a:off x="685800" y="2667000"/>
            <a:ext cx="70262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Awk builtin split function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split(string, array, fieldsep) </a:t>
            </a:r>
          </a:p>
          <a:p>
            <a:pPr lvl="1"/>
            <a:r>
              <a:rPr lang="en-US" smtClean="0"/>
              <a:t>divides string into pieces separated by fieldsep, and stores the pieces in array </a:t>
            </a:r>
          </a:p>
          <a:p>
            <a:pPr lvl="1"/>
            <a:r>
              <a:rPr lang="en-US" smtClean="0"/>
              <a:t>if the fieldsep is omitted, the value of FS is used. </a:t>
            </a:r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  <a:r>
              <a:rPr lang="en-US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split("auto-da-fe", a, "-")</a:t>
            </a:r>
            <a:r>
              <a:rPr lang="en-US" smtClean="0"/>
              <a:t> </a:t>
            </a:r>
          </a:p>
          <a:p>
            <a:r>
              <a:rPr lang="en-US" smtClean="0"/>
              <a:t>sets the contents of the array a as follows: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a[1] = "auto"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a[2] = "da"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a[3] = "fe" 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6B5DD7-9B39-42D3-8467-5EEC8A54B219}" type="slidenum">
              <a:rPr lang="en-US"/>
              <a:pPr/>
              <a:t>56</a:t>
            </a:fld>
            <a:endParaRPr lang="en-US"/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process sales data</a:t>
            </a:r>
            <a:endParaRPr lang="en-US" dirty="0"/>
          </a:p>
        </p:txBody>
      </p:sp>
      <p:sp>
        <p:nvSpPr>
          <p:cNvPr id="8499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input file: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output:</a:t>
            </a:r>
          </a:p>
          <a:p>
            <a:pPr lvl="1"/>
            <a:r>
              <a:rPr lang="en-US" smtClean="0"/>
              <a:t>summary of category sales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F80AEE6-7954-4695-90BE-522CF443BC99}" type="slidenum">
              <a:rPr lang="en-US"/>
              <a:pPr/>
              <a:t>57</a:t>
            </a:fld>
            <a:endParaRPr lang="en-US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2"/>
          <a:srcRect r="69849"/>
          <a:stretch>
            <a:fillRect/>
          </a:stretch>
        </p:blipFill>
        <p:spPr bwMode="auto">
          <a:xfrm>
            <a:off x="1219200" y="2286000"/>
            <a:ext cx="4498975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Illustration: process each input line</a:t>
            </a:r>
            <a:endParaRPr lang="en-US" dirty="0"/>
          </a:p>
        </p:txBody>
      </p:sp>
      <p:sp>
        <p:nvSpPr>
          <p:cNvPr id="860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99AAD9-A55A-4C8F-9186-2DEEDC26D86A}" type="slidenum">
              <a:rPr lang="en-US"/>
              <a:pPr/>
              <a:t>58</a:t>
            </a:fld>
            <a:endParaRPr lang="en-US"/>
          </a:p>
        </p:txBody>
      </p:sp>
      <p:sp>
        <p:nvSpPr>
          <p:cNvPr id="86019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350" y="1500188"/>
            <a:ext cx="761365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Illustration: process each input line</a:t>
            </a:r>
            <a:endParaRPr lang="en-US" dirty="0"/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99711A-AF50-4870-8153-561702EB7DA6}" type="slidenum">
              <a:rPr lang="en-US"/>
              <a:pPr/>
              <a:t>59</a:t>
            </a:fld>
            <a:endParaRPr lang="en-US"/>
          </a:p>
        </p:txBody>
      </p:sp>
      <p:sp>
        <p:nvSpPr>
          <p:cNvPr id="87043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2357438"/>
            <a:ext cx="7385050" cy="29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 </a:t>
            </a:r>
            <a:r>
              <a:rPr lang="en-US" dirty="0" err="1" smtClean="0"/>
              <a:t>awk</a:t>
            </a:r>
            <a:r>
              <a:rPr lang="en-US" dirty="0" smtClean="0"/>
              <a:t> Program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consists of patterns &amp; actions: 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pattern {action}</a:t>
            </a:r>
          </a:p>
          <a:p>
            <a:endParaRPr lang="en-US" smtClean="0"/>
          </a:p>
          <a:p>
            <a:pPr lvl="1"/>
            <a:r>
              <a:rPr lang="en-US" smtClean="0"/>
              <a:t>if pattern is missing, action is applied to all lines</a:t>
            </a:r>
          </a:p>
          <a:p>
            <a:pPr lvl="1"/>
            <a:r>
              <a:rPr lang="en-US" smtClean="0"/>
              <a:t>if action is missing, the matched line is printed</a:t>
            </a:r>
          </a:p>
          <a:p>
            <a:pPr lvl="1"/>
            <a:r>
              <a:rPr lang="en-US" smtClean="0"/>
              <a:t>must have either pattern or action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awk '/for/' testfile</a:t>
            </a:r>
          </a:p>
          <a:p>
            <a:pPr lvl="1"/>
            <a:r>
              <a:rPr lang="en-US" smtClean="0"/>
              <a:t>prints all lines containing string “for” in testfile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BB1C9B1-825A-451E-A9E9-1536E4C69C6C}" type="slidenum">
              <a:rPr lang="en-US"/>
              <a:pPr/>
              <a:t>6</a:t>
            </a:fld>
            <a:endParaRPr lang="en-US"/>
          </a:p>
        </p:txBody>
      </p:sp>
      <p:sp>
        <p:nvSpPr>
          <p:cNvPr id="143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Summary: </a:t>
            </a:r>
            <a:r>
              <a:rPr lang="en-US" dirty="0" err="1" smtClean="0"/>
              <a:t>awk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E7BE927-92D4-400E-8C44-F800AF40C58C}" type="slidenum">
              <a:rPr lang="en-US"/>
              <a:pPr/>
              <a:t>60</a:t>
            </a:fld>
            <a:endParaRPr lang="en-US"/>
          </a:p>
        </p:txBody>
      </p:sp>
      <p:sp>
        <p:nvSpPr>
          <p:cNvPr id="88067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7267575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complete program</a:t>
            </a:r>
          </a:p>
        </p:txBody>
      </p:sp>
      <p:sp>
        <p:nvSpPr>
          <p:cNvPr id="89090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cat sales.awk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deptSales[$2] += $3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END {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for (x in deptSales)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        print x, deptSales[x]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% awk –f sales.awk sales</a:t>
            </a:r>
          </a:p>
        </p:txBody>
      </p:sp>
      <p:sp>
        <p:nvSpPr>
          <p:cNvPr id="8909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F62FDD-34DF-4DFF-8C5B-A456F3247245}" type="slidenum">
              <a:rPr lang="en-US"/>
              <a:pPr/>
              <a:t>61</a:t>
            </a:fld>
            <a:endParaRPr lang="en-US"/>
          </a:p>
        </p:txBody>
      </p:sp>
      <p:sp>
        <p:nvSpPr>
          <p:cNvPr id="89092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Delete Array Entry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The delete function can be used to delete an element from an array.</a:t>
            </a:r>
          </a:p>
          <a:p>
            <a:pPr>
              <a:buFont typeface="Wingdings" pitchFamily="2" charset="2"/>
              <a:buNone/>
            </a:pPr>
            <a:endParaRPr lang="en-US" u="sng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Format: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delete array_name [index]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delete deptSales["supplies"]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97F1DD-11F3-4B9A-AA26-F3E684DCC662}" type="slidenum">
              <a:rPr lang="en-US"/>
              <a:pPr/>
              <a:t>62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Awk control structures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Conditional</a:t>
            </a:r>
          </a:p>
          <a:p>
            <a:pPr lvl="1"/>
            <a:r>
              <a:rPr lang="en-US" smtClean="0"/>
              <a:t>if-else</a:t>
            </a:r>
          </a:p>
          <a:p>
            <a:r>
              <a:rPr lang="en-US" smtClean="0"/>
              <a:t>Repetition</a:t>
            </a:r>
          </a:p>
          <a:p>
            <a:pPr lvl="1"/>
            <a:r>
              <a:rPr lang="en-US" smtClean="0"/>
              <a:t>for</a:t>
            </a:r>
          </a:p>
          <a:p>
            <a:pPr lvl="2"/>
            <a:r>
              <a:rPr lang="en-US" smtClean="0"/>
              <a:t>with counter</a:t>
            </a:r>
          </a:p>
          <a:p>
            <a:pPr lvl="2"/>
            <a:r>
              <a:rPr lang="en-US" smtClean="0"/>
              <a:t>with array index</a:t>
            </a:r>
          </a:p>
          <a:p>
            <a:pPr lvl="1"/>
            <a:r>
              <a:rPr lang="en-US" smtClean="0"/>
              <a:t>while</a:t>
            </a:r>
          </a:p>
          <a:p>
            <a:pPr lvl="1"/>
            <a:r>
              <a:rPr lang="en-US" smtClean="0"/>
              <a:t>do-while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also: break, continue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A06749-6454-414C-8AEB-5BE4D057D326}" type="slidenum">
              <a:rPr lang="en-US"/>
              <a:pPr/>
              <a:t>63</a:t>
            </a:fld>
            <a:endParaRPr lang="en-US"/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if Statement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if (conditional expression)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statement-1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statement-2</a:t>
            </a:r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if ( NR &lt; 3 )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print $2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print $3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9F1847F-E229-4028-A346-5114FA256987}" type="slidenum">
              <a:rPr lang="en-US"/>
              <a:pPr/>
              <a:t>64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 Loop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(initialization; limit-test; update)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statement</a:t>
            </a:r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(i = 1; i &lt;= NR; i++)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total += $i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count++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26421A-9892-457D-A827-D0D6B159AC16}" type="slidenum">
              <a:rPr lang="en-US"/>
              <a:pPr/>
              <a:t>65</a:t>
            </a:fld>
            <a:endParaRPr lang="en-US"/>
          </a:p>
        </p:txBody>
      </p:sp>
      <p:sp>
        <p:nvSpPr>
          <p:cNvPr id="931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for Loop for arrays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(var in array)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statement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for (x in deptSales)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print x, deptSales[x]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7607956-5AC0-4AB5-9C89-0A7BCD511320}" type="slidenum">
              <a:rPr lang="en-US"/>
              <a:pPr/>
              <a:t>66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861909-3A40-4ECF-9DC9-C945E8837864}" type="slidenum">
              <a:rPr lang="en-US"/>
              <a:pPr/>
              <a:t>67</a:t>
            </a:fld>
            <a:endParaRPr lang="en-US"/>
          </a:p>
        </p:txBody>
      </p:sp>
      <p:sp>
        <p:nvSpPr>
          <p:cNvPr id="9523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smtClean="0"/>
              <a:t>Syntax: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while (logical expression)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statement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u="sng" smtClean="0"/>
              <a:t>Example: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while (i &lt;= NF)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print i, $i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i++</a:t>
            </a:r>
          </a:p>
          <a:p>
            <a:pPr lvl="1"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do-while Loop</a:t>
            </a:r>
          </a:p>
        </p:txBody>
      </p:sp>
      <p:sp>
        <p:nvSpPr>
          <p:cNvPr id="75779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u="sng" dirty="0" smtClean="0"/>
              <a:t>Syntax: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statement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while (condition)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statement is executed at least once, even if condition is false at the beginning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u="sng" dirty="0" smtClean="0"/>
              <a:t>Example: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i = 1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do {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 print $0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  i++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nn-NO" sz="2000" b="1" dirty="0" smtClean="0">
                <a:latin typeface="Courier New" pitchFamily="49" charset="0"/>
                <a:cs typeface="Courier New" pitchFamily="49" charset="0"/>
              </a:rPr>
              <a:t>  } while (i &lt;= 10)</a:t>
            </a:r>
          </a:p>
        </p:txBody>
      </p:sp>
      <p:sp>
        <p:nvSpPr>
          <p:cNvPr id="9625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BB4335-3E81-47FF-B4FE-8BF10C5066DE}" type="slidenum">
              <a:rPr lang="en-US"/>
              <a:pPr/>
              <a:t>68</a:t>
            </a:fld>
            <a:endParaRPr lang="en-US"/>
          </a:p>
        </p:txBody>
      </p:sp>
      <p:sp>
        <p:nvSpPr>
          <p:cNvPr id="96260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control statements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cs typeface="Courier New" pitchFamily="49" charset="0"/>
              </a:rPr>
              <a:t>exits loop</a:t>
            </a:r>
          </a:p>
          <a:p>
            <a:pPr>
              <a:buFont typeface="Wingdings" pitchFamily="2" charset="2"/>
              <a:buNone/>
            </a:pPr>
            <a:endParaRPr lang="en-US" smtClean="0"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continue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cs typeface="Courier New" pitchFamily="49" charset="0"/>
              </a:rPr>
              <a:t>	skips rest of current iteration, continues with next iteration</a:t>
            </a:r>
          </a:p>
        </p:txBody>
      </p:sp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465365B-3CA6-4605-AB02-7D3C47B4A016}" type="slidenum">
              <a:rPr lang="en-US"/>
              <a:pPr/>
              <a:t>69</a:t>
            </a:fld>
            <a:endParaRPr lang="en-US"/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 Terminology: input file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u="sng" smtClean="0"/>
              <a:t>field</a:t>
            </a:r>
            <a:r>
              <a:rPr lang="en-US" smtClean="0"/>
              <a:t> is a unit of data in a line</a:t>
            </a:r>
          </a:p>
          <a:p>
            <a:r>
              <a:rPr lang="en-US" smtClean="0"/>
              <a:t>Each field is separated from the other fields by the </a:t>
            </a:r>
            <a:r>
              <a:rPr lang="en-US" u="sng" smtClean="0"/>
              <a:t>field separator</a:t>
            </a:r>
          </a:p>
          <a:p>
            <a:pPr lvl="1"/>
            <a:r>
              <a:rPr lang="en-US" smtClean="0"/>
              <a:t>default field separator is whitespace</a:t>
            </a:r>
          </a:p>
          <a:p>
            <a:r>
              <a:rPr lang="en-US" smtClean="0"/>
              <a:t>A </a:t>
            </a:r>
            <a:r>
              <a:rPr lang="en-US" u="sng" smtClean="0"/>
              <a:t>record</a:t>
            </a:r>
            <a:r>
              <a:rPr lang="en-US" smtClean="0"/>
              <a:t> is the collection of fields in a line</a:t>
            </a:r>
          </a:p>
          <a:p>
            <a:r>
              <a:rPr lang="en-US" smtClean="0"/>
              <a:t>A data file is made up of records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572CC6D-0CE9-447E-8011-260129AD10FE}" type="slidenum">
              <a:rPr lang="en-US"/>
              <a:pPr/>
              <a:t>7</a:t>
            </a:fld>
            <a:endParaRPr lang="en-US"/>
          </a:p>
        </p:txBody>
      </p:sp>
      <p:sp>
        <p:nvSpPr>
          <p:cNvPr id="16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loop control example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for (x = 0; x &lt; 20; x++) {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if ( array[x] &gt; 100) continue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printf "%d ", x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if ( array[x] &lt; 0 ) break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996C5C6-0FA6-41A3-B56A-D910E720C56E}" type="slidenum">
              <a:rPr lang="en-US"/>
              <a:pPr/>
              <a:t>70</a:t>
            </a:fld>
            <a:endParaRPr lang="en-US"/>
          </a:p>
        </p:txBody>
      </p:sp>
      <p:sp>
        <p:nvSpPr>
          <p:cNvPr id="9830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sensor data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</a:rPr>
              <a:t>1 Temperature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 Rainfall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3 Snowfall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4 Windspeed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5 Winddirection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also: sensor readings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Plan: print average readings in descending order</a:t>
            </a:r>
          </a:p>
        </p:txBody>
      </p:sp>
      <p:sp>
        <p:nvSpPr>
          <p:cNvPr id="9933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C549B2-4581-411E-AAB6-02BE36016AD4}" type="slidenum">
              <a:rPr lang="en-US"/>
              <a:pPr/>
              <a:t>71</a:t>
            </a:fld>
            <a:endParaRPr lang="en-US"/>
          </a:p>
        </p:txBody>
      </p:sp>
      <p:sp>
        <p:nvSpPr>
          <p:cNvPr id="9933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sensor readings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latin typeface="Courier New" pitchFamily="49" charset="0"/>
              </a:rPr>
              <a:t>2008-10-01/1/68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2008-10-02/2/6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2007-10-03/3/4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2008-10-04/4/25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2008-10-05/5/120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2008-10-01/1/89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2007-10-01/4/35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2008-11-01/5/360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2008-10-01/1/45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2007-12-01/1/61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2008-10-10/1/32</a:t>
            </a:r>
            <a:r>
              <a:rPr lang="en-US" smtClean="0">
                <a:latin typeface="Courier New" pitchFamily="49" charset="0"/>
              </a:rPr>
              <a:t> 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97090B8-ADA6-4E68-8FCE-FE7D77FF2DD9}" type="slidenum">
              <a:rPr lang="en-US"/>
              <a:pPr/>
              <a:t>72</a:t>
            </a:fld>
            <a:endParaRPr lang="en-US"/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print sensor data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BEGIN {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printf("id\tSensor\n")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printf("----------------------\n")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{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printf("%d\t%s\n", $1, $2)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  <a:r>
              <a:rPr lang="en-US" smtClean="0"/>
              <a:t> </a:t>
            </a:r>
          </a:p>
        </p:txBody>
      </p:sp>
      <p:sp>
        <p:nvSpPr>
          <p:cNvPr id="10137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926593D-2E75-4FEA-9BA8-DFD37ED44250}" type="slidenum">
              <a:rPr lang="en-US"/>
              <a:pPr/>
              <a:t>73</a:t>
            </a:fld>
            <a:endParaRPr lang="en-US"/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print sensor readings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BEGIN {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FS="/"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printf(" Date\t\tValue\n“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printf("---------------------\n")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printf("%s    %7.2f\n", $1, $3)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44AF853-302F-444C-8FBD-CDD9247FF2BD}" type="slidenum">
              <a:rPr lang="en-US"/>
              <a:pPr/>
              <a:t>74</a:t>
            </a:fld>
            <a:endParaRPr lang="en-US"/>
          </a:p>
        </p:txBody>
      </p:sp>
      <p:sp>
        <p:nvSpPr>
          <p:cNvPr id="10240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print sensor summary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BEGIN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FS="/"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sum[$2] += $3;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count[$2]++;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END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for (i in sum)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printf("%d %7.2f\n",i,sum[i]/count[i])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} </a:t>
            </a:r>
          </a:p>
        </p:txBody>
      </p:sp>
      <p:sp>
        <p:nvSpPr>
          <p:cNvPr id="10342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2455B0-A4E2-490F-A6C3-0F83DC06FF90}" type="slidenum">
              <a:rPr lang="en-US"/>
              <a:pPr/>
              <a:t>75</a:t>
            </a:fld>
            <a:endParaRPr lang="en-US"/>
          </a:p>
        </p:txBody>
      </p:sp>
      <p:sp>
        <p:nvSpPr>
          <p:cNvPr id="10342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Remaining tasks 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awk –f sense.awk sensors readings</a:t>
            </a:r>
          </a:p>
          <a:p>
            <a:pPr>
              <a:buFontTx/>
              <a:buNone/>
            </a:pPr>
            <a:r>
              <a:rPr lang="en-US" smtClean="0"/>
              <a:t>	                 </a:t>
            </a:r>
            <a:r>
              <a:rPr lang="en-US" b="1" smtClean="0">
                <a:latin typeface="Courier New" pitchFamily="49" charset="0"/>
              </a:rPr>
              <a:t>Sensor Average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-----------------------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Winddirection  240.00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Temperature   59.00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  Windspeed   30.00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   Rainfall    6.00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   Snowfall    4.00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9AAFDD4-8907-4682-8123-095B6C39B4EA}" type="slidenum">
              <a:rPr lang="en-US"/>
              <a:pPr/>
              <a:t>76</a:t>
            </a:fld>
            <a:endParaRPr lang="en-US"/>
          </a:p>
        </p:txBody>
      </p:sp>
      <p:sp>
        <p:nvSpPr>
          <p:cNvPr id="10445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2171700" y="4457700"/>
            <a:ext cx="495300" cy="2095500"/>
          </a:xfrm>
          <a:prstGeom prst="leftBrace">
            <a:avLst>
              <a:gd name="adj1" fmla="val 12619"/>
              <a:gd name="adj2" fmla="val 4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Left Brace 6"/>
          <p:cNvSpPr/>
          <p:nvPr/>
        </p:nvSpPr>
        <p:spPr>
          <a:xfrm rot="10800000">
            <a:off x="5181600" y="3048000"/>
            <a:ext cx="495300" cy="2095500"/>
          </a:xfrm>
          <a:prstGeom prst="leftBrace">
            <a:avLst>
              <a:gd name="adj1" fmla="val 12619"/>
              <a:gd name="adj2" fmla="val 4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67400" y="3886200"/>
            <a:ext cx="936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sorted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0" y="5715000"/>
            <a:ext cx="183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sensor names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238750" y="552450"/>
            <a:ext cx="342900" cy="3048000"/>
          </a:xfrm>
          <a:prstGeom prst="leftBrace">
            <a:avLst>
              <a:gd name="adj1" fmla="val 12619"/>
              <a:gd name="adj2" fmla="val 48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2286000"/>
            <a:ext cx="1652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 input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print sensor averages</a:t>
            </a:r>
          </a:p>
        </p:txBody>
      </p:sp>
      <p:sp>
        <p:nvSpPr>
          <p:cNvPr id="10547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Remaining tasks:</a:t>
            </a:r>
          </a:p>
          <a:p>
            <a:endParaRPr lang="en-US" smtClean="0"/>
          </a:p>
          <a:p>
            <a:pPr lvl="1"/>
            <a:r>
              <a:rPr lang="en-US" smtClean="0"/>
              <a:t>recognize nature of input data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use: number of fields in record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substitute sensor id with sensor name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use: associative array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sort readings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use: sort –gr –k 2</a:t>
            </a:r>
          </a:p>
          <a:p>
            <a:pPr lvl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10547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2327DC-654F-4844-B435-F4CD46162A65}" type="slidenum">
              <a:rPr lang="en-US"/>
              <a:pPr/>
              <a:t>77</a:t>
            </a:fld>
            <a:endParaRPr lang="en-US"/>
          </a:p>
        </p:txBody>
      </p:sp>
      <p:sp>
        <p:nvSpPr>
          <p:cNvPr id="105476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sense.awk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NF &gt; 1 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name[$1] = $2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NF &lt; 2 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split($0,fields,"/")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sum[fields[2]] += fields[3];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count[fields[2]]++;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END 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for (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in sum) 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("%15s %7.2f\n", name[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],     			sum[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]/count[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]) | "sort -</a:t>
            </a:r>
            <a:r>
              <a:rPr lang="en-US" sz="2000" b="1" dirty="0" err="1" smtClean="0">
                <a:latin typeface="Courier New" pitchFamily="49" charset="0"/>
              </a:rPr>
              <a:t>gr</a:t>
            </a:r>
            <a:r>
              <a:rPr lang="en-US" sz="2000" b="1" dirty="0" smtClean="0">
                <a:latin typeface="Courier New" pitchFamily="49" charset="0"/>
              </a:rPr>
              <a:t> -k 2"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   }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D55FD36-7771-45FF-B50A-30E032E872D0}" type="slidenum">
              <a:rPr lang="en-US"/>
              <a:pPr/>
              <a:t>78</a:t>
            </a:fld>
            <a:endParaRPr lang="en-US"/>
          </a:p>
        </p:txBody>
      </p:sp>
      <p:sp>
        <p:nvSpPr>
          <p:cNvPr id="10650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Example: print sensor averages</a:t>
            </a:r>
          </a:p>
        </p:txBody>
      </p:sp>
      <p:sp>
        <p:nvSpPr>
          <p:cNvPr id="116739" name="Content Placeholder 4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smtClean="0"/>
              <a:t>Remaining tasks:</a:t>
            </a:r>
          </a:p>
          <a:p>
            <a:pPr lvl="1"/>
            <a:r>
              <a:rPr lang="en-US" smtClean="0"/>
              <a:t>Sort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use: sort -gr</a:t>
            </a:r>
          </a:p>
          <a:p>
            <a:pPr lvl="1"/>
            <a:r>
              <a:rPr lang="en-US" smtClean="0"/>
              <a:t>Substitute sensor id with sensor name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1. use: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	 join -j 1 sensor-data sensor-averages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</a:t>
            </a:r>
          </a:p>
          <a:p>
            <a:pPr lvl="1">
              <a:buFont typeface="Wingdings 2" pitchFamily="18" charset="2"/>
              <a:buNone/>
            </a:pPr>
            <a:r>
              <a:rPr lang="en-US" smtClean="0"/>
              <a:t>	2. within awk</a:t>
            </a:r>
          </a:p>
        </p:txBody>
      </p:sp>
      <p:sp>
        <p:nvSpPr>
          <p:cNvPr id="116740" name="Slide Number Placeholder 2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C8770B0F-2149-4BA6-BBE1-B5EA1119B572}" type="slidenum">
              <a:rPr lang="en-US" sz="1400" b="1">
                <a:solidFill>
                  <a:srgbClr val="FFFFFF"/>
                </a:solidFill>
              </a:rPr>
              <a:pPr algn="ctr"/>
              <a:t>79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16741" name="Footer Placeholder 1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Input File</a:t>
            </a:r>
            <a:endParaRPr lang="en-US" dirty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63A5E58-C3F7-46F6-A1C0-8F6FFD77DEC5}" type="slidenum">
              <a:rPr lang="en-US"/>
              <a:pPr/>
              <a:t>8</a:t>
            </a:fld>
            <a:endParaRPr lang="en-US"/>
          </a:p>
        </p:txBody>
      </p:sp>
      <p:sp>
        <p:nvSpPr>
          <p:cNvPr id="1843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7631113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solution 1 (1/3)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#! /bin/bash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trap '/bin/rm /tmp/report-*-$$; exit' 1 2 3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cat &lt;&lt; HERE &gt; /tmp/report-awk-1-$$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BEGIN {FS="/"}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{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sum[\$2] += \$3;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count[\$2]++;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END {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for (i in sum) {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	printf("%d %7.2f\n", i, sum[i]/count[i])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	}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}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smtClean="0">
                <a:latin typeface="Courier New" pitchFamily="49" charset="0"/>
              </a:rPr>
              <a:t>HERE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11776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5A1B8ECC-753C-4A8C-BABD-5F01368A1DAF}" type="slidenum">
              <a:rPr lang="en-US" sz="1400" b="1">
                <a:solidFill>
                  <a:srgbClr val="FFFFFF"/>
                </a:solidFill>
              </a:rPr>
              <a:pPr algn="ctr"/>
              <a:t>80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17765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solution 1 (2/3)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cat &lt;&lt; HERE &gt; /tmp/report-awk-2-$$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BEGIN {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printf(" Sensor Average\n")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printf("-----------------------\n")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printf("%15s %7.2f\n", \$2, \$3)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}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HERE</a:t>
            </a:r>
            <a:r>
              <a:rPr lang="en-US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DECEA529-4A53-49C4-B0D2-4C6DD82FDAE8}" type="slidenum">
              <a:rPr lang="en-US" sz="1400" b="1">
                <a:solidFill>
                  <a:srgbClr val="FFFFFF"/>
                </a:solidFill>
              </a:rPr>
              <a:pPr algn="ctr"/>
              <a:t>81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18789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solution 1 (3/3)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awk -f /tmp/report-awk-1-$$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sensor-readings |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sort &gt; /tmp/report-r-$$ 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join –j 1 sensor-data /tmp/report-r-$$ &gt; /tmp/report-t-$$ 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sort -gr -k 3 /tmp/report-t-$$ |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	awk -f /tmp/report-awk-2-$$ 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/bin/rm /tmp/report-*-$$</a:t>
            </a:r>
            <a:r>
              <a:rPr lang="en-US" smtClean="0">
                <a:latin typeface="Courier New" pitchFamily="49" charset="0"/>
              </a:rPr>
              <a:t> </a:t>
            </a:r>
          </a:p>
        </p:txBody>
      </p:sp>
      <p:sp>
        <p:nvSpPr>
          <p:cNvPr id="11981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A3C975B4-39EA-49D0-8AD3-9BC014FD6564}" type="slidenum">
              <a:rPr lang="en-US" sz="1400" b="1">
                <a:solidFill>
                  <a:srgbClr val="FFFFFF"/>
                </a:solidFill>
              </a:rPr>
              <a:pPr algn="ctr"/>
              <a:t>82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19813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output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	                 </a:t>
            </a:r>
            <a:r>
              <a:rPr lang="en-US" b="1" smtClean="0">
                <a:latin typeface="Courier New" pitchFamily="49" charset="0"/>
              </a:rPr>
              <a:t>Sensor Average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-----------------------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Winddirection  240.00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Temperature   59.00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  Windspeed   30.00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   Rainfall    6.00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</a:rPr>
              <a:t>       Snowfall    4.00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52C6314D-F004-493C-9B2A-4276FE42F8CA}" type="slidenum">
              <a:rPr lang="en-US" sz="1400" b="1">
                <a:solidFill>
                  <a:srgbClr val="FFFFFF"/>
                </a:solidFill>
              </a:rPr>
              <a:pPr algn="ctr"/>
              <a:t>83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0837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solution 2 (1/2)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#! /bin/bash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trap '/bin/rm /tmp/report-*$$; exit' 1 2 3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cat &lt;&lt; HERE &gt; /tmp/report-awk-3-$$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NF &gt; 1 {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name[\$1] = \$2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NF &lt; 2 {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split(\$0,fields,"/")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sum[fields[2]] += fields[3];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count[fields[2]]++;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2186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3D033354-B637-423D-BA0E-2ED93A4C0D61}" type="slidenum">
              <a:rPr lang="en-US" sz="1400" b="1">
                <a:solidFill>
                  <a:srgbClr val="FFFFFF"/>
                </a:solidFill>
              </a:rPr>
              <a:pPr algn="ctr"/>
              <a:t>84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1861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Example: solution 2 (2/2)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END 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for (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in sum) {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("%15s %7.2f\n", name[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],   			sum[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]/count[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])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HERE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echo "         Sensor Average"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echo "-----------------------"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</a:rPr>
              <a:t>awk</a:t>
            </a:r>
            <a:r>
              <a:rPr lang="en-US" b="1" dirty="0" smtClean="0">
                <a:latin typeface="Courier New" pitchFamily="49" charset="0"/>
              </a:rPr>
              <a:t> -f /</a:t>
            </a:r>
            <a:r>
              <a:rPr lang="en-US" b="1" dirty="0" err="1" smtClean="0">
                <a:latin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</a:rPr>
              <a:t>/report-awk-3-$$ sensor-data sensor-readings | sort -</a:t>
            </a:r>
            <a:r>
              <a:rPr lang="en-US" b="1" dirty="0" err="1" smtClean="0">
                <a:latin typeface="Courier New" pitchFamily="49" charset="0"/>
              </a:rPr>
              <a:t>gr</a:t>
            </a:r>
            <a:r>
              <a:rPr lang="en-US" b="1" dirty="0" smtClean="0">
                <a:latin typeface="Courier New" pitchFamily="49" charset="0"/>
              </a:rPr>
              <a:t> -k 2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latin typeface="Courier New" pitchFamily="49" charset="0"/>
              </a:rPr>
              <a:t>/bin/</a:t>
            </a:r>
            <a:r>
              <a:rPr lang="en-US" b="1" dirty="0" err="1" smtClean="0">
                <a:latin typeface="Courier New" pitchFamily="49" charset="0"/>
              </a:rPr>
              <a:t>rm</a:t>
            </a:r>
            <a:r>
              <a:rPr lang="en-US" b="1" dirty="0" smtClean="0">
                <a:latin typeface="Courier New" pitchFamily="49" charset="0"/>
              </a:rPr>
              <a:t> /</a:t>
            </a:r>
            <a:r>
              <a:rPr lang="en-US" b="1" dirty="0" err="1" smtClean="0">
                <a:latin typeface="Courier New" pitchFamily="49" charset="0"/>
              </a:rPr>
              <a:t>tmp</a:t>
            </a:r>
            <a:r>
              <a:rPr lang="en-US" b="1" dirty="0" smtClean="0">
                <a:latin typeface="Courier New" pitchFamily="49" charset="0"/>
              </a:rPr>
              <a:t>/report-*$$</a:t>
            </a:r>
          </a:p>
          <a:p>
            <a:pPr marL="274320" indent="-274320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latin typeface="Courier New" pitchFamily="49" charset="0"/>
              </a:rPr>
              <a:t> </a:t>
            </a: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84280870-DAC9-487D-A693-1C5118159692}" type="slidenum">
              <a:rPr lang="en-US" sz="1400" b="1">
                <a:solidFill>
                  <a:srgbClr val="FFFFFF"/>
                </a:solidFill>
              </a:rPr>
              <a:pPr algn="ctr"/>
              <a:t>85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2885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81000"/>
            <a:ext cx="46450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Buffers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awk supports two types of buffers: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u="sng" smtClean="0"/>
              <a:t>record</a:t>
            </a:r>
            <a:r>
              <a:rPr lang="en-US" smtClean="0"/>
              <a:t> and </a:t>
            </a:r>
            <a:r>
              <a:rPr lang="en-US" u="sng" smtClean="0"/>
              <a:t>field</a:t>
            </a:r>
          </a:p>
          <a:p>
            <a:endParaRPr lang="en-US" smtClean="0"/>
          </a:p>
          <a:p>
            <a:r>
              <a:rPr lang="en-US" smtClean="0"/>
              <a:t>field buffer:</a:t>
            </a:r>
          </a:p>
          <a:p>
            <a:pPr lvl="1"/>
            <a:r>
              <a:rPr lang="en-US" smtClean="0"/>
              <a:t>one for each fields in the current record.</a:t>
            </a:r>
          </a:p>
          <a:p>
            <a:pPr lvl="1"/>
            <a:r>
              <a:rPr lang="en-US" smtClean="0"/>
              <a:t>names: $1, $2, …</a:t>
            </a:r>
          </a:p>
          <a:p>
            <a:endParaRPr lang="en-US" smtClean="0"/>
          </a:p>
          <a:p>
            <a:r>
              <a:rPr lang="en-US" smtClean="0"/>
              <a:t>record buffer :</a:t>
            </a:r>
          </a:p>
          <a:p>
            <a:pPr lvl="1"/>
            <a:r>
              <a:rPr lang="en-US" smtClean="0"/>
              <a:t>$0 holds the entire record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91AB63-8C87-4187-BF64-E1A873907361}" type="slidenum">
              <a:rPr lang="en-US"/>
              <a:pPr/>
              <a:t>9</a:t>
            </a:fld>
            <a:endParaRPr lang="en-US"/>
          </a:p>
        </p:txBody>
      </p:sp>
      <p:sp>
        <p:nvSpPr>
          <p:cNvPr id="1946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2985</TotalTime>
  <Words>3135</Words>
  <Application>Microsoft PowerPoint</Application>
  <PresentationFormat>On-screen Show (4:3)</PresentationFormat>
  <Paragraphs>1015</Paragraphs>
  <Slides>85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Times New Roman</vt:lpstr>
      <vt:lpstr>Arial</vt:lpstr>
      <vt:lpstr>Century Schoolbook</vt:lpstr>
      <vt:lpstr>Wingdings</vt:lpstr>
      <vt:lpstr>Wingdings 2</vt:lpstr>
      <vt:lpstr>Courier New</vt:lpstr>
      <vt:lpstr>Oriel</vt:lpstr>
      <vt:lpstr>CSCI 330 The UNIX System</vt:lpstr>
      <vt:lpstr>What is awk?</vt:lpstr>
      <vt:lpstr>What can you do with awk?</vt:lpstr>
      <vt:lpstr>The Command: awk</vt:lpstr>
      <vt:lpstr>Basic awk Syntax</vt:lpstr>
      <vt:lpstr>Basic awk Program</vt:lpstr>
      <vt:lpstr>Basic Terminology: input file</vt:lpstr>
      <vt:lpstr>Example Input File</vt:lpstr>
      <vt:lpstr>Buffers</vt:lpstr>
      <vt:lpstr>Some System Variables</vt:lpstr>
      <vt:lpstr>Example: Records and Fields</vt:lpstr>
      <vt:lpstr>Example: Space as Field Separator </vt:lpstr>
      <vt:lpstr>Example: Colon as Field Separator</vt:lpstr>
      <vt:lpstr>awk Scripts</vt:lpstr>
      <vt:lpstr>awk Scripts</vt:lpstr>
      <vt:lpstr>awk Scripts</vt:lpstr>
      <vt:lpstr>awk Scripts</vt:lpstr>
      <vt:lpstr>Pattern / Action Syntax</vt:lpstr>
      <vt:lpstr>Categories of Patterns</vt:lpstr>
      <vt:lpstr>Expression Pattern types</vt:lpstr>
      <vt:lpstr>Example: match input record</vt:lpstr>
      <vt:lpstr>Example: explicit match</vt:lpstr>
      <vt:lpstr>Examples: matching with REs</vt:lpstr>
      <vt:lpstr>Arithmetic Operators</vt:lpstr>
      <vt:lpstr>Relational Operators</vt:lpstr>
      <vt:lpstr>Logical Operators</vt:lpstr>
      <vt:lpstr>Range Patterns</vt:lpstr>
      <vt:lpstr>Range Pattern Example</vt:lpstr>
      <vt:lpstr>awk Actions</vt:lpstr>
      <vt:lpstr>awk expressions</vt:lpstr>
      <vt:lpstr>awk variables</vt:lpstr>
      <vt:lpstr>awk Variables</vt:lpstr>
      <vt:lpstr>awk assignment operators</vt:lpstr>
      <vt:lpstr>Awk example</vt:lpstr>
      <vt:lpstr>Output Statements</vt:lpstr>
      <vt:lpstr>Function: print</vt:lpstr>
      <vt:lpstr>print example</vt:lpstr>
      <vt:lpstr>print Example</vt:lpstr>
      <vt:lpstr>print Example</vt:lpstr>
      <vt:lpstr>Redirecting print output</vt:lpstr>
      <vt:lpstr>print Example</vt:lpstr>
      <vt:lpstr>print Example</vt:lpstr>
      <vt:lpstr>print Example</vt:lpstr>
      <vt:lpstr>printf: Formatting output</vt:lpstr>
      <vt:lpstr>Format specifiers</vt:lpstr>
      <vt:lpstr>Format specifier examples</vt:lpstr>
      <vt:lpstr>Format specifier modifiers</vt:lpstr>
      <vt:lpstr>sprintf: Formatting text</vt:lpstr>
      <vt:lpstr>awk builtin functions</vt:lpstr>
      <vt:lpstr>awk Example: list of products</vt:lpstr>
      <vt:lpstr>awk Example: output</vt:lpstr>
      <vt:lpstr>awk Example: complete</vt:lpstr>
      <vt:lpstr>awk Array</vt:lpstr>
      <vt:lpstr>Arrays in awk</vt:lpstr>
      <vt:lpstr>Illustration: Associative Arrays</vt:lpstr>
      <vt:lpstr>Awk builtin split function</vt:lpstr>
      <vt:lpstr>Example: process sales data</vt:lpstr>
      <vt:lpstr>Illustration: process each input line</vt:lpstr>
      <vt:lpstr>Illustration: process each input line</vt:lpstr>
      <vt:lpstr>Summary: awk program</vt:lpstr>
      <vt:lpstr>Example: complete program</vt:lpstr>
      <vt:lpstr>Delete Array Entry</vt:lpstr>
      <vt:lpstr>Awk control structures</vt:lpstr>
      <vt:lpstr>if Statement</vt:lpstr>
      <vt:lpstr>for Loop</vt:lpstr>
      <vt:lpstr>for Loop for arrays</vt:lpstr>
      <vt:lpstr>while Loop</vt:lpstr>
      <vt:lpstr>do-while Loop</vt:lpstr>
      <vt:lpstr>loop control statements</vt:lpstr>
      <vt:lpstr>loop control example</vt:lpstr>
      <vt:lpstr>Example: sensor data</vt:lpstr>
      <vt:lpstr>Example: sensor readings</vt:lpstr>
      <vt:lpstr>Example: print sensor data</vt:lpstr>
      <vt:lpstr>Example: print sensor readings</vt:lpstr>
      <vt:lpstr>Example: print sensor summary</vt:lpstr>
      <vt:lpstr>Example: Remaining tasks </vt:lpstr>
      <vt:lpstr>Example: print sensor averages</vt:lpstr>
      <vt:lpstr>Example: sense.awk</vt:lpstr>
      <vt:lpstr>Example: print sensor averages</vt:lpstr>
      <vt:lpstr>Example: solution 1 (1/3)</vt:lpstr>
      <vt:lpstr>Example: solution 1 (2/3)</vt:lpstr>
      <vt:lpstr>Example: solution 1 (3/3)</vt:lpstr>
      <vt:lpstr>Example: output</vt:lpstr>
      <vt:lpstr>Example: solution 2 (1/2)</vt:lpstr>
      <vt:lpstr>Example: solution 2 (2/2)</vt:lpstr>
    </vt:vector>
  </TitlesOfParts>
  <Company>Northern Illinois Univerity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 Utility</dc:title>
  <dc:subject>CSCI330: The UNIX System</dc:subject>
  <dc:creator>Raimund Ege</dc:creator>
  <cp:lastModifiedBy>Administrator</cp:lastModifiedBy>
  <cp:revision>326</cp:revision>
  <dcterms:created xsi:type="dcterms:W3CDTF">2000-12-28T17:51:39Z</dcterms:created>
  <dcterms:modified xsi:type="dcterms:W3CDTF">2018-11-23T04:29:44Z</dcterms:modified>
</cp:coreProperties>
</file>