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handoutMasterIdLst>
    <p:handoutMasterId r:id="rId7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rtl="0">
      <a:defRPr altLang="ru-ru" lang="ru-ru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2591"/>
    <p:restoredTop sz="94660"/>
  </p:normalViewPr>
  <p:slideViewPr>
    <p:cSldViewPr snapToGrid="0">
      <p:cViewPr varScale="1">
        <p:scale>
          <a:sx d="100" n="54"/>
          <a:sy d="100" n="54"/>
        </p:scale>
        <p:origin x="1240" y="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124"/>
          <a:sy d="100" n="124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<Relationships xmlns="http://schemas.openxmlformats.org/package/2006/relationships"><Relationship Id="rId27" Target="slides/slide20.xml" Type="http://schemas.openxmlformats.org/officeDocument/2006/relationships/slide"/><Relationship Id="rId26" Target="slides/slide19.xml" Type="http://schemas.openxmlformats.org/officeDocument/2006/relationships/slide"/><Relationship Id="rId25" Target="slides/slide18.xml" Type="http://schemas.openxmlformats.org/officeDocument/2006/relationships/slide"/><Relationship Id="rId24" Target="slides/slide17.xml" Type="http://schemas.openxmlformats.org/officeDocument/2006/relationships/slide"/><Relationship Id="rId21" Target="slides/slide14.xml" Type="http://schemas.openxmlformats.org/officeDocument/2006/relationships/slide"/><Relationship Id="rId19" Target="slides/slide12.xml" Type="http://schemas.openxmlformats.org/officeDocument/2006/relationships/slide"/><Relationship Id="rId20" Target="slides/slide13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10" Target="slides/slide3.xml" Type="http://schemas.openxmlformats.org/officeDocument/2006/relationships/slide"/><Relationship Id="rId9" Target="slides/slide2.xml" Type="http://schemas.openxmlformats.org/officeDocument/2006/relationships/slide"/><Relationship Id="rId8" Target="slides/slide1.xml" Type="http://schemas.openxmlformats.org/officeDocument/2006/relationships/slide"/><Relationship Id="rId7" Target="handoutMasters/handoutMaster1.xml" Type="http://schemas.openxmlformats.org/officeDocument/2006/relationships/handoutMaster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6.xml" Type="http://schemas.openxmlformats.org/officeDocument/2006/relationships/slide"/><Relationship Id="rId29" Target="slides/slide22.xml" Type="http://schemas.openxmlformats.org/officeDocument/2006/relationships/slide"/><Relationship Id="rId2" Target="viewProps.xml" Type="http://schemas.openxmlformats.org/officeDocument/2006/relationships/viewProps"/><Relationship Id="rId22" Target="slides/slide15.xml" Type="http://schemas.openxmlformats.org/officeDocument/2006/relationships/slide"/><Relationship Id="rId28" Target="slides/slide21.xml" Type="http://schemas.openxmlformats.org/officeDocument/2006/relationships/slide"/><Relationship Id="rId1" Target="theme/theme1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altLang="ru-RU" lang="ru-RU" smtClean="0"/>
              <a:t>18.09.2021</a:t>
            </a:fld>
            <a:endParaRPr dirty="0"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accent1="accent1" accent2="accent2" accent3="accent3" accent4="accent4" accent5="accent5" accent6="accent6" bg1="lt1" bg2="lt2" folHlink="folHlink" hlink="hlink" tx1="dk1" tx2="dk2"/>
  <p:hf ftr="0" hdr="0"/>
</p:handoutMaster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altLang="ru-RU" lang="ru-RU" smtClean="0"/>
              <a:t>18.09.2021</a:t>
            </a:fld>
            <a:endParaRPr lang="en-US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 rtl="0"/>
            <a:r>
              <a:rPr altLang="ru"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altLang="ru" lang="ru"/>
              <a:t>Второй уровень</a:t>
            </a:r>
          </a:p>
          <a:p>
            <a:pPr lvl="2" rtl="0"/>
            <a:r>
              <a:rPr altLang="ru" lang="ru"/>
              <a:t>Третий уровень</a:t>
            </a:r>
          </a:p>
          <a:p>
            <a:pPr lvl="3" rtl="0"/>
            <a:r>
              <a:rPr altLang="ru" lang="ru"/>
              <a:t>Четвертый уровень</a:t>
            </a:r>
          </a:p>
          <a:p>
            <a:pPr lvl="4" rtl="0"/>
            <a:r>
              <a:rPr altLang="ru"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accent1="accent1" accent2="accent2" accent3="accent3" accent4="accent4" accent5="accent5" accent6="accent6" bg1="lt1" bg2="lt2" folHlink="folHlink" hlink="hlink" tx1="dk1" tx2="dk2"/>
  <p:hf ftr="0" hdr="0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algn="ctr" cap="flat" cmpd="sng" w="6350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algn="ctr" cap="sq" cmpd="sng" w="6350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 bIns="45720" numCol="1" rtlCol="0" tIns="45720">
            <a:normAutofit/>
          </a:bodyPr>
          <a:lstStyle>
            <a:lvl1pPr algn="ctr">
              <a:lnSpc>
                <a:spcPct val="83000"/>
              </a:lnSpc>
              <a:defRPr b="0" baseline="0" cap="all" dirty="0" kern="1200" lang="en-US" spc="-100" sz="68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Подзаголовок 2"/>
          <p:cNvSpPr>
            <a:spLocks noGrp="1"/>
          </p:cNvSpPr>
          <p:nvPr>
            <p:ph idx="1" type="subTitle"/>
          </p:nvPr>
        </p:nvSpPr>
        <p:spPr>
          <a:xfrm>
            <a:off x="1629101" y="4682062"/>
            <a:ext cx="8936846" cy="457201"/>
          </a:xfrm>
        </p:spPr>
        <p:txBody>
          <a:bodyPr numCol="1" rtlCol="0">
            <a:normAutofit/>
          </a:bodyPr>
          <a:lstStyle>
            <a:lvl1pPr algn="ctr" indent="0" marL="0">
              <a:spcBef>
                <a:spcPts val="0"/>
              </a:spcBef>
              <a:buNone/>
              <a:defRPr baseline="0" spc="80"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 indent="0" marL="457200">
              <a:buNone/>
              <a:defRPr sz="1600"/>
            </a:lvl2pPr>
            <a:lvl3pPr algn="ctr" indent="0" marL="914400">
              <a:buNone/>
              <a:defRPr sz="16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pPr rtl="0"/>
            <a:r>
              <a:rPr altLang="ru-RU" lang="ru-RU"/>
              <a:t>Образец подзаголовка</a:t>
            </a:r>
            <a:endParaRPr dirty="0" lang="en-US"/>
          </a:p>
        </p:txBody>
      </p:sp>
      <p:sp>
        <p:nvSpPr>
          <p:cNvPr id="20" name="Дата 19"/>
          <p:cNvSpPr>
            <a:spLocks noGrp="1"/>
          </p:cNvSpPr>
          <p:nvPr>
            <p:ph idx="10" sz="half" type="dt"/>
          </p:nvPr>
        </p:nvSpPr>
        <p:spPr>
          <a:xfrm>
            <a:off x="5318760" y="1341256"/>
            <a:ext cx="1554480" cy="485546"/>
          </a:xfrm>
        </p:spPr>
        <p:txBody>
          <a:bodyPr numCol="1" rtlCol="0"/>
          <a:lstStyle>
            <a:lvl1pPr algn="ctr">
              <a:defRPr baseline="0" spc="0" sz="130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altLang="ru-RU" lang="ru-RU" smtClean="0"/>
              <a:t>18.09.2021</a:t>
            </a:fld>
            <a:endParaRPr dirty="0"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idx="11" sz="quarter" type="ftr"/>
          </p:nvPr>
        </p:nvSpPr>
        <p:spPr>
          <a:xfrm>
            <a:off x="1629100" y="5177408"/>
            <a:ext cx="5730295" cy="228600"/>
          </a:xfrm>
        </p:spPr>
        <p:txBody>
          <a:bodyPr numCol="1"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dirty="0" lang="en-US"/>
          </a:p>
        </p:txBody>
      </p:sp>
      <p:sp>
        <p:nvSpPr>
          <p:cNvPr id="22" name="Номер слайда 21"/>
          <p:cNvSpPr>
            <a:spLocks noGrp="1"/>
          </p:cNvSpPr>
          <p:nvPr>
            <p:ph idx="12" sz="quarter" type="sldNum"/>
          </p:nvPr>
        </p:nvSpPr>
        <p:spPr>
          <a:xfrm>
            <a:off x="8606920" y="5177408"/>
            <a:ext cx="1955980" cy="22860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idx="1" orient="vert" type="body"/>
          </p:nvPr>
        </p:nvSpPr>
        <p:spPr/>
        <p:txBody>
          <a:bodyPr numCol="1" rtlCol="0" vert="eaVert"/>
          <a:lstStyle/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Дата 3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3E92B999-6CB2-48D4-8AF6-3D1A5D13436B}" type="datetime1">
              <a:rPr altLang="ru-RU" lang="ru-RU" smtClean="0"/>
              <a:t>18.09.2021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orient="vert" type="title"/>
          </p:nvPr>
        </p:nvSpPr>
        <p:spPr>
          <a:xfrm>
            <a:off x="8991600" y="762000"/>
            <a:ext cx="2362200" cy="5257800"/>
          </a:xfrm>
        </p:spPr>
        <p:txBody>
          <a:bodyPr numCol="1" rtlCol="0" vert="eaVert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idx="1" orient="vert" type="body"/>
          </p:nvPr>
        </p:nvSpPr>
        <p:spPr>
          <a:xfrm>
            <a:off x="838200" y="762000"/>
            <a:ext cx="8077200" cy="5257800"/>
          </a:xfrm>
        </p:spPr>
        <p:txBody>
          <a:bodyPr numCol="1" rtlCol="0" vert="eaVert"/>
          <a:lstStyle/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Дата 3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B52C98DB-1092-48C4-AD4E-BD3E9D2E2345}" type="datetime1">
              <a:rPr altLang="ru-RU" lang="ru-RU" smtClean="0"/>
              <a:t>18.09.2021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rtlCol="0"/>
          <a:lstStyle/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Дата 3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629C2F20-7994-4D1E-A01C-96ECBA4612EB}" type="datetime1">
              <a:rPr altLang="ru-RU" lang="ru-RU" smtClean="0"/>
              <a:t>18.09.2021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algn="ctr" cap="flat" cmpd="sng" w="6350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algn="ctr" cap="sq" cmpd="sng" w="6350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 numCol="1" rtlCol="0">
            <a:normAutofit/>
          </a:bodyPr>
          <a:lstStyle>
            <a:lvl1pPr algn="ctr">
              <a:lnSpc>
                <a:spcPct val="83000"/>
              </a:lnSpc>
              <a:defRPr baseline="0" cap="all" dirty="0" kern="1200" lang="en-US" spc="-100" sz="68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idx="1" type="body"/>
          </p:nvPr>
        </p:nvSpPr>
        <p:spPr>
          <a:xfrm>
            <a:off x="1629156" y="4682062"/>
            <a:ext cx="8939784" cy="457200"/>
          </a:xfrm>
        </p:spPr>
        <p:txBody>
          <a:bodyPr anchor="t" numCol="1" rtlCol="0">
            <a:normAutofit/>
          </a:bodyPr>
          <a:lstStyle>
            <a:lvl1pPr algn="ctr" indent="0" marL="0">
              <a:buNone/>
              <a:tabLst>
                <a:tab algn="l" pos="2633663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indent="0" marL="457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idx="10" sz="half" type="dt"/>
          </p:nvPr>
        </p:nvSpPr>
        <p:spPr>
          <a:xfrm>
            <a:off x="5318760" y="1344502"/>
            <a:ext cx="1554480" cy="498781"/>
          </a:xfrm>
        </p:spPr>
        <p:txBody>
          <a:bodyPr numCol="1" rtlCol="0"/>
          <a:lstStyle>
            <a:lvl1pPr algn="ctr">
              <a:defRPr baseline="0" kern="1200" lang="en-US" spc="0" sz="13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altLang="ru-RU" lang="ru-RU" smtClean="0"/>
              <a:t>18.09.2021</a:t>
            </a:fld>
            <a:endParaRPr dirty="0"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idx="11" sz="quarter" type="ftr"/>
          </p:nvPr>
        </p:nvSpPr>
        <p:spPr>
          <a:xfrm>
            <a:off x="1629157" y="5177408"/>
            <a:ext cx="5660134" cy="228600"/>
          </a:xfrm>
        </p:spPr>
        <p:txBody>
          <a:bodyPr numCol="1"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dirty="0" lang="en-US"/>
          </a:p>
        </p:txBody>
      </p:sp>
      <p:sp>
        <p:nvSpPr>
          <p:cNvPr id="6" name="Номер слайда 5"/>
          <p:cNvSpPr>
            <a:spLocks noGrp="1"/>
          </p:cNvSpPr>
          <p:nvPr>
            <p:ph idx="12" sz="quarter" type="sldNum"/>
          </p:nvPr>
        </p:nvSpPr>
        <p:spPr>
          <a:xfrm>
            <a:off x="8604504" y="5177408"/>
            <a:ext cx="1958339" cy="22860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Объект 2"/>
          <p:cNvSpPr>
            <a:spLocks noGrp="1"/>
          </p:cNvSpPr>
          <p:nvPr>
            <p:ph idx="1" sz="half"/>
          </p:nvPr>
        </p:nvSpPr>
        <p:spPr>
          <a:xfrm>
            <a:off x="1066800" y="2103120"/>
            <a:ext cx="4663440" cy="3749040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Объект 3"/>
          <p:cNvSpPr>
            <a:spLocks noGrp="1"/>
          </p:cNvSpPr>
          <p:nvPr>
            <p:ph idx="2" sz="half"/>
          </p:nvPr>
        </p:nvSpPr>
        <p:spPr>
          <a:xfrm>
            <a:off x="6461760" y="2103120"/>
            <a:ext cx="4663440" cy="3749040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5" name="Дата 4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9A16848F-27AD-43B9-904C-1CF05D24EB3C}" type="datetime1">
              <a:rPr altLang="ru-RU" lang="ru-RU" smtClean="0"/>
              <a:t>18.09.2021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Текст 2"/>
          <p:cNvSpPr>
            <a:spLocks noGrp="1"/>
          </p:cNvSpPr>
          <p:nvPr>
            <p:ph idx="1" type="body"/>
          </p:nvPr>
        </p:nvSpPr>
        <p:spPr>
          <a:xfrm>
            <a:off x="1069848" y="2074334"/>
            <a:ext cx="4663440" cy="640080"/>
          </a:xfrm>
        </p:spPr>
        <p:txBody>
          <a:bodyPr anchor="ctr" numCol="1" rtlCol="0">
            <a:normAutofit/>
          </a:bodyPr>
          <a:lstStyle>
            <a:lvl1pPr algn="l" indent="0" marL="0">
              <a:spcBef>
                <a:spcPts val="0"/>
              </a:spcBef>
              <a:buNone/>
              <a:defRPr b="1" i="0" sz="1900">
                <a:solidFill>
                  <a:schemeClr val="tx1"/>
                </a:solidFill>
                <a:latin typeface="+mn-lt"/>
              </a:defRPr>
            </a:lvl1pPr>
            <a:lvl2pPr indent="0" marL="457200">
              <a:buNone/>
              <a:defRPr b="1" sz="18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2" sz="half"/>
          </p:nvPr>
        </p:nvSpPr>
        <p:spPr>
          <a:xfrm>
            <a:off x="1069848" y="2792472"/>
            <a:ext cx="4663440" cy="3163825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altLang="ru" lang="ru"/>
          </a:p>
        </p:txBody>
      </p:sp>
      <p:sp>
        <p:nvSpPr>
          <p:cNvPr id="5" name="Текст 4"/>
          <p:cNvSpPr>
            <a:spLocks noGrp="1"/>
          </p:cNvSpPr>
          <p:nvPr>
            <p:ph idx="3" sz="quarter" type="body"/>
          </p:nvPr>
        </p:nvSpPr>
        <p:spPr>
          <a:xfrm>
            <a:off x="6458712" y="2074334"/>
            <a:ext cx="4663440" cy="640080"/>
          </a:xfrm>
        </p:spPr>
        <p:txBody>
          <a:bodyPr anchor="ctr" numCol="1" rtlCol="0">
            <a:normAutofit/>
          </a:bodyPr>
          <a:lstStyle>
            <a:lvl1pPr algn="l" indent="0" marL="0">
              <a:spcBef>
                <a:spcPts val="0"/>
              </a:spcBef>
              <a:buNone/>
              <a:defRPr b="1" sz="1900">
                <a:solidFill>
                  <a:schemeClr val="tx1"/>
                </a:solidFill>
              </a:defRPr>
            </a:lvl1pPr>
            <a:lvl2pPr indent="0" marL="457200">
              <a:buNone/>
              <a:defRPr b="1" sz="18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4" sz="quarter"/>
          </p:nvPr>
        </p:nvSpPr>
        <p:spPr>
          <a:xfrm>
            <a:off x="6458712" y="2792471"/>
            <a:ext cx="4663440" cy="3164509"/>
          </a:xfrm>
        </p:spPr>
        <p:txBody>
          <a:bodyPr numCol="1"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altLang="ru" lang="ru"/>
          </a:p>
        </p:txBody>
      </p:sp>
      <p:sp>
        <p:nvSpPr>
          <p:cNvPr id="7" name="Дата 6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23090412-2DE5-405A-816E-F08FB54EB168}" type="datetime1">
              <a:rPr altLang="ru-RU" lang="ru-RU" smtClean="0"/>
              <a:t>18.09.2021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numCol="1" rtlCol="0"/>
          <a:lstStyle/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Дата 2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F4C2D7CB-4DC1-4BB7-BF00-4C36160857E0}" type="datetime1">
              <a:rPr altLang="ru-RU" lang="ru-RU" smtClean="0"/>
              <a:t>18.09.2021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idx="10" sz="half" type="dt"/>
          </p:nvPr>
        </p:nvSpPr>
        <p:spPr/>
        <p:txBody>
          <a:bodyPr numCol="1" rtlCol="0"/>
          <a:lstStyle/>
          <a:p>
            <a:pPr rtl="0"/>
            <a:fld id="{4060D38F-E364-4ED4-9BF4-D7F00FFBE76A}" type="datetime1">
              <a:rPr altLang="ru-RU" lang="ru-RU" smtClean="0"/>
              <a:t>18.09.2021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idx="11" sz="quarter" type="ftr"/>
          </p:nvPr>
        </p:nvSpPr>
        <p:spPr/>
        <p:txBody>
          <a:bodyPr numCol="1"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idx="12" sz="quarter" type="sldNum"/>
          </p:nvPr>
        </p:nvSpPr>
        <p:spPr/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 numCol="1" rtlCol="0">
            <a:normAutofit/>
          </a:bodyPr>
          <a:lstStyle>
            <a:lvl1pPr algn="l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baseline="0" cap="none" dirty="0" kern="1200" lang="en-US" spc="0" sz="3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numCol="1"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altLang="ru-RU" lang="ru-RU"/>
              <a:t>Образец текста</a:t>
            </a:r>
          </a:p>
          <a:p>
            <a:pPr lvl="1" rtl="0"/>
            <a:r>
              <a:rPr altLang="ru-RU" lang="ru-RU"/>
              <a:t>Второй уровень</a:t>
            </a:r>
          </a:p>
          <a:p>
            <a:pPr lvl="2" rtl="0"/>
            <a:r>
              <a:rPr altLang="ru-RU" lang="ru-RU"/>
              <a:t>Третий уровень</a:t>
            </a:r>
          </a:p>
          <a:p>
            <a:pPr lvl="3" rtl="0"/>
            <a:r>
              <a:rPr altLang="ru-RU" lang="ru-RU"/>
              <a:t>Четвертый уровень</a:t>
            </a:r>
          </a:p>
          <a:p>
            <a:pPr lvl="4" rtl="0"/>
            <a:r>
              <a:rPr altLang="ru-RU" lang="ru-RU"/>
              <a:t>Пятый уровень</a:t>
            </a:r>
            <a:endParaRPr dirty="0" lang="en-US"/>
          </a:p>
        </p:txBody>
      </p:sp>
      <p:sp>
        <p:nvSpPr>
          <p:cNvPr id="4" name="Текст 3"/>
          <p:cNvSpPr>
            <a:spLocks noGrp="1"/>
          </p:cNvSpPr>
          <p:nvPr>
            <p:ph idx="2" sz="half" type="body"/>
          </p:nvPr>
        </p:nvSpPr>
        <p:spPr>
          <a:xfrm>
            <a:off x="8458200" y="2336800"/>
            <a:ext cx="3161963" cy="3606800"/>
          </a:xfrm>
        </p:spPr>
        <p:txBody>
          <a:bodyPr numCol="1" rtlCol="0">
            <a:normAutofit/>
          </a:bodyPr>
          <a:lstStyle>
            <a:lvl1pPr indent="0" marL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idx="10" sz="half" type="dt"/>
          </p:nvPr>
        </p:nvSpPr>
        <p:spPr>
          <a:xfrm>
            <a:off x="5588000" y="6035040"/>
            <a:ext cx="1955800" cy="36576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altLang="ru-RU" lang="ru-RU" smtClean="0"/>
              <a:t>18.09.2021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idx="11" sz="quarter" type="ftr"/>
          </p:nvPr>
        </p:nvSpPr>
        <p:spPr>
          <a:xfrm>
            <a:off x="685801" y="6035040"/>
            <a:ext cx="4584700" cy="365760"/>
          </a:xfrm>
        </p:spPr>
        <p:txBody>
          <a:bodyPr numCol="1"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idx="12" sz="quarter" type="sldNum"/>
          </p:nvPr>
        </p:nvSpPr>
        <p:spPr>
          <a:xfrm>
            <a:off x="10396728" y="6035040"/>
            <a:ext cx="1223435" cy="365760"/>
          </a:xfrm>
        </p:spPr>
        <p:txBody>
          <a:bodyPr numCol="1"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ChangeAspect="1" noGrp="1"/>
          </p:cNvSpPr>
          <p:nvPr>
            <p:ph idx="1" type="pic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 numCol="1" rtlCol="0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rtl="0"/>
            <a:r>
              <a:rPr altLang="ru-RU" lang="ru-RU"/>
              <a:t>Вставка рисунка</a:t>
            </a:r>
            <a:endParaRPr dirty="0" lang="en-US"/>
          </a:p>
        </p:txBody>
      </p:sp>
      <p:sp>
        <p:nvSpPr>
          <p:cNvPr id="5" name="Дата 4"/>
          <p:cNvSpPr>
            <a:spLocks noGrp="1"/>
          </p:cNvSpPr>
          <p:nvPr>
            <p:ph idx="10" sz="half" type="dt"/>
          </p:nvPr>
        </p:nvSpPr>
        <p:spPr>
          <a:xfrm>
            <a:off x="5662337" y="6035040"/>
            <a:ext cx="2071963" cy="365760"/>
          </a:xfrm>
        </p:spPr>
        <p:txBody>
          <a:bodyPr numCol="1" rtlCol="0"/>
          <a:lstStyle>
            <a:lvl1pPr>
              <a:defRPr b="1">
                <a:solidFill>
                  <a:srgbClr val="FFFFFF"/>
                </a:solidFill>
                <a:effectLst>
                  <a:outerShdw algn="tl" blurRad="19050" dir="2700000" dist="635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altLang="ru-RU" lang="ru-RU" smtClean="0"/>
              <a:t>18.09.2021</a:t>
            </a:fld>
            <a:endParaRPr dirty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idx="11" sz="quarter" type="ftr"/>
          </p:nvPr>
        </p:nvSpPr>
        <p:spPr>
          <a:xfrm>
            <a:off x="612648" y="6035040"/>
            <a:ext cx="4588002" cy="365760"/>
          </a:xfrm>
        </p:spPr>
        <p:txBody>
          <a:bodyPr numCol="1" rtlCol="0"/>
          <a:lstStyle>
            <a:lvl1pPr algn="r" defTabSz="914400" eaLnBrk="1" hangingPunct="1" latinLnBrk="0" marL="0" rtl="0">
              <a:defRPr b="1" dirty="0" kern="1200" lang="en-US" sz="1000">
                <a:solidFill>
                  <a:srgbClr val="FFFFFF"/>
                </a:solidFill>
                <a:effectLst>
                  <a:outerShdw algn="tl" blurRad="19050" dir="2700000" dist="635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dirty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idx="12" sz="quarter" type="sldNum"/>
          </p:nvPr>
        </p:nvSpPr>
        <p:spPr>
          <a:xfrm>
            <a:off x="10396728" y="6035040"/>
            <a:ext cx="1225296" cy="365760"/>
          </a:xfrm>
        </p:spPr>
        <p:txBody>
          <a:bodyPr numCol="1"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 numCol="1" rtlCol="0">
            <a:noAutofit/>
          </a:bodyPr>
          <a:lstStyle>
            <a:lvl1pPr algn="l">
              <a:lnSpc>
                <a:spcPct val="100000"/>
              </a:lnSpc>
              <a:defRPr b="0" sz="32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altLang="ru-RU" lang="ru-RU"/>
              <a:t>Образец заголовка</a:t>
            </a:r>
            <a:endParaRPr dirty="0" lang="en-US"/>
          </a:p>
        </p:txBody>
      </p:sp>
      <p:sp>
        <p:nvSpPr>
          <p:cNvPr id="4" name="Текст 3"/>
          <p:cNvSpPr>
            <a:spLocks noGrp="1"/>
          </p:cNvSpPr>
          <p:nvPr>
            <p:ph idx="2" sz="half" type="body"/>
          </p:nvPr>
        </p:nvSpPr>
        <p:spPr>
          <a:xfrm>
            <a:off x="8477250" y="2386584"/>
            <a:ext cx="3144774" cy="3511296"/>
          </a:xfrm>
        </p:spPr>
        <p:txBody>
          <a:bodyPr numCol="1" rtlCol="0">
            <a:normAutofit/>
          </a:bodyPr>
          <a:lstStyle>
            <a:lvl1pPr algn="l" indent="0" marL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 rtl="0"/>
            <a:r>
              <a:rPr altLang="ru-RU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algn="ctr" cap="flat" cmpd="sng" w="6350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algn="ctr" cap="sq" cmpd="sng" w="6350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pPr rtl="0"/>
            <a:r>
              <a:rPr altLang="ru" dirty="0" lang="ru"/>
              <a:t>Стиль образца заголовка</a:t>
            </a:r>
            <a:endParaRPr dirty="0" lang="en-US"/>
          </a:p>
        </p:txBody>
      </p:sp>
      <p:sp>
        <p:nvSpPr>
          <p:cNvPr id="3" name="Текст 2"/>
          <p:cNvSpPr>
            <a:spLocks noGrp="1"/>
          </p:cNvSpPr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 rtl="0"/>
            <a:r>
              <a:rPr altLang="ru" lang="ru"/>
              <a:t>Щелкните, чтобы изменить стили текста образца слайда</a:t>
            </a:r>
          </a:p>
          <a:p>
            <a:pPr lvl="1" rtl="0"/>
            <a:r>
              <a:rPr altLang="ru" lang="ru"/>
              <a:t>Второй уровень</a:t>
            </a:r>
          </a:p>
          <a:p>
            <a:pPr lvl="2" rtl="0"/>
            <a:r>
              <a:rPr altLang="ru" lang="ru"/>
              <a:t>Третий уровень</a:t>
            </a:r>
          </a:p>
          <a:p>
            <a:pPr lvl="3" rtl="0"/>
            <a:r>
              <a:rPr altLang="ru" lang="ru"/>
              <a:t>Четвертый уровень</a:t>
            </a:r>
          </a:p>
          <a:p>
            <a:pPr lvl="4" rtl="0"/>
            <a:r>
              <a:rPr altLang="ru" lang="ru"/>
              <a:t>Пятый уровень</a:t>
            </a:r>
            <a:endParaRPr dirty="0" lang="en-US"/>
          </a:p>
        </p:txBody>
      </p:sp>
      <p:sp>
        <p:nvSpPr>
          <p:cNvPr id="4" name="Дата 3"/>
          <p:cNvSpPr>
            <a:spLocks noGrp="1"/>
          </p:cNvSpPr>
          <p:nvPr>
            <p:ph idx="2" sz="half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altLang="ru-RU" lang="ru-RU" smtClean="0"/>
              <a:t>18.09.2021</a:t>
            </a:fld>
            <a:endParaRPr dirty="0" lang="en-US"/>
          </a:p>
        </p:txBody>
      </p:sp>
      <p:sp>
        <p:nvSpPr>
          <p:cNvPr id="5" name="Нижний колонтитул 4"/>
          <p:cNvSpPr>
            <a:spLocks noGrp="1"/>
          </p:cNvSpPr>
          <p:nvPr>
            <p:ph idx="3" sz="quarter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dirty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idx="4" sz="quarter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none" dirty="0" i="0" kern="1200" lang="en-US" spc="0" sz="400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algn="l" defTabSz="914400" eaLnBrk="1" hangingPunct="1" indent="-182880" latinLnBrk="0" marL="182880" rtl="0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5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3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charset="0" pitchFamily="18" typeface="Garamond"/>
        <a:buChar char="◦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6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6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8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9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12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3" Target="../media/image14.png" Type="http://schemas.openxmlformats.org/officeDocument/2006/relationships/image"/><Relationship Id="rId2" Target="../media/image13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media/image15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3" Target="../media/image17.png" Type="http://schemas.openxmlformats.org/officeDocument/2006/relationships/image"/><Relationship Id="rId2" Target="../media/image16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https://www.python.org/" TargetMode="External" Type="http://schemas.openxmlformats.org/officeDocument/2006/relationships/hyperlink"/><Relationship Id="rId1" Target="../slideLayouts/slideLayout6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  Автоматически созданное описание" id="6" name="Рисунок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algn="ctr" cap="sq" cmpd="sng" w="6350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algn="ctr" cap="sq" cmpd="sng" w="6350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numCol="1" rtlCol="0">
            <a:normAutofit/>
          </a:bodyPr>
          <a:lstStyle/>
          <a:p>
            <a:r>
              <a:rPr altLang="ru" dirty="0" lang="ru" sz="4400">
                <a:solidFill>
                  <a:schemeClr val="tx1"/>
                </a:solidFill>
              </a:rPr>
              <a:t>Знакомство с </a:t>
            </a:r>
            <a:r>
              <a:rPr dirty="0" lang="en-US" sz="4400">
                <a:solidFill>
                  <a:schemeClr val="tx1"/>
                </a:solidFill>
              </a:rPr>
              <a:t>PYTHON</a:t>
            </a:r>
            <a:endParaRPr altLang="ru" dirty="0" lang="ru" sz="440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6033793" y="3995988"/>
            <a:ext cx="4775075" cy="559656"/>
          </a:xfrm>
        </p:spPr>
        <p:txBody>
          <a:bodyPr numCol="1"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altLang="ru-RU" dirty="0" lang="ru-RU">
                <a:solidFill>
                  <a:schemeClr val="tx1"/>
                </a:solidFill>
              </a:rPr>
              <a:t>Занятие №1</a:t>
            </a:r>
            <a:endParaRPr altLang="ru" dirty="0" lang="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47B25A-D0FD-4D88-8F74-EFA9242687AE}"/>
              </a:ext>
            </a:extLst>
          </p:cNvPr>
          <p:cNvSpPr txBox="1"/>
          <p:nvPr/>
        </p:nvSpPr>
        <p:spPr>
          <a:xfrm>
            <a:off x="604346" y="1996014"/>
            <a:ext cx="10058400" cy="348762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 программировании основных типов данных четыре: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altLang="ru-RU" dirty="0" lang="ru-RU" sz="2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514350" marL="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int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{ целая } 1, 2, -7, 1000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514350" marL="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float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{ вещественная / дробное } 2.4, 3.14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514350" marL="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string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{ символьная строка } любой текст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514350" marL="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bool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{ логическая } имеет два значения </a:t>
            </a: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True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/</a:t>
            </a: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False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19BFF3-1521-46F7-909F-FB43E53D345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76358" y="2869400"/>
            <a:ext cx="3695379" cy="31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F53DB3-F9E9-40F9-BD4B-6700E5DA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1780"/>
            <a:ext cx="10058400" cy="1371600"/>
          </a:xfrm>
        </p:spPr>
        <p:txBody>
          <a:bodyPr numCol="1">
            <a:normAutofit fontScale="90000"/>
          </a:bodyPr>
          <a:lstStyle/>
          <a:p>
            <a:pPr algn="ctr" indent="-342900" lvl="0" marL="342900">
              <a:lnSpc>
                <a:spcPct val="150000"/>
              </a:lnSpc>
            </a:pPr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</a:t>
            </a: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азберем основные типы данных?</a:t>
            </a:r>
            <a:br>
              <a:rPr altLang="ru-RU" dirty="0" lang="ru-RU" sz="4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br>
              <a:rPr altLang="ru-RU" dirty="0" lang="ru-RU" sz="40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endParaRPr altLang="ru-RU" dirty="0" lang="ru-RU"/>
          </a:p>
        </p:txBody>
      </p:sp>
    </p:spTree>
    <p:extLst>
      <p:ext uri="{BB962C8B-B14F-4D97-AF65-F5344CB8AC3E}">
        <p14:creationId xmlns:p14="http://schemas.microsoft.com/office/powerpoint/2010/main" val="86495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47B25A-D0FD-4D88-8F74-EFA9242687AE}"/>
              </a:ext>
            </a:extLst>
          </p:cNvPr>
          <p:cNvSpPr txBox="1"/>
          <p:nvPr/>
        </p:nvSpPr>
        <p:spPr>
          <a:xfrm>
            <a:off x="520263" y="1283162"/>
            <a:ext cx="10520854" cy="605351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 </a:t>
            </a:r>
            <a:r>
              <a:rPr altLang="ru-RU" dirty="0" err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Python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признаком комментария является символ «решетки»</a:t>
            </a:r>
            <a:r>
              <a:rPr altLang="ru-RU" b="1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r>
              <a:rPr b="1" dirty="0" lang="en-US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#</a:t>
            </a:r>
            <a:endParaRPr altLang="ru-RU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При этом, интерпретатор </a:t>
            </a:r>
            <a:r>
              <a:rPr altLang="ru-RU" dirty="0" err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Python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игнорирует все символы, которые находятся </a:t>
            </a:r>
            <a:endParaRPr dirty="0" lang="en-US" sz="1800"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после # и до конца строки.</a:t>
            </a:r>
            <a:endParaRPr altLang="ru-RU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Обратите внимание, что можно не только оставлять полезные заметки,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поясняющие работу программу, но и временно «блокировать»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выполнение той или иной команды.</a:t>
            </a:r>
            <a:endParaRPr dirty="0" lang="en-US" sz="1800"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dirty="0" lang="en-US" sz="1800"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i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Как сразу закомментировать много строк кода?</a:t>
            </a:r>
            <a:endParaRPr b="1" dirty="0" i="1" lang="en-US" sz="1800"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 </a:t>
            </a:r>
            <a:r>
              <a:rPr altLang="ru-RU" dirty="0" err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PyCharm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достаточно выделить нужный блок кода и нажать сочетание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клавиш </a:t>
            </a:r>
            <a:r>
              <a:rPr altLang="ru-RU" b="1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CTRL + ?</a:t>
            </a:r>
            <a:endParaRPr altLang="ru-RU" b="1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Если нужно </a:t>
            </a:r>
            <a:r>
              <a:rPr altLang="ru-RU" dirty="0" err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раскомментировать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много строк кода, то опять выделяем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нужные строки и снова нажимаем сочетание клавиш </a:t>
            </a:r>
            <a:r>
              <a:rPr altLang="ru-RU" b="1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CTRL + ?.</a:t>
            </a:r>
            <a:endParaRPr altLang="ru-RU" b="1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altLang="ru-RU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altLang="ru-RU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19BFF3-1521-46F7-909F-FB43E53D345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5544" y="2312351"/>
            <a:ext cx="3695379" cy="31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F53DB3-F9E9-40F9-BD4B-6700E5DA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9020"/>
            <a:ext cx="10058400" cy="1133654"/>
          </a:xfrm>
        </p:spPr>
        <p:txBody>
          <a:bodyPr numCol="1">
            <a:normAutofit fontScale="90000"/>
          </a:bodyPr>
          <a:lstStyle/>
          <a:p>
            <a:pPr algn="ctr" indent="-342900" lvl="0" marL="342900">
              <a:lnSpc>
                <a:spcPct val="150000"/>
              </a:lnSpc>
            </a:pPr>
            <a:br>
              <a:rPr altLang="ru-RU" dirty="0" lang="ru-RU" sz="4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dirty="0" lang="ru-RU" sz="4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</a:t>
            </a:r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омментарии</a:t>
            </a:r>
            <a:br>
              <a:rPr altLang="ru-RU" dirty="0" lang="ru-RU" sz="4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br>
              <a:rPr altLang="ru-RU" dirty="0" lang="ru-RU" sz="40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endParaRPr altLang="ru-RU" dirty="0" lang="ru-RU"/>
          </a:p>
        </p:txBody>
      </p:sp>
    </p:spTree>
    <p:extLst>
      <p:ext uri="{BB962C8B-B14F-4D97-AF65-F5344CB8AC3E}">
        <p14:creationId xmlns:p14="http://schemas.microsoft.com/office/powerpoint/2010/main" val="118573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A4AE3-EE28-435F-9D77-E7312EB9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5145"/>
            <a:ext cx="10058400" cy="1371600"/>
          </a:xfrm>
        </p:spPr>
        <p:txBody>
          <a:bodyPr numCol="1">
            <a:normAutofit/>
          </a:bodyPr>
          <a:lstStyle/>
          <a:p>
            <a:pPr algn="ctr" rtl="0"/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Н</a:t>
            </a:r>
            <a:r>
              <a:rPr altLang="ru-RU" dirty="0" lang="ru-RU" sz="4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апишем свою первую программу</a:t>
            </a:r>
            <a:endParaRPr dirty="0"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7451BF-6C6A-4C5C-8622-F7F25254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37" y="2355127"/>
            <a:ext cx="10449318" cy="21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0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A4AE3-EE28-435F-9D77-E7312EB9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5145"/>
            <a:ext cx="10058400" cy="1371600"/>
          </a:xfrm>
        </p:spPr>
        <p:txBody>
          <a:bodyPr numCol="1">
            <a:normAutofit/>
          </a:bodyPr>
          <a:lstStyle/>
          <a:p>
            <a:pPr algn="ctr" rtl="0"/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Знакомство со встроенными функциями</a:t>
            </a:r>
            <a:endParaRPr dirty="0"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986A1-0712-41AF-B2C2-6CECBAAC8E0F}"/>
              </a:ext>
            </a:extLst>
          </p:cNvPr>
          <p:cNvSpPr txBox="1"/>
          <p:nvPr/>
        </p:nvSpPr>
        <p:spPr>
          <a:xfrm>
            <a:off x="903890" y="2041931"/>
            <a:ext cx="10363200" cy="206742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Встроенная функция </a:t>
            </a:r>
            <a:r>
              <a:rPr b="1" dirty="0" i="1" lang="en-US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print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print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() - служит для вывода информации на экран, в круглые скобки мы можем подавать либо переменную, либо текст</a:t>
            </a:r>
          </a:p>
          <a:p>
            <a:endParaRPr altLang="ru-RU" dirty="0" lang="ru-RU" sz="2400">
              <a:latin charset="0" panose="02020603050405020304" pitchFamily="18" typeface="Times New Roman"/>
            </a:endParaRPr>
          </a:p>
          <a:p>
            <a:r>
              <a:rPr altLang="ru-RU" dirty="0" lang="ru-RU" sz="2400">
                <a:latin charset="0" panose="02020603050405020304" pitchFamily="18" typeface="Times New Roman"/>
              </a:rPr>
              <a:t>Теперь с помощью </a:t>
            </a:r>
            <a:r>
              <a:rPr dirty="0" lang="en-US" sz="2400">
                <a:latin charset="0" panose="02020603050405020304" pitchFamily="18" typeface="Times New Roman"/>
              </a:rPr>
              <a:t>print</a:t>
            </a:r>
            <a:r>
              <a:rPr altLang="ru-RU" dirty="0" lang="ru-RU" sz="2400">
                <a:latin charset="0" panose="02020603050405020304" pitchFamily="18" typeface="Times New Roman"/>
              </a:rPr>
              <a:t> выведем наши переменные:</a:t>
            </a:r>
            <a:endParaRPr altLang="ru-RU" dirty="0" lang="ru-RU" sz="24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658A2A-0033-4BD0-B820-CBF00CBC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16480"/>
            <a:ext cx="4653955" cy="21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Результат работы первой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164FD5-4D97-4A06-A38E-9ADA2C75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13" y="2317822"/>
            <a:ext cx="5247773" cy="34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9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6317A-3DE1-418F-B1C4-E067FAAE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Как изменить значение переменной?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4924E-7D0E-4B5D-A6A1-BF1FA401CAFB}"/>
              </a:ext>
            </a:extLst>
          </p:cNvPr>
          <p:cNvSpPr txBox="1"/>
          <p:nvPr/>
        </p:nvSpPr>
        <p:spPr>
          <a:xfrm>
            <a:off x="1145628" y="1739216"/>
            <a:ext cx="9312165" cy="468846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i="1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Оператор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это команда языка программирования высокого уровня.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Оператор присваивания ( знак = ) служит для изменения значения переменной.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lang="en-US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a = 2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lang="en-US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b = a + 2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lang="en-US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a = b * 4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Так же есть операторы +=, *=, -=, /=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 = А + 2 &lt;=&gt; A += 2 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 = А - 2 &lt;=&gt; A -= 2 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 = А * 2 &lt;=&gt; A *= 2 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 = А </a:t>
            </a:r>
            <a:r>
              <a:rPr dirty="0" lang="en-US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/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2 &lt;=&gt; A /= 2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F2FCBF-D8E6-42A7-91C5-1FEF5DF1C20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5000" y="2900609"/>
            <a:ext cx="3234189" cy="32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75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E86FA-56DD-4089-8939-D1AC633F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Арифметические выражения и операции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6E018-4AFE-4BF7-9FA3-AF91B6C05142}"/>
              </a:ext>
            </a:extLst>
          </p:cNvPr>
          <p:cNvSpPr txBox="1"/>
          <p:nvPr/>
        </p:nvSpPr>
        <p:spPr>
          <a:xfrm>
            <a:off x="977462" y="1912883"/>
            <a:ext cx="8912772" cy="473142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Арифметическое выражение может включать: 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typeface="+mj-lt"/>
              <a:buAutoNum type="arabicParenR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имена переменных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typeface="+mj-lt"/>
              <a:buAutoNum type="arabicParenR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знаки арифметических операций: + - * /  % ** 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вызовы функций: круглые скобки ( )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Основные арифметические операции: 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typeface="+mj-lt"/>
              <a:buAutoNum type="arabicParenR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сложение и вычитание + -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typeface="+mj-lt"/>
              <a:buAutoNum type="arabicParenR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умножение и деление */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typeface="+mj-lt"/>
              <a:buAutoNum type="arabicParenR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деление нацело //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typeface="+mj-lt"/>
              <a:buAutoNum type="arabicParenR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остаток от деления %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возведение в степень **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1C8A87-20AC-4F0D-8AB4-82A60BA511B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3567" y="3284484"/>
            <a:ext cx="4266097" cy="301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6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DC06C-7BFA-4473-AB13-2CD0B8ED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Напишем программу, которая выполняет простые арифметические операции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50A4F-1B24-4289-964C-EDF3BF6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21" y="2501852"/>
            <a:ext cx="5865512" cy="33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7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9E04A3-FB0A-4012-AA07-2732C58F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54" y="676727"/>
            <a:ext cx="3833163" cy="5504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9CDD53-06EF-4837-A43F-F27B298D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71" y="2540090"/>
            <a:ext cx="2947427" cy="1777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A7D1D4-0027-4534-AF2B-32C581BC00B2}"/>
              </a:ext>
            </a:extLst>
          </p:cNvPr>
          <p:cNvSpPr txBox="1"/>
          <p:nvPr/>
        </p:nvSpPr>
        <p:spPr>
          <a:xfrm>
            <a:off x="5893467" y="1776248"/>
            <a:ext cx="4806064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ru-RU" b="1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Результат работы 2-ой программы:</a:t>
            </a:r>
          </a:p>
        </p:txBody>
      </p:sp>
    </p:spTree>
    <p:extLst>
      <p:ext uri="{BB962C8B-B14F-4D97-AF65-F5344CB8AC3E}">
        <p14:creationId xmlns:p14="http://schemas.microsoft.com/office/powerpoint/2010/main" val="128576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A4AE3-EE28-435F-9D77-E7312EB9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5145"/>
            <a:ext cx="10058400" cy="1371600"/>
          </a:xfrm>
        </p:spPr>
        <p:txBody>
          <a:bodyPr numCol="1">
            <a:normAutofit/>
          </a:bodyPr>
          <a:lstStyle/>
          <a:p>
            <a:pPr algn="ctr" rtl="0"/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Знакомство со встроенными функциями</a:t>
            </a:r>
            <a:endParaRPr dirty="0"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986A1-0712-41AF-B2C2-6CECBAAC8E0F}"/>
              </a:ext>
            </a:extLst>
          </p:cNvPr>
          <p:cNvSpPr txBox="1"/>
          <p:nvPr/>
        </p:nvSpPr>
        <p:spPr>
          <a:xfrm>
            <a:off x="903890" y="2041931"/>
            <a:ext cx="10363200" cy="219290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Встроенная функция</a:t>
            </a:r>
            <a:r>
              <a:rPr b="1" dirty="0" i="1" lang="en-US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input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err="1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input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() - служит для считывания данных из консоли. 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Данная функция считывает и записывает в переменную то, что вы напечатали в консоль.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</a:t>
            </a:r>
            <a:endParaRPr dirty="0" lang="en-US" sz="2000">
              <a:effectLst/>
              <a:latin charset="0" panose="02020603050405020304" pitchFamily="18" typeface="Times New Roman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Например: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A1CA1D-90C5-4071-BDCD-6321E7C909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4234839"/>
            <a:ext cx="6453351" cy="20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7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383627"/>
            <a:ext cx="10058400" cy="1371600"/>
          </a:xfrm>
        </p:spPr>
        <p:txBody>
          <a:bodyPr numCol="1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Программист — специалист, занимающийся созданием компьютерных программ.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6BCB-C4A0-429A-9E5C-1AFFCF9A796C}"/>
              </a:ext>
            </a:extLst>
          </p:cNvPr>
          <p:cNvSpPr txBox="1"/>
          <p:nvPr/>
        </p:nvSpPr>
        <p:spPr>
          <a:xfrm>
            <a:off x="754117" y="1563040"/>
            <a:ext cx="9969062" cy="432464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Программистов можно условно разделить на три категории в зависимости от специализации: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charset="2" panose="05000000000000000000" pitchFamily="2" typeface="Wingdings"/>
              <a:buChar char="v"/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Прикладные программисты</a:t>
            </a: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занимаются в основном разработкой программного обеспечения прикладного характера — игры‚ бухгалтерские  программы‚ редакторы‚ мессенджеры и т. п.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285750" lvl="0" marL="285750">
              <a:lnSpc>
                <a:spcPct val="107000"/>
              </a:lnSpc>
              <a:buFont charset="2" panose="05000000000000000000" pitchFamily="2" typeface="Wingdings"/>
              <a:buChar char="v"/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Системные программисты</a:t>
            </a: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разрабатывают операционные системы, работают с сетями, пишут интерфейсы к различным распределенным базам данных.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charset="2" panose="05000000000000000000" pitchFamily="2" typeface="Wingdings"/>
              <a:buChar char="v"/>
            </a:pPr>
            <a:r>
              <a:rPr altLang="ru-RU" b="1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Веб-программисты</a:t>
            </a: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также работают с сетями, но уже с глобальными - Интернет. Они пишут программную составляющую сайтов, создают динамические </a:t>
            </a:r>
          </a:p>
          <a:p>
            <a:pPr lvl="0">
              <a:lnSpc>
                <a:spcPct val="107000"/>
              </a:lnSpc>
            </a:pP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     веб-страницы, веб-интерфейсы для работы с базами данных. </a:t>
            </a:r>
            <a:endParaRPr altLang="ru-RU" dirty="0" lang="ru-RU"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lvl="0">
              <a:lnSpc>
                <a:spcPct val="107000"/>
              </a:lnSpc>
            </a:pPr>
            <a:r>
              <a:rPr altLang="ru-RU" dirty="0" lang="ru-RU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  <a:t>      </a:t>
            </a: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Они создают сайты, сервисы и веб-приложения — все те, которыми </a:t>
            </a:r>
          </a:p>
          <a:p>
            <a:pPr lvl="0">
              <a:lnSpc>
                <a:spcPct val="107000"/>
              </a:lnSpc>
            </a:pPr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     </a:t>
            </a: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мы пользуемся ежедневно.</a:t>
            </a:r>
          </a:p>
          <a:p>
            <a:pPr lvl="0">
              <a:lnSpc>
                <a:spcPct val="107000"/>
              </a:lnSpc>
            </a:pPr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     </a:t>
            </a: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Специалисты работают над видимой и серверной частями, чтобы мы</a:t>
            </a:r>
          </a:p>
          <a:p>
            <a:pPr lvl="0">
              <a:lnSpc>
                <a:spcPct val="107000"/>
              </a:lnSpc>
            </a:pPr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    </a:t>
            </a: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могли полистать ленту с</a:t>
            </a:r>
          </a:p>
          <a:p>
            <a:pPr lvl="0">
              <a:lnSpc>
                <a:spcPct val="107000"/>
              </a:lnSpc>
            </a:pPr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     </a:t>
            </a:r>
            <a:r>
              <a:rPr altLang="ru-RU" dirty="0" lang="ru-RU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утра, отправить деньги другу, выучить  язык или просто развлечься.</a:t>
            </a:r>
            <a:endParaRPr altLang="ru-RU" dirty="0" lang="ru-RU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DF098-C46B-46F1-97DC-E1E1BBCCE0DF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6216" y="3531476"/>
            <a:ext cx="358131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FB7FC69-DEE9-4685-B837-C81286055C6E}"/>
              </a:ext>
            </a:extLst>
          </p:cNvPr>
          <p:cNvSpPr txBox="1">
            <a:spLocks/>
          </p:cNvSpPr>
          <p:nvPr/>
        </p:nvSpPr>
        <p:spPr>
          <a:xfrm>
            <a:off x="1066800" y="354760"/>
            <a:ext cx="10058400" cy="1133654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 fontScale="25000" lnSpcReduction="20000"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none" dirty="0" i="0" kern="1200" lang="en-US" spc="0" sz="4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 indent="-342900" marL="342900">
              <a:lnSpc>
                <a:spcPct val="150000"/>
              </a:lnSpc>
            </a:pPr>
            <a:b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dirty="0" lang="ru-RU" sz="14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Приведение типов</a:t>
            </a:r>
            <a:b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endParaRPr altLang="ru-RU" dirty="0"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5B8E8EA-D089-4EB7-ADDA-B181926C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69640"/>
            <a:ext cx="10058400" cy="1371600"/>
          </a:xfrm>
        </p:spPr>
        <p:txBody>
          <a:bodyPr numCol="1"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Для того, чтобы мы могли считать число или переменную типа </a:t>
            </a: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bool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,</a:t>
            </a:r>
            <a:r>
              <a:rPr dirty="0" lang="en-US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float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,</a:t>
            </a:r>
            <a:r>
              <a:rPr dirty="0" lang="en-US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int</a:t>
            </a:r>
            <a:b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Нам нужно функцию </a:t>
            </a: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input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(), обернуть в </a:t>
            </a: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int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(), либо </a:t>
            </a: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float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(), либо </a:t>
            </a:r>
            <a:r>
              <a:rPr altLang="ru-RU" dirty="0" err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bool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()</a:t>
            </a:r>
            <a:br>
              <a:rPr altLang="ru-RU" dirty="0" lang="ru-RU" sz="18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endParaRPr altLang="ru-RU" dirty="0"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EB30D8-1A31-43D7-A4B9-D10A2903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2340193"/>
            <a:ext cx="8664942" cy="19774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B2D30-6C18-4F1D-B4A5-196BE571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10" y="4526102"/>
            <a:ext cx="4715725" cy="19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4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Задание №1</a:t>
            </a: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>
                <a:latin charset="0" panose="02020603050405020304" pitchFamily="18" typeface="Times New Roman"/>
                <a:cs charset="0" panose="02020603050405020304" pitchFamily="18" typeface="Times New Roman"/>
              </a:rPr>
              <a:t>Необходимо написать программу, которая требует у пользователя ввести два целых числа, строку и одно дробное число, далее выводит на экран строку и сумму двух целых и дробного числа</a:t>
            </a:r>
          </a:p>
        </p:txBody>
      </p:sp>
    </p:spTree>
    <p:extLst>
      <p:ext uri="{BB962C8B-B14F-4D97-AF65-F5344CB8AC3E}">
        <p14:creationId xmlns:p14="http://schemas.microsoft.com/office/powerpoint/2010/main" val="333463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AB40-C8BD-4002-8DA2-259D9E57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altLang="ru-RU" b="1" dirty="0" lang="ru-RU" sz="4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b="1" dirty="0" lang="ru-RU" sz="4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Домашнее задание</a:t>
            </a:r>
            <a:br>
              <a:rPr altLang="ru-RU" dirty="0" lang="ru-RU" sz="18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br>
              <a:rPr altLang="ru-RU" dirty="0" lang="ru-RU" sz="18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endParaRPr altLang="ru-RU" dirty="0"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EE52-26A5-44A7-A949-611669097354}"/>
              </a:ext>
            </a:extLst>
          </p:cNvPr>
          <p:cNvSpPr txBox="1"/>
          <p:nvPr/>
        </p:nvSpPr>
        <p:spPr>
          <a:xfrm>
            <a:off x="880110" y="2114550"/>
            <a:ext cx="10245090" cy="175432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ru-RU" dirty="0" lang="ru-RU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Прочитать про модуль </a:t>
            </a:r>
            <a:r>
              <a:rPr dirty="0" lang="en-US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math</a:t>
            </a:r>
            <a:r>
              <a:rPr altLang="ru-RU" dirty="0" lang="ru-RU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и </a:t>
            </a:r>
            <a:r>
              <a:rPr dirty="0" lang="en-US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random</a:t>
            </a:r>
            <a:br>
              <a:rPr altLang="ru-RU" dirty="0" lang="ru-RU" sz="3600">
                <a:effectLst/>
                <a:latin charset="0" panose="020F0502020204030204" pitchFamily="34" typeface="Calibri"/>
                <a:ea charset="0" panose="020F0502020204030204" pitchFamily="34" typeface="Calibri"/>
                <a:cs charset="0" panose="02020603050405020304" pitchFamily="18" typeface="Times New Roman"/>
              </a:rPr>
            </a:br>
            <a:r>
              <a:rPr altLang="ru-RU" dirty="0" lang="ru-RU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Задача: Вычислить сумму цифр случайного трёхзначного числа</a:t>
            </a:r>
            <a:endParaRPr altLang="ru-RU" dirty="0" lang="ru-RU" sz="36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B81A2B-D780-4367-BDEA-369786CA1E4B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2220" y="3429000"/>
            <a:ext cx="3973830" cy="29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6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045C81-2979-4440-BE84-45638B7551C3}"/>
              </a:ext>
            </a:extLst>
          </p:cNvPr>
          <p:cNvSpPr txBox="1"/>
          <p:nvPr/>
        </p:nvSpPr>
        <p:spPr>
          <a:xfrm>
            <a:off x="549165" y="1445474"/>
            <a:ext cx="9343698" cy="394107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Плюсы: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charset="2" panose="05000000000000000000" pitchFamily="2" typeface="Wingdings"/>
              <a:buChar char="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востребованность разработчиков на рынке труда;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charset="2" panose="05000000000000000000" pitchFamily="2" typeface="Wingdings"/>
              <a:buChar char="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высокая зарплата;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spcAft>
                <a:spcPts val="800"/>
              </a:spcAft>
              <a:buFont charset="2" panose="05000000000000000000" pitchFamily="2" typeface="Wingdings"/>
              <a:buChar char="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возможность самостоятельного обучения.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Минусы: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buFont charset="2" panose="05000000000000000000" pitchFamily="2" typeface="Wingdings"/>
              <a:buChar char="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относительно быстрое уменьшение актуальности </a:t>
            </a:r>
          </a:p>
          <a:p>
            <a:pPr lvl="0">
              <a:lnSpc>
                <a:spcPct val="107000"/>
              </a:lnSpc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   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технологий;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07000"/>
              </a:lnSpc>
              <a:spcAft>
                <a:spcPts val="800"/>
              </a:spcAft>
              <a:buFont charset="2" panose="05000000000000000000" pitchFamily="2" typeface="Wingdings"/>
              <a:buChar char="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неравномерное распределение работы.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B41A9E1-703F-4FCC-9718-EFB52E20CD8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0228" y="1226932"/>
            <a:ext cx="4172607" cy="41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8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89E6D-C147-44F8-A76C-B1B72EBA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87" y="999946"/>
            <a:ext cx="10058400" cy="1371600"/>
          </a:xfrm>
        </p:spPr>
        <p:txBody>
          <a:bodyPr numCol="1">
            <a:noAutofit/>
          </a:bodyPr>
          <a:lstStyle/>
          <a:p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Впервые язык </a:t>
            </a:r>
            <a:r>
              <a:rPr altLang="ru-RU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Python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 был анонсирован в 1991 году голландским разработчиком Гвидо Ван </a:t>
            </a:r>
            <a:r>
              <a:rPr altLang="ru-RU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Россумом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. С тех пор данный язык проделал большой путь развития. В 2000 году была издана версия 2.0, а в 2008 году - версия 3.0. Несмотря на вроде такие большие промежутки между версиями постоянно выходят </a:t>
            </a:r>
            <a:r>
              <a:rPr altLang="ru-RU" dirty="0" err="1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подверсии</a:t>
            </a: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. Так, текущей актуальной версией на сегодняшний день является 3.9. </a:t>
            </a:r>
            <a:br>
              <a:rPr dirty="0" lang="en-US" sz="20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altLang="ru-RU" dirty="0" lang="ru-RU" sz="2000">
                <a:latin charset="0" panose="02020603050405020304" pitchFamily="18" typeface="Times New Roman"/>
                <a:cs charset="0" panose="02020603050405020304" pitchFamily="18" typeface="Times New Roman"/>
              </a:rPr>
              <a:t>Более подробную информацию о всех релизах, версиях и изменения языка, а также собственно интерпретаторы и необходимые утилиты для работы и прочую полезную информацию можно найти на официальном сайте </a:t>
            </a:r>
            <a:r>
              <a:rPr dirty="0" lang="en-US" sz="20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</a:t>
            </a:r>
            <a:endParaRPr altLang="ru-RU" dirty="0" lang="ru-RU" sz="2000">
              <a:solidFill>
                <a:srgbClr val="FF0000"/>
              </a:solidFill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A95EF6-4CB0-4DFE-B7B6-97BFE98C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83" y="3312015"/>
            <a:ext cx="4506963" cy="33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altLang="ru-RU" dirty="0" lang="ru-RU"/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3EEBF-1004-4DC3-A779-0E09E9E28F8F}"/>
              </a:ext>
            </a:extLst>
          </p:cNvPr>
          <p:cNvSpPr txBox="1"/>
          <p:nvPr/>
        </p:nvSpPr>
        <p:spPr>
          <a:xfrm>
            <a:off x="1187669" y="2154621"/>
            <a:ext cx="8818179" cy="335713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lvl="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Ч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то такое программа и из чего она состоит 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азберем основные типы данных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Н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апишем свою первую программу 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Комментарии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</a:rPr>
              <a:t>З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накомство со встроенными функциями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indent="-342900" lvl="0" marL="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altLang="ru-RU" dirty="0" lang="ru-RU" sz="2400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риведение типов</a:t>
            </a:r>
            <a:endParaRPr altLang="ru-RU" dirty="0" lang="ru-RU" sz="2400"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84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algn="ctr"/>
            <a:r>
              <a:rPr altLang="ru-RU" dirty="0" lang="ru-RU" sz="36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Что такое программа и из чего она состоит? </a:t>
            </a:r>
            <a:endParaRPr altLang="ru-RU" dirty="0"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E471B-AAFB-4569-931E-74173A31088D}"/>
              </a:ext>
            </a:extLst>
          </p:cNvPr>
          <p:cNvSpPr txBox="1"/>
          <p:nvPr/>
        </p:nvSpPr>
        <p:spPr>
          <a:xfrm>
            <a:off x="1156139" y="1933903"/>
            <a:ext cx="10289627" cy="434086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Программа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 – это алгоритм, записанный на каком-либо языке программирования, или же набор команд для компьютера</a:t>
            </a:r>
          </a:p>
          <a:p>
            <a:pPr algn="ctr"/>
            <a:endParaRPr altLang="ru-RU" dirty="0" lang="ru-RU" sz="2000">
              <a:effectLst/>
              <a:latin charset="0" panose="02020603050405020304" pitchFamily="18" typeface="Times New Roman"/>
              <a:ea charset="0" panose="020F0502020204030204" pitchFamily="34" typeface="Calibri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 1</a:t>
            </a:r>
            <a:endParaRPr altLang="ru-RU" b="1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 2</a:t>
            </a:r>
            <a:endParaRPr altLang="ru-RU" b="1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—————</a:t>
            </a:r>
            <a:endParaRPr altLang="ru-RU" b="1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altLang="ru-RU" b="1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 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Команда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это описание действий, которые должен выполнить компьютер. ( Пример команды: сложение двух чисел или запись данных в файл и т.п.) 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</p:spTree>
    <p:extLst>
      <p:ext uri="{BB962C8B-B14F-4D97-AF65-F5344CB8AC3E}">
        <p14:creationId xmlns:p14="http://schemas.microsoft.com/office/powerpoint/2010/main" val="39510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72D66B0-DE84-42A8-923F-CC493E0BED35}"/>
              </a:ext>
            </a:extLst>
          </p:cNvPr>
          <p:cNvSpPr/>
          <p:nvPr/>
        </p:nvSpPr>
        <p:spPr>
          <a:xfrm>
            <a:off x="3941379" y="536028"/>
            <a:ext cx="4656083" cy="1471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Языки программирования</a:t>
            </a:r>
            <a:endParaRPr altLang="ru-RU" dirty="0"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A0AE10D-6055-4075-B6B3-44E293A7993B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6269421" y="200747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6A74C7-8B4C-442B-9E34-B93C498E989B}"/>
              </a:ext>
            </a:extLst>
          </p:cNvPr>
          <p:cNvCxnSpPr>
            <a:stCxn id="5" idx="2"/>
          </p:cNvCxnSpPr>
          <p:nvPr/>
        </p:nvCxnSpPr>
        <p:spPr>
          <a:xfrm flipH="1">
            <a:off x="6264166" y="2007476"/>
            <a:ext cx="5255" cy="108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AF7EDCF-3553-4B45-8703-826BBE9FF0B5}"/>
              </a:ext>
            </a:extLst>
          </p:cNvPr>
          <p:cNvCxnSpPr/>
          <p:nvPr/>
        </p:nvCxnSpPr>
        <p:spPr>
          <a:xfrm>
            <a:off x="3478924" y="3090041"/>
            <a:ext cx="0" cy="63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600030F-6DDD-442D-83B4-A7D66A62E209}"/>
              </a:ext>
            </a:extLst>
          </p:cNvPr>
          <p:cNvCxnSpPr/>
          <p:nvPr/>
        </p:nvCxnSpPr>
        <p:spPr>
          <a:xfrm>
            <a:off x="9049408" y="3084785"/>
            <a:ext cx="0" cy="63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DB9BEBC-8C4C-4B8E-AFFB-32BECF06D085}"/>
              </a:ext>
            </a:extLst>
          </p:cNvPr>
          <p:cNvCxnSpPr/>
          <p:nvPr/>
        </p:nvCxnSpPr>
        <p:spPr>
          <a:xfrm flipH="1">
            <a:off x="3478924" y="3090041"/>
            <a:ext cx="2785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D030764-02FD-49ED-ADA7-47AF40865293}"/>
              </a:ext>
            </a:extLst>
          </p:cNvPr>
          <p:cNvCxnSpPr/>
          <p:nvPr/>
        </p:nvCxnSpPr>
        <p:spPr>
          <a:xfrm flipH="1">
            <a:off x="6264166" y="3084785"/>
            <a:ext cx="2785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8133689-53DB-4C49-B630-C7F5279C4081}"/>
              </a:ext>
            </a:extLst>
          </p:cNvPr>
          <p:cNvSpPr/>
          <p:nvPr/>
        </p:nvSpPr>
        <p:spPr>
          <a:xfrm>
            <a:off x="1897119" y="3725917"/>
            <a:ext cx="3163609" cy="270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ru-RU" b="1" dirty="0" i="1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Низкоуровневый язык 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программирования  </a:t>
            </a:r>
          </a:p>
          <a:p>
            <a:pPr algn="ctr"/>
            <a:r>
              <a:rPr altLang="ru-RU" dirty="0" lang="ru-RU"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Э</a:t>
            </a:r>
            <a:r>
              <a:rPr altLang="ru-RU" dirty="0" lang="ru-RU" sz="1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то такой язык, в котором каждая команда, написанная программистом, соответствует одной команде процессора.</a:t>
            </a:r>
            <a:endParaRPr altLang="ru-RU" dirty="0" lang="ru-RU" sz="18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/>
            <a:endParaRPr altLang="ru-RU" dirty="0"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2E8B49A-EE80-45AD-ADE8-18C9FB503862}"/>
              </a:ext>
            </a:extLst>
          </p:cNvPr>
          <p:cNvSpPr/>
          <p:nvPr/>
        </p:nvSpPr>
        <p:spPr>
          <a:xfrm>
            <a:off x="7412424" y="3720662"/>
            <a:ext cx="3273967" cy="270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ru-RU" b="1" dirty="0" i="1" lang="ru-RU" sz="17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Высокоуровневый язык</a:t>
            </a:r>
            <a:r>
              <a:rPr altLang="ru-RU" dirty="0" lang="ru-RU" sz="17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 программирования  </a:t>
            </a:r>
          </a:p>
          <a:p>
            <a:pPr algn="ctr"/>
            <a:r>
              <a:rPr altLang="ru-RU" dirty="0" lang="ru-RU" sz="1700">
                <a:latin charset="0" panose="02020603050405020304" pitchFamily="18" typeface="Times New Roman"/>
                <a:ea charset="0" panose="020F0502020204030204" pitchFamily="34" typeface="Calibri"/>
              </a:rPr>
              <a:t>Э</a:t>
            </a:r>
            <a:r>
              <a:rPr altLang="ru-RU" dirty="0" lang="ru-RU" sz="17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то такой язык, в котором команды, написанная программистом, приближены к естественному (английскому) языку, легче воспринимаются человеком, не зависят от конкретного компьютера</a:t>
            </a:r>
            <a:endParaRPr altLang="ru-RU" dirty="0" lang="ru-RU" sz="1700"/>
          </a:p>
        </p:txBody>
      </p:sp>
    </p:spTree>
    <p:extLst>
      <p:ext uri="{BB962C8B-B14F-4D97-AF65-F5344CB8AC3E}">
        <p14:creationId xmlns:p14="http://schemas.microsoft.com/office/powerpoint/2010/main" val="418252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69197-1B28-422F-A212-BA7042FC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algn="ctr"/>
            <a:r>
              <a:rPr altLang="ru-RU" dirty="0" lang="ru-RU" sz="2800">
                <a:latin charset="0" panose="02020603050405020304" pitchFamily="18" typeface="Times New Roman"/>
                <a:ea charset="0" panose="020F0502020204030204" pitchFamily="34" typeface="Calibri"/>
              </a:rPr>
              <a:t>Р</a:t>
            </a:r>
            <a:r>
              <a:rPr altLang="ru-RU" dirty="0" lang="ru-RU" sz="28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азберем из чего состоит программа более детально</a:t>
            </a:r>
            <a:endParaRPr altLang="ru-RU" dirty="0" lang="ru-RU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C819-73D2-417A-88FE-BFE34DB678B2}"/>
              </a:ext>
            </a:extLst>
          </p:cNvPr>
          <p:cNvSpPr txBox="1"/>
          <p:nvPr/>
        </p:nvSpPr>
        <p:spPr>
          <a:xfrm>
            <a:off x="1030014" y="2585545"/>
            <a:ext cx="9522372" cy="304814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1. </a:t>
            </a: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Константа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постоянная величина, имеющая имя, в питоне нет констант. 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2. </a:t>
            </a: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Переменная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изменяющаяся величина, имеющая имя (ячейка памяти). 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3. </a:t>
            </a:r>
            <a:r>
              <a:rPr altLang="ru-RU" b="1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Функция</a:t>
            </a:r>
            <a:r>
              <a:rPr altLang="ru-RU" dirty="0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– вспомогательный алгоритм для выполнения вычислений (вычисление квадратного корня, сложение, вывод текста на экран).</a:t>
            </a:r>
            <a:endParaRPr altLang="ru-RU" dirty="0" lang="ru-RU" sz="24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endParaRPr altLang="ru-RU" dirty="0" lang="ru-RU"/>
          </a:p>
        </p:txBody>
      </p:sp>
    </p:spTree>
    <p:extLst>
      <p:ext uri="{BB962C8B-B14F-4D97-AF65-F5344CB8AC3E}">
        <p14:creationId xmlns:p14="http://schemas.microsoft.com/office/powerpoint/2010/main" val="88402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FCCD3-2CD0-49FD-9FE6-9AE9B422BA60}"/>
              </a:ext>
            </a:extLst>
          </p:cNvPr>
          <p:cNvSpPr txBox="1"/>
          <p:nvPr/>
        </p:nvSpPr>
        <p:spPr>
          <a:xfrm>
            <a:off x="1156136" y="556013"/>
            <a:ext cx="9659007" cy="550419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8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Для того чтоб создать переменную, нам необходимо придумать ей имя, поэтому давайте разберем какие имена можно использовать, а какие нет.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Имена программы, констант, переменных могут включать латинские буквы (A-Z), цифры, знак подчеркивания _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Имена </a:t>
            </a:r>
            <a:r>
              <a:rPr altLang="ru-RU" b="1" dirty="0" lang="ru-RU" sz="2000">
                <a:solidFill>
                  <a:srgbClr val="FF0000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НЕ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могут включать русские буквы пробелы скобки, знаки +,  =, !, ? и др. имя не может начинаться с цифры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Например A, b, </a:t>
            </a:r>
            <a:r>
              <a:rPr altLang="ru-RU" dirty="0" err="1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number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, _</a:t>
            </a:r>
            <a:r>
              <a:rPr altLang="ru-RU" dirty="0" err="1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counter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, num1 - являются корректными именами.</a:t>
            </a:r>
            <a:endParaRPr altLang="ru-RU" dirty="0" lang="ru-RU" sz="2000"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А вот имена 1number, Вася, R&amp;B, [</a:t>
            </a:r>
            <a:r>
              <a:rPr altLang="ru-RU" dirty="0" err="1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QuQu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], </a:t>
            </a:r>
            <a:r>
              <a:rPr altLang="ru-RU" dirty="0" err="1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A+b</a:t>
            </a:r>
            <a:r>
              <a:rPr altLang="ru-RU" dirty="0" lang="ru-RU" sz="2000"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 и т.п. использовать </a:t>
            </a:r>
            <a:r>
              <a:rPr altLang="ru-RU" b="1" dirty="0" lang="ru-RU" sz="2000">
                <a:solidFill>
                  <a:srgbClr val="FF0000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  <a:cs charset="0" panose="02020603050405020304" pitchFamily="18" typeface="Times New Roman"/>
              </a:rPr>
              <a:t>НЕЛЬЗЯ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altLang="ru-RU" b="1" dirty="0" lang="ru-RU" sz="2000">
              <a:solidFill>
                <a:srgbClr val="FF0000"/>
              </a:solidFill>
              <a:effectLst/>
              <a:latin charset="0" panose="020F0502020204030204" pitchFamily="34" typeface="Calibri"/>
              <a:ea charset="0" panose="020F0502020204030204" pitchFamily="34" typeface="Calibri"/>
              <a:cs charset="0" panose="02020603050405020304" pitchFamily="18" typeface="Times New Roman"/>
            </a:endParaRPr>
          </a:p>
          <a:p>
            <a:pPr algn="ctr"/>
            <a:r>
              <a:rPr altLang="ru-RU" b="1" dirty="0" i="1" lang="ru-RU" sz="24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Интересный факт</a:t>
            </a:r>
            <a:r>
              <a:rPr altLang="ru-RU" dirty="0" i="1" lang="ru-RU" sz="2000">
                <a:solidFill>
                  <a:srgbClr val="0070C0"/>
                </a:solidFill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 </a:t>
            </a:r>
          </a:p>
          <a:p>
            <a:r>
              <a:rPr altLang="ru-RU" dirty="0" i="1" lang="ru-RU" sz="2400">
                <a:latin charset="0" panose="02020603050405020304" pitchFamily="18" typeface="Times New Roman"/>
                <a:ea charset="0" panose="020F0502020204030204" pitchFamily="34" typeface="Calibri"/>
              </a:rPr>
              <a:t>П</a:t>
            </a:r>
            <a:r>
              <a:rPr altLang="ru-RU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еременные B и b будут восприниматься программой как две разные переменные, так как язык </a:t>
            </a:r>
            <a:r>
              <a:rPr altLang="ru-RU" dirty="0" err="1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Python</a:t>
            </a:r>
            <a:r>
              <a:rPr altLang="ru-RU" dirty="0" i="1" lang="ru-RU" sz="2400">
                <a:effectLst/>
                <a:latin charset="0" panose="02020603050405020304" pitchFamily="18" typeface="Times New Roman"/>
                <a:ea charset="0" panose="020F0502020204030204" pitchFamily="34" typeface="Calibri"/>
              </a:rPr>
              <a:t> чувствителен к регистру.</a:t>
            </a:r>
            <a:endParaRPr altLang="ru-RU" dirty="0" i="1" lang="ru-RU" sz="2400"/>
          </a:p>
        </p:txBody>
      </p:sp>
    </p:spTree>
    <p:extLst>
      <p:ext uri="{BB962C8B-B14F-4D97-AF65-F5344CB8AC3E}">
        <p14:creationId xmlns:p14="http://schemas.microsoft.com/office/powerpoint/2010/main" val="701954676"/>
      </p:ext>
    </p:extLst>
  </p:cSld>
  <p:clrMapOvr>
    <a:masterClrMapping/>
  </p:clrMapOvr>
</p:sld>
</file>

<file path=ppt/theme/_rels/theme1.xml.rels><?xml version="1.0" encoding="UTF-8" standalone="yes"?>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СавонVTI">
  <a:themeElements>
    <a:clrScheme name="FIVE">
      <a:dk1>
        <a:sysClr lastClr="000000" val="windowText"/>
      </a:dk1>
      <a:lt1>
        <a:sysClr lastClr="FFFFFF" val="window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panose="020F0302020204030204"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302020204030204"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</a:ln>
        <a:ln algn="ctr" cap="flat" cmpd="sng" w="12700">
          <a:solidFill>
            <a:schemeClr val="phClr"/>
          </a:solidFill>
          <a:prstDash val="solid"/>
        </a:ln>
        <a:ln algn="ctr" cap="flat" cmpd="sng" w="1905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38100" dir="5400000" dist="12700" rotWithShape="0">
              <a:srgbClr val="000000">
                <a:alpha val="63000"/>
              </a:srgbClr>
            </a:outerShdw>
          </a:effectLst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4200000"/>
            </a:lightRig>
          </a:scene3d>
          <a:sp3d prstMaterial="flat">
            <a:bevelT h="63500" prst="riblet" w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algn="tl" flip="none" sx="60000" sy="60000" tx="0" ty="0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9E57F44F-DA93-4254-91DF-B1426C3EFFA1}" name="Office_41798989_TF78438558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Words>1072</Words>
  <Paragraphs>118</Paragraphs>
  <Slides>22</Slides>
  <Notes>0</Notes>
  <TotalTime>2387</TotalTime>
  <HiddenSlides>0</HiddenSlides>
  <MMClips>0</MMClips>
  <ScaleCrop>false</ScaleCrop>
  <HeadingPairs>
    <vt:vector baseType="variant" size="6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baseType="lpstr" size="28">
      <vt:lpstr>Calibri</vt:lpstr>
      <vt:lpstr>Century Gothic</vt:lpstr>
      <vt:lpstr>Garamond</vt:lpstr>
      <vt:lpstr>Times New Roman</vt:lpstr>
      <vt:lpstr>Wingdings</vt:lpstr>
      <vt:lpstr>СавонVTI</vt:lpstr>
      <vt:lpstr>Знакомство с PYTHON</vt:lpstr>
      <vt:lpstr>Программист — специалист, занимающийся созданием компьютерных программ.</vt:lpstr>
      <vt:lpstr>Презентация PowerPoint</vt:lpstr>
      <vt:lpstr>Впервые язык Python был анонсирован в 1991 году голландским разработчиком Гвидо Ван Россумом. С тех пор данный язык проделал большой путь развития. В 2000 году была издана версия 2.0, а в 2008 году - версия 3.0. Несмотря на вроде такие большие промежутки между версиями постоянно выходят подверсии. Так, текущей актуальной версией на сегодняшний день является 3.9.  Более подробную информацию о всех релизах, версиях и изменения языка, а также собственно интерпретаторы и необходимые утилиты для работы и прочую полезную информацию можно найти на официальном сайте https://www.python.org</vt:lpstr>
      <vt:lpstr>План занятия</vt:lpstr>
      <vt:lpstr>Что такое программа и из чего она состоит?</vt:lpstr>
      <vt:lpstr>Презентация PowerPoint</vt:lpstr>
      <vt:lpstr>Разберем из чего состоит программа более детально</vt:lpstr>
      <vt:lpstr>Презентация PowerPoint</vt:lpstr>
      <vt:lpstr>Разберем основные типы данных?</vt:lpstr>
      <vt:lpstr>Комментарии</vt:lpstr>
      <vt:lpstr>Напишем свою первую программу</vt:lpstr>
      <vt:lpstr>Знакомство со встроенными функциями</vt:lpstr>
      <vt:lpstr>Результат работы первой программы</vt:lpstr>
      <vt:lpstr>Как изменить значение переменной?</vt:lpstr>
      <vt:lpstr>Арифметические выражения и операции</vt:lpstr>
      <vt:lpstr>Напишем программу, которая выполняет простые арифметические операции</vt:lpstr>
      <vt:lpstr>Презентация PowerPoint</vt:lpstr>
      <vt:lpstr>Знакомство со встроенными функциями</vt:lpstr>
      <vt:lpstr>Для того, чтобы мы могли считать число или переменную типа bool,float,int Нам нужно функцию input(), обернуть в int(), либо float(), либо bool()</vt:lpstr>
      <vt:lpstr>Задание №1  Необходимо написать программу, которая требует у пользователя ввести два целых числа, строку и одно дробное число, далее выводит на экран строку и сумму двух целых и дробного числа</vt:lpstr>
      <vt:lpstr>Домашнее задание</vt:lpstr>
    </vt:vector>
  </TitlesOfParts>
  <LinksUpToDate>false</LinksUpToDate>
  <SharedDoc>false</SharedDoc>
  <HyperlinksChanged>false</HyperlinksChanged>
  <Application>Microsoft Office PowerPoint</Application>
  <AppVersion>16.0000</AppVersion>
  <PresentationFormat>Широкоэкранный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2021-03-29T05:27:22Z</dcterms:created>
  <dc:creator>Diana Mir</dc:creator>
  <cp:lastModifiedBy>Яна Шавель</cp:lastModifiedBy>
  <dcterms:modified xsi:type="dcterms:W3CDTF">2021-09-18T17:04:30Z</dcterms:modified>
  <cp:revision>33</cp:revision>
  <dc:title>Знакомство с PYTHON</dc:title>
</cp:coreProperties>
</file>