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презентации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defRPr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12" name="Автор и дата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343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Автор и дата</a:t>
            </a:r>
          </a:p>
        </p:txBody>
      </p:sp>
      <p:sp>
        <p:nvSpPr>
          <p:cNvPr id="13" name="Уровень текста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Подзаголовок презентации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Информационное сообщ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Уровень текста 1…"/>
          <p:cNvSpPr txBox="1"/>
          <p:nvPr>
            <p:ph type="body" sz="half" idx="1" hasCustomPrompt="1"/>
          </p:nvPr>
        </p:nvSpPr>
        <p:spPr>
          <a:xfrm>
            <a:off x="1270000" y="4546600"/>
            <a:ext cx="21844000" cy="4678065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Информационное сообщение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Важный ф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Уровень текста 1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Avenir Next Demi 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Avenir Next Demi 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Avenir Next Demi 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Avenir Next Demi 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Avenir Next Demi Bold"/>
              </a:defRPr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Информация о факте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Информация о факте</a:t>
            </a:r>
          </a:p>
        </p:txBody>
      </p:sp>
      <p:sp>
        <p:nvSpPr>
          <p:cNvPr id="10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Авторство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792479">
              <a:spcBef>
                <a:spcPts val="0"/>
              </a:spcBef>
              <a:buClrTx/>
              <a:buSzTx/>
              <a:buNone/>
              <a:defRPr sz="4224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Авторство</a:t>
            </a:r>
          </a:p>
        </p:txBody>
      </p:sp>
      <p:sp>
        <p:nvSpPr>
          <p:cNvPr id="116" name="Уровень текста 1…"/>
          <p:cNvSpPr txBox="1"/>
          <p:nvPr>
            <p:ph type="body" sz="half" idx="1" hasCustomPrompt="1"/>
          </p:nvPr>
        </p:nvSpPr>
        <p:spPr>
          <a:xfrm>
            <a:off x="1270000" y="4659369"/>
            <a:ext cx="21844000" cy="439420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5pPr>
          </a:lstStyle>
          <a:p>
            <a:pPr/>
            <a:r>
              <a:t>«Важная цитата»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482346840_2880x1920.jpg"/>
          <p:cNvSpPr/>
          <p:nvPr>
            <p:ph type="pic" sz="half" idx="21"/>
          </p:nvPr>
        </p:nvSpPr>
        <p:spPr>
          <a:xfrm>
            <a:off x="12192000" y="62293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908252162_2439x1626.jpg"/>
          <p:cNvSpPr/>
          <p:nvPr>
            <p:ph type="pic" sz="half" idx="22"/>
          </p:nvPr>
        </p:nvSpPr>
        <p:spPr>
          <a:xfrm>
            <a:off x="12192000" y="-641351"/>
            <a:ext cx="12192000" cy="8128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579215462_1440x2158.jpg"/>
          <p:cNvSpPr/>
          <p:nvPr>
            <p:ph type="pic" idx="23"/>
          </p:nvPr>
        </p:nvSpPr>
        <p:spPr>
          <a:xfrm>
            <a:off x="-1" y="-2258501"/>
            <a:ext cx="12166601" cy="182330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Изображение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Изображение"/>
          <p:cNvSpPr/>
          <p:nvPr>
            <p:ph type="pic" idx="21"/>
          </p:nvPr>
        </p:nvSpPr>
        <p:spPr>
          <a:xfrm>
            <a:off x="0" y="-762000"/>
            <a:ext cx="24384000" cy="15240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Автор и дата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343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Автор и дата</a:t>
            </a:r>
          </a:p>
        </p:txBody>
      </p:sp>
      <p:sp>
        <p:nvSpPr>
          <p:cNvPr id="23" name="Заголовок презентации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/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24" name="Уровень текста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Подзаголовок презентации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 (вариан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Изображение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Заголовок слайда"/>
          <p:cNvSpPr txBox="1"/>
          <p:nvPr>
            <p:ph type="title" hasCustomPrompt="1"/>
          </p:nvPr>
        </p:nvSpPr>
        <p:spPr>
          <a:xfrm>
            <a:off x="1270000" y="3886200"/>
            <a:ext cx="9652000" cy="3200202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34" name="Уровень текста 1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Подзаголовок слайда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Заголовок слайда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43" name="Подзаголовок слайда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44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Уровень текста 1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579215462_1440x2158.jpg"/>
          <p:cNvSpPr/>
          <p:nvPr>
            <p:ph type="pic" idx="21"/>
          </p:nvPr>
        </p:nvSpPr>
        <p:spPr>
          <a:xfrm>
            <a:off x="12204700" y="-2277533"/>
            <a:ext cx="12192000" cy="1827106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Заголовок слайда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62" name="Уровень текста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Подзаголовок слайда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6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Заголовок раздела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00FF00"/>
                    </a:gs>
                    <a:gs pos="100000">
                      <a:srgbClr val="007DFF"/>
                    </a:gs>
                  </a:gsLst>
                  <a:lin ang="3965999" scaled="0"/>
                </a:gradFill>
              </a:defRPr>
            </a:lvl1pPr>
          </a:lstStyle>
          <a:p>
            <a:pPr/>
            <a:r>
              <a:t>Заголовок раздела</a:t>
            </a:r>
          </a:p>
        </p:txBody>
      </p:sp>
      <p:sp>
        <p:nvSpPr>
          <p:cNvPr id="7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Заголовок слайда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80" name="Подзаголовок слайда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8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овестка д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Заголовок повестки дня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повестки дня</a:t>
            </a:r>
          </a:p>
        </p:txBody>
      </p:sp>
      <p:sp>
        <p:nvSpPr>
          <p:cNvPr id="89" name="Подзаголовок повестки дня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Подзаголовок повестки дня</a:t>
            </a:r>
          </a:p>
        </p:txBody>
      </p:sp>
      <p:sp>
        <p:nvSpPr>
          <p:cNvPr id="90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457200" defTabSz="825500">
              <a:buClrTx/>
              <a:buSzTx/>
              <a:buNone/>
              <a:defRPr spc="-55" sz="5500"/>
            </a:lvl2pPr>
            <a:lvl3pPr marL="0" indent="914400" defTabSz="825500">
              <a:buClrTx/>
              <a:buSzTx/>
              <a:buNone/>
              <a:defRPr spc="-55" sz="5500"/>
            </a:lvl3pPr>
            <a:lvl4pPr marL="0" indent="1371600" defTabSz="825500">
              <a:buClrTx/>
              <a:buSzTx/>
              <a:buNone/>
              <a:defRPr spc="-55" sz="5500"/>
            </a:lvl4pPr>
            <a:lvl5pPr marL="0" indent="1828800" defTabSz="825500">
              <a:buClrTx/>
              <a:buSzTx/>
              <a:buNone/>
              <a:defRPr spc="-55" sz="5500"/>
            </a:lvl5pPr>
          </a:lstStyle>
          <a:p>
            <a:pPr/>
            <a:r>
              <a:t>Темы повестки дня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gradFill flip="none" rotWithShape="1">
          <a:gsLst>
            <a:gs pos="0">
              <a:srgbClr val="000000"/>
            </a:gs>
            <a:gs pos="100000">
              <a:srgbClr val="3B3B3B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слайда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Заголовок слайда</a:t>
            </a:r>
          </a:p>
        </p:txBody>
      </p:sp>
      <p:sp>
        <p:nvSpPr>
          <p:cNvPr id="3" name="Уровень текста 1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11966448" y="13065506"/>
            <a:ext cx="438405" cy="482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2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MySQL"/>
          <p:cNvSpPr txBox="1"/>
          <p:nvPr>
            <p:ph type="ctrTitle"/>
          </p:nvPr>
        </p:nvSpPr>
        <p:spPr>
          <a:xfrm>
            <a:off x="1270000" y="2045218"/>
            <a:ext cx="21844000" cy="3879454"/>
          </a:xfrm>
          <a:prstGeom prst="rect">
            <a:avLst/>
          </a:prstGeom>
        </p:spPr>
        <p:txBody>
          <a:bodyPr/>
          <a:lstStyle/>
          <a:p>
            <a:pPr/>
            <a:r>
              <a:t>MySQL</a:t>
            </a:r>
          </a:p>
        </p:txBody>
      </p:sp>
      <p:sp>
        <p:nvSpPr>
          <p:cNvPr id="152" name="Overon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Overone</a:t>
            </a:r>
          </a:p>
        </p:txBody>
      </p:sp>
      <p:sp>
        <p:nvSpPr>
          <p:cNvPr id="153" name="Базовый курс"/>
          <p:cNvSpPr txBox="1"/>
          <p:nvPr>
            <p:ph type="subTitle" sz="quarter" idx="1"/>
          </p:nvPr>
        </p:nvSpPr>
        <p:spPr>
          <a:xfrm>
            <a:off x="1269999" y="6982949"/>
            <a:ext cx="21844001" cy="2512352"/>
          </a:xfrm>
          <a:prstGeom prst="rect">
            <a:avLst/>
          </a:prstGeom>
        </p:spPr>
        <p:txBody>
          <a:bodyPr/>
          <a:lstStyle/>
          <a:p>
            <a:pPr/>
            <a:r>
              <a:t>Базовый курс</a:t>
            </a:r>
          </a:p>
        </p:txBody>
      </p:sp>
      <p:pic>
        <p:nvPicPr>
          <p:cNvPr id="154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185966" y="12488816"/>
            <a:ext cx="1049099" cy="113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Символьные типы"/>
          <p:cNvSpPr txBox="1"/>
          <p:nvPr>
            <p:ph type="title"/>
          </p:nvPr>
        </p:nvSpPr>
        <p:spPr>
          <a:xfrm>
            <a:off x="744721" y="-478954"/>
            <a:ext cx="23390032" cy="2870203"/>
          </a:xfrm>
          <a:prstGeom prst="rect">
            <a:avLst/>
          </a:prstGeom>
        </p:spPr>
        <p:txBody>
          <a:bodyPr/>
          <a:lstStyle/>
          <a:p>
            <a:pPr/>
            <a:r>
              <a:t>Символьные типы</a:t>
            </a:r>
          </a:p>
        </p:txBody>
      </p:sp>
      <p:sp>
        <p:nvSpPr>
          <p:cNvPr id="202" name="CHAR: представляет строку фиксированной длины.…"/>
          <p:cNvSpPr txBox="1"/>
          <p:nvPr/>
        </p:nvSpPr>
        <p:spPr>
          <a:xfrm>
            <a:off x="5126822" y="2978894"/>
            <a:ext cx="14994637" cy="322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2438400">
              <a:spcBef>
                <a:spcPts val="2400"/>
              </a:spcBef>
              <a:defRPr sz="4800">
                <a:solidFill>
                  <a:srgbClr val="AA7942"/>
                </a:solidFill>
              </a:defRPr>
            </a:pPr>
            <a:r>
              <a:rPr b="1"/>
              <a:t>CHAR</a:t>
            </a:r>
            <a:r>
              <a:t>: представляет строку фиксированной длины.</a:t>
            </a:r>
          </a:p>
          <a:p>
            <a:pPr defTabSz="2438400">
              <a:spcBef>
                <a:spcPts val="2400"/>
              </a:spcBef>
              <a:defRPr sz="4800">
                <a:solidFill>
                  <a:srgbClr val="FFFFFF"/>
                </a:solidFill>
              </a:defRPr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CHAR(10)</a:t>
            </a:r>
            <a:r>
              <a:t> - строка из десяти символов.</a:t>
            </a:r>
          </a:p>
        </p:txBody>
      </p:sp>
      <p:pic>
        <p:nvPicPr>
          <p:cNvPr id="203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185966" y="12488816"/>
            <a:ext cx="1049099" cy="1130000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VARCHAR: представляет строку переменной длины.…"/>
          <p:cNvSpPr txBox="1"/>
          <p:nvPr/>
        </p:nvSpPr>
        <p:spPr>
          <a:xfrm>
            <a:off x="5135966" y="6792340"/>
            <a:ext cx="15255546" cy="322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2438400">
              <a:spcBef>
                <a:spcPts val="2400"/>
              </a:spcBef>
              <a:defRPr sz="4800">
                <a:solidFill>
                  <a:srgbClr val="AA7942"/>
                </a:solidFill>
              </a:defRPr>
            </a:pPr>
            <a:r>
              <a:rPr b="1"/>
              <a:t>VARCHAR</a:t>
            </a:r>
            <a:r>
              <a:t>: представляет строку переменной длины.</a:t>
            </a:r>
          </a:p>
          <a:p>
            <a:pPr defTabSz="2438400">
              <a:spcBef>
                <a:spcPts val="2400"/>
              </a:spcBef>
              <a:defRPr sz="4800">
                <a:solidFill>
                  <a:srgbClr val="FFFFFF"/>
                </a:solidFill>
              </a:defRPr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VARCHAR(10)</a:t>
            </a:r>
            <a:r>
              <a:t> - строка из десяти символов.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2" grpId="1"/>
      <p:bldP build="whole" bldLvl="1" animBg="1" rev="0" advAuto="0" spid="204" grpId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Числовые типы"/>
          <p:cNvSpPr txBox="1"/>
          <p:nvPr>
            <p:ph type="title"/>
          </p:nvPr>
        </p:nvSpPr>
        <p:spPr>
          <a:xfrm>
            <a:off x="735576" y="-1142464"/>
            <a:ext cx="23390032" cy="2870203"/>
          </a:xfrm>
          <a:prstGeom prst="rect">
            <a:avLst/>
          </a:prstGeom>
        </p:spPr>
        <p:txBody>
          <a:bodyPr/>
          <a:lstStyle/>
          <a:p>
            <a:pPr/>
            <a:r>
              <a:t>Числовые типы</a:t>
            </a:r>
          </a:p>
        </p:txBody>
      </p:sp>
      <p:sp>
        <p:nvSpPr>
          <p:cNvPr id="207" name="TINYINT: представляет целые числа от -127 до 128, занимает 1 байт"/>
          <p:cNvSpPr txBox="1"/>
          <p:nvPr/>
        </p:nvSpPr>
        <p:spPr>
          <a:xfrm>
            <a:off x="1320830" y="2794874"/>
            <a:ext cx="19678804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2438400">
              <a:spcBef>
                <a:spcPts val="2400"/>
              </a:spcBef>
              <a:defRPr sz="4800">
                <a:solidFill>
                  <a:srgbClr val="AA7942"/>
                </a:solidFill>
              </a:defRPr>
            </a:pPr>
            <a:r>
              <a:rPr b="1"/>
              <a:t>TINYINT</a:t>
            </a:r>
            <a:r>
              <a:t>: представляет целые числа от -127 до 128, занимает 1 байт</a:t>
            </a:r>
          </a:p>
        </p:txBody>
      </p:sp>
      <p:pic>
        <p:nvPicPr>
          <p:cNvPr id="208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185966" y="12488816"/>
            <a:ext cx="1049099" cy="1130000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BOOL: может хранить два значения 0 и 1"/>
          <p:cNvSpPr txBox="1"/>
          <p:nvPr/>
        </p:nvSpPr>
        <p:spPr>
          <a:xfrm>
            <a:off x="1293184" y="4248894"/>
            <a:ext cx="12226444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2438400">
              <a:spcBef>
                <a:spcPts val="2400"/>
              </a:spcBef>
              <a:defRPr b="1" sz="4800">
                <a:solidFill>
                  <a:srgbClr val="AA7942"/>
                </a:solidFill>
              </a:defRPr>
            </a:pPr>
            <a:r>
              <a:t>BOOL: </a:t>
            </a:r>
            <a:r>
              <a:rPr b="0"/>
              <a:t>может хранить два значения 0 и 1</a:t>
            </a:r>
            <a:r>
              <a:t> </a:t>
            </a:r>
          </a:p>
        </p:txBody>
      </p:sp>
      <p:sp>
        <p:nvSpPr>
          <p:cNvPr id="210" name="SMALLINT: представляет целые числа от -32768 до 32767, занимает 2 байтa"/>
          <p:cNvSpPr txBox="1"/>
          <p:nvPr/>
        </p:nvSpPr>
        <p:spPr>
          <a:xfrm>
            <a:off x="1209903" y="5702914"/>
            <a:ext cx="22161705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2438400">
              <a:spcBef>
                <a:spcPts val="2400"/>
              </a:spcBef>
              <a:defRPr sz="4800">
                <a:solidFill>
                  <a:srgbClr val="AA7942"/>
                </a:solidFill>
              </a:defRPr>
            </a:pPr>
            <a:r>
              <a:rPr b="1"/>
              <a:t>SMALLINT</a:t>
            </a:r>
            <a:r>
              <a:t>: представляет целые числа от -32768 до 32767, занимает 2 байтa </a:t>
            </a:r>
          </a:p>
        </p:txBody>
      </p:sp>
      <p:sp>
        <p:nvSpPr>
          <p:cNvPr id="211" name="MEDIUMINT: представляет целые числа от -8388608 до 8388607, 3 байта"/>
          <p:cNvSpPr txBox="1"/>
          <p:nvPr/>
        </p:nvSpPr>
        <p:spPr>
          <a:xfrm>
            <a:off x="1235690" y="7156935"/>
            <a:ext cx="21208900" cy="312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2438400">
              <a:spcBef>
                <a:spcPts val="2400"/>
              </a:spcBef>
              <a:defRPr sz="4800">
                <a:solidFill>
                  <a:srgbClr val="AA7942"/>
                </a:solidFill>
              </a:defRPr>
            </a:pPr>
            <a:r>
              <a:rPr b="1"/>
              <a:t>MEDIUMINT</a:t>
            </a:r>
            <a:r>
              <a:t>: представляет целые числа от -8388608 до 8388607, 3 байта</a:t>
            </a:r>
            <a:br/>
          </a:p>
          <a:p>
            <a:pPr marL="457200" indent="-317500" algn="l" defTabSz="457200">
              <a:buClr>
                <a:srgbClr val="000000"/>
              </a:buClr>
              <a:buSzPct val="100000"/>
              <a:buFont typeface="Verdana"/>
              <a:buChar char="•"/>
              <a:defRPr sz="13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  <a:p>
            <a:pPr algn="l" defTabSz="2438400">
              <a:spcBef>
                <a:spcPts val="2400"/>
              </a:spcBef>
              <a:defRPr sz="4800">
                <a:solidFill>
                  <a:srgbClr val="AA7942"/>
                </a:solidFill>
              </a:defRPr>
            </a:pPr>
            <a:r>
              <a:t> </a:t>
            </a:r>
          </a:p>
        </p:txBody>
      </p:sp>
      <p:sp>
        <p:nvSpPr>
          <p:cNvPr id="212" name="INT: представляет целые числа от -2147483648 до 2147483647, 4 байта"/>
          <p:cNvSpPr txBox="1"/>
          <p:nvPr/>
        </p:nvSpPr>
        <p:spPr>
          <a:xfrm>
            <a:off x="1237550" y="8610955"/>
            <a:ext cx="20832776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2438400">
              <a:spcBef>
                <a:spcPts val="2400"/>
              </a:spcBef>
              <a:defRPr sz="4800">
                <a:solidFill>
                  <a:srgbClr val="AA7942"/>
                </a:solidFill>
              </a:defRPr>
            </a:pPr>
            <a:r>
              <a:rPr b="1"/>
              <a:t>INT</a:t>
            </a:r>
            <a:r>
              <a:t>: представляет целые числа от -2147483648 до 2147483647, 4 байта </a:t>
            </a:r>
          </a:p>
        </p:txBody>
      </p:sp>
      <p:sp>
        <p:nvSpPr>
          <p:cNvPr id="213" name="FLOAT: хранит дробные числа с плавающей точкой, 4 байта"/>
          <p:cNvSpPr txBox="1"/>
          <p:nvPr/>
        </p:nvSpPr>
        <p:spPr>
          <a:xfrm>
            <a:off x="1237550" y="9954391"/>
            <a:ext cx="17534230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2438400">
              <a:spcBef>
                <a:spcPts val="2400"/>
              </a:spcBef>
              <a:defRPr sz="4800">
                <a:solidFill>
                  <a:srgbClr val="AA7942"/>
                </a:solidFill>
              </a:defRPr>
            </a:pPr>
            <a:r>
              <a:rPr b="1"/>
              <a:t>FLOAT</a:t>
            </a:r>
            <a:r>
              <a:t>: хранит дробные числа с плавающей точкой, 4 байта </a:t>
            </a:r>
          </a:p>
        </p:txBody>
      </p:sp>
      <p:sp>
        <p:nvSpPr>
          <p:cNvPr id="214" name="DOUBLE: хранит дробные числа с плавающей точкой, 8 байт"/>
          <p:cNvSpPr txBox="1"/>
          <p:nvPr/>
        </p:nvSpPr>
        <p:spPr>
          <a:xfrm>
            <a:off x="1237550" y="11297826"/>
            <a:ext cx="17821961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2438400">
              <a:spcBef>
                <a:spcPts val="2400"/>
              </a:spcBef>
              <a:defRPr sz="4800">
                <a:solidFill>
                  <a:srgbClr val="AA7942"/>
                </a:solidFill>
              </a:defRPr>
            </a:pPr>
            <a:r>
              <a:rPr b="1"/>
              <a:t>DOUBLE</a:t>
            </a:r>
            <a:r>
              <a:t>: хранит дробные числа с плавающей точкой, 8 байт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8" presetID="2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8" presetID="2" grpId="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8" presetID="2" grpId="6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8" presetID="2" grpId="7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4" grpId="7"/>
      <p:bldP build="whole" bldLvl="1" animBg="1" rev="0" advAuto="0" spid="207" grpId="1"/>
      <p:bldP build="whole" bldLvl="1" animBg="1" rev="0" advAuto="0" spid="212" grpId="5"/>
      <p:bldP build="whole" bldLvl="1" animBg="1" rev="0" advAuto="0" spid="209" grpId="2"/>
      <p:bldP build="whole" bldLvl="1" animBg="1" rev="0" advAuto="0" spid="210" grpId="3"/>
      <p:bldP build="whole" bldLvl="1" animBg="1" rev="0" advAuto="0" spid="213" grpId="6"/>
      <p:bldP build="whole" bldLvl="1" animBg="1" rev="0" advAuto="0" spid="211" grpId="4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Типы для работы с датой и временем"/>
          <p:cNvSpPr txBox="1"/>
          <p:nvPr>
            <p:ph type="title"/>
          </p:nvPr>
        </p:nvSpPr>
        <p:spPr>
          <a:xfrm>
            <a:off x="737005" y="136391"/>
            <a:ext cx="23390032" cy="2870203"/>
          </a:xfrm>
          <a:prstGeom prst="rect">
            <a:avLst/>
          </a:prstGeom>
        </p:spPr>
        <p:txBody>
          <a:bodyPr/>
          <a:lstStyle/>
          <a:p>
            <a:pPr/>
            <a:r>
              <a:t>Типы для работы с датой и временем</a:t>
            </a:r>
          </a:p>
        </p:txBody>
      </p:sp>
      <p:sp>
        <p:nvSpPr>
          <p:cNvPr id="217" name="DATE: хранит даты,  формат yyyy-mm-dd"/>
          <p:cNvSpPr txBox="1"/>
          <p:nvPr/>
        </p:nvSpPr>
        <p:spPr>
          <a:xfrm>
            <a:off x="2350588" y="4674819"/>
            <a:ext cx="11704016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2438400">
              <a:spcBef>
                <a:spcPts val="2400"/>
              </a:spcBef>
              <a:defRPr sz="4800">
                <a:solidFill>
                  <a:srgbClr val="AA7942"/>
                </a:solidFill>
              </a:defRPr>
            </a:pPr>
            <a:r>
              <a:rPr b="1"/>
              <a:t>DATE</a:t>
            </a:r>
            <a:r>
              <a:t>: хранит даты,  формат yyyy-mm-dd</a:t>
            </a:r>
          </a:p>
        </p:txBody>
      </p:sp>
      <p:pic>
        <p:nvPicPr>
          <p:cNvPr id="218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185966" y="12488816"/>
            <a:ext cx="1049099" cy="1130000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TIME: хранит время, формат &quot;hh:mm:ss&quot;"/>
          <p:cNvSpPr txBox="1"/>
          <p:nvPr/>
        </p:nvSpPr>
        <p:spPr>
          <a:xfrm>
            <a:off x="2322942" y="6128840"/>
            <a:ext cx="11889334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2438400">
              <a:spcBef>
                <a:spcPts val="2400"/>
              </a:spcBef>
              <a:defRPr b="1" sz="4800">
                <a:solidFill>
                  <a:srgbClr val="AA7942"/>
                </a:solidFill>
              </a:defRPr>
            </a:pPr>
            <a:r>
              <a:t>TIME: </a:t>
            </a:r>
            <a:r>
              <a:rPr b="0"/>
              <a:t>хранит время, формат "hh:mm:ss"</a:t>
            </a:r>
            <a:r>
              <a:t> </a:t>
            </a:r>
          </a:p>
        </p:txBody>
      </p:sp>
      <p:sp>
        <p:nvSpPr>
          <p:cNvPr id="220" name="DATETIME: объединяет время и дату, формат &quot;yyyy-mm-dd hh:mm:ss»"/>
          <p:cNvSpPr txBox="1"/>
          <p:nvPr/>
        </p:nvSpPr>
        <p:spPr>
          <a:xfrm>
            <a:off x="2239661" y="7582860"/>
            <a:ext cx="20384720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2438400">
              <a:spcBef>
                <a:spcPts val="2400"/>
              </a:spcBef>
              <a:defRPr sz="4800">
                <a:solidFill>
                  <a:srgbClr val="AA7942"/>
                </a:solidFill>
              </a:defRPr>
            </a:pPr>
            <a:r>
              <a:rPr b="1"/>
              <a:t>DATETIME</a:t>
            </a:r>
            <a:r>
              <a:t>: объединяет время и дату, формат "yyyy-mm-dd hh:mm:ss» </a:t>
            </a:r>
          </a:p>
        </p:txBody>
      </p:sp>
      <p:sp>
        <p:nvSpPr>
          <p:cNvPr id="221" name="YEAR: хранит год в виде 4 цифр"/>
          <p:cNvSpPr txBox="1"/>
          <p:nvPr/>
        </p:nvSpPr>
        <p:spPr>
          <a:xfrm>
            <a:off x="2236803" y="9036880"/>
            <a:ext cx="9482633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2438400">
              <a:spcBef>
                <a:spcPts val="2400"/>
              </a:spcBef>
              <a:defRPr sz="4800">
                <a:solidFill>
                  <a:srgbClr val="AA7942"/>
                </a:solidFill>
              </a:defRPr>
            </a:pPr>
            <a:r>
              <a:rPr b="1"/>
              <a:t>YEAR</a:t>
            </a:r>
            <a:r>
              <a:t>: хранит год в виде 4 цифр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8" presetID="2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0" grpId="3"/>
      <p:bldP build="whole" bldLvl="1" animBg="1" rev="0" advAuto="0" spid="221" grpId="4"/>
      <p:bldP build="whole" bldLvl="1" animBg="1" rev="0" advAuto="0" spid="217" grpId="1"/>
      <p:bldP build="whole" bldLvl="1" animBg="1" rev="0" advAuto="0" spid="219" grpId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Тема 3. Атрибуты столбцов и таблиц"/>
          <p:cNvSpPr txBox="1"/>
          <p:nvPr>
            <p:ph type="title"/>
          </p:nvPr>
        </p:nvSpPr>
        <p:spPr>
          <a:xfrm>
            <a:off x="1010815" y="4707855"/>
            <a:ext cx="22362370" cy="4300290"/>
          </a:xfrm>
          <a:prstGeom prst="rect">
            <a:avLst/>
          </a:prstGeom>
        </p:spPr>
        <p:txBody>
          <a:bodyPr/>
          <a:lstStyle>
            <a:lvl1pPr defTabSz="734694">
              <a:defRPr spc="-309" sz="10324"/>
            </a:lvl1pPr>
          </a:lstStyle>
          <a:p>
            <a:pPr/>
            <a:r>
              <a:t>Тема 3. Атрибуты столбцов и таблиц</a:t>
            </a:r>
          </a:p>
        </p:txBody>
      </p:sp>
      <p:pic>
        <p:nvPicPr>
          <p:cNvPr id="224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185966" y="12488816"/>
            <a:ext cx="1049099" cy="113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RIMARY KEY"/>
          <p:cNvSpPr txBox="1"/>
          <p:nvPr>
            <p:ph type="title"/>
          </p:nvPr>
        </p:nvSpPr>
        <p:spPr>
          <a:xfrm>
            <a:off x="735576" y="-1142464"/>
            <a:ext cx="23390032" cy="2870203"/>
          </a:xfrm>
          <a:prstGeom prst="rect">
            <a:avLst/>
          </a:prstGeom>
        </p:spPr>
        <p:txBody>
          <a:bodyPr/>
          <a:lstStyle/>
          <a:p>
            <a:pPr/>
            <a:r>
              <a:t>PRIMARY KEY</a:t>
            </a:r>
          </a:p>
        </p:txBody>
      </p:sp>
      <p:sp>
        <p:nvSpPr>
          <p:cNvPr id="227" name="Атрибут PRIMARY KEY задает первичный ключ таблицы"/>
          <p:cNvSpPr txBox="1"/>
          <p:nvPr/>
        </p:nvSpPr>
        <p:spPr>
          <a:xfrm>
            <a:off x="4279478" y="2171422"/>
            <a:ext cx="16302229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2438400">
              <a:spcBef>
                <a:spcPts val="2400"/>
              </a:spcBef>
              <a:defRPr sz="4800">
                <a:solidFill>
                  <a:srgbClr val="AA7942"/>
                </a:solidFill>
              </a:defRPr>
            </a:pPr>
            <a:r>
              <a:t>Атрибут </a:t>
            </a:r>
            <a:r>
              <a:rPr b="1"/>
              <a:t>PRIMARY KEY</a:t>
            </a:r>
            <a:r>
              <a:t> задает первичный ключ таблицы</a:t>
            </a:r>
          </a:p>
        </p:txBody>
      </p:sp>
      <p:pic>
        <p:nvPicPr>
          <p:cNvPr id="228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185966" y="12488816"/>
            <a:ext cx="1049099" cy="1130000"/>
          </a:xfrm>
          <a:prstGeom prst="rect">
            <a:avLst/>
          </a:prstGeom>
          <a:ln w="12700">
            <a:miter lim="400000"/>
          </a:ln>
        </p:spPr>
      </p:pic>
      <p:sp>
        <p:nvSpPr>
          <p:cNvPr id="229" name="use mydb;…"/>
          <p:cNvSpPr txBox="1"/>
          <p:nvPr/>
        </p:nvSpPr>
        <p:spPr>
          <a:xfrm>
            <a:off x="5103070" y="5351264"/>
            <a:ext cx="6582337" cy="589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2438400">
              <a:spcBef>
                <a:spcPts val="2400"/>
              </a:spcBef>
              <a:defRPr sz="4100">
                <a:solidFill>
                  <a:srgbClr val="FFFFFF"/>
                </a:solidFill>
              </a:defRPr>
            </a:pPr>
            <a:r>
              <a:t>use mydb;</a:t>
            </a:r>
          </a:p>
          <a:p>
            <a:pPr algn="l" defTabSz="2438400">
              <a:spcBef>
                <a:spcPts val="2400"/>
              </a:spcBef>
              <a:defRPr sz="4100">
                <a:solidFill>
                  <a:srgbClr val="FFFFFF"/>
                </a:solidFill>
              </a:defRPr>
            </a:pPr>
            <a:r>
              <a:t>create table Student</a:t>
            </a:r>
          </a:p>
          <a:p>
            <a:pPr algn="l" defTabSz="2438400">
              <a:spcBef>
                <a:spcPts val="2400"/>
              </a:spcBef>
              <a:defRPr sz="4100">
                <a:solidFill>
                  <a:srgbClr val="FFFFFF"/>
                </a:solidFill>
              </a:defRPr>
            </a:pPr>
            <a:r>
              <a:t>(</a:t>
            </a:r>
          </a:p>
          <a:p>
            <a:pPr algn="l" defTabSz="2438400">
              <a:spcBef>
                <a:spcPts val="2400"/>
              </a:spcBef>
              <a:defRPr sz="4100">
                <a:solidFill>
                  <a:srgbClr val="FFFFFF"/>
                </a:solidFill>
              </a:defRPr>
            </a:pPr>
            <a:r>
              <a:t>    Id smallint PRIMARY KEY,</a:t>
            </a:r>
          </a:p>
          <a:p>
            <a:pPr algn="l" defTabSz="2438400">
              <a:spcBef>
                <a:spcPts val="2400"/>
              </a:spcBef>
              <a:defRPr sz="4100">
                <a:solidFill>
                  <a:srgbClr val="FFFFFF"/>
                </a:solidFill>
              </a:defRPr>
            </a:pPr>
            <a:r>
              <a:t>    Name varchar(10)</a:t>
            </a:r>
          </a:p>
          <a:p>
            <a:pPr algn="l" defTabSz="2438400">
              <a:spcBef>
                <a:spcPts val="2400"/>
              </a:spcBef>
              <a:defRPr sz="4100">
                <a:solidFill>
                  <a:srgbClr val="FFFFFF"/>
                </a:solidFill>
              </a:defRPr>
            </a:pPr>
            <a:r>
              <a:t>); </a:t>
            </a:r>
          </a:p>
        </p:txBody>
      </p:sp>
      <p:sp>
        <p:nvSpPr>
          <p:cNvPr id="230" name="use mydb;…"/>
          <p:cNvSpPr txBox="1"/>
          <p:nvPr/>
        </p:nvSpPr>
        <p:spPr>
          <a:xfrm>
            <a:off x="14380981" y="4843264"/>
            <a:ext cx="6582338" cy="690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2438400">
              <a:spcBef>
                <a:spcPts val="2400"/>
              </a:spcBef>
              <a:defRPr sz="4100">
                <a:solidFill>
                  <a:srgbClr val="FFFFFF"/>
                </a:solidFill>
              </a:defRPr>
            </a:pPr>
            <a:r>
              <a:t>use mydb;</a:t>
            </a:r>
          </a:p>
          <a:p>
            <a:pPr algn="l" defTabSz="2438400">
              <a:spcBef>
                <a:spcPts val="2400"/>
              </a:spcBef>
              <a:defRPr sz="4100">
                <a:solidFill>
                  <a:srgbClr val="FFFFFF"/>
                </a:solidFill>
              </a:defRPr>
            </a:pPr>
            <a:r>
              <a:t>create table Student</a:t>
            </a:r>
          </a:p>
          <a:p>
            <a:pPr algn="l" defTabSz="2438400">
              <a:spcBef>
                <a:spcPts val="2400"/>
              </a:spcBef>
              <a:defRPr sz="4100">
                <a:solidFill>
                  <a:srgbClr val="FFFFFF"/>
                </a:solidFill>
              </a:defRPr>
            </a:pPr>
            <a:r>
              <a:t>(</a:t>
            </a:r>
          </a:p>
          <a:p>
            <a:pPr algn="l" defTabSz="2438400">
              <a:spcBef>
                <a:spcPts val="2400"/>
              </a:spcBef>
              <a:defRPr sz="4100">
                <a:solidFill>
                  <a:srgbClr val="FFFFFF"/>
                </a:solidFill>
              </a:defRPr>
            </a:pPr>
            <a:r>
              <a:t>    Id smallint,</a:t>
            </a:r>
          </a:p>
          <a:p>
            <a:pPr algn="l" defTabSz="2438400">
              <a:spcBef>
                <a:spcPts val="2400"/>
              </a:spcBef>
              <a:defRPr sz="4100">
                <a:solidFill>
                  <a:srgbClr val="FFFFFF"/>
                </a:solidFill>
              </a:defRPr>
            </a:pPr>
            <a:r>
              <a:t>    Name varchar(10),</a:t>
            </a:r>
          </a:p>
          <a:p>
            <a:pPr lvl="1" algn="l" defTabSz="2438400">
              <a:spcBef>
                <a:spcPts val="2400"/>
              </a:spcBef>
              <a:defRPr sz="4100">
                <a:solidFill>
                  <a:srgbClr val="FFFFFF"/>
                </a:solidFill>
              </a:defRPr>
            </a:pPr>
            <a:r>
              <a:t>PRIMARY KEY(Id)</a:t>
            </a:r>
          </a:p>
          <a:p>
            <a:pPr algn="l" defTabSz="2438400">
              <a:spcBef>
                <a:spcPts val="2400"/>
              </a:spcBef>
              <a:defRPr sz="4100">
                <a:solidFill>
                  <a:srgbClr val="FFFFFF"/>
                </a:solidFill>
              </a:defRPr>
            </a:pPr>
            <a:r>
              <a:t>);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0" grpId="3"/>
      <p:bldP build="whole" bldLvl="1" animBg="1" rev="0" advAuto="0" spid="227" grpId="1"/>
      <p:bldP build="whole" bldLvl="1" animBg="1" rev="0" advAuto="0" spid="229" grpId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AUTO_INCREMENT"/>
          <p:cNvSpPr txBox="1"/>
          <p:nvPr>
            <p:ph type="title"/>
          </p:nvPr>
        </p:nvSpPr>
        <p:spPr>
          <a:xfrm>
            <a:off x="735576" y="-1142464"/>
            <a:ext cx="23390032" cy="2870203"/>
          </a:xfrm>
          <a:prstGeom prst="rect">
            <a:avLst/>
          </a:prstGeom>
        </p:spPr>
        <p:txBody>
          <a:bodyPr/>
          <a:lstStyle/>
          <a:p>
            <a:pPr/>
            <a:r>
              <a:t>AUTO_INCREMENT</a:t>
            </a:r>
          </a:p>
        </p:txBody>
      </p:sp>
      <p:sp>
        <p:nvSpPr>
          <p:cNvPr id="233" name="AUTO_INCREMENT указывает, что значение столбца будет автоматически увеличиваться при добавлении новой строки."/>
          <p:cNvSpPr txBox="1"/>
          <p:nvPr/>
        </p:nvSpPr>
        <p:spPr>
          <a:xfrm>
            <a:off x="724855" y="2117684"/>
            <a:ext cx="23411473" cy="160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2438400">
              <a:spcBef>
                <a:spcPts val="2400"/>
              </a:spcBef>
              <a:defRPr sz="4300">
                <a:solidFill>
                  <a:srgbClr val="AA7942"/>
                </a:solidFill>
              </a:defRPr>
            </a:pPr>
            <a:r>
              <a:rPr b="1"/>
              <a:t>AUTO_INCREMENT</a:t>
            </a:r>
            <a:r>
              <a:t> указывает, что значение столбца будет автоматически увеличиваться при добавлении новой строки. </a:t>
            </a:r>
          </a:p>
        </p:txBody>
      </p:sp>
      <p:pic>
        <p:nvPicPr>
          <p:cNvPr id="234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185966" y="12488816"/>
            <a:ext cx="1049099" cy="1130000"/>
          </a:xfrm>
          <a:prstGeom prst="rect">
            <a:avLst/>
          </a:prstGeom>
          <a:ln w="12700">
            <a:miter lim="400000"/>
          </a:ln>
        </p:spPr>
      </p:pic>
      <p:sp>
        <p:nvSpPr>
          <p:cNvPr id="235" name="use mydb;…"/>
          <p:cNvSpPr txBox="1"/>
          <p:nvPr/>
        </p:nvSpPr>
        <p:spPr>
          <a:xfrm>
            <a:off x="983777" y="5351264"/>
            <a:ext cx="11815472" cy="589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2438400">
              <a:spcBef>
                <a:spcPts val="2400"/>
              </a:spcBef>
              <a:defRPr sz="4100">
                <a:solidFill>
                  <a:srgbClr val="FFFFFF"/>
                </a:solidFill>
              </a:defRPr>
            </a:pPr>
            <a:r>
              <a:t>use mydb;</a:t>
            </a:r>
          </a:p>
          <a:p>
            <a:pPr algn="l" defTabSz="2438400">
              <a:spcBef>
                <a:spcPts val="2400"/>
              </a:spcBef>
              <a:defRPr sz="4100">
                <a:solidFill>
                  <a:srgbClr val="FFFFFF"/>
                </a:solidFill>
              </a:defRPr>
            </a:pPr>
            <a:r>
              <a:t>create table Student</a:t>
            </a:r>
          </a:p>
          <a:p>
            <a:pPr algn="l" defTabSz="2438400">
              <a:spcBef>
                <a:spcPts val="2400"/>
              </a:spcBef>
              <a:defRPr sz="4100">
                <a:solidFill>
                  <a:srgbClr val="FFFFFF"/>
                </a:solidFill>
              </a:defRPr>
            </a:pPr>
            <a:r>
              <a:t>(</a:t>
            </a:r>
          </a:p>
          <a:p>
            <a:pPr algn="l" defTabSz="2438400">
              <a:spcBef>
                <a:spcPts val="2400"/>
              </a:spcBef>
              <a:defRPr sz="4100">
                <a:solidFill>
                  <a:srgbClr val="FFFFFF"/>
                </a:solidFill>
              </a:defRPr>
            </a:pPr>
            <a:r>
              <a:t>    Id smallint PRIMARY KEY , AUTO_INCREMENT</a:t>
            </a:r>
          </a:p>
          <a:p>
            <a:pPr algn="l" defTabSz="2438400">
              <a:spcBef>
                <a:spcPts val="2400"/>
              </a:spcBef>
              <a:defRPr sz="4100">
                <a:solidFill>
                  <a:srgbClr val="FFFFFF"/>
                </a:solidFill>
              </a:defRPr>
            </a:pPr>
            <a:r>
              <a:t>    Name varchar(10)</a:t>
            </a:r>
          </a:p>
          <a:p>
            <a:pPr algn="l" defTabSz="2438400">
              <a:spcBef>
                <a:spcPts val="2400"/>
              </a:spcBef>
              <a:defRPr sz="4100">
                <a:solidFill>
                  <a:srgbClr val="FFFFFF"/>
                </a:solidFill>
              </a:defRPr>
            </a:pPr>
            <a:r>
              <a:t>); </a:t>
            </a:r>
          </a:p>
        </p:txBody>
      </p:sp>
      <p:sp>
        <p:nvSpPr>
          <p:cNvPr id="236" name="use mydb;…"/>
          <p:cNvSpPr txBox="1"/>
          <p:nvPr/>
        </p:nvSpPr>
        <p:spPr>
          <a:xfrm>
            <a:off x="14380981" y="4843264"/>
            <a:ext cx="9281195" cy="690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2438400">
              <a:spcBef>
                <a:spcPts val="2400"/>
              </a:spcBef>
              <a:defRPr sz="4100">
                <a:solidFill>
                  <a:srgbClr val="FFFFFF"/>
                </a:solidFill>
              </a:defRPr>
            </a:pPr>
            <a:r>
              <a:t>use mydb;</a:t>
            </a:r>
          </a:p>
          <a:p>
            <a:pPr algn="l" defTabSz="2438400">
              <a:spcBef>
                <a:spcPts val="2400"/>
              </a:spcBef>
              <a:defRPr sz="4100">
                <a:solidFill>
                  <a:srgbClr val="FFFFFF"/>
                </a:solidFill>
              </a:defRPr>
            </a:pPr>
            <a:r>
              <a:t>create table Student</a:t>
            </a:r>
          </a:p>
          <a:p>
            <a:pPr algn="l" defTabSz="2438400">
              <a:spcBef>
                <a:spcPts val="2400"/>
              </a:spcBef>
              <a:defRPr sz="4100">
                <a:solidFill>
                  <a:srgbClr val="FFFFFF"/>
                </a:solidFill>
              </a:defRPr>
            </a:pPr>
            <a:r>
              <a:t>(</a:t>
            </a:r>
          </a:p>
          <a:p>
            <a:pPr algn="l" defTabSz="2438400">
              <a:spcBef>
                <a:spcPts val="2400"/>
              </a:spcBef>
              <a:defRPr sz="4100">
                <a:solidFill>
                  <a:srgbClr val="FFFFFF"/>
                </a:solidFill>
              </a:defRPr>
            </a:pPr>
            <a:r>
              <a:t>    Id smallint AUTO_INCREMENT,</a:t>
            </a:r>
          </a:p>
          <a:p>
            <a:pPr algn="l" defTabSz="2438400">
              <a:spcBef>
                <a:spcPts val="2400"/>
              </a:spcBef>
              <a:defRPr sz="4100">
                <a:solidFill>
                  <a:srgbClr val="FFFFFF"/>
                </a:solidFill>
              </a:defRPr>
            </a:pPr>
            <a:r>
              <a:t>    Name varchar(10),</a:t>
            </a:r>
          </a:p>
          <a:p>
            <a:pPr lvl="1" algn="l" defTabSz="2438400">
              <a:spcBef>
                <a:spcPts val="2400"/>
              </a:spcBef>
              <a:defRPr sz="4100">
                <a:solidFill>
                  <a:srgbClr val="FFFFFF"/>
                </a:solidFill>
              </a:defRPr>
            </a:pPr>
            <a:r>
              <a:t>PRIMARY KEY(Id)</a:t>
            </a:r>
          </a:p>
          <a:p>
            <a:pPr algn="l" defTabSz="2438400">
              <a:spcBef>
                <a:spcPts val="2400"/>
              </a:spcBef>
              <a:defRPr sz="4100">
                <a:solidFill>
                  <a:srgbClr val="FFFFFF"/>
                </a:solidFill>
              </a:defRPr>
            </a:pPr>
            <a:r>
              <a:t>);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6" grpId="3"/>
      <p:bldP build="whole" bldLvl="1" animBg="1" rev="0" advAuto="0" spid="233" grpId="1"/>
      <p:bldP build="whole" bldLvl="1" animBg="1" rev="0" advAuto="0" spid="235" grpId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UNIQUE"/>
          <p:cNvSpPr txBox="1"/>
          <p:nvPr>
            <p:ph type="title"/>
          </p:nvPr>
        </p:nvSpPr>
        <p:spPr>
          <a:xfrm>
            <a:off x="735576" y="-1142464"/>
            <a:ext cx="23390032" cy="2870203"/>
          </a:xfrm>
          <a:prstGeom prst="rect">
            <a:avLst/>
          </a:prstGeom>
        </p:spPr>
        <p:txBody>
          <a:bodyPr/>
          <a:lstStyle/>
          <a:p>
            <a:pPr/>
            <a:r>
              <a:t>UNIQUE</a:t>
            </a:r>
          </a:p>
        </p:txBody>
      </p:sp>
      <p:sp>
        <p:nvSpPr>
          <p:cNvPr id="239" name="UNIQUE указывает, что столбец может хранить только уникальные значения."/>
          <p:cNvSpPr txBox="1"/>
          <p:nvPr/>
        </p:nvSpPr>
        <p:spPr>
          <a:xfrm>
            <a:off x="724855" y="2492334"/>
            <a:ext cx="20129412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2438400">
              <a:spcBef>
                <a:spcPts val="2400"/>
              </a:spcBef>
              <a:defRPr sz="4300">
                <a:solidFill>
                  <a:srgbClr val="AA7942"/>
                </a:solidFill>
              </a:defRPr>
            </a:pPr>
            <a:r>
              <a:rPr b="1"/>
              <a:t>UNIQUE</a:t>
            </a:r>
            <a:r>
              <a:t> указывает, что столбец может хранить только уникальные значения.</a:t>
            </a:r>
          </a:p>
        </p:txBody>
      </p:sp>
      <p:pic>
        <p:nvPicPr>
          <p:cNvPr id="240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185966" y="12488816"/>
            <a:ext cx="1049099" cy="1130000"/>
          </a:xfrm>
          <a:prstGeom prst="rect">
            <a:avLst/>
          </a:prstGeom>
          <a:ln w="12700">
            <a:miter lim="400000"/>
          </a:ln>
        </p:spPr>
      </p:pic>
      <p:sp>
        <p:nvSpPr>
          <p:cNvPr id="241" name="use mydb;…"/>
          <p:cNvSpPr txBox="1"/>
          <p:nvPr/>
        </p:nvSpPr>
        <p:spPr>
          <a:xfrm>
            <a:off x="458498" y="5431095"/>
            <a:ext cx="11815472" cy="5733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2438400">
              <a:spcBef>
                <a:spcPts val="2400"/>
              </a:spcBef>
              <a:defRPr sz="37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use mydb;</a:t>
            </a:r>
          </a:p>
          <a:p>
            <a:pPr algn="l" defTabSz="2438400">
              <a:spcBef>
                <a:spcPts val="2400"/>
              </a:spcBef>
              <a:defRPr sz="37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create table User</a:t>
            </a:r>
          </a:p>
          <a:p>
            <a:pPr algn="l" defTabSz="2438400">
              <a:spcBef>
                <a:spcPts val="2400"/>
              </a:spcBef>
              <a:defRPr sz="37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(</a:t>
            </a:r>
          </a:p>
          <a:p>
            <a:pPr algn="l" defTabSz="2438400">
              <a:spcBef>
                <a:spcPts val="2400"/>
              </a:spcBef>
              <a:defRPr sz="37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Id smallint PRIMARY KEY , AUTO_INCREMENT</a:t>
            </a:r>
          </a:p>
          <a:p>
            <a:pPr algn="l" defTabSz="2438400">
              <a:spcBef>
                <a:spcPts val="2400"/>
              </a:spcBef>
              <a:defRPr sz="37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Login varchar(10) UNIQUE,</a:t>
            </a:r>
          </a:p>
          <a:p>
            <a:pPr lvl="1" algn="l" defTabSz="2438400">
              <a:spcBef>
                <a:spcPts val="2400"/>
              </a:spcBef>
              <a:defRPr sz="37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Password varchar(15)</a:t>
            </a:r>
          </a:p>
          <a:p>
            <a:pPr algn="l" defTabSz="2438400">
              <a:spcBef>
                <a:spcPts val="2400"/>
              </a:spcBef>
              <a:defRPr sz="37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); </a:t>
            </a:r>
          </a:p>
        </p:txBody>
      </p:sp>
      <p:sp>
        <p:nvSpPr>
          <p:cNvPr id="242" name="use mydb;…"/>
          <p:cNvSpPr txBox="1"/>
          <p:nvPr/>
        </p:nvSpPr>
        <p:spPr>
          <a:xfrm>
            <a:off x="12445743" y="4904585"/>
            <a:ext cx="11530801" cy="6786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2438400">
              <a:spcBef>
                <a:spcPts val="2400"/>
              </a:spcBef>
              <a:defRPr sz="3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use mydb;</a:t>
            </a:r>
          </a:p>
          <a:p>
            <a:pPr algn="l" defTabSz="2438400">
              <a:spcBef>
                <a:spcPts val="2400"/>
              </a:spcBef>
              <a:defRPr sz="3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create table User</a:t>
            </a:r>
          </a:p>
          <a:p>
            <a:pPr algn="l" defTabSz="2438400">
              <a:spcBef>
                <a:spcPts val="2400"/>
              </a:spcBef>
              <a:defRPr sz="3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(</a:t>
            </a:r>
          </a:p>
          <a:p>
            <a:pPr algn="l" defTabSz="2438400">
              <a:spcBef>
                <a:spcPts val="2400"/>
              </a:spcBef>
              <a:defRPr sz="3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Id smallint PRIMARY KEY , AUTO_INCREMENT</a:t>
            </a:r>
          </a:p>
          <a:p>
            <a:pPr algn="l" defTabSz="2438400">
              <a:spcBef>
                <a:spcPts val="2400"/>
              </a:spcBef>
              <a:defRPr sz="3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Login varchar(10),</a:t>
            </a:r>
          </a:p>
          <a:p>
            <a:pPr lvl="1" algn="l" defTabSz="2438400">
              <a:spcBef>
                <a:spcPts val="2400"/>
              </a:spcBef>
              <a:defRPr sz="3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Password varchar(15),</a:t>
            </a:r>
          </a:p>
          <a:p>
            <a:pPr lvl="1" algn="l" defTabSz="2438400">
              <a:spcBef>
                <a:spcPts val="2400"/>
              </a:spcBef>
              <a:defRPr sz="3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UNIQUE(Login)</a:t>
            </a:r>
          </a:p>
          <a:p>
            <a:pPr algn="l" defTabSz="2438400">
              <a:spcBef>
                <a:spcPts val="2400"/>
              </a:spcBef>
              <a:defRPr sz="3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);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9" grpId="1"/>
      <p:bldP build="whole" bldLvl="1" animBg="1" rev="0" advAuto="0" spid="241" grpId="2"/>
      <p:bldP build="whole" bldLvl="1" animBg="1" rev="0" advAuto="0" spid="242" grpId="3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NULL и NOT NULL"/>
          <p:cNvSpPr txBox="1"/>
          <p:nvPr>
            <p:ph type="title"/>
          </p:nvPr>
        </p:nvSpPr>
        <p:spPr>
          <a:xfrm>
            <a:off x="496984" y="-1142464"/>
            <a:ext cx="23390032" cy="2870203"/>
          </a:xfrm>
          <a:prstGeom prst="rect">
            <a:avLst/>
          </a:prstGeom>
        </p:spPr>
        <p:txBody>
          <a:bodyPr/>
          <a:lstStyle/>
          <a:p>
            <a:pPr/>
            <a:r>
              <a:t>NULL и NOT NULL</a:t>
            </a:r>
          </a:p>
        </p:txBody>
      </p:sp>
      <p:sp>
        <p:nvSpPr>
          <p:cNvPr id="245" name="Указывает может ли столбец принимать значение NULL"/>
          <p:cNvSpPr txBox="1"/>
          <p:nvPr/>
        </p:nvSpPr>
        <p:spPr>
          <a:xfrm>
            <a:off x="4884553" y="2215872"/>
            <a:ext cx="14614894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2438400">
              <a:spcBef>
                <a:spcPts val="2400"/>
              </a:spcBef>
              <a:defRPr sz="4300">
                <a:solidFill>
                  <a:srgbClr val="AA7942"/>
                </a:solidFill>
              </a:defRPr>
            </a:pPr>
            <a:r>
              <a:t>Указывает может ли столбец принимать значение </a:t>
            </a:r>
            <a:r>
              <a:rPr b="1"/>
              <a:t>NULL</a:t>
            </a:r>
          </a:p>
        </p:txBody>
      </p:sp>
      <p:pic>
        <p:nvPicPr>
          <p:cNvPr id="246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185966" y="12488816"/>
            <a:ext cx="1049099" cy="1130000"/>
          </a:xfrm>
          <a:prstGeom prst="rect">
            <a:avLst/>
          </a:prstGeom>
          <a:ln w="12700">
            <a:miter lim="400000"/>
          </a:ln>
        </p:spPr>
      </p:pic>
      <p:sp>
        <p:nvSpPr>
          <p:cNvPr id="247" name="use mydb;…"/>
          <p:cNvSpPr txBox="1"/>
          <p:nvPr/>
        </p:nvSpPr>
        <p:spPr>
          <a:xfrm>
            <a:off x="458498" y="5431095"/>
            <a:ext cx="11815472" cy="5733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2438400">
              <a:spcBef>
                <a:spcPts val="2400"/>
              </a:spcBef>
              <a:defRPr sz="37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use mydb;</a:t>
            </a:r>
          </a:p>
          <a:p>
            <a:pPr algn="l" defTabSz="2438400">
              <a:spcBef>
                <a:spcPts val="2400"/>
              </a:spcBef>
              <a:defRPr sz="37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create table User</a:t>
            </a:r>
          </a:p>
          <a:p>
            <a:pPr algn="l" defTabSz="2438400">
              <a:spcBef>
                <a:spcPts val="2400"/>
              </a:spcBef>
              <a:defRPr sz="37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(</a:t>
            </a:r>
          </a:p>
          <a:p>
            <a:pPr algn="l" defTabSz="2438400">
              <a:spcBef>
                <a:spcPts val="2400"/>
              </a:spcBef>
              <a:defRPr sz="37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Id smallint PRIMARY KEY , AUTO_INCREMENT</a:t>
            </a:r>
          </a:p>
          <a:p>
            <a:pPr algn="l" defTabSz="2438400">
              <a:spcBef>
                <a:spcPts val="2400"/>
              </a:spcBef>
              <a:defRPr sz="37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Login varchar(10) UNIQUE NOT NULL,</a:t>
            </a:r>
          </a:p>
          <a:p>
            <a:pPr lvl="1" algn="l" defTabSz="2438400">
              <a:spcBef>
                <a:spcPts val="2400"/>
              </a:spcBef>
              <a:defRPr sz="37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Password varchar(15) NOT NULL</a:t>
            </a:r>
          </a:p>
          <a:p>
            <a:pPr algn="l" defTabSz="2438400">
              <a:spcBef>
                <a:spcPts val="2400"/>
              </a:spcBef>
              <a:defRPr sz="37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); </a:t>
            </a:r>
          </a:p>
        </p:txBody>
      </p:sp>
      <p:sp>
        <p:nvSpPr>
          <p:cNvPr id="248" name="use mydb;…"/>
          <p:cNvSpPr txBox="1"/>
          <p:nvPr/>
        </p:nvSpPr>
        <p:spPr>
          <a:xfrm>
            <a:off x="13275130" y="4335264"/>
            <a:ext cx="9281195" cy="792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2438400">
              <a:spcBef>
                <a:spcPts val="2400"/>
              </a:spcBef>
              <a:defRPr sz="4100">
                <a:solidFill>
                  <a:srgbClr val="FFFFFF"/>
                </a:solidFill>
              </a:defRPr>
            </a:pPr>
            <a:r>
              <a:t>use mydb;</a:t>
            </a:r>
          </a:p>
          <a:p>
            <a:pPr algn="l" defTabSz="2438400">
              <a:spcBef>
                <a:spcPts val="2400"/>
              </a:spcBef>
              <a:defRPr sz="4100">
                <a:solidFill>
                  <a:srgbClr val="FFFFFF"/>
                </a:solidFill>
              </a:defRPr>
            </a:pPr>
            <a:r>
              <a:t>create table Student</a:t>
            </a:r>
          </a:p>
          <a:p>
            <a:pPr algn="l" defTabSz="2438400">
              <a:spcBef>
                <a:spcPts val="2400"/>
              </a:spcBef>
              <a:defRPr sz="4100">
                <a:solidFill>
                  <a:srgbClr val="FFFFFF"/>
                </a:solidFill>
              </a:defRPr>
            </a:pPr>
            <a:r>
              <a:t>(</a:t>
            </a:r>
          </a:p>
          <a:p>
            <a:pPr algn="l" defTabSz="2438400">
              <a:spcBef>
                <a:spcPts val="2400"/>
              </a:spcBef>
              <a:defRPr sz="4100">
                <a:solidFill>
                  <a:srgbClr val="FFFFFF"/>
                </a:solidFill>
              </a:defRPr>
            </a:pPr>
            <a:r>
              <a:t>    Id smallint AUTO_INCREMENT,</a:t>
            </a:r>
          </a:p>
          <a:p>
            <a:pPr algn="l" defTabSz="2438400">
              <a:spcBef>
                <a:spcPts val="2400"/>
              </a:spcBef>
              <a:defRPr sz="4100">
                <a:solidFill>
                  <a:srgbClr val="FFFFFF"/>
                </a:solidFill>
              </a:defRPr>
            </a:pPr>
            <a:r>
              <a:t>    Name varchar(10) NOT NULL,</a:t>
            </a:r>
          </a:p>
          <a:p>
            <a:pPr lvl="1" algn="l" defTabSz="2438400">
              <a:spcBef>
                <a:spcPts val="2400"/>
              </a:spcBef>
              <a:defRPr sz="4100">
                <a:solidFill>
                  <a:srgbClr val="FFFFFF"/>
                </a:solidFill>
              </a:defRPr>
            </a:pPr>
            <a:r>
              <a:t>PhoneNamber,</a:t>
            </a:r>
          </a:p>
          <a:p>
            <a:pPr lvl="1" algn="l" defTabSz="2438400">
              <a:spcBef>
                <a:spcPts val="2400"/>
              </a:spcBef>
              <a:defRPr sz="4100">
                <a:solidFill>
                  <a:srgbClr val="FFFFFF"/>
                </a:solidFill>
              </a:defRPr>
            </a:pPr>
            <a:r>
              <a:t>PRIMARY KEY(Id)</a:t>
            </a:r>
          </a:p>
          <a:p>
            <a:pPr algn="l" defTabSz="2438400">
              <a:spcBef>
                <a:spcPts val="2400"/>
              </a:spcBef>
              <a:defRPr sz="4100">
                <a:solidFill>
                  <a:srgbClr val="FFFFFF"/>
                </a:solidFill>
              </a:defRPr>
            </a:pPr>
            <a:r>
              <a:t>);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5" grpId="1"/>
      <p:bldP build="whole" bldLvl="1" animBg="1" rev="0" advAuto="0" spid="248" grpId="3"/>
      <p:bldP build="whole" bldLvl="1" animBg="1" rev="0" advAuto="0" spid="247" grpId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DEFAULT"/>
          <p:cNvSpPr txBox="1"/>
          <p:nvPr>
            <p:ph type="title"/>
          </p:nvPr>
        </p:nvSpPr>
        <p:spPr>
          <a:xfrm>
            <a:off x="496984" y="-1142464"/>
            <a:ext cx="23390032" cy="2870203"/>
          </a:xfrm>
          <a:prstGeom prst="rect">
            <a:avLst/>
          </a:prstGeom>
        </p:spPr>
        <p:txBody>
          <a:bodyPr/>
          <a:lstStyle/>
          <a:p>
            <a:pPr/>
            <a:r>
              <a:t>DEFAULT</a:t>
            </a:r>
          </a:p>
        </p:txBody>
      </p:sp>
      <p:sp>
        <p:nvSpPr>
          <p:cNvPr id="251" name="DEFAULT определяет значение по умолчанию для столбца"/>
          <p:cNvSpPr txBox="1"/>
          <p:nvPr/>
        </p:nvSpPr>
        <p:spPr>
          <a:xfrm>
            <a:off x="4884553" y="2215872"/>
            <a:ext cx="15213420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2438400">
              <a:spcBef>
                <a:spcPts val="2400"/>
              </a:spcBef>
              <a:defRPr sz="4300">
                <a:solidFill>
                  <a:srgbClr val="AA7942"/>
                </a:solidFill>
              </a:defRPr>
            </a:pPr>
            <a:r>
              <a:rPr b="1"/>
              <a:t>DEFAULT</a:t>
            </a:r>
            <a:r>
              <a:t> определяет значение по умолчанию для столбца</a:t>
            </a:r>
          </a:p>
        </p:txBody>
      </p:sp>
      <p:pic>
        <p:nvPicPr>
          <p:cNvPr id="252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185966" y="12488816"/>
            <a:ext cx="1049099" cy="1130000"/>
          </a:xfrm>
          <a:prstGeom prst="rect">
            <a:avLst/>
          </a:prstGeom>
          <a:ln w="12700">
            <a:miter lim="400000"/>
          </a:ln>
        </p:spPr>
      </p:pic>
      <p:sp>
        <p:nvSpPr>
          <p:cNvPr id="253" name="use mydb;…"/>
          <p:cNvSpPr txBox="1"/>
          <p:nvPr/>
        </p:nvSpPr>
        <p:spPr>
          <a:xfrm>
            <a:off x="9122812" y="4335265"/>
            <a:ext cx="6138377" cy="792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2438400">
              <a:spcBef>
                <a:spcPts val="2400"/>
              </a:spcBef>
              <a:defRPr sz="4100">
                <a:solidFill>
                  <a:srgbClr val="FFFFFF"/>
                </a:solidFill>
              </a:defRPr>
            </a:pPr>
            <a:r>
              <a:t>use mydb;</a:t>
            </a:r>
          </a:p>
          <a:p>
            <a:pPr algn="l" defTabSz="2438400">
              <a:spcBef>
                <a:spcPts val="2400"/>
              </a:spcBef>
              <a:defRPr sz="4100">
                <a:solidFill>
                  <a:srgbClr val="FFFFFF"/>
                </a:solidFill>
              </a:defRPr>
            </a:pPr>
            <a:r>
              <a:t>create table Student</a:t>
            </a:r>
          </a:p>
          <a:p>
            <a:pPr algn="l" defTabSz="2438400">
              <a:spcBef>
                <a:spcPts val="2400"/>
              </a:spcBef>
              <a:defRPr sz="4100">
                <a:solidFill>
                  <a:srgbClr val="FFFFFF"/>
                </a:solidFill>
              </a:defRPr>
            </a:pPr>
            <a:r>
              <a:t>(</a:t>
            </a:r>
          </a:p>
          <a:p>
            <a:pPr algn="l" defTabSz="2438400">
              <a:spcBef>
                <a:spcPts val="2400"/>
              </a:spcBef>
              <a:defRPr sz="4100">
                <a:solidFill>
                  <a:srgbClr val="FFFFFF"/>
                </a:solidFill>
              </a:defRPr>
            </a:pPr>
            <a:r>
              <a:t>    Id smallint,</a:t>
            </a:r>
          </a:p>
          <a:p>
            <a:pPr algn="l" defTabSz="2438400">
              <a:spcBef>
                <a:spcPts val="2400"/>
              </a:spcBef>
              <a:defRPr sz="4100">
                <a:solidFill>
                  <a:srgbClr val="FFFFFF"/>
                </a:solidFill>
              </a:defRPr>
            </a:pPr>
            <a:r>
              <a:t>    Name varchar(10),</a:t>
            </a:r>
          </a:p>
          <a:p>
            <a:pPr lvl="1" algn="l" defTabSz="2438400">
              <a:spcBef>
                <a:spcPts val="2400"/>
              </a:spcBef>
              <a:defRPr sz="4100">
                <a:solidFill>
                  <a:srgbClr val="FFFFFF"/>
                </a:solidFill>
              </a:defRPr>
            </a:pPr>
            <a:r>
              <a:t>Age INT DEFAULT 18,</a:t>
            </a:r>
          </a:p>
          <a:p>
            <a:pPr lvl="1" algn="l" defTabSz="2438400">
              <a:spcBef>
                <a:spcPts val="2400"/>
              </a:spcBef>
              <a:defRPr sz="4100">
                <a:solidFill>
                  <a:srgbClr val="FFFFFF"/>
                </a:solidFill>
              </a:defRPr>
            </a:pPr>
            <a:r>
              <a:t>PRIMARY KEY(Id)</a:t>
            </a:r>
          </a:p>
          <a:p>
            <a:pPr algn="l" defTabSz="2438400">
              <a:spcBef>
                <a:spcPts val="2400"/>
              </a:spcBef>
              <a:defRPr sz="4100">
                <a:solidFill>
                  <a:srgbClr val="FFFFFF"/>
                </a:solidFill>
              </a:defRPr>
            </a:pPr>
            <a:r>
              <a:t>);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1" grpId="1"/>
      <p:bldP build="whole" bldLvl="1" animBg="1" rev="0" advAuto="0" spid="253" grpId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Тема 4. Добавление данных. Команда INSERT…"/>
          <p:cNvSpPr txBox="1"/>
          <p:nvPr>
            <p:ph type="title"/>
          </p:nvPr>
        </p:nvSpPr>
        <p:spPr>
          <a:xfrm>
            <a:off x="1010815" y="4707855"/>
            <a:ext cx="22362370" cy="4300290"/>
          </a:xfrm>
          <a:prstGeom prst="rect">
            <a:avLst/>
          </a:prstGeom>
        </p:spPr>
        <p:txBody>
          <a:bodyPr/>
          <a:lstStyle/>
          <a:p>
            <a:pPr defTabSz="586104">
              <a:defRPr spc="-247" sz="8236"/>
            </a:pPr>
            <a:r>
              <a:t>Тема 4. Добавление данных. Команда INSERT</a:t>
            </a:r>
          </a:p>
          <a:p>
            <a:pPr defTabSz="586104">
              <a:defRPr spc="-247" sz="8236"/>
            </a:pPr>
            <a:r>
              <a:t>Выборка данных. Команда SELECT</a:t>
            </a:r>
          </a:p>
        </p:txBody>
      </p:sp>
      <p:pic>
        <p:nvPicPr>
          <p:cNvPr id="256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185966" y="12488816"/>
            <a:ext cx="1049099" cy="113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Тема 1. Создание и удаление…"/>
          <p:cNvSpPr txBox="1"/>
          <p:nvPr>
            <p:ph type="title"/>
          </p:nvPr>
        </p:nvSpPr>
        <p:spPr>
          <a:xfrm>
            <a:off x="-444069" y="4319339"/>
            <a:ext cx="26103686" cy="6050427"/>
          </a:xfrm>
          <a:prstGeom prst="rect">
            <a:avLst/>
          </a:prstGeom>
        </p:spPr>
        <p:txBody>
          <a:bodyPr/>
          <a:lstStyle/>
          <a:p>
            <a:pPr defTabSz="652145">
              <a:defRPr spc="-274" sz="9164"/>
            </a:pPr>
            <a:r>
              <a:t>Тема 1. Создание и удаление </a:t>
            </a:r>
          </a:p>
          <a:p>
            <a:pPr defTabSz="652145">
              <a:defRPr spc="-274" sz="9164"/>
            </a:pPr>
            <a:r>
              <a:t>базы данных и таблиц</a:t>
            </a:r>
          </a:p>
          <a:p>
            <a:pPr defTabSz="652145">
              <a:defRPr spc="-274" sz="9164"/>
            </a:pPr>
          </a:p>
        </p:txBody>
      </p:sp>
      <p:pic>
        <p:nvPicPr>
          <p:cNvPr id="157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185966" y="12488816"/>
            <a:ext cx="1049099" cy="113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Команда INSERT"/>
          <p:cNvSpPr txBox="1"/>
          <p:nvPr>
            <p:ph type="title"/>
          </p:nvPr>
        </p:nvSpPr>
        <p:spPr>
          <a:xfrm>
            <a:off x="496984" y="-716549"/>
            <a:ext cx="23390032" cy="2870203"/>
          </a:xfrm>
          <a:prstGeom prst="rect">
            <a:avLst/>
          </a:prstGeom>
        </p:spPr>
        <p:txBody>
          <a:bodyPr/>
          <a:lstStyle/>
          <a:p>
            <a:pPr/>
            <a:r>
              <a:t>Команда INSERT</a:t>
            </a:r>
          </a:p>
        </p:txBody>
      </p:sp>
      <p:sp>
        <p:nvSpPr>
          <p:cNvPr id="259" name="INSERT имя_таблицы [(список_столбцов)] VALUES (значение1, значение2, ... значениеN)"/>
          <p:cNvSpPr txBox="1"/>
          <p:nvPr/>
        </p:nvSpPr>
        <p:spPr>
          <a:xfrm>
            <a:off x="493157" y="3892131"/>
            <a:ext cx="2339768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2438400">
              <a:spcBef>
                <a:spcPts val="2400"/>
              </a:spcBef>
              <a:defRPr sz="4400">
                <a:solidFill>
                  <a:srgbClr val="AA7942"/>
                </a:solidFill>
              </a:defRPr>
            </a:pPr>
            <a:r>
              <a:rPr b="1"/>
              <a:t>INSERT</a:t>
            </a:r>
            <a:r>
              <a:t> имя_таблицы [(список_столбцов)] </a:t>
            </a:r>
            <a:r>
              <a:rPr b="1"/>
              <a:t>VALUES</a:t>
            </a:r>
            <a:r>
              <a:t> (значение1, значение2, ... значениеN)</a:t>
            </a:r>
          </a:p>
        </p:txBody>
      </p:sp>
      <p:pic>
        <p:nvPicPr>
          <p:cNvPr id="260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185966" y="12488816"/>
            <a:ext cx="1049099" cy="1130000"/>
          </a:xfrm>
          <a:prstGeom prst="rect">
            <a:avLst/>
          </a:prstGeom>
          <a:ln w="12700">
            <a:miter lim="400000"/>
          </a:ln>
        </p:spPr>
      </p:pic>
      <p:sp>
        <p:nvSpPr>
          <p:cNvPr id="261" name="Текст"/>
          <p:cNvSpPr txBox="1"/>
          <p:nvPr/>
        </p:nvSpPr>
        <p:spPr>
          <a:xfrm>
            <a:off x="11353648" y="6494208"/>
            <a:ext cx="127001" cy="727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spcBef>
                <a:spcPts val="1700"/>
              </a:spcBef>
              <a:defRPr b="1" sz="13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62" name="create table Car…"/>
          <p:cNvSpPr txBox="1"/>
          <p:nvPr/>
        </p:nvSpPr>
        <p:spPr>
          <a:xfrm>
            <a:off x="7896732" y="6202108"/>
            <a:ext cx="8590535" cy="477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400">
                <a:solidFill>
                  <a:srgbClr val="FFFFFF"/>
                </a:solidFill>
              </a:defRPr>
            </a:pPr>
            <a:r>
              <a:t>create table Car</a:t>
            </a:r>
          </a:p>
          <a:p>
            <a:pPr algn="l">
              <a:defRPr sz="3400">
                <a:solidFill>
                  <a:srgbClr val="FFFFFF"/>
                </a:solidFill>
              </a:defRPr>
            </a:pPr>
            <a:r>
              <a:t>(</a:t>
            </a:r>
          </a:p>
          <a:p>
            <a:pPr algn="l">
              <a:defRPr sz="3400">
                <a:solidFill>
                  <a:srgbClr val="FFFFFF"/>
                </a:solidFill>
              </a:defRPr>
            </a:pPr>
            <a:r>
              <a:t>    Id INT PRIMARY KEY AUTO_INCREMENT,</a:t>
            </a:r>
          </a:p>
          <a:p>
            <a:pPr algn="l">
              <a:defRPr sz="3400">
                <a:solidFill>
                  <a:srgbClr val="FFFFFF"/>
                </a:solidFill>
              </a:defRPr>
            </a:pPr>
            <a:r>
              <a:t>    Model varchar(15) NOT NULL</a:t>
            </a:r>
          </a:p>
          <a:p>
            <a:pPr algn="l">
              <a:defRPr sz="3400">
                <a:solidFill>
                  <a:srgbClr val="FFFFFF"/>
                </a:solidFill>
              </a:defRPr>
            </a:pPr>
            <a:r>
              <a:t>);</a:t>
            </a:r>
          </a:p>
          <a:p>
            <a:pPr algn="l">
              <a:defRPr sz="3400">
                <a:solidFill>
                  <a:srgbClr val="FFFFFF"/>
                </a:solidFill>
              </a:defRPr>
            </a:pPr>
          </a:p>
          <a:p>
            <a:pPr algn="l">
              <a:defRPr sz="3400">
                <a:solidFill>
                  <a:srgbClr val="FFFFFF"/>
                </a:solidFill>
              </a:defRPr>
            </a:pPr>
            <a:r>
              <a:rPr b="1">
                <a:solidFill>
                  <a:srgbClr val="FF9300"/>
                </a:solidFill>
              </a:rPr>
              <a:t>insert</a:t>
            </a:r>
            <a:r>
              <a:t> Car </a:t>
            </a:r>
            <a:r>
              <a:rPr b="1">
                <a:solidFill>
                  <a:srgbClr val="FF9300"/>
                </a:solidFill>
              </a:rPr>
              <a:t>values</a:t>
            </a:r>
            <a:r>
              <a:t>(1, "BMW E46");</a:t>
            </a:r>
          </a:p>
          <a:p>
            <a:pPr algn="l">
              <a:defRPr sz="3400">
                <a:solidFill>
                  <a:srgbClr val="FFFFFF"/>
                </a:solidFill>
              </a:defRPr>
            </a:pPr>
            <a:r>
              <a:rPr b="1">
                <a:solidFill>
                  <a:srgbClr val="FF9300"/>
                </a:solidFill>
              </a:rPr>
              <a:t>insert</a:t>
            </a:r>
            <a:r>
              <a:t> Car(Model) </a:t>
            </a:r>
            <a:r>
              <a:rPr b="1">
                <a:solidFill>
                  <a:srgbClr val="FF9300"/>
                </a:solidFill>
              </a:rPr>
              <a:t>values</a:t>
            </a:r>
            <a:r>
              <a:t>("BMW EF30»);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2" grpId="2"/>
      <p:bldP build="whole" bldLvl="1" animBg="1" rev="0" advAuto="0" spid="259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Команда SELECT"/>
          <p:cNvSpPr txBox="1"/>
          <p:nvPr>
            <p:ph type="title"/>
          </p:nvPr>
        </p:nvSpPr>
        <p:spPr>
          <a:xfrm>
            <a:off x="496984" y="-716549"/>
            <a:ext cx="23390032" cy="2870203"/>
          </a:xfrm>
          <a:prstGeom prst="rect">
            <a:avLst/>
          </a:prstGeom>
        </p:spPr>
        <p:txBody>
          <a:bodyPr/>
          <a:lstStyle/>
          <a:p>
            <a:pPr/>
            <a:r>
              <a:t>Команда SELECT</a:t>
            </a:r>
          </a:p>
        </p:txBody>
      </p:sp>
      <p:sp>
        <p:nvSpPr>
          <p:cNvPr id="265" name="SELECT список_столбцов FROM имя_таблицы"/>
          <p:cNvSpPr txBox="1"/>
          <p:nvPr/>
        </p:nvSpPr>
        <p:spPr>
          <a:xfrm>
            <a:off x="5604528" y="3359033"/>
            <a:ext cx="13174944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2438400">
              <a:spcBef>
                <a:spcPts val="2400"/>
              </a:spcBef>
              <a:defRPr b="1" sz="4400">
                <a:solidFill>
                  <a:srgbClr val="AA7942"/>
                </a:solidFill>
              </a:defRPr>
            </a:lvl1pPr>
          </a:lstStyle>
          <a:p>
            <a:pPr>
              <a:defRPr b="0"/>
            </a:pPr>
            <a:r>
              <a:rPr b="1"/>
              <a:t>SELECT список_столбцов FROM имя_таблицы</a:t>
            </a:r>
          </a:p>
        </p:txBody>
      </p:sp>
      <p:pic>
        <p:nvPicPr>
          <p:cNvPr id="266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185966" y="12488816"/>
            <a:ext cx="1049099" cy="1130000"/>
          </a:xfrm>
          <a:prstGeom prst="rect">
            <a:avLst/>
          </a:prstGeom>
          <a:ln w="12700">
            <a:miter lim="400000"/>
          </a:ln>
        </p:spPr>
      </p:pic>
      <p:sp>
        <p:nvSpPr>
          <p:cNvPr id="267" name="Текст"/>
          <p:cNvSpPr txBox="1"/>
          <p:nvPr/>
        </p:nvSpPr>
        <p:spPr>
          <a:xfrm>
            <a:off x="11353648" y="6494208"/>
            <a:ext cx="127001" cy="727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spcBef>
                <a:spcPts val="1700"/>
              </a:spcBef>
              <a:defRPr b="1" sz="13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68" name="create table Car…"/>
          <p:cNvSpPr txBox="1"/>
          <p:nvPr/>
        </p:nvSpPr>
        <p:spPr>
          <a:xfrm>
            <a:off x="7896732" y="5428013"/>
            <a:ext cx="8590535" cy="477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400">
                <a:solidFill>
                  <a:srgbClr val="FFFFFF"/>
                </a:solidFill>
              </a:defRPr>
            </a:pPr>
            <a:r>
              <a:t>create table Car</a:t>
            </a:r>
          </a:p>
          <a:p>
            <a:pPr algn="l">
              <a:defRPr sz="3400">
                <a:solidFill>
                  <a:srgbClr val="FFFFFF"/>
                </a:solidFill>
              </a:defRPr>
            </a:pPr>
            <a:r>
              <a:t>(</a:t>
            </a:r>
          </a:p>
          <a:p>
            <a:pPr algn="l">
              <a:defRPr sz="3400">
                <a:solidFill>
                  <a:srgbClr val="FFFFFF"/>
                </a:solidFill>
              </a:defRPr>
            </a:pPr>
            <a:r>
              <a:t>    Id INT PRIMARY KEY AUTO_INCREMENT,</a:t>
            </a:r>
          </a:p>
          <a:p>
            <a:pPr algn="l">
              <a:defRPr sz="3400">
                <a:solidFill>
                  <a:srgbClr val="FFFFFF"/>
                </a:solidFill>
              </a:defRPr>
            </a:pPr>
            <a:r>
              <a:t>    Model varchar(15) NOT NULL</a:t>
            </a:r>
          </a:p>
          <a:p>
            <a:pPr algn="l">
              <a:defRPr sz="3400">
                <a:solidFill>
                  <a:srgbClr val="FFFFFF"/>
                </a:solidFill>
              </a:defRPr>
            </a:pPr>
            <a:r>
              <a:t>);</a:t>
            </a:r>
          </a:p>
          <a:p>
            <a:pPr algn="l">
              <a:defRPr sz="3400">
                <a:solidFill>
                  <a:srgbClr val="FFFFFF"/>
                </a:solidFill>
              </a:defRPr>
            </a:pPr>
          </a:p>
          <a:p>
            <a:pPr algn="l">
              <a:defRPr sz="3400">
                <a:solidFill>
                  <a:srgbClr val="FFFFFF"/>
                </a:solidFill>
              </a:defRPr>
            </a:pPr>
            <a:r>
              <a:rPr b="1">
                <a:solidFill>
                  <a:srgbClr val="FF9300"/>
                </a:solidFill>
              </a:rPr>
              <a:t>select</a:t>
            </a:r>
            <a:r>
              <a:t> * from Car;</a:t>
            </a:r>
          </a:p>
          <a:p>
            <a:pPr algn="l">
              <a:defRPr sz="3400">
                <a:solidFill>
                  <a:srgbClr val="FFFFFF"/>
                </a:solidFill>
              </a:defRPr>
            </a:pPr>
            <a:r>
              <a:rPr b="1">
                <a:solidFill>
                  <a:srgbClr val="FF9300"/>
                </a:solidFill>
              </a:rPr>
              <a:t>select</a:t>
            </a:r>
            <a:r>
              <a:t> Model from Car;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5" grpId="1"/>
      <p:bldP build="whole" bldLvl="1" animBg="1" rev="0" advAuto="0" spid="268" grpId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Тема 5. Фильтрация данных. Оператор WHERE…"/>
          <p:cNvSpPr txBox="1"/>
          <p:nvPr>
            <p:ph type="title"/>
          </p:nvPr>
        </p:nvSpPr>
        <p:spPr>
          <a:xfrm>
            <a:off x="1010815" y="4707855"/>
            <a:ext cx="22362370" cy="4300290"/>
          </a:xfrm>
          <a:prstGeom prst="rect">
            <a:avLst/>
          </a:prstGeom>
        </p:spPr>
        <p:txBody>
          <a:bodyPr/>
          <a:lstStyle/>
          <a:p>
            <a:pPr defTabSz="569594">
              <a:defRPr spc="-240" sz="8004"/>
            </a:pPr>
            <a:r>
              <a:t>Тема 5. Фильтрация данных. Оператор WHERE</a:t>
            </a:r>
          </a:p>
          <a:p>
            <a:pPr defTabSz="569594">
              <a:defRPr spc="-240" sz="8004"/>
            </a:pPr>
            <a:r>
              <a:t>Обновление данных. Команда UPDATE</a:t>
            </a:r>
          </a:p>
          <a:p>
            <a:pPr defTabSz="569594">
              <a:defRPr spc="-240" sz="8004"/>
            </a:pPr>
            <a:r>
              <a:t>Удаление данных. Команда DELETE</a:t>
            </a:r>
          </a:p>
        </p:txBody>
      </p:sp>
      <p:pic>
        <p:nvPicPr>
          <p:cNvPr id="271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185966" y="12488816"/>
            <a:ext cx="1049099" cy="113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Оператор WHERE"/>
          <p:cNvSpPr txBox="1"/>
          <p:nvPr>
            <p:ph type="title"/>
          </p:nvPr>
        </p:nvSpPr>
        <p:spPr>
          <a:xfrm>
            <a:off x="496984" y="-716549"/>
            <a:ext cx="23390032" cy="2870203"/>
          </a:xfrm>
          <a:prstGeom prst="rect">
            <a:avLst/>
          </a:prstGeom>
        </p:spPr>
        <p:txBody>
          <a:bodyPr/>
          <a:lstStyle/>
          <a:p>
            <a:pPr/>
            <a:r>
              <a:t>Оператор WHERE</a:t>
            </a:r>
          </a:p>
        </p:txBody>
      </p:sp>
      <p:sp>
        <p:nvSpPr>
          <p:cNvPr id="274" name="Для фильтрации данных в команде SELECT применяется оператор WHERE, после которого указывается условие:"/>
          <p:cNvSpPr txBox="1"/>
          <p:nvPr/>
        </p:nvSpPr>
        <p:spPr>
          <a:xfrm>
            <a:off x="493156" y="3041144"/>
            <a:ext cx="23397687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2" algn="l" defTabSz="2438400">
              <a:spcBef>
                <a:spcPts val="2400"/>
              </a:spcBef>
              <a:defRPr sz="4400">
                <a:solidFill>
                  <a:srgbClr val="AA7942"/>
                </a:solidFill>
              </a:defRPr>
            </a:pPr>
            <a:r>
              <a:t>Для фильтрации данных в команде SELECT применяется оператор </a:t>
            </a:r>
            <a:r>
              <a:rPr b="1"/>
              <a:t>WHERE</a:t>
            </a:r>
            <a:r>
              <a:t>, после которого указывается условие:</a:t>
            </a:r>
          </a:p>
        </p:txBody>
      </p:sp>
      <p:pic>
        <p:nvPicPr>
          <p:cNvPr id="275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185966" y="12488816"/>
            <a:ext cx="1049099" cy="1130000"/>
          </a:xfrm>
          <a:prstGeom prst="rect">
            <a:avLst/>
          </a:prstGeom>
          <a:ln w="12700">
            <a:miter lim="400000"/>
          </a:ln>
        </p:spPr>
      </p:pic>
      <p:sp>
        <p:nvSpPr>
          <p:cNvPr id="276" name="Текст"/>
          <p:cNvSpPr txBox="1"/>
          <p:nvPr/>
        </p:nvSpPr>
        <p:spPr>
          <a:xfrm>
            <a:off x="11353648" y="6494208"/>
            <a:ext cx="127001" cy="727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spcBef>
                <a:spcPts val="1700"/>
              </a:spcBef>
              <a:defRPr b="1" sz="13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77" name="create table Car…"/>
          <p:cNvSpPr txBox="1"/>
          <p:nvPr/>
        </p:nvSpPr>
        <p:spPr>
          <a:xfrm>
            <a:off x="7896732" y="5554235"/>
            <a:ext cx="8590535" cy="477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400">
                <a:solidFill>
                  <a:srgbClr val="FFFFFF"/>
                </a:solidFill>
              </a:defRPr>
            </a:pPr>
            <a:r>
              <a:t>create table Car</a:t>
            </a:r>
          </a:p>
          <a:p>
            <a:pPr algn="l">
              <a:defRPr sz="3400">
                <a:solidFill>
                  <a:srgbClr val="FFFFFF"/>
                </a:solidFill>
              </a:defRPr>
            </a:pPr>
            <a:r>
              <a:t>(</a:t>
            </a:r>
          </a:p>
          <a:p>
            <a:pPr algn="l">
              <a:defRPr sz="3400">
                <a:solidFill>
                  <a:srgbClr val="FFFFFF"/>
                </a:solidFill>
              </a:defRPr>
            </a:pPr>
            <a:r>
              <a:t>    Id INT PRIMARY KEY AUTO_INCREMENT,</a:t>
            </a:r>
          </a:p>
          <a:p>
            <a:pPr algn="l">
              <a:defRPr sz="3400">
                <a:solidFill>
                  <a:srgbClr val="FFFFFF"/>
                </a:solidFill>
              </a:defRPr>
            </a:pPr>
            <a:r>
              <a:t>    Model varchar(15) NOT NULL</a:t>
            </a:r>
          </a:p>
          <a:p>
            <a:pPr algn="l">
              <a:defRPr sz="3400">
                <a:solidFill>
                  <a:srgbClr val="FFFFFF"/>
                </a:solidFill>
              </a:defRPr>
            </a:pPr>
            <a:r>
              <a:t>);</a:t>
            </a:r>
          </a:p>
          <a:p>
            <a:pPr algn="l">
              <a:defRPr sz="3400">
                <a:solidFill>
                  <a:srgbClr val="FFFFFF"/>
                </a:solidFill>
              </a:defRPr>
            </a:pPr>
          </a:p>
          <a:p>
            <a:pPr algn="l">
              <a:defRPr sz="3400">
                <a:solidFill>
                  <a:srgbClr val="FFFFFF"/>
                </a:solidFill>
              </a:defRPr>
            </a:pPr>
            <a:r>
              <a:rPr b="1">
                <a:solidFill>
                  <a:srgbClr val="FF9300"/>
                </a:solidFill>
              </a:rPr>
              <a:t>select</a:t>
            </a:r>
            <a:r>
              <a:t> Model from Car</a:t>
            </a:r>
          </a:p>
          <a:p>
            <a:pPr algn="l">
              <a:defRPr sz="3400">
                <a:solidFill>
                  <a:srgbClr val="FFFFFF"/>
                </a:solidFill>
              </a:defRPr>
            </a:pPr>
            <a:r>
              <a:rPr b="1">
                <a:solidFill>
                  <a:schemeClr val="accent4">
                    <a:hueOff val="-613784"/>
                    <a:lumOff val="1275"/>
                  </a:schemeClr>
                </a:solidFill>
              </a:rPr>
              <a:t>WHERE</a:t>
            </a:r>
            <a:r>
              <a:t> Model = «BMW X6»;</a:t>
            </a:r>
          </a:p>
        </p:txBody>
      </p:sp>
      <p:sp>
        <p:nvSpPr>
          <p:cNvPr id="278" name="=,   !=,   &gt;,   &lt;,   &gt;=,   &lt;="/>
          <p:cNvSpPr txBox="1"/>
          <p:nvPr/>
        </p:nvSpPr>
        <p:spPr>
          <a:xfrm>
            <a:off x="8452687" y="11562346"/>
            <a:ext cx="747862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2" algn="l" defTabSz="2438400">
              <a:spcBef>
                <a:spcPts val="2400"/>
              </a:spcBef>
              <a:defRPr sz="4400">
                <a:solidFill>
                  <a:srgbClr val="AA7942"/>
                </a:solidFill>
              </a:defRPr>
            </a:pPr>
            <a:r>
              <a:t>=,   !=,   &gt;,   &lt;,   &gt;=,   &lt;=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7" grpId="2"/>
      <p:bldP build="whole" bldLvl="1" animBg="1" rev="0" advAuto="0" spid="274" grpId="1"/>
      <p:bldP build="whole" bldLvl="1" animBg="1" rev="0" advAuto="0" spid="278" grpId="3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Логические операторы"/>
          <p:cNvSpPr txBox="1"/>
          <p:nvPr>
            <p:ph type="title"/>
          </p:nvPr>
        </p:nvSpPr>
        <p:spPr>
          <a:xfrm>
            <a:off x="496984" y="-716549"/>
            <a:ext cx="23390032" cy="2870203"/>
          </a:xfrm>
          <a:prstGeom prst="rect">
            <a:avLst/>
          </a:prstGeom>
        </p:spPr>
        <p:txBody>
          <a:bodyPr/>
          <a:lstStyle/>
          <a:p>
            <a:pPr/>
            <a:r>
              <a:t>Логические операторы</a:t>
            </a:r>
          </a:p>
        </p:txBody>
      </p:sp>
      <p:sp>
        <p:nvSpPr>
          <p:cNvPr id="281" name="AND: операция логического И…"/>
          <p:cNvSpPr txBox="1"/>
          <p:nvPr/>
        </p:nvSpPr>
        <p:spPr>
          <a:xfrm>
            <a:off x="7839123" y="2956433"/>
            <a:ext cx="8705754" cy="193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2438400">
              <a:spcBef>
                <a:spcPts val="2400"/>
              </a:spcBef>
              <a:defRPr sz="4400">
                <a:solidFill>
                  <a:srgbClr val="AA7942"/>
                </a:solidFill>
              </a:defRPr>
            </a:pPr>
            <a:r>
              <a:rPr b="1"/>
              <a:t>AND</a:t>
            </a:r>
            <a:r>
              <a:t>: операция логического И</a:t>
            </a:r>
          </a:p>
          <a:p>
            <a:pPr algn="l" defTabSz="2438400">
              <a:spcBef>
                <a:spcPts val="2400"/>
              </a:spcBef>
              <a:defRPr sz="4400">
                <a:solidFill>
                  <a:srgbClr val="FFFFFF"/>
                </a:solidFill>
              </a:defRPr>
            </a:pPr>
            <a:r>
              <a:t>выражение1 AND выражение2</a:t>
            </a:r>
          </a:p>
        </p:txBody>
      </p:sp>
      <p:pic>
        <p:nvPicPr>
          <p:cNvPr id="282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185966" y="12488816"/>
            <a:ext cx="1049099" cy="1130000"/>
          </a:xfrm>
          <a:prstGeom prst="rect">
            <a:avLst/>
          </a:prstGeom>
          <a:ln w="12700">
            <a:miter lim="400000"/>
          </a:ln>
        </p:spPr>
      </p:pic>
      <p:sp>
        <p:nvSpPr>
          <p:cNvPr id="283" name="Текст"/>
          <p:cNvSpPr txBox="1"/>
          <p:nvPr/>
        </p:nvSpPr>
        <p:spPr>
          <a:xfrm>
            <a:off x="11353648" y="6494208"/>
            <a:ext cx="127001" cy="727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spcBef>
                <a:spcPts val="1700"/>
              </a:spcBef>
              <a:defRPr b="1" sz="13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84" name="OR: операция логического ИЛИ…"/>
          <p:cNvSpPr txBox="1"/>
          <p:nvPr/>
        </p:nvSpPr>
        <p:spPr>
          <a:xfrm>
            <a:off x="7839123" y="5892800"/>
            <a:ext cx="8705754" cy="193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2438400">
              <a:spcBef>
                <a:spcPts val="2400"/>
              </a:spcBef>
              <a:defRPr sz="4400">
                <a:solidFill>
                  <a:srgbClr val="AA7942"/>
                </a:solidFill>
              </a:defRPr>
            </a:pPr>
            <a:r>
              <a:rPr b="1"/>
              <a:t>OR</a:t>
            </a:r>
            <a:r>
              <a:t>: операция логического ИЛИ</a:t>
            </a:r>
          </a:p>
          <a:p>
            <a:pPr algn="l" defTabSz="2438400">
              <a:spcBef>
                <a:spcPts val="2400"/>
              </a:spcBef>
              <a:defRPr sz="4400">
                <a:solidFill>
                  <a:srgbClr val="FFFFFF"/>
                </a:solidFill>
              </a:defRPr>
            </a:pPr>
            <a:r>
              <a:t>выражение1 OR выражение2</a:t>
            </a:r>
          </a:p>
        </p:txBody>
      </p:sp>
      <p:sp>
        <p:nvSpPr>
          <p:cNvPr id="285" name="NOT: операция логического отрицания…"/>
          <p:cNvSpPr txBox="1"/>
          <p:nvPr/>
        </p:nvSpPr>
        <p:spPr>
          <a:xfrm>
            <a:off x="6852173" y="8829166"/>
            <a:ext cx="10679653" cy="193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2438400">
              <a:spcBef>
                <a:spcPts val="2400"/>
              </a:spcBef>
              <a:defRPr sz="4400">
                <a:solidFill>
                  <a:srgbClr val="AA7942"/>
                </a:solidFill>
              </a:defRPr>
            </a:pPr>
            <a:r>
              <a:rPr b="1"/>
              <a:t>NOT</a:t>
            </a:r>
            <a:r>
              <a:t>: операция логического отрицания</a:t>
            </a:r>
          </a:p>
          <a:p>
            <a:pPr lvl="7" algn="l" defTabSz="2438400">
              <a:spcBef>
                <a:spcPts val="2400"/>
              </a:spcBef>
              <a:defRPr sz="4400">
                <a:solidFill>
                  <a:srgbClr val="FFFFFF"/>
                </a:solidFill>
              </a:defRPr>
            </a:pPr>
            <a:r>
              <a:t>NOT выражение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4" grpId="2"/>
      <p:bldP build="whole" bldLvl="1" animBg="1" rev="0" advAuto="0" spid="285" grpId="3"/>
      <p:bldP build="whole" bldLvl="1" animBg="1" rev="0" advAuto="0" spid="281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Команда UPDATE"/>
          <p:cNvSpPr txBox="1"/>
          <p:nvPr>
            <p:ph type="title"/>
          </p:nvPr>
        </p:nvSpPr>
        <p:spPr>
          <a:xfrm>
            <a:off x="496984" y="-716549"/>
            <a:ext cx="23390032" cy="2870203"/>
          </a:xfrm>
          <a:prstGeom prst="rect">
            <a:avLst/>
          </a:prstGeom>
        </p:spPr>
        <p:txBody>
          <a:bodyPr/>
          <a:lstStyle/>
          <a:p>
            <a:pPr/>
            <a:r>
              <a:t>Команда UPDATE</a:t>
            </a:r>
          </a:p>
        </p:txBody>
      </p:sp>
      <p:sp>
        <p:nvSpPr>
          <p:cNvPr id="288" name="Команда UPDATE применяется для обновления уже имеющихся строк, oна имеет следующий синтаксис:"/>
          <p:cNvSpPr txBox="1"/>
          <p:nvPr/>
        </p:nvSpPr>
        <p:spPr>
          <a:xfrm>
            <a:off x="493156" y="3041144"/>
            <a:ext cx="23397687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2" algn="l" defTabSz="2438400">
              <a:spcBef>
                <a:spcPts val="2400"/>
              </a:spcBef>
              <a:defRPr sz="4400">
                <a:solidFill>
                  <a:srgbClr val="AA7942"/>
                </a:solidFill>
              </a:defRPr>
            </a:pPr>
            <a:r>
              <a:t>Команда </a:t>
            </a:r>
            <a:r>
              <a:rPr b="1"/>
              <a:t>UPDATE</a:t>
            </a:r>
            <a:r>
              <a:t> применяется для обновления уже имеющихся строк, oна имеет следующий синтаксис:</a:t>
            </a:r>
          </a:p>
        </p:txBody>
      </p:sp>
      <p:pic>
        <p:nvPicPr>
          <p:cNvPr id="289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185966" y="12488816"/>
            <a:ext cx="1049099" cy="1130000"/>
          </a:xfrm>
          <a:prstGeom prst="rect">
            <a:avLst/>
          </a:prstGeom>
          <a:ln w="12700">
            <a:miter lim="400000"/>
          </a:ln>
        </p:spPr>
      </p:pic>
      <p:sp>
        <p:nvSpPr>
          <p:cNvPr id="290" name="Текст"/>
          <p:cNvSpPr txBox="1"/>
          <p:nvPr/>
        </p:nvSpPr>
        <p:spPr>
          <a:xfrm>
            <a:off x="11353648" y="6494208"/>
            <a:ext cx="127001" cy="727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spcBef>
                <a:spcPts val="1700"/>
              </a:spcBef>
              <a:defRPr b="1" sz="13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91" name="UPDATE имя_таблицы…"/>
          <p:cNvSpPr txBox="1"/>
          <p:nvPr/>
        </p:nvSpPr>
        <p:spPr>
          <a:xfrm>
            <a:off x="3264274" y="5101598"/>
            <a:ext cx="17855452" cy="279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900">
                <a:solidFill>
                  <a:srgbClr val="FFFFFF"/>
                </a:solidFill>
              </a:defRPr>
            </a:pPr>
            <a:r>
              <a:t>UPDATE имя_таблицы</a:t>
            </a:r>
          </a:p>
          <a:p>
            <a:pPr algn="l">
              <a:defRPr sz="3900">
                <a:solidFill>
                  <a:srgbClr val="FFFFFF"/>
                </a:solidFill>
              </a:defRPr>
            </a:pPr>
            <a:r>
              <a:t>SET столбец1 = значение1, столбец2 = значение2, ... столбецN = значениеN</a:t>
            </a:r>
          </a:p>
          <a:p>
            <a:pPr algn="l">
              <a:defRPr sz="3900">
                <a:solidFill>
                  <a:srgbClr val="FFFFFF"/>
                </a:solidFill>
              </a:defRPr>
            </a:pPr>
            <a:r>
              <a:t>[WHERE условие_обновления]</a:t>
            </a:r>
          </a:p>
        </p:txBody>
      </p:sp>
      <p:sp>
        <p:nvSpPr>
          <p:cNvPr id="292" name="create table Car…"/>
          <p:cNvSpPr txBox="1"/>
          <p:nvPr/>
        </p:nvSpPr>
        <p:spPr>
          <a:xfrm>
            <a:off x="7896732" y="7857168"/>
            <a:ext cx="8839836" cy="558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500">
                <a:solidFill>
                  <a:srgbClr val="D6D6D6"/>
                </a:solidFill>
              </a:defRPr>
            </a:pPr>
            <a:r>
              <a:t>create table Car</a:t>
            </a:r>
          </a:p>
          <a:p>
            <a:pPr algn="l">
              <a:defRPr sz="3500">
                <a:solidFill>
                  <a:srgbClr val="D6D6D6"/>
                </a:solidFill>
              </a:defRPr>
            </a:pPr>
            <a:r>
              <a:t>(</a:t>
            </a:r>
          </a:p>
          <a:p>
            <a:pPr algn="l">
              <a:defRPr sz="3500">
                <a:solidFill>
                  <a:srgbClr val="D6D6D6"/>
                </a:solidFill>
              </a:defRPr>
            </a:pPr>
            <a:r>
              <a:t>    Id INT PRIMARY KEY AUTO_INCREMENT,</a:t>
            </a:r>
          </a:p>
          <a:p>
            <a:pPr algn="l">
              <a:defRPr sz="3500">
                <a:solidFill>
                  <a:srgbClr val="D6D6D6"/>
                </a:solidFill>
              </a:defRPr>
            </a:pPr>
            <a:r>
              <a:t>    Model varchar(15) NOT NULL</a:t>
            </a:r>
          </a:p>
          <a:p>
            <a:pPr algn="l">
              <a:defRPr sz="3500">
                <a:solidFill>
                  <a:srgbClr val="D6D6D6"/>
                </a:solidFill>
              </a:defRPr>
            </a:pPr>
            <a:r>
              <a:t>);</a:t>
            </a:r>
          </a:p>
          <a:p>
            <a:pPr algn="l">
              <a:defRPr sz="3500">
                <a:solidFill>
                  <a:srgbClr val="D6D6D6"/>
                </a:solidFill>
              </a:defRPr>
            </a:pPr>
          </a:p>
          <a:p>
            <a:pPr algn="l">
              <a:defRPr sz="3500">
                <a:solidFill>
                  <a:srgbClr val="D6D6D6"/>
                </a:solidFill>
              </a:defRPr>
            </a:pPr>
            <a:r>
              <a:t>update Car</a:t>
            </a:r>
          </a:p>
          <a:p>
            <a:pPr algn="l">
              <a:defRPr sz="3500">
                <a:solidFill>
                  <a:srgbClr val="D6D6D6"/>
                </a:solidFill>
              </a:defRPr>
            </a:pPr>
            <a:r>
              <a:t>SET Model = "KIA RIO" </a:t>
            </a:r>
          </a:p>
          <a:p>
            <a:pPr algn="l">
              <a:defRPr sz="3500">
                <a:solidFill>
                  <a:srgbClr val="D6D6D6"/>
                </a:solidFill>
              </a:defRPr>
            </a:pPr>
            <a:r>
              <a:t>WHERE Id = 1;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1" grpId="2"/>
      <p:bldP build="whole" bldLvl="1" animBg="1" rev="0" advAuto="0" spid="288" grpId="1"/>
      <p:bldP build="whole" bldLvl="1" animBg="1" rev="0" advAuto="0" spid="292" grpId="3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Команда DELETE"/>
          <p:cNvSpPr txBox="1"/>
          <p:nvPr>
            <p:ph type="title"/>
          </p:nvPr>
        </p:nvSpPr>
        <p:spPr>
          <a:xfrm>
            <a:off x="496984" y="-716549"/>
            <a:ext cx="23390032" cy="2870203"/>
          </a:xfrm>
          <a:prstGeom prst="rect">
            <a:avLst/>
          </a:prstGeom>
        </p:spPr>
        <p:txBody>
          <a:bodyPr/>
          <a:lstStyle/>
          <a:p>
            <a:pPr/>
            <a:r>
              <a:t>Команда DELETE</a:t>
            </a:r>
          </a:p>
        </p:txBody>
      </p:sp>
      <p:sp>
        <p:nvSpPr>
          <p:cNvPr id="295" name="Команда DELETE удаляет данные из БД. Она имеет следующий синтаксис:"/>
          <p:cNvSpPr txBox="1"/>
          <p:nvPr/>
        </p:nvSpPr>
        <p:spPr>
          <a:xfrm>
            <a:off x="493156" y="3377694"/>
            <a:ext cx="23397687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2" algn="l" defTabSz="2438400">
              <a:spcBef>
                <a:spcPts val="2400"/>
              </a:spcBef>
              <a:defRPr sz="4900">
                <a:solidFill>
                  <a:srgbClr val="AA7942"/>
                </a:solidFill>
              </a:defRPr>
            </a:pPr>
            <a:r>
              <a:t>Команда </a:t>
            </a:r>
            <a:r>
              <a:rPr b="1"/>
              <a:t>DELETE</a:t>
            </a:r>
            <a:r>
              <a:t> удаляет данные из БД. Она имеет следующий синтаксис:</a:t>
            </a:r>
          </a:p>
        </p:txBody>
      </p:sp>
      <p:pic>
        <p:nvPicPr>
          <p:cNvPr id="296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185966" y="12488816"/>
            <a:ext cx="1049099" cy="1130000"/>
          </a:xfrm>
          <a:prstGeom prst="rect">
            <a:avLst/>
          </a:prstGeom>
          <a:ln w="12700">
            <a:miter lim="400000"/>
          </a:ln>
        </p:spPr>
      </p:pic>
      <p:sp>
        <p:nvSpPr>
          <p:cNvPr id="297" name="Текст"/>
          <p:cNvSpPr txBox="1"/>
          <p:nvPr/>
        </p:nvSpPr>
        <p:spPr>
          <a:xfrm>
            <a:off x="11353648" y="6494208"/>
            <a:ext cx="127001" cy="727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spcBef>
                <a:spcPts val="1700"/>
              </a:spcBef>
              <a:defRPr b="1" sz="13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98" name="DELETE FROM имя_таблицы…"/>
          <p:cNvSpPr txBox="1"/>
          <p:nvPr/>
        </p:nvSpPr>
        <p:spPr>
          <a:xfrm>
            <a:off x="8125460" y="5002410"/>
            <a:ext cx="7505548" cy="238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400">
                <a:solidFill>
                  <a:srgbClr val="FFFFFF"/>
                </a:solidFill>
              </a:defRPr>
            </a:pPr>
            <a:r>
              <a:t>DELETE FROM имя_таблицы</a:t>
            </a:r>
          </a:p>
          <a:p>
            <a:pPr algn="l">
              <a:defRPr sz="4400">
                <a:solidFill>
                  <a:srgbClr val="FFFFFF"/>
                </a:solidFill>
              </a:defRPr>
            </a:pPr>
            <a:r>
              <a:t>[WHERE условие_удаления]</a:t>
            </a:r>
          </a:p>
        </p:txBody>
      </p:sp>
      <p:sp>
        <p:nvSpPr>
          <p:cNvPr id="299" name="create table Car…"/>
          <p:cNvSpPr txBox="1"/>
          <p:nvPr/>
        </p:nvSpPr>
        <p:spPr>
          <a:xfrm>
            <a:off x="7772082" y="8106675"/>
            <a:ext cx="8839836" cy="497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500">
                <a:solidFill>
                  <a:srgbClr val="D6D6D6"/>
                </a:solidFill>
              </a:defRPr>
            </a:pPr>
            <a:r>
              <a:t>create table Car</a:t>
            </a:r>
          </a:p>
          <a:p>
            <a:pPr algn="l">
              <a:defRPr sz="3500">
                <a:solidFill>
                  <a:srgbClr val="D6D6D6"/>
                </a:solidFill>
              </a:defRPr>
            </a:pPr>
            <a:r>
              <a:t>(</a:t>
            </a:r>
          </a:p>
          <a:p>
            <a:pPr algn="l">
              <a:defRPr sz="3500">
                <a:solidFill>
                  <a:srgbClr val="D6D6D6"/>
                </a:solidFill>
              </a:defRPr>
            </a:pPr>
            <a:r>
              <a:t>    Id INT PRIMARY KEY AUTO_INCREMENT,</a:t>
            </a:r>
          </a:p>
          <a:p>
            <a:pPr algn="l">
              <a:defRPr sz="3500">
                <a:solidFill>
                  <a:srgbClr val="D6D6D6"/>
                </a:solidFill>
              </a:defRPr>
            </a:pPr>
            <a:r>
              <a:t>    Model varchar(15) NOT NULL</a:t>
            </a:r>
          </a:p>
          <a:p>
            <a:pPr algn="l">
              <a:defRPr sz="3500">
                <a:solidFill>
                  <a:srgbClr val="D6D6D6"/>
                </a:solidFill>
              </a:defRPr>
            </a:pPr>
            <a:r>
              <a:t>);</a:t>
            </a:r>
          </a:p>
          <a:p>
            <a:pPr algn="l">
              <a:defRPr sz="3500">
                <a:solidFill>
                  <a:srgbClr val="D6D6D6"/>
                </a:solidFill>
              </a:defRPr>
            </a:pPr>
          </a:p>
          <a:p>
            <a:pPr algn="l">
              <a:defRPr sz="3500">
                <a:solidFill>
                  <a:srgbClr val="D6D6D6"/>
                </a:solidFill>
              </a:defRPr>
            </a:pPr>
            <a:r>
              <a:t>DELETE FROM Car</a:t>
            </a:r>
          </a:p>
          <a:p>
            <a:pPr algn="l">
              <a:defRPr sz="3500">
                <a:solidFill>
                  <a:srgbClr val="D6D6D6"/>
                </a:solidFill>
              </a:defRPr>
            </a:pPr>
            <a:r>
              <a:t>WHERE Id &gt;= 12;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5" grpId="1"/>
      <p:bldP build="whole" bldLvl="1" animBg="1" rev="0" advAuto="0" spid="298" grpId="2"/>
      <p:bldP build="whole" bldLvl="1" animBg="1" rev="0" advAuto="0" spid="299" grpId="3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Введение в MySQ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Введение в MySQL</a:t>
            </a:r>
          </a:p>
        </p:txBody>
      </p:sp>
      <p:sp>
        <p:nvSpPr>
          <p:cNvPr id="160" name="SQL означает язык структурированных запросов - (S)tructured (Q)uery (L)anguage"/>
          <p:cNvSpPr txBox="1"/>
          <p:nvPr>
            <p:ph type="body" idx="21"/>
          </p:nvPr>
        </p:nvSpPr>
        <p:spPr>
          <a:xfrm>
            <a:off x="1269999" y="6639940"/>
            <a:ext cx="21844001" cy="1016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l" defTabSz="2243327">
              <a:spcBef>
                <a:spcPts val="2200"/>
              </a:spcBef>
              <a:defRPr sz="4416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SQL означает язык структурированных запросов - (S)tructured (Q)uery (L)anguage</a:t>
            </a:r>
          </a:p>
        </p:txBody>
      </p:sp>
      <p:sp>
        <p:nvSpPr>
          <p:cNvPr id="161" name="MySQL представляет систему управления базами данных (СУБД)."/>
          <p:cNvSpPr txBox="1"/>
          <p:nvPr/>
        </p:nvSpPr>
        <p:spPr>
          <a:xfrm>
            <a:off x="2742438" y="4035188"/>
            <a:ext cx="18899125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400">
              <a:spcBef>
                <a:spcPts val="2400"/>
              </a:spcBef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MySQL представляет систему управления базами данных (СУБД).</a:t>
            </a:r>
          </a:p>
        </p:txBody>
      </p:sp>
      <p:pic>
        <p:nvPicPr>
          <p:cNvPr id="162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185966" y="12488816"/>
            <a:ext cx="1049099" cy="113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Создание базы данных"/>
          <p:cNvSpPr txBox="1"/>
          <p:nvPr>
            <p:ph type="title"/>
          </p:nvPr>
        </p:nvSpPr>
        <p:spPr>
          <a:xfrm>
            <a:off x="744721" y="792774"/>
            <a:ext cx="23390032" cy="2870203"/>
          </a:xfrm>
          <a:prstGeom prst="rect">
            <a:avLst/>
          </a:prstGeom>
        </p:spPr>
        <p:txBody>
          <a:bodyPr/>
          <a:lstStyle/>
          <a:p>
            <a:pPr/>
            <a:r>
              <a:t>Создание базы данных</a:t>
            </a:r>
          </a:p>
        </p:txBody>
      </p:sp>
      <p:sp>
        <p:nvSpPr>
          <p:cNvPr id="165" name="CREATE DATABASE  IF NOT EXISTS  имя_базы_даных;"/>
          <p:cNvSpPr txBox="1"/>
          <p:nvPr>
            <p:ph type="body" idx="21"/>
          </p:nvPr>
        </p:nvSpPr>
        <p:spPr>
          <a:xfrm>
            <a:off x="4642843" y="6792340"/>
            <a:ext cx="21844001" cy="1016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l" defTabSz="2438400">
              <a:spcBef>
                <a:spcPts val="2400"/>
              </a:spcBef>
              <a:defRPr sz="4800">
                <a:solidFill>
                  <a:srgbClr val="AA7942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CREATE DATABASE  IF NOT EXISTS  имя_базы_даных;</a:t>
            </a:r>
          </a:p>
        </p:txBody>
      </p:sp>
      <p:sp>
        <p:nvSpPr>
          <p:cNvPr id="166" name="CREATE DATABASE  имя_базы_даных;"/>
          <p:cNvSpPr txBox="1"/>
          <p:nvPr/>
        </p:nvSpPr>
        <p:spPr>
          <a:xfrm>
            <a:off x="6736841" y="4366943"/>
            <a:ext cx="10910317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400">
              <a:spcBef>
                <a:spcPts val="2400"/>
              </a:spcBef>
              <a:defRPr sz="4800">
                <a:solidFill>
                  <a:srgbClr val="AA7942"/>
                </a:solidFill>
              </a:defRPr>
            </a:lvl1pPr>
          </a:lstStyle>
          <a:p>
            <a:pPr/>
            <a:r>
              <a:t>CREATE DATABASE  имя_базы_даных;</a:t>
            </a:r>
          </a:p>
        </p:txBody>
      </p:sp>
      <p:pic>
        <p:nvPicPr>
          <p:cNvPr id="167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185966" y="12488816"/>
            <a:ext cx="1049099" cy="113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5" grpId="2"/>
      <p:bldP build="whole" bldLvl="1" animBg="1" rev="0" advAuto="0" spid="16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Установка базы данных"/>
          <p:cNvSpPr txBox="1"/>
          <p:nvPr>
            <p:ph type="title"/>
          </p:nvPr>
        </p:nvSpPr>
        <p:spPr>
          <a:xfrm>
            <a:off x="539656" y="571604"/>
            <a:ext cx="23390032" cy="2870203"/>
          </a:xfrm>
          <a:prstGeom prst="rect">
            <a:avLst/>
          </a:prstGeom>
        </p:spPr>
        <p:txBody>
          <a:bodyPr/>
          <a:lstStyle/>
          <a:p>
            <a:pPr/>
            <a:r>
              <a:t>Установка базы данных</a:t>
            </a:r>
          </a:p>
        </p:txBody>
      </p:sp>
      <p:sp>
        <p:nvSpPr>
          <p:cNvPr id="170" name="USE  имя_базы_даных;"/>
          <p:cNvSpPr txBox="1"/>
          <p:nvPr/>
        </p:nvSpPr>
        <p:spPr>
          <a:xfrm>
            <a:off x="8922867" y="3371678"/>
            <a:ext cx="6538266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400">
              <a:spcBef>
                <a:spcPts val="2400"/>
              </a:spcBef>
              <a:defRPr sz="4800">
                <a:solidFill>
                  <a:srgbClr val="AA7942"/>
                </a:solidFill>
              </a:defRPr>
            </a:lvl1pPr>
          </a:lstStyle>
          <a:p>
            <a:pPr/>
            <a:r>
              <a:t>USE  имя_базы_даных;</a:t>
            </a:r>
          </a:p>
        </p:txBody>
      </p:sp>
      <p:sp>
        <p:nvSpPr>
          <p:cNvPr id="171" name="Удаление базы данных"/>
          <p:cNvSpPr txBox="1"/>
          <p:nvPr/>
        </p:nvSpPr>
        <p:spPr>
          <a:xfrm>
            <a:off x="539656" y="4916671"/>
            <a:ext cx="23390032" cy="2870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lnSpc>
                <a:spcPct val="80000"/>
              </a:lnSpc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1pPr>
          </a:lstStyle>
          <a:p>
            <a:pPr/>
            <a:r>
              <a:t>Удаление базы данных</a:t>
            </a:r>
          </a:p>
        </p:txBody>
      </p:sp>
      <p:sp>
        <p:nvSpPr>
          <p:cNvPr id="172" name="DROP DATADASE  имя_базы_даных;"/>
          <p:cNvSpPr txBox="1"/>
          <p:nvPr/>
        </p:nvSpPr>
        <p:spPr>
          <a:xfrm>
            <a:off x="7293934" y="7535032"/>
            <a:ext cx="10404349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400">
              <a:spcBef>
                <a:spcPts val="2400"/>
              </a:spcBef>
              <a:defRPr sz="4800">
                <a:solidFill>
                  <a:srgbClr val="AA7942"/>
                </a:solidFill>
              </a:defRPr>
            </a:lvl1pPr>
          </a:lstStyle>
          <a:p>
            <a:pPr/>
            <a:r>
              <a:t>DROP DATADASE  имя_базы_даных;</a:t>
            </a:r>
          </a:p>
        </p:txBody>
      </p:sp>
      <p:sp>
        <p:nvSpPr>
          <p:cNvPr id="173" name="DROP DATADASE IF EXISTS  имя_базы_даных;"/>
          <p:cNvSpPr txBox="1"/>
          <p:nvPr/>
        </p:nvSpPr>
        <p:spPr>
          <a:xfrm>
            <a:off x="5921420" y="9261738"/>
            <a:ext cx="13149378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400">
              <a:spcBef>
                <a:spcPts val="2400"/>
              </a:spcBef>
              <a:defRPr sz="4800">
                <a:solidFill>
                  <a:srgbClr val="AA7942"/>
                </a:solidFill>
              </a:defRPr>
            </a:lvl1pPr>
          </a:lstStyle>
          <a:p>
            <a:pPr/>
            <a:r>
              <a:t>DROP DATADASE IF EXISTS  имя_базы_даных;</a:t>
            </a:r>
          </a:p>
        </p:txBody>
      </p:sp>
      <p:pic>
        <p:nvPicPr>
          <p:cNvPr id="174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185966" y="12488816"/>
            <a:ext cx="1049099" cy="113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3" grpId="3"/>
      <p:bldP build="whole" bldLvl="1" animBg="1" rev="0" advAuto="0" spid="170" grpId="1"/>
      <p:bldP build="whole" bldLvl="1" animBg="1" rev="0" advAuto="0" spid="172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Создание таблиц"/>
          <p:cNvSpPr txBox="1"/>
          <p:nvPr>
            <p:ph type="title"/>
          </p:nvPr>
        </p:nvSpPr>
        <p:spPr>
          <a:xfrm>
            <a:off x="496984" y="136391"/>
            <a:ext cx="23390032" cy="2870203"/>
          </a:xfrm>
          <a:prstGeom prst="rect">
            <a:avLst/>
          </a:prstGeom>
        </p:spPr>
        <p:txBody>
          <a:bodyPr/>
          <a:lstStyle/>
          <a:p>
            <a:pPr/>
            <a:r>
              <a:t>Создание таблиц</a:t>
            </a:r>
          </a:p>
        </p:txBody>
      </p:sp>
      <p:sp>
        <p:nvSpPr>
          <p:cNvPr id="177" name="CREATE TABLE название_таблицы…"/>
          <p:cNvSpPr txBox="1"/>
          <p:nvPr/>
        </p:nvSpPr>
        <p:spPr>
          <a:xfrm>
            <a:off x="4769650" y="2000552"/>
            <a:ext cx="21067514" cy="894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2438400">
              <a:spcBef>
                <a:spcPts val="2400"/>
              </a:spcBef>
              <a:defRPr sz="4800">
                <a:solidFill>
                  <a:srgbClr val="FFFFFF"/>
                </a:solidFill>
              </a:defRPr>
            </a:pPr>
            <a:r>
              <a:t>CREATE TABLE название_таблицы</a:t>
            </a:r>
          </a:p>
          <a:p>
            <a:pPr algn="l" defTabSz="2438400">
              <a:spcBef>
                <a:spcPts val="2400"/>
              </a:spcBef>
              <a:defRPr sz="4800">
                <a:solidFill>
                  <a:srgbClr val="FFFFFF"/>
                </a:solidFill>
              </a:defRPr>
            </a:pPr>
            <a:r>
              <a:t>(название_столбца1 тип_данных атрибуты_столбца1, </a:t>
            </a:r>
          </a:p>
          <a:p>
            <a:pPr algn="l" defTabSz="2438400">
              <a:spcBef>
                <a:spcPts val="2400"/>
              </a:spcBef>
              <a:defRPr sz="4800">
                <a:solidFill>
                  <a:srgbClr val="FFFFFF"/>
                </a:solidFill>
              </a:defRPr>
            </a:pPr>
            <a:r>
              <a:t> название_столбца2 тип_данных атрибуты_столбца2,</a:t>
            </a:r>
          </a:p>
          <a:p>
            <a:pPr algn="l" defTabSz="2438400">
              <a:spcBef>
                <a:spcPts val="2400"/>
              </a:spcBef>
              <a:defRPr sz="4800">
                <a:solidFill>
                  <a:srgbClr val="FFFFFF"/>
                </a:solidFill>
              </a:defRPr>
            </a:pPr>
            <a:r>
              <a:t> ................................................</a:t>
            </a:r>
          </a:p>
          <a:p>
            <a:pPr algn="l" defTabSz="2438400">
              <a:spcBef>
                <a:spcPts val="2400"/>
              </a:spcBef>
              <a:defRPr sz="4800">
                <a:solidFill>
                  <a:srgbClr val="FFFFFF"/>
                </a:solidFill>
              </a:defRPr>
            </a:pPr>
            <a:r>
              <a:t> название_столбцаN тип_данных атрибуты_столбцаN,</a:t>
            </a:r>
          </a:p>
          <a:p>
            <a:pPr algn="l" defTabSz="2438400">
              <a:spcBef>
                <a:spcPts val="2400"/>
              </a:spcBef>
              <a:defRPr sz="4800">
                <a:solidFill>
                  <a:srgbClr val="FFFFFF"/>
                </a:solidFill>
              </a:defRPr>
            </a:pPr>
            <a:r>
              <a:t> атрибуты_уровня_таблицы )</a:t>
            </a:r>
          </a:p>
          <a:p>
            <a:pPr algn="l" defTabSz="2438400">
              <a:spcBef>
                <a:spcPts val="2400"/>
              </a:spcBef>
              <a:defRPr sz="4800">
                <a:solidFill>
                  <a:srgbClr val="FFFFFF"/>
                </a:solidFill>
              </a:defRPr>
            </a:pPr>
          </a:p>
        </p:txBody>
      </p:sp>
      <p:sp>
        <p:nvSpPr>
          <p:cNvPr id="178" name="CREATE TABLE Human…"/>
          <p:cNvSpPr txBox="1"/>
          <p:nvPr/>
        </p:nvSpPr>
        <p:spPr>
          <a:xfrm>
            <a:off x="1062028" y="9286032"/>
            <a:ext cx="7883889" cy="426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ts val="6200"/>
              </a:lnSpc>
              <a:defRPr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CREATE TABLE Human</a:t>
            </a:r>
          </a:p>
          <a:p>
            <a:pPr algn="l" defTabSz="457200">
              <a:lnSpc>
                <a:spcPts val="6200"/>
              </a:lnSpc>
              <a:defRPr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(</a:t>
            </a:r>
          </a:p>
          <a:p>
            <a:pPr algn="l" defTabSz="457200">
              <a:lnSpc>
                <a:spcPts val="6200"/>
              </a:lnSpc>
              <a:defRPr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    Id INT,</a:t>
            </a:r>
          </a:p>
          <a:p>
            <a:pPr algn="l" defTabSz="457200">
              <a:lnSpc>
                <a:spcPts val="6200"/>
              </a:lnSpc>
              <a:defRPr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    Age INT,</a:t>
            </a:r>
          </a:p>
          <a:p>
            <a:pPr algn="l" defTabSz="457200">
              <a:lnSpc>
                <a:spcPts val="6200"/>
              </a:lnSpc>
              <a:defRPr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    FirstName VARCHAR(20),</a:t>
            </a:r>
          </a:p>
          <a:p>
            <a:pPr algn="l" defTabSz="457200">
              <a:lnSpc>
                <a:spcPts val="6200"/>
              </a:lnSpc>
              <a:defRPr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    LastName VARCHAR(20)</a:t>
            </a:r>
          </a:p>
          <a:p>
            <a:pPr algn="l" defTabSz="457200">
              <a:lnSpc>
                <a:spcPts val="6200"/>
              </a:lnSpc>
              <a:defRPr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);</a:t>
            </a:r>
          </a:p>
        </p:txBody>
      </p:sp>
      <p:sp>
        <p:nvSpPr>
          <p:cNvPr id="179" name="CREATE TABLE Car…"/>
          <p:cNvSpPr txBox="1"/>
          <p:nvPr/>
        </p:nvSpPr>
        <p:spPr>
          <a:xfrm>
            <a:off x="16200947" y="9546382"/>
            <a:ext cx="7883889" cy="374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ts val="6200"/>
              </a:lnSpc>
              <a:defRPr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CREATE TABLE Car</a:t>
            </a:r>
          </a:p>
          <a:p>
            <a:pPr algn="l" defTabSz="457200">
              <a:lnSpc>
                <a:spcPts val="6200"/>
              </a:lnSpc>
              <a:defRPr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(</a:t>
            </a:r>
          </a:p>
          <a:p>
            <a:pPr algn="l" defTabSz="457200">
              <a:lnSpc>
                <a:spcPts val="6200"/>
              </a:lnSpc>
              <a:defRPr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    Id INT,</a:t>
            </a:r>
          </a:p>
          <a:p>
            <a:pPr algn="l" defTabSz="457200">
              <a:lnSpc>
                <a:spcPts val="6200"/>
              </a:lnSpc>
              <a:defRPr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    Brand VARCHAR(20),</a:t>
            </a:r>
          </a:p>
          <a:p>
            <a:pPr algn="l" defTabSz="457200">
              <a:lnSpc>
                <a:spcPts val="6200"/>
              </a:lnSpc>
              <a:defRPr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    Model VARCHAR(20)</a:t>
            </a:r>
          </a:p>
          <a:p>
            <a:pPr algn="l" defTabSz="457200">
              <a:lnSpc>
                <a:spcPts val="6200"/>
              </a:lnSpc>
              <a:defRPr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);</a:t>
            </a:r>
          </a:p>
        </p:txBody>
      </p:sp>
      <p:pic>
        <p:nvPicPr>
          <p:cNvPr id="180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185966" y="12488816"/>
            <a:ext cx="1049099" cy="113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9" grpId="3"/>
      <p:bldP build="whole" bldLvl="1" animBg="1" rev="0" advAuto="0" spid="177" grpId="1"/>
      <p:bldP build="whole" bldLvl="1" animBg="1" rev="0" advAuto="0" spid="178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Переименование таблиц"/>
          <p:cNvSpPr txBox="1"/>
          <p:nvPr>
            <p:ph type="title"/>
          </p:nvPr>
        </p:nvSpPr>
        <p:spPr>
          <a:xfrm>
            <a:off x="539656" y="571604"/>
            <a:ext cx="23390032" cy="2870203"/>
          </a:xfrm>
          <a:prstGeom prst="rect">
            <a:avLst/>
          </a:prstGeom>
        </p:spPr>
        <p:txBody>
          <a:bodyPr/>
          <a:lstStyle/>
          <a:p>
            <a:pPr/>
            <a:r>
              <a:t>Переименование таблиц</a:t>
            </a:r>
          </a:p>
        </p:txBody>
      </p:sp>
      <p:sp>
        <p:nvSpPr>
          <p:cNvPr id="183" name="RENAME TABLE  старое_название TO новое_название;"/>
          <p:cNvSpPr txBox="1"/>
          <p:nvPr/>
        </p:nvSpPr>
        <p:spPr>
          <a:xfrm>
            <a:off x="4779416" y="3067569"/>
            <a:ext cx="15934641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400">
              <a:spcBef>
                <a:spcPts val="2400"/>
              </a:spcBef>
              <a:defRPr sz="4800">
                <a:solidFill>
                  <a:srgbClr val="AA7942"/>
                </a:solidFill>
              </a:defRPr>
            </a:lvl1pPr>
          </a:lstStyle>
          <a:p>
            <a:pPr/>
            <a:r>
              <a:t>RENAME TABLE  старое_название TO новое_название;</a:t>
            </a:r>
          </a:p>
        </p:txBody>
      </p:sp>
      <p:sp>
        <p:nvSpPr>
          <p:cNvPr id="184" name="Удаление данных"/>
          <p:cNvSpPr txBox="1"/>
          <p:nvPr/>
        </p:nvSpPr>
        <p:spPr>
          <a:xfrm>
            <a:off x="539656" y="4280807"/>
            <a:ext cx="23390032" cy="2870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lnSpc>
                <a:spcPct val="80000"/>
              </a:lnSpc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1pPr>
          </a:lstStyle>
          <a:p>
            <a:pPr/>
            <a:r>
              <a:t>Удаление данных</a:t>
            </a:r>
          </a:p>
        </p:txBody>
      </p:sp>
      <p:sp>
        <p:nvSpPr>
          <p:cNvPr id="185" name="TRUNCATE TABLE имя_таблицы;"/>
          <p:cNvSpPr txBox="1"/>
          <p:nvPr/>
        </p:nvSpPr>
        <p:spPr>
          <a:xfrm>
            <a:off x="7534198" y="6677998"/>
            <a:ext cx="9315604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400">
              <a:spcBef>
                <a:spcPts val="2400"/>
              </a:spcBef>
              <a:defRPr sz="4800">
                <a:solidFill>
                  <a:srgbClr val="AA7942"/>
                </a:solidFill>
              </a:defRPr>
            </a:lvl1pPr>
          </a:lstStyle>
          <a:p>
            <a:pPr/>
            <a:r>
              <a:t>TRUNCATE TABLE имя_таблицы;</a:t>
            </a:r>
          </a:p>
        </p:txBody>
      </p:sp>
      <p:sp>
        <p:nvSpPr>
          <p:cNvPr id="186" name="DROP TABLE  имя_базы_даных;"/>
          <p:cNvSpPr txBox="1"/>
          <p:nvPr/>
        </p:nvSpPr>
        <p:spPr>
          <a:xfrm>
            <a:off x="8229752" y="10549880"/>
            <a:ext cx="9033969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400">
              <a:spcBef>
                <a:spcPts val="2400"/>
              </a:spcBef>
              <a:defRPr sz="4800">
                <a:solidFill>
                  <a:srgbClr val="AA7942"/>
                </a:solidFill>
              </a:defRPr>
            </a:lvl1pPr>
          </a:lstStyle>
          <a:p>
            <a:pPr/>
            <a:r>
              <a:t>DROP TABLE  имя_базы_даных;</a:t>
            </a:r>
          </a:p>
        </p:txBody>
      </p:sp>
      <p:sp>
        <p:nvSpPr>
          <p:cNvPr id="187" name="Удаление таблицы"/>
          <p:cNvSpPr txBox="1"/>
          <p:nvPr/>
        </p:nvSpPr>
        <p:spPr>
          <a:xfrm>
            <a:off x="1051720" y="8167698"/>
            <a:ext cx="23390032" cy="2870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lnSpc>
                <a:spcPct val="80000"/>
              </a:lnSpc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1pPr>
          </a:lstStyle>
          <a:p>
            <a:pPr/>
            <a:r>
              <a:t>Удаление таблицы</a:t>
            </a:r>
          </a:p>
        </p:txBody>
      </p:sp>
      <p:pic>
        <p:nvPicPr>
          <p:cNvPr id="188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185966" y="12488816"/>
            <a:ext cx="1049099" cy="113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6" grpId="3"/>
      <p:bldP build="whole" bldLvl="1" animBg="1" rev="0" advAuto="0" spid="185" grpId="2"/>
      <p:bldP build="whole" bldLvl="1" animBg="1" rev="0" advAuto="0" spid="18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Тема 2. Типы данных MySQL"/>
          <p:cNvSpPr txBox="1"/>
          <p:nvPr>
            <p:ph type="title"/>
          </p:nvPr>
        </p:nvSpPr>
        <p:spPr>
          <a:xfrm>
            <a:off x="-444069" y="4319339"/>
            <a:ext cx="26103686" cy="6050427"/>
          </a:xfrm>
          <a:prstGeom prst="rect">
            <a:avLst/>
          </a:prstGeom>
        </p:spPr>
        <p:txBody>
          <a:bodyPr/>
          <a:lstStyle/>
          <a:p>
            <a:pPr/>
            <a:r>
              <a:t>Тема 2. Типы данных MySQL</a:t>
            </a:r>
          </a:p>
          <a:p>
            <a:pPr/>
          </a:p>
        </p:txBody>
      </p:sp>
      <p:pic>
        <p:nvPicPr>
          <p:cNvPr id="191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185966" y="12488816"/>
            <a:ext cx="1049099" cy="113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Типы данных :"/>
          <p:cNvSpPr txBox="1"/>
          <p:nvPr>
            <p:ph type="title"/>
          </p:nvPr>
        </p:nvSpPr>
        <p:spPr>
          <a:xfrm>
            <a:off x="744721" y="-478954"/>
            <a:ext cx="23390032" cy="2870203"/>
          </a:xfrm>
          <a:prstGeom prst="rect">
            <a:avLst/>
          </a:prstGeom>
        </p:spPr>
        <p:txBody>
          <a:bodyPr/>
          <a:lstStyle/>
          <a:p>
            <a:pPr/>
            <a:r>
              <a:t>Типы данных :</a:t>
            </a:r>
          </a:p>
        </p:txBody>
      </p:sp>
      <p:sp>
        <p:nvSpPr>
          <p:cNvPr id="194" name="Символьные типы"/>
          <p:cNvSpPr txBox="1"/>
          <p:nvPr/>
        </p:nvSpPr>
        <p:spPr>
          <a:xfrm>
            <a:off x="5126822" y="4121894"/>
            <a:ext cx="5817719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400">
              <a:spcBef>
                <a:spcPts val="2400"/>
              </a:spcBef>
              <a:defRPr b="1" sz="4800">
                <a:solidFill>
                  <a:srgbClr val="AA7942"/>
                </a:solidFill>
              </a:defRPr>
            </a:lvl1pPr>
          </a:lstStyle>
          <a:p>
            <a:pPr>
              <a:defRPr b="0"/>
            </a:pPr>
            <a:r>
              <a:rPr b="1"/>
              <a:t>Символьные типы</a:t>
            </a:r>
          </a:p>
        </p:txBody>
      </p:sp>
      <p:pic>
        <p:nvPicPr>
          <p:cNvPr id="195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185966" y="12488816"/>
            <a:ext cx="1049099" cy="1130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Числовые типы"/>
          <p:cNvSpPr txBox="1"/>
          <p:nvPr/>
        </p:nvSpPr>
        <p:spPr>
          <a:xfrm>
            <a:off x="5126822" y="5575914"/>
            <a:ext cx="4930751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400">
              <a:spcBef>
                <a:spcPts val="2400"/>
              </a:spcBef>
              <a:defRPr b="1" sz="4800">
                <a:solidFill>
                  <a:srgbClr val="AA7942"/>
                </a:solidFill>
              </a:defRPr>
            </a:lvl1pPr>
          </a:lstStyle>
          <a:p>
            <a:pPr>
              <a:defRPr b="0"/>
            </a:pPr>
            <a:r>
              <a:rPr b="1"/>
              <a:t>Числовые типы</a:t>
            </a:r>
          </a:p>
        </p:txBody>
      </p:sp>
      <p:sp>
        <p:nvSpPr>
          <p:cNvPr id="197" name="Типы для работы с датой и временем"/>
          <p:cNvSpPr txBox="1"/>
          <p:nvPr/>
        </p:nvSpPr>
        <p:spPr>
          <a:xfrm>
            <a:off x="5126822" y="7029935"/>
            <a:ext cx="11729619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400">
              <a:spcBef>
                <a:spcPts val="2400"/>
              </a:spcBef>
              <a:defRPr b="1" sz="4800">
                <a:solidFill>
                  <a:srgbClr val="AA7942"/>
                </a:solidFill>
              </a:defRPr>
            </a:lvl1pPr>
          </a:lstStyle>
          <a:p>
            <a:pPr>
              <a:defRPr b="0"/>
            </a:pPr>
            <a:r>
              <a:rPr b="1"/>
              <a:t>Типы для работы с датой и временем</a:t>
            </a:r>
          </a:p>
        </p:txBody>
      </p:sp>
      <p:sp>
        <p:nvSpPr>
          <p:cNvPr id="198" name="Текст"/>
          <p:cNvSpPr txBox="1"/>
          <p:nvPr/>
        </p:nvSpPr>
        <p:spPr>
          <a:xfrm>
            <a:off x="11353648" y="6494208"/>
            <a:ext cx="127001" cy="727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spcBef>
                <a:spcPts val="1700"/>
              </a:spcBef>
              <a:defRPr b="1" sz="13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99" name="Составные типы"/>
          <p:cNvSpPr txBox="1"/>
          <p:nvPr/>
        </p:nvSpPr>
        <p:spPr>
          <a:xfrm>
            <a:off x="5126822" y="8483955"/>
            <a:ext cx="5191659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400">
              <a:spcBef>
                <a:spcPts val="2400"/>
              </a:spcBef>
              <a:defRPr b="1" sz="4800">
                <a:solidFill>
                  <a:srgbClr val="AA7942"/>
                </a:solidFill>
              </a:defRPr>
            </a:lvl1pPr>
          </a:lstStyle>
          <a:p>
            <a:pPr>
              <a:defRPr b="0"/>
            </a:pPr>
            <a:r>
              <a:rPr b="1"/>
              <a:t>Составные типы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8" presetID="2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6" grpId="2"/>
      <p:bldP build="whole" bldLvl="1" animBg="1" rev="0" advAuto="0" spid="199" grpId="4"/>
      <p:bldP build="whole" bldLvl="1" animBg="1" rev="0" advAuto="0" spid="194" grpId="1"/>
      <p:bldP build="whole" bldLvl="1" animBg="1" rev="0" advAuto="0" spid="197" grpId="3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22_ColorGradient">
  <a:themeElements>
    <a:clrScheme name="22_ColorGradient">
      <a:dk1>
        <a:srgbClr val="810092"/>
      </a:dk1>
      <a:lt1>
        <a:srgbClr val="929292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2_ColorGradient">
      <a:majorFont>
        <a:latin typeface="Avenir Next Demi Bold"/>
        <a:ea typeface="Avenir Next Demi Bold"/>
        <a:cs typeface="Avenir Next Demi Bold"/>
      </a:majorFont>
      <a:minorFont>
        <a:latin typeface="Avenir Next Demi Bold"/>
        <a:ea typeface="Avenir Next Demi Bold"/>
        <a:cs typeface="Avenir Next Demi Bold"/>
      </a:minorFont>
    </a:fontScheme>
    <a:fmtScheme name="22_Color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929292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2_ColorGradient">
  <a:themeElements>
    <a:clrScheme name="22_ColorGradien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2_ColorGradient">
      <a:majorFont>
        <a:latin typeface="Avenir Next Demi Bold"/>
        <a:ea typeface="Avenir Next Demi Bold"/>
        <a:cs typeface="Avenir Next Demi Bold"/>
      </a:majorFont>
      <a:minorFont>
        <a:latin typeface="Avenir Next Demi Bold"/>
        <a:ea typeface="Avenir Next Demi Bold"/>
        <a:cs typeface="Avenir Next Demi Bold"/>
      </a:minorFont>
    </a:fontScheme>
    <a:fmtScheme name="22_Color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929292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