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308" r:id="rId3"/>
    <p:sldId id="260" r:id="rId4"/>
    <p:sldId id="309" r:id="rId5"/>
    <p:sldId id="310" r:id="rId6"/>
    <p:sldId id="311" r:id="rId7"/>
    <p:sldId id="312" r:id="rId8"/>
    <p:sldId id="264" r:id="rId9"/>
    <p:sldId id="265" r:id="rId10"/>
    <p:sldId id="319" r:id="rId11"/>
    <p:sldId id="320" r:id="rId12"/>
    <p:sldId id="321" r:id="rId13"/>
    <p:sldId id="282" r:id="rId14"/>
    <p:sldId id="283" r:id="rId15"/>
    <p:sldId id="317" r:id="rId16"/>
    <p:sldId id="322" r:id="rId17"/>
    <p:sldId id="324" r:id="rId18"/>
    <p:sldId id="325" r:id="rId19"/>
    <p:sldId id="323" r:id="rId20"/>
    <p:sldId id="305" r:id="rId21"/>
    <p:sldId id="306" r:id="rId22"/>
    <p:sldId id="307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25.09.2021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25.09.2021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25.09.2021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25.09.2021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25.09.2021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25.09.2021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25.09.2021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25.09.2021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25.09.2021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25.09.2021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25.09.2021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25.09.2021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25.09.2021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25.09.2021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СТРОКИ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Занятие №3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797"/>
    </mc:Choice>
    <mc:Fallback xmlns="">
      <p:transition spd="slow" advTm="27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B5109-ACFA-434D-8E51-7402B18A696D}"/>
              </a:ext>
            </a:extLst>
          </p:cNvPr>
          <p:cNvSpPr txBox="1"/>
          <p:nvPr/>
        </p:nvSpPr>
        <p:spPr>
          <a:xfrm>
            <a:off x="669072" y="780585"/>
            <a:ext cx="9779619" cy="555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Строки можно создать несколькими способами: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С помощью одинарных и двойных кавычек.</a:t>
            </a: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first_string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'Я текст в одинарных кавычках'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second_string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"Я текст в двойных кавычках"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Строки в одинарных и двойных кавычках - одно и то же. Причина наличия двух вариантов в том, чтобы позволить вставлять в строки символы кавычек, не используя экранирование. Например вот так(обратите внимание на кавычки внутри строки):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first_string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'Слово "</a:t>
            </a: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обычно подразумевает змею'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second_string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"I'm learning Python"</a:t>
            </a:r>
            <a:endParaRPr lang="ru-RU" sz="2000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9E4218-3CF2-467B-B365-87C794F0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29" y="780585"/>
            <a:ext cx="5257769" cy="25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8B4722-5085-41DE-9492-9A994CD76915}"/>
              </a:ext>
            </a:extLst>
          </p:cNvPr>
          <p:cNvSpPr txBox="1"/>
          <p:nvPr/>
        </p:nvSpPr>
        <p:spPr>
          <a:xfrm>
            <a:off x="390699" y="555970"/>
            <a:ext cx="11454938" cy="660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С помощью тройных кавычек.</a:t>
            </a: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Главное достоинство строк в тройных кавычках в том, что их можно использовать для записи многострочных блоков текста. Внутри такой строки возможно присутствие кавычек и апострофов, главное, чтобы не было трех кавычек подряд. Пример: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 помощью метода </a:t>
            </a:r>
            <a:r>
              <a:rPr lang="ru-RU" sz="2000" b="1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это работает: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my_num</a:t>
            </a: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my_str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str(</a:t>
            </a:r>
            <a:r>
              <a:rPr lang="en-US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my_num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данном случае мы создали новую строку путем конвертации переменной другого типа(например, </a:t>
            </a:r>
            <a:r>
              <a:rPr lang="ru-RU" sz="2000" b="1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9C3543-673D-49CF-A06E-3A746EFA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9" y="2006808"/>
            <a:ext cx="8214685" cy="8860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C2AB7F-8676-4E52-97A5-10655C04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" y="3029989"/>
            <a:ext cx="4044446" cy="7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9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CF25E-6DE6-41E6-B9BB-E013CBF8DCFA}"/>
              </a:ext>
            </a:extLst>
          </p:cNvPr>
          <p:cNvSpPr txBox="1"/>
          <p:nvPr/>
        </p:nvSpPr>
        <p:spPr>
          <a:xfrm>
            <a:off x="460916" y="211873"/>
            <a:ext cx="11530362" cy="680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Базовые операции</a:t>
            </a:r>
            <a:b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Оператор сложения строк </a:t>
            </a:r>
            <a:r>
              <a:rPr lang="ru-RU" sz="17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b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оператор конкатенации строк. Он возвращает строку, состоящую из совокупности других строк.</a:t>
            </a:r>
            <a:b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Например: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600" dirty="0">
              <a:solidFill>
                <a:srgbClr val="DD114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600" dirty="0">
              <a:solidFill>
                <a:srgbClr val="DD114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600" dirty="0">
              <a:solidFill>
                <a:srgbClr val="DD114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'Вот так работает конкатенация строк'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Оператор умножения строк </a:t>
            </a:r>
            <a:r>
              <a:rPr lang="ru-RU" sz="17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оператор создает несколько копий строки. Если </a:t>
            </a:r>
            <a:r>
              <a:rPr lang="ru-RU" sz="1600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это строка, а </a:t>
            </a:r>
            <a:r>
              <a:rPr lang="ru-RU" sz="16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целое число, то будет создано </a:t>
            </a:r>
            <a:r>
              <a:rPr lang="ru-RU" sz="16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копий строки </a:t>
            </a:r>
            <a:r>
              <a:rPr lang="ru-RU" sz="1600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16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600" dirty="0">
              <a:solidFill>
                <a:srgbClr val="DD114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600" dirty="0">
              <a:solidFill>
                <a:srgbClr val="DD114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600" dirty="0" err="1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СтрокаСтрокаСтрокаСтрокаСтрока</a:t>
            </a:r>
            <a:r>
              <a:rPr lang="ru-RU" sz="1600" dirty="0">
                <a:solidFill>
                  <a:srgbClr val="DD11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dirty="0"/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700" b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700" b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700" b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Длина строки (функция </a:t>
            </a:r>
            <a:r>
              <a:rPr lang="ru-RU" sz="1700" b="1" dirty="0" err="1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1700" b="1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600" dirty="0">
              <a:solidFill>
                <a:srgbClr val="DD114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600" dirty="0">
              <a:solidFill>
                <a:srgbClr val="DD114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DD114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F8703C-2522-4B8E-895B-BCE22A71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6" y="1894609"/>
            <a:ext cx="2409825" cy="9906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131B95-0411-4333-9E5E-ABC8B9D2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" y="3972792"/>
            <a:ext cx="2066153" cy="7231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5E8B6E-AE99-47E4-B6BC-9CD3F9B4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16" y="5532626"/>
            <a:ext cx="15335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№1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a:t>
            </a:r>
          </a:p>
        </p:txBody>
      </p:sp>
    </p:spTree>
    <p:extLst>
      <p:ext uri="{BB962C8B-B14F-4D97-AF65-F5344CB8AC3E}">
        <p14:creationId xmlns:p14="http://schemas.microsoft.com/office/powerpoint/2010/main" val="333463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2CF17-2754-48C7-A4AE-BA10F97A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25" y="190649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2B46DF-2DAA-444A-B12D-ECAC1553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66" y="1863691"/>
            <a:ext cx="8270467" cy="33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43888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Срезы. Подстроки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F7A22-315E-499A-AA5C-28E3D13FA7EE}"/>
              </a:ext>
            </a:extLst>
          </p:cNvPr>
          <p:cNvSpPr txBox="1"/>
          <p:nvPr/>
        </p:nvSpPr>
        <p:spPr>
          <a:xfrm>
            <a:off x="548268" y="936703"/>
            <a:ext cx="11363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Срезы так же относятся к группе 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общих операций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они используются для всех последовательностей, а значит и для строковых переменных. </a:t>
            </a:r>
          </a:p>
          <a:p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(</a:t>
            </a:r>
            <a:r>
              <a:rPr lang="ru-RU" sz="2000" b="1" i="1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slice</a:t>
            </a:r>
            <a:r>
              <a:rPr lang="ru-RU" sz="2000" b="1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извлечение из данной строки одного символа или некоторого фрагмента подстроки или подпоследовательности.</a:t>
            </a: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</a:t>
            </a:r>
            <a:r>
              <a:rPr lang="ru-RU" sz="2000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номер символа в строке (а также в других структурах данных: списках, кортежах</a:t>
            </a:r>
            <a:r>
              <a:rPr lang="en-US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массивах). Обратите внимание, что нумерация начинается с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Если указать отрицательное значение индекса, то номер будет отсчитываться с конца, начиная с номера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8D82A9-349F-481B-BF00-D0DB4907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28" y="3799025"/>
            <a:ext cx="5757377" cy="26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7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4A643-86A6-41D3-A32D-DE73C6F60591}"/>
              </a:ext>
            </a:extLst>
          </p:cNvPr>
          <p:cNvSpPr txBox="1"/>
          <p:nvPr/>
        </p:nvSpPr>
        <p:spPr>
          <a:xfrm>
            <a:off x="1048215" y="657921"/>
            <a:ext cx="10649414" cy="1159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4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Самая простая форма среза - взятие одного символа строки - </a:t>
            </a:r>
            <a:r>
              <a:rPr lang="ru-RU" sz="24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S[i]</a:t>
            </a:r>
            <a:r>
              <a:rPr lang="ru-RU" sz="24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где </a:t>
            </a:r>
            <a:r>
              <a:rPr lang="ru-RU" sz="24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строка, </a:t>
            </a:r>
            <a:r>
              <a:rPr lang="ru-RU" sz="24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индекс. </a:t>
            </a: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F3CDB9-EDFD-49AF-8925-75AEE0E6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64" y="1895278"/>
            <a:ext cx="6007072" cy="15337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60F0B0-6D32-45AD-BEF7-574623A3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64" y="4243616"/>
            <a:ext cx="6007071" cy="15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6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4A643-86A6-41D3-A32D-DE73C6F60591}"/>
              </a:ext>
            </a:extLst>
          </p:cNvPr>
          <p:cNvSpPr txBox="1"/>
          <p:nvPr/>
        </p:nvSpPr>
        <p:spPr>
          <a:xfrm>
            <a:off x="1048215" y="657921"/>
            <a:ext cx="10649414" cy="113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Второй тип - срез с двумя параметрами.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Т. е.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ru-RU" sz="2000" b="1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a:b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возвращает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подстроку, начиная с символа c индексом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до символа с индексом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не включая его. Если опустить второй параметр (но поставить двоеточие), то срез берется до конца строки.</a:t>
            </a:r>
            <a:endParaRPr lang="ru-RU" sz="2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181CB1-2A4B-4A41-AE28-BCBD77E6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68" y="2239833"/>
            <a:ext cx="6305264" cy="18066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EE9E7E-DEF8-4A2E-80D6-33179B8E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68" y="4348362"/>
            <a:ext cx="6305264" cy="17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8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14A643-86A6-41D3-A32D-DE73C6F60591}"/>
              </a:ext>
            </a:extLst>
          </p:cNvPr>
          <p:cNvSpPr txBox="1"/>
          <p:nvPr/>
        </p:nvSpPr>
        <p:spPr>
          <a:xfrm>
            <a:off x="1048215" y="657921"/>
            <a:ext cx="10649414" cy="11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25252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Срез с тремя параметрами -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ru-RU" sz="2000" b="1" dirty="0" err="1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a:b:d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0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Третий параметр задает шаг, то есть будут взяты символы с индексами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 a + d, a + 2 * d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 т. д. Например, при задании значения третьего параметра, равному </a:t>
            </a:r>
            <a:r>
              <a:rPr lang="ru-RU" sz="2000" b="1" dirty="0">
                <a:solidFill>
                  <a:srgbClr val="0E7D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срез попадет каждый второй символ: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95CB91-5AD0-453C-9F9E-32043FEF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2" y="2188827"/>
            <a:ext cx="6296892" cy="17386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BFC278-B323-4A6E-AEE5-FF0C4EE5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2" y="4441736"/>
            <a:ext cx="6296892" cy="17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6BEC5-4B1E-4D6E-8804-D43174059B15}"/>
              </a:ext>
            </a:extLst>
          </p:cNvPr>
          <p:cNvSpPr txBox="1"/>
          <p:nvPr/>
        </p:nvSpPr>
        <p:spPr>
          <a:xfrm>
            <a:off x="4007006" y="2352895"/>
            <a:ext cx="7662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еще раз: строки в </a:t>
            </a:r>
            <a:r>
              <a:rPr lang="ru-RU" sz="24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неизменяемый тип данных!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Любые операции среза со строкой создают новые строки и никогда не меняют исходную строку. В Питоне строки вообще являются неизменяемыми, их невозможно изменить. Можно лишь в старую переменную присвоить новую строку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1C3DD4-D21A-4637-8DD5-1F9799BB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8" y="1795345"/>
            <a:ext cx="3313272" cy="342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0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83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пройденного на занятии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53E1-C120-4EC0-B6C9-AEF0E7382F69}"/>
              </a:ext>
            </a:extLst>
          </p:cNvPr>
          <p:cNvSpPr txBox="1"/>
          <p:nvPr/>
        </p:nvSpPr>
        <p:spPr>
          <a:xfrm>
            <a:off x="802226" y="1751435"/>
            <a:ext cx="10720552" cy="376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операторы сравнения вы знаете и их описание? 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оператор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if.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 надо выделять блок кода в операторах ветвления? 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кажите про конструкцию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– else.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каких ситуациях применяется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else?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кажите про конструкцию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else.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Сколько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 можно применить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тип данных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bool.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ли разница писать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c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маленькой или большой буквы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>
              <a:lnSpc>
                <a:spcPct val="107000"/>
              </a:lnSpc>
              <a:buSzPts val="1200"/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оператор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or, and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not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их особенности.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166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сумму цифр случайного трёхзначного числа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6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13FAD-DA5A-4E37-A98C-44E15986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98" y="1648199"/>
            <a:ext cx="5204804" cy="44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AB40-C8BD-4002-8DA2-259D9E5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45" y="0"/>
            <a:ext cx="10058400" cy="1371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EE52-26A5-44A7-A949-611669097354}"/>
              </a:ext>
            </a:extLst>
          </p:cNvPr>
          <p:cNvSpPr txBox="1"/>
          <p:nvPr/>
        </p:nvSpPr>
        <p:spPr>
          <a:xfrm>
            <a:off x="684687" y="982553"/>
            <a:ext cx="10612243" cy="53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Дана строка.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выведите третий символ этой строки.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 второй строке выведите предпоследний символ этой строки.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третьей строке выведите первые пять символов этой строки.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четвертой строке выведите всю строку, кроме последних двух символов.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пятой строке выведите все символы с четными индексами (считая, что индексация начинается с 0, поэтому символы выводятся начиная с первого).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шестой строке выведите все символы с нечетными индексами, то есть начиная со второго символа строки.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седьмой строке выведите все символы в обратном порядке.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восьмой строке выведите все символы строки через один в обратном порядке, начиная с последнего.</a:t>
            </a: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девятой строке выведите длину данной строки.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B81A2B-D780-4367-BDEA-369786CA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21" y="1251033"/>
            <a:ext cx="3487095" cy="255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6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2906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506D507-A134-4EBF-9D0E-121B5C32CF20}"/>
              </a:ext>
            </a:extLst>
          </p:cNvPr>
          <p:cNvSpPr/>
          <p:nvPr/>
        </p:nvSpPr>
        <p:spPr>
          <a:xfrm>
            <a:off x="573578" y="1150396"/>
            <a:ext cx="1142168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Форматированный ввод/вывод – это совокупность операций, обеспечивающая ввод/вывод высокого уровня переменных с применением определённого формата ввода/вывода.</a:t>
            </a:r>
          </a:p>
          <a:p>
            <a:endParaRPr lang="ru-RU" dirty="0">
              <a:solidFill>
                <a:srgbClr val="3838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Питоне имеется несколько способов форматированного ввода/вывода. Самый простой из них – оператор </a:t>
            </a:r>
            <a:r>
              <a:rPr lang="ru-RU" dirty="0" err="1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печатающий переменные и строковые константы, применяя формат по умолчанию. </a:t>
            </a:r>
          </a:p>
          <a:p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 </a:t>
            </a:r>
            <a:r>
              <a:rPr lang="ru-RU" i="1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по отношению к строкам выполняет операцию форматирования и вставки таким образом, что объект, стоящий справа от него, встраивается согласно определенным правилам в строку слева от него:</a:t>
            </a:r>
            <a:endParaRPr lang="en-US" dirty="0">
              <a:solidFill>
                <a:srgbClr val="3838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% value</a:t>
            </a:r>
            <a:endParaRPr lang="ru-B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896F53-E0E4-4E43-A435-5261549D9F97}"/>
              </a:ext>
            </a:extLst>
          </p:cNvPr>
          <p:cNvSpPr/>
          <p:nvPr/>
        </p:nvSpPr>
        <p:spPr>
          <a:xfrm>
            <a:off x="573578" y="3920385"/>
            <a:ext cx="11247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способ форматирования считается старым видимо потому, что заимствован из функции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языка C, 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200DF2-9F03-43EA-B612-45807620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" y="4683404"/>
            <a:ext cx="3977985" cy="14555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C8A7E3-58B8-4232-A2AD-8003C3544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37" y="4683404"/>
            <a:ext cx="3977986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842700" y="2516814"/>
            <a:ext cx="10506597" cy="238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Лотерея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свою игру лотереи с выбором числа или набора чисел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661D75-A38A-4263-B326-F55C0F0D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17" y="89209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CACC72-E24A-44A8-94DC-F25E0097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42" y="1045932"/>
            <a:ext cx="62293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87653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842701" y="3044061"/>
            <a:ext cx="10506597" cy="248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№2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Человек вводит день и месяц своего рождения,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выведите, кем он является по знаку зодиака и сколько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ему сейчас лет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818759D-DEB5-4E26-84F5-00F845A6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0851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0477A3-15CE-4A39-9DE8-4B9C125C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5" y="924206"/>
            <a:ext cx="3586494" cy="545314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D213F0-0A01-4A2C-A55B-7D992E51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64" y="924206"/>
            <a:ext cx="3586494" cy="54531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949FE5-0803-4B98-BCE3-BF612DA29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643" y="5128953"/>
            <a:ext cx="3018237" cy="12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3EEBF-1004-4DC3-A779-0E09E9E28F8F}"/>
              </a:ext>
            </a:extLst>
          </p:cNvPr>
          <p:cNvSpPr txBox="1"/>
          <p:nvPr/>
        </p:nvSpPr>
        <p:spPr>
          <a:xfrm>
            <a:off x="1187669" y="2154621"/>
            <a:ext cx="8818179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Строки. Их реализация в Питоне.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Срезы. Подстроки.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Форматированный вывод строк.</a:t>
            </a:r>
          </a:p>
        </p:txBody>
      </p:sp>
    </p:spTree>
    <p:extLst>
      <p:ext uri="{BB962C8B-B14F-4D97-AF65-F5344CB8AC3E}">
        <p14:creationId xmlns:p14="http://schemas.microsoft.com/office/powerpoint/2010/main" val="290842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Строки. Их реализация в Питоне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0DADF-FA77-47E7-8C25-601789430279}"/>
              </a:ext>
            </a:extLst>
          </p:cNvPr>
          <p:cNvSpPr txBox="1"/>
          <p:nvPr/>
        </p:nvSpPr>
        <p:spPr>
          <a:xfrm>
            <a:off x="799170" y="1388415"/>
            <a:ext cx="10861288" cy="215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 </a:t>
            </a:r>
            <a:r>
              <a:rPr lang="ru-RU" sz="2400" i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упорядоченные неизменяемые последовательности символов, используемые для хранения и представления текстовой информации, поэтому с помощью строк можно работать со всем, что может быть представлено в текстовой форме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DE143D-B3F4-4A41-823D-9F989BFF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66" y="3070595"/>
            <a:ext cx="3794667" cy="31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3304</TotalTime>
  <Words>1050</Words>
  <Application>Microsoft Office PowerPoint</Application>
  <PresentationFormat>Широкоэкранный</PresentationFormat>
  <Paragraphs>93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Garamond</vt:lpstr>
      <vt:lpstr>Times New Roman</vt:lpstr>
      <vt:lpstr>СавонVTI</vt:lpstr>
      <vt:lpstr>СТРОКИ</vt:lpstr>
      <vt:lpstr>Проверка пройденного на занятии №2</vt:lpstr>
      <vt:lpstr>Проверка домашнего задания</vt:lpstr>
      <vt:lpstr>Проверка домашнего задания</vt:lpstr>
      <vt:lpstr>Решение</vt:lpstr>
      <vt:lpstr>Проверка домашнего задания</vt:lpstr>
      <vt:lpstr>Решение</vt:lpstr>
      <vt:lpstr>План занятия</vt:lpstr>
      <vt:lpstr>Строки. Их реализация в Питоне</vt:lpstr>
      <vt:lpstr>Презентация PowerPoint</vt:lpstr>
      <vt:lpstr>Презентация PowerPoint</vt:lpstr>
      <vt:lpstr>Презентация PowerPoint</vt:lpstr>
      <vt:lpstr>Задание №1  Напишите программу, которая запрашивает у пользователя его имя, а затем выводит строку «Привет, …», где вместо многоточия имя пользователя. А вторая строка выведет имя пользователя с повтором 3 раза.</vt:lpstr>
      <vt:lpstr>Решение:</vt:lpstr>
      <vt:lpstr>Срезы. Подстроки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№2  Вычислить сумму цифр случайного трёхзначного числа</vt:lpstr>
      <vt:lpstr>Решение</vt:lpstr>
      <vt:lpstr> Домашнее задание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Условные операторы</dc:title>
  <dc:creator>Diana Mir</dc:creator>
  <cp:lastModifiedBy>Яна Шавель</cp:lastModifiedBy>
  <cp:revision>79</cp:revision>
  <dcterms:created xsi:type="dcterms:W3CDTF">2021-03-29T09:03:33Z</dcterms:created>
  <dcterms:modified xsi:type="dcterms:W3CDTF">2021-09-25T16:54:26Z</dcterms:modified>
</cp:coreProperties>
</file>