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3" Target="ppt/presentation.xml" Type="http://schemas.openxmlformats.org/officeDocument/2006/relationships/officeDocument"/><Relationship Id="rId2" Target="docProps/core.xml" Type="http://schemas.openxmlformats.org/package/2006/relationships/metadata/core-properties"/><Relationship Id="rId1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5"/>
  </p:sldMasterIdLst>
  <p:notesMasterIdLst>
    <p:notesMasterId r:id="rId6"/>
  </p:notesMasterIdLst>
  <p:handoutMasterIdLst>
    <p:handoutMasterId r:id="rId7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12192000" cy="6858000"/>
  <p:notesSz cx="6858000" cy="9144000"/>
  <p:defaultTextStyle>
    <a:defPPr rtl="0">
      <a:defRPr altLang="ru-ru" lang="ru-ru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autoAdjust="0" sz="14995"/>
    <p:restoredTop sz="94660"/>
  </p:normalViewPr>
  <p:slideViewPr>
    <p:cSldViewPr snapToGrid="0">
      <p:cViewPr varScale="1">
        <p:scale>
          <a:sx d="100" n="54"/>
          <a:sy d="100" n="54"/>
        </p:scale>
        <p:origin x="1148" y="6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notesViewPr>
    <p:cSldViewPr snapToGrid="0">
      <p:cViewPr varScale="1">
        <p:scale>
          <a:sx d="100" n="124"/>
          <a:sy d="100" n="124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<Relationships xmlns="http://schemas.openxmlformats.org/package/2006/relationships"><Relationship Id="rId39" Target="slides/slide32.xml" Type="http://schemas.openxmlformats.org/officeDocument/2006/relationships/slide"/><Relationship Id="rId38" Target="slides/slide31.xml" Type="http://schemas.openxmlformats.org/officeDocument/2006/relationships/slide"/><Relationship Id="rId37" Target="slides/slide30.xml" Type="http://schemas.openxmlformats.org/officeDocument/2006/relationships/slide"/><Relationship Id="rId36" Target="slides/slide29.xml" Type="http://schemas.openxmlformats.org/officeDocument/2006/relationships/slide"/><Relationship Id="rId35" Target="slides/slide28.xml" Type="http://schemas.openxmlformats.org/officeDocument/2006/relationships/slide"/><Relationship Id="rId34" Target="slides/slide27.xml" Type="http://schemas.openxmlformats.org/officeDocument/2006/relationships/slide"/><Relationship Id="rId33" Target="slides/slide26.xml" Type="http://schemas.openxmlformats.org/officeDocument/2006/relationships/slide"/><Relationship Id="rId32" Target="slides/slide25.xml" Type="http://schemas.openxmlformats.org/officeDocument/2006/relationships/slide"/><Relationship Id="rId31" Target="slides/slide24.xml" Type="http://schemas.openxmlformats.org/officeDocument/2006/relationships/slide"/><Relationship Id="rId30" Target="slides/slide23.xml" Type="http://schemas.openxmlformats.org/officeDocument/2006/relationships/slide"/><Relationship Id="rId27" Target="slides/slide20.xml" Type="http://schemas.openxmlformats.org/officeDocument/2006/relationships/slide"/><Relationship Id="rId26" Target="slides/slide19.xml" Type="http://schemas.openxmlformats.org/officeDocument/2006/relationships/slide"/><Relationship Id="rId25" Target="slides/slide18.xml" Type="http://schemas.openxmlformats.org/officeDocument/2006/relationships/slide"/><Relationship Id="rId24" Target="slides/slide17.xml" Type="http://schemas.openxmlformats.org/officeDocument/2006/relationships/slide"/><Relationship Id="rId21" Target="slides/slide14.xml" Type="http://schemas.openxmlformats.org/officeDocument/2006/relationships/slide"/><Relationship Id="rId19" Target="slides/slide12.xml" Type="http://schemas.openxmlformats.org/officeDocument/2006/relationships/slide"/><Relationship Id="rId20" Target="slides/slide13.xml" Type="http://schemas.openxmlformats.org/officeDocument/2006/relationships/slide"/><Relationship Id="rId18" Target="slides/slide11.xml" Type="http://schemas.openxmlformats.org/officeDocument/2006/relationships/slide"/><Relationship Id="rId17" Target="slides/slide10.xml" Type="http://schemas.openxmlformats.org/officeDocument/2006/relationships/slide"/><Relationship Id="rId16" Target="slides/slide9.xml" Type="http://schemas.openxmlformats.org/officeDocument/2006/relationships/slide"/><Relationship Id="rId15" Target="slides/slide8.xml" Type="http://schemas.openxmlformats.org/officeDocument/2006/relationships/slide"/><Relationship Id="rId14" Target="slides/slide7.xml" Type="http://schemas.openxmlformats.org/officeDocument/2006/relationships/slide"/><Relationship Id="rId13" Target="slides/slide6.xml" Type="http://schemas.openxmlformats.org/officeDocument/2006/relationships/slide"/><Relationship Id="rId12" Target="slides/slide5.xml" Type="http://schemas.openxmlformats.org/officeDocument/2006/relationships/slide"/><Relationship Id="rId11" Target="slides/slide4.xml" Type="http://schemas.openxmlformats.org/officeDocument/2006/relationships/slide"/><Relationship Id="rId10" Target="slides/slide3.xml" Type="http://schemas.openxmlformats.org/officeDocument/2006/relationships/slide"/><Relationship Id="rId9" Target="slides/slide2.xml" Type="http://schemas.openxmlformats.org/officeDocument/2006/relationships/slide"/><Relationship Id="rId8" Target="slides/slide1.xml" Type="http://schemas.openxmlformats.org/officeDocument/2006/relationships/slide"/><Relationship Id="rId7" Target="handoutMasters/handoutMaster1.xml" Type="http://schemas.openxmlformats.org/officeDocument/2006/relationships/handoutMaster"/><Relationship Id="rId6" Target="notesMasters/notesMaster1.xml" Type="http://schemas.openxmlformats.org/officeDocument/2006/relationships/notesMaster"/><Relationship Id="rId5" Target="slideMasters/slideMaster1.xml" Type="http://schemas.openxmlformats.org/officeDocument/2006/relationships/slideMaster"/><Relationship Id="rId4" Target="tableStyles.xml" Type="http://schemas.openxmlformats.org/officeDocument/2006/relationships/tableStyles"/><Relationship Id="rId3" Target="presProps.xml" Type="http://schemas.openxmlformats.org/officeDocument/2006/relationships/presProps"/><Relationship Id="rId23" Target="slides/slide16.xml" Type="http://schemas.openxmlformats.org/officeDocument/2006/relationships/slide"/><Relationship Id="rId29" Target="slides/slide22.xml" Type="http://schemas.openxmlformats.org/officeDocument/2006/relationships/slide"/><Relationship Id="rId2" Target="viewProps.xml" Type="http://schemas.openxmlformats.org/officeDocument/2006/relationships/viewProps"/><Relationship Id="rId22" Target="slides/slide15.xml" Type="http://schemas.openxmlformats.org/officeDocument/2006/relationships/slide"/><Relationship Id="rId28" Target="slides/slide21.xml" Type="http://schemas.openxmlformats.org/officeDocument/2006/relationships/slide"/><Relationship Id="rId1" Target="theme/theme2.xml" Type="http://schemas.openxmlformats.org/officeDocument/2006/relationships/theme"/></Relationships>
</file>

<file path=ppt/handoutMasters/_rels/handoutMaster1.xml.rels><?xml version="1.0" encoding="UTF-8" standalone="yes"?><Relationships xmlns="http://schemas.openxmlformats.org/package/2006/relationships"><Relationship Id="rId1" Target="../theme/theme1.xml" Type="http://schemas.openxmlformats.org/officeDocument/2006/relationships/theme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idx="1" sz="quarter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altLang="ru-RU" lang="ru-RU" smtClean="0"/>
              <a:t>29.09.2021</a:t>
            </a:fld>
            <a:endParaRPr dirty="0"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idx="2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idx="3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accent1="accent1" accent2="accent2" accent3="accent3" accent4="accent4" accent5="accent5" accent6="accent6" bg1="lt1" bg2="lt2" folHlink="folHlink" hlink="hlink" tx1="dk1" tx2="dk2"/>
  <p:hf ftr="0" hdr="0"/>
</p:handoutMaster>
</file>

<file path=ppt/notesMasters/_rels/notesMaster1.xml.rels><?xml version="1.0" encoding="UTF-8" standalone="yes"?><Relationships xmlns="http://schemas.openxmlformats.org/package/2006/relationships"><Relationship Id="rId1" Target="../theme/theme3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altLang="ru-RU" lang="ru-RU" smtClean="0"/>
              <a:t>29.09.2021</a:t>
            </a:fld>
            <a:endParaRPr lang="en-US"/>
          </a:p>
        </p:txBody>
      </p:sp>
      <p:sp>
        <p:nvSpPr>
          <p:cNvPr id="4" name="Образ слайда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numCol="1" rIns="91440" rtlCol="0" tIns="45720" vert="horz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numCol="1" rIns="91440" rtlCol="0" tIns="45720" vert="horz"/>
          <a:lstStyle/>
          <a:p>
            <a:pPr lvl="0" rtl="0"/>
            <a:r>
              <a:rPr altLang="ru"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altLang="ru" lang="ru"/>
              <a:t>Второй уровень</a:t>
            </a:r>
          </a:p>
          <a:p>
            <a:pPr lvl="2" rtl="0"/>
            <a:r>
              <a:rPr altLang="ru" lang="ru"/>
              <a:t>Третий уровень</a:t>
            </a:r>
          </a:p>
          <a:p>
            <a:pPr lvl="3" rtl="0"/>
            <a:r>
              <a:rPr altLang="ru" lang="ru"/>
              <a:t>Четвертый уровень</a:t>
            </a:r>
          </a:p>
          <a:p>
            <a:pPr lvl="4" rtl="0"/>
            <a:r>
              <a:rPr altLang="ru"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accent1="accent1" accent2="accent2" accent3="accent3" accent4="accent4" accent5="accent5" accent6="accent6" bg1="lt1" bg2="lt2" folHlink="folHlink" hlink="hlink" tx1="dk1" tx2="dk2"/>
  <p:hf ftr="0" hdr="0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2" Target="../slides/slide28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notesSlide1.xml><?xml version="1.0" encoding="utf-8"?>
<p:notes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9C5789CE-836E-B042-843F-5605E41F50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83960"/>
      </p:ext>
    </p:extLst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algn="ctr" cap="flat" cmpd="sng" w="6350">
            <a:noFill/>
            <a:prstDash val="solid"/>
          </a:ln>
          <a:effectLst>
            <a:outerShdw algn="ctr" blurRad="50800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algn="ctr" cap="sq" cmpd="sng" w="6350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 bIns="45720" numCol="1" rtlCol="0" tIns="45720">
            <a:normAutofit/>
          </a:bodyPr>
          <a:lstStyle>
            <a:lvl1pPr algn="ctr">
              <a:lnSpc>
                <a:spcPct val="83000"/>
              </a:lnSpc>
              <a:defRPr b="0" baseline="0" cap="all" dirty="0" kern="1200" lang="en-US" spc="-100" sz="68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altLang="ru-RU" lang="ru-RU"/>
              <a:t>Образец заголовка</a:t>
            </a:r>
            <a:endParaRPr dirty="0" lang="en-US"/>
          </a:p>
        </p:txBody>
      </p:sp>
      <p:sp>
        <p:nvSpPr>
          <p:cNvPr id="3" name="Подзаголовок 2"/>
          <p:cNvSpPr>
            <a:spLocks noGrp="1"/>
          </p:cNvSpPr>
          <p:nvPr>
            <p:ph idx="1" type="subTitle"/>
          </p:nvPr>
        </p:nvSpPr>
        <p:spPr>
          <a:xfrm>
            <a:off x="1629101" y="4682062"/>
            <a:ext cx="8936846" cy="457201"/>
          </a:xfrm>
        </p:spPr>
        <p:txBody>
          <a:bodyPr numCol="1" rtlCol="0">
            <a:normAutofit/>
          </a:bodyPr>
          <a:lstStyle>
            <a:lvl1pPr algn="ctr" indent="0" marL="0">
              <a:spcBef>
                <a:spcPts val="0"/>
              </a:spcBef>
              <a:buNone/>
              <a:defRPr baseline="0" spc="80"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 indent="0" marL="457200">
              <a:buNone/>
              <a:defRPr sz="1600"/>
            </a:lvl2pPr>
            <a:lvl3pPr algn="ctr" indent="0" marL="914400">
              <a:buNone/>
              <a:defRPr sz="16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pPr rtl="0"/>
            <a:r>
              <a:rPr altLang="ru-RU" lang="ru-RU"/>
              <a:t>Образец подзаголовка</a:t>
            </a:r>
            <a:endParaRPr dirty="0" lang="en-US"/>
          </a:p>
        </p:txBody>
      </p:sp>
      <p:sp>
        <p:nvSpPr>
          <p:cNvPr id="20" name="Дата 19"/>
          <p:cNvSpPr>
            <a:spLocks noGrp="1"/>
          </p:cNvSpPr>
          <p:nvPr>
            <p:ph idx="10" sz="half" type="dt"/>
          </p:nvPr>
        </p:nvSpPr>
        <p:spPr>
          <a:xfrm>
            <a:off x="5318760" y="1341256"/>
            <a:ext cx="1554480" cy="485546"/>
          </a:xfrm>
        </p:spPr>
        <p:txBody>
          <a:bodyPr numCol="1" rtlCol="0"/>
          <a:lstStyle>
            <a:lvl1pPr algn="ctr">
              <a:defRPr baseline="0" spc="0" sz="130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altLang="ru-RU" lang="ru-RU" smtClean="0"/>
              <a:t>29.09.2021</a:t>
            </a:fld>
            <a:endParaRPr dirty="0" lang="en-US"/>
          </a:p>
        </p:txBody>
      </p:sp>
      <p:sp>
        <p:nvSpPr>
          <p:cNvPr id="21" name="Нижний колонтитул 20"/>
          <p:cNvSpPr>
            <a:spLocks noGrp="1"/>
          </p:cNvSpPr>
          <p:nvPr>
            <p:ph idx="11" sz="quarter" type="ftr"/>
          </p:nvPr>
        </p:nvSpPr>
        <p:spPr>
          <a:xfrm>
            <a:off x="1629100" y="5177408"/>
            <a:ext cx="5730295" cy="228600"/>
          </a:xfrm>
        </p:spPr>
        <p:txBody>
          <a:bodyPr numCol="1"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dirty="0" lang="en-US"/>
          </a:p>
        </p:txBody>
      </p:sp>
      <p:sp>
        <p:nvSpPr>
          <p:cNvPr id="22" name="Номер слайда 21"/>
          <p:cNvSpPr>
            <a:spLocks noGrp="1"/>
          </p:cNvSpPr>
          <p:nvPr>
            <p:ph idx="12" sz="quarter" type="sldNum"/>
          </p:nvPr>
        </p:nvSpPr>
        <p:spPr>
          <a:xfrm>
            <a:off x="8606920" y="5177408"/>
            <a:ext cx="1955980" cy="228600"/>
          </a:xfrm>
        </p:spPr>
        <p:txBody>
          <a:bodyPr numCol="1"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numCol="1" rtlCol="0"/>
          <a:lstStyle/>
          <a:p>
            <a:pPr rtl="0"/>
            <a:r>
              <a:rPr altLang="ru-RU" lang="ru-RU"/>
              <a:t>Образец заголовка</a:t>
            </a:r>
            <a:endParaRPr dirty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idx="1" orient="vert" type="body"/>
          </p:nvPr>
        </p:nvSpPr>
        <p:spPr/>
        <p:txBody>
          <a:bodyPr numCol="1" rtlCol="0" vert="eaVert"/>
          <a:lstStyle/>
          <a:p>
            <a:pPr lvl="0" rtl="0"/>
            <a:r>
              <a:rPr altLang="ru-RU" lang="ru-RU"/>
              <a:t>Образец текста</a:t>
            </a:r>
          </a:p>
          <a:p>
            <a:pPr lvl="1" rtl="0"/>
            <a:r>
              <a:rPr altLang="ru-RU" lang="ru-RU"/>
              <a:t>Второй уровень</a:t>
            </a:r>
          </a:p>
          <a:p>
            <a:pPr lvl="2" rtl="0"/>
            <a:r>
              <a:rPr altLang="ru-RU" lang="ru-RU"/>
              <a:t>Третий уровень</a:t>
            </a:r>
          </a:p>
          <a:p>
            <a:pPr lvl="3" rtl="0"/>
            <a:r>
              <a:rPr altLang="ru-RU" lang="ru-RU"/>
              <a:t>Четвертый уровень</a:t>
            </a:r>
          </a:p>
          <a:p>
            <a:pPr lvl="4" rtl="0"/>
            <a:r>
              <a:rPr altLang="ru-RU" lang="ru-RU"/>
              <a:t>Пятый уровень</a:t>
            </a:r>
            <a:endParaRPr dirty="0" lang="en-US"/>
          </a:p>
        </p:txBody>
      </p:sp>
      <p:sp>
        <p:nvSpPr>
          <p:cNvPr id="4" name="Дата 3"/>
          <p:cNvSpPr>
            <a:spLocks noGrp="1"/>
          </p:cNvSpPr>
          <p:nvPr>
            <p:ph idx="10" sz="half" type="dt"/>
          </p:nvPr>
        </p:nvSpPr>
        <p:spPr/>
        <p:txBody>
          <a:bodyPr numCol="1" rtlCol="0"/>
          <a:lstStyle/>
          <a:p>
            <a:pPr rtl="0"/>
            <a:fld id="{3E92B999-6CB2-48D4-8AF6-3D1A5D13436B}" type="datetime1">
              <a:rPr altLang="ru-RU" lang="ru-RU" smtClean="0"/>
              <a:t>29.09.2021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idx="11" sz="quarter" type="ftr"/>
          </p:nvPr>
        </p:nvSpPr>
        <p:spPr/>
        <p:txBody>
          <a:bodyPr numCol="1"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idx="12" sz="quarter" type="sldNum"/>
          </p:nvPr>
        </p:nvSpPr>
        <p:spPr/>
        <p:txBody>
          <a:bodyPr numCol="1"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orient="vert" type="title"/>
          </p:nvPr>
        </p:nvSpPr>
        <p:spPr>
          <a:xfrm>
            <a:off x="8991600" y="762000"/>
            <a:ext cx="2362200" cy="5257800"/>
          </a:xfrm>
        </p:spPr>
        <p:txBody>
          <a:bodyPr numCol="1" rtlCol="0" vert="eaVert"/>
          <a:lstStyle/>
          <a:p>
            <a:pPr rtl="0"/>
            <a:r>
              <a:rPr altLang="ru-RU" lang="ru-RU"/>
              <a:t>Образец заголовка</a:t>
            </a:r>
            <a:endParaRPr dirty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idx="1" orient="vert" type="body"/>
          </p:nvPr>
        </p:nvSpPr>
        <p:spPr>
          <a:xfrm>
            <a:off x="838200" y="762000"/>
            <a:ext cx="8077200" cy="5257800"/>
          </a:xfrm>
        </p:spPr>
        <p:txBody>
          <a:bodyPr numCol="1" rtlCol="0" vert="eaVert"/>
          <a:lstStyle/>
          <a:p>
            <a:pPr lvl="0" rtl="0"/>
            <a:r>
              <a:rPr altLang="ru-RU" lang="ru-RU"/>
              <a:t>Образец текста</a:t>
            </a:r>
          </a:p>
          <a:p>
            <a:pPr lvl="1" rtl="0"/>
            <a:r>
              <a:rPr altLang="ru-RU" lang="ru-RU"/>
              <a:t>Второй уровень</a:t>
            </a:r>
          </a:p>
          <a:p>
            <a:pPr lvl="2" rtl="0"/>
            <a:r>
              <a:rPr altLang="ru-RU" lang="ru-RU"/>
              <a:t>Третий уровень</a:t>
            </a:r>
          </a:p>
          <a:p>
            <a:pPr lvl="3" rtl="0"/>
            <a:r>
              <a:rPr altLang="ru-RU" lang="ru-RU"/>
              <a:t>Четвертый уровень</a:t>
            </a:r>
          </a:p>
          <a:p>
            <a:pPr lvl="4" rtl="0"/>
            <a:r>
              <a:rPr altLang="ru-RU" lang="ru-RU"/>
              <a:t>Пятый уровень</a:t>
            </a:r>
            <a:endParaRPr dirty="0" lang="en-US"/>
          </a:p>
        </p:txBody>
      </p:sp>
      <p:sp>
        <p:nvSpPr>
          <p:cNvPr id="4" name="Дата 3"/>
          <p:cNvSpPr>
            <a:spLocks noGrp="1"/>
          </p:cNvSpPr>
          <p:nvPr>
            <p:ph idx="10" sz="half" type="dt"/>
          </p:nvPr>
        </p:nvSpPr>
        <p:spPr/>
        <p:txBody>
          <a:bodyPr numCol="1" rtlCol="0"/>
          <a:lstStyle/>
          <a:p>
            <a:pPr rtl="0"/>
            <a:fld id="{B52C98DB-1092-48C4-AD4E-BD3E9D2E2345}" type="datetime1">
              <a:rPr altLang="ru-RU" lang="ru-RU" smtClean="0"/>
              <a:t>29.09.2021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idx="11" sz="quarter" type="ftr"/>
          </p:nvPr>
        </p:nvSpPr>
        <p:spPr/>
        <p:txBody>
          <a:bodyPr numCol="1"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idx="12" sz="quarter" type="sldNum"/>
          </p:nvPr>
        </p:nvSpPr>
        <p:spPr/>
        <p:txBody>
          <a:bodyPr numCol="1"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numCol="1" rtlCol="0"/>
          <a:lstStyle/>
          <a:p>
            <a:pPr rtl="0"/>
            <a:r>
              <a:rPr altLang="ru-RU" lang="ru-RU"/>
              <a:t>Образец заголовка</a:t>
            </a:r>
            <a:endParaRPr dirty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1" rtlCol="0"/>
          <a:lstStyle/>
          <a:p>
            <a:pPr lvl="0" rtl="0"/>
            <a:r>
              <a:rPr altLang="ru-RU" lang="ru-RU"/>
              <a:t>Образец текста</a:t>
            </a:r>
          </a:p>
          <a:p>
            <a:pPr lvl="1" rtl="0"/>
            <a:r>
              <a:rPr altLang="ru-RU" lang="ru-RU"/>
              <a:t>Второй уровень</a:t>
            </a:r>
          </a:p>
          <a:p>
            <a:pPr lvl="2" rtl="0"/>
            <a:r>
              <a:rPr altLang="ru-RU" lang="ru-RU"/>
              <a:t>Третий уровень</a:t>
            </a:r>
          </a:p>
          <a:p>
            <a:pPr lvl="3" rtl="0"/>
            <a:r>
              <a:rPr altLang="ru-RU" lang="ru-RU"/>
              <a:t>Четвертый уровень</a:t>
            </a:r>
          </a:p>
          <a:p>
            <a:pPr lvl="4" rtl="0"/>
            <a:r>
              <a:rPr altLang="ru-RU" lang="ru-RU"/>
              <a:t>Пятый уровень</a:t>
            </a:r>
            <a:endParaRPr dirty="0" lang="en-US"/>
          </a:p>
        </p:txBody>
      </p:sp>
      <p:sp>
        <p:nvSpPr>
          <p:cNvPr id="4" name="Дата 3"/>
          <p:cNvSpPr>
            <a:spLocks noGrp="1"/>
          </p:cNvSpPr>
          <p:nvPr>
            <p:ph idx="10" sz="half" type="dt"/>
          </p:nvPr>
        </p:nvSpPr>
        <p:spPr/>
        <p:txBody>
          <a:bodyPr numCol="1" rtlCol="0"/>
          <a:lstStyle/>
          <a:p>
            <a:pPr rtl="0"/>
            <a:fld id="{629C2F20-7994-4D1E-A01C-96ECBA4612EB}" type="datetime1">
              <a:rPr altLang="ru-RU" lang="ru-RU" smtClean="0"/>
              <a:t>29.09.2021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idx="11" sz="quarter" type="ftr"/>
          </p:nvPr>
        </p:nvSpPr>
        <p:spPr/>
        <p:txBody>
          <a:bodyPr numCol="1"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idx="12" sz="quarter" type="sldNum"/>
          </p:nvPr>
        </p:nvSpPr>
        <p:spPr/>
        <p:txBody>
          <a:bodyPr numCol="1"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algn="ctr" cap="flat" cmpd="sng" w="6350">
            <a:noFill/>
            <a:prstDash val="solid"/>
          </a:ln>
          <a:effectLst>
            <a:outerShdw algn="ctr" blurRad="50800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algn="ctr" cap="sq" cmpd="sng" w="6350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 numCol="1" rtlCol="0">
            <a:normAutofit/>
          </a:bodyPr>
          <a:lstStyle>
            <a:lvl1pPr algn="ctr">
              <a:lnSpc>
                <a:spcPct val="83000"/>
              </a:lnSpc>
              <a:defRPr baseline="0" cap="all" dirty="0" kern="1200" lang="en-US" spc="-100" sz="68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altLang="ru-RU" lang="ru-RU"/>
              <a:t>Образец заголовка</a:t>
            </a:r>
            <a:endParaRPr dirty="0" lang="en-US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idx="1" type="body"/>
          </p:nvPr>
        </p:nvSpPr>
        <p:spPr>
          <a:xfrm>
            <a:off x="1629156" y="4682062"/>
            <a:ext cx="8939784" cy="457200"/>
          </a:xfrm>
        </p:spPr>
        <p:txBody>
          <a:bodyPr anchor="t" numCol="1" rtlCol="0">
            <a:normAutofit/>
          </a:bodyPr>
          <a:lstStyle>
            <a:lvl1pPr algn="ctr" indent="0" marL="0">
              <a:buNone/>
              <a:tabLst>
                <a:tab algn="l" pos="2633663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indent="0" marL="457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altLang="ru-RU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idx="10" sz="half" type="dt"/>
          </p:nvPr>
        </p:nvSpPr>
        <p:spPr>
          <a:xfrm>
            <a:off x="5318760" y="1344502"/>
            <a:ext cx="1554480" cy="498781"/>
          </a:xfrm>
        </p:spPr>
        <p:txBody>
          <a:bodyPr numCol="1" rtlCol="0"/>
          <a:lstStyle>
            <a:lvl1pPr algn="ctr">
              <a:defRPr baseline="0" kern="1200" lang="en-US" spc="0" sz="13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altLang="ru-RU" lang="ru-RU" smtClean="0"/>
              <a:t>29.09.2021</a:t>
            </a:fld>
            <a:endParaRPr dirty="0"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idx="11" sz="quarter" type="ftr"/>
          </p:nvPr>
        </p:nvSpPr>
        <p:spPr>
          <a:xfrm>
            <a:off x="1629157" y="5177408"/>
            <a:ext cx="5660134" cy="228600"/>
          </a:xfrm>
        </p:spPr>
        <p:txBody>
          <a:bodyPr numCol="1"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dirty="0" lang="en-US"/>
          </a:p>
        </p:txBody>
      </p:sp>
      <p:sp>
        <p:nvSpPr>
          <p:cNvPr id="6" name="Номер слайда 5"/>
          <p:cNvSpPr>
            <a:spLocks noGrp="1"/>
          </p:cNvSpPr>
          <p:nvPr>
            <p:ph idx="12" sz="quarter" type="sldNum"/>
          </p:nvPr>
        </p:nvSpPr>
        <p:spPr>
          <a:xfrm>
            <a:off x="8604504" y="5177408"/>
            <a:ext cx="1958339" cy="228600"/>
          </a:xfrm>
        </p:spPr>
        <p:txBody>
          <a:bodyPr numCol="1"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numCol="1" rtlCol="0"/>
          <a:lstStyle/>
          <a:p>
            <a:pPr rtl="0"/>
            <a:r>
              <a:rPr altLang="ru-RU" lang="ru-RU"/>
              <a:t>Образец заголовка</a:t>
            </a:r>
            <a:endParaRPr dirty="0" lang="en-US"/>
          </a:p>
        </p:txBody>
      </p:sp>
      <p:sp>
        <p:nvSpPr>
          <p:cNvPr id="3" name="Объект 2"/>
          <p:cNvSpPr>
            <a:spLocks noGrp="1"/>
          </p:cNvSpPr>
          <p:nvPr>
            <p:ph idx="1" sz="half"/>
          </p:nvPr>
        </p:nvSpPr>
        <p:spPr>
          <a:xfrm>
            <a:off x="1066800" y="2103120"/>
            <a:ext cx="4663440" cy="3749040"/>
          </a:xfrm>
        </p:spPr>
        <p:txBody>
          <a:bodyPr numCol="1"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altLang="ru-RU" lang="ru-RU"/>
              <a:t>Образец текста</a:t>
            </a:r>
          </a:p>
          <a:p>
            <a:pPr lvl="1" rtl="0"/>
            <a:r>
              <a:rPr altLang="ru-RU" lang="ru-RU"/>
              <a:t>Второй уровень</a:t>
            </a:r>
          </a:p>
          <a:p>
            <a:pPr lvl="2" rtl="0"/>
            <a:r>
              <a:rPr altLang="ru-RU" lang="ru-RU"/>
              <a:t>Третий уровень</a:t>
            </a:r>
          </a:p>
          <a:p>
            <a:pPr lvl="3" rtl="0"/>
            <a:r>
              <a:rPr altLang="ru-RU" lang="ru-RU"/>
              <a:t>Четвертый уровень</a:t>
            </a:r>
          </a:p>
          <a:p>
            <a:pPr lvl="4" rtl="0"/>
            <a:r>
              <a:rPr altLang="ru-RU" lang="ru-RU"/>
              <a:t>Пятый уровень</a:t>
            </a:r>
            <a:endParaRPr dirty="0" lang="en-US"/>
          </a:p>
        </p:txBody>
      </p:sp>
      <p:sp>
        <p:nvSpPr>
          <p:cNvPr id="4" name="Объект 3"/>
          <p:cNvSpPr>
            <a:spLocks noGrp="1"/>
          </p:cNvSpPr>
          <p:nvPr>
            <p:ph idx="2" sz="half"/>
          </p:nvPr>
        </p:nvSpPr>
        <p:spPr>
          <a:xfrm>
            <a:off x="6461760" y="2103120"/>
            <a:ext cx="4663440" cy="3749040"/>
          </a:xfrm>
        </p:spPr>
        <p:txBody>
          <a:bodyPr numCol="1"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altLang="ru-RU" lang="ru-RU"/>
              <a:t>Образец текста</a:t>
            </a:r>
          </a:p>
          <a:p>
            <a:pPr lvl="1" rtl="0"/>
            <a:r>
              <a:rPr altLang="ru-RU" lang="ru-RU"/>
              <a:t>Второй уровень</a:t>
            </a:r>
          </a:p>
          <a:p>
            <a:pPr lvl="2" rtl="0"/>
            <a:r>
              <a:rPr altLang="ru-RU" lang="ru-RU"/>
              <a:t>Третий уровень</a:t>
            </a:r>
          </a:p>
          <a:p>
            <a:pPr lvl="3" rtl="0"/>
            <a:r>
              <a:rPr altLang="ru-RU" lang="ru-RU"/>
              <a:t>Четвертый уровень</a:t>
            </a:r>
          </a:p>
          <a:p>
            <a:pPr lvl="4" rtl="0"/>
            <a:r>
              <a:rPr altLang="ru-RU" lang="ru-RU"/>
              <a:t>Пятый уровень</a:t>
            </a:r>
            <a:endParaRPr dirty="0" lang="en-US"/>
          </a:p>
        </p:txBody>
      </p:sp>
      <p:sp>
        <p:nvSpPr>
          <p:cNvPr id="5" name="Дата 4"/>
          <p:cNvSpPr>
            <a:spLocks noGrp="1"/>
          </p:cNvSpPr>
          <p:nvPr>
            <p:ph idx="10" sz="half" type="dt"/>
          </p:nvPr>
        </p:nvSpPr>
        <p:spPr/>
        <p:txBody>
          <a:bodyPr numCol="1" rtlCol="0"/>
          <a:lstStyle/>
          <a:p>
            <a:pPr rtl="0"/>
            <a:fld id="{9A16848F-27AD-43B9-904C-1CF05D24EB3C}" type="datetime1">
              <a:rPr altLang="ru-RU" lang="ru-RU" smtClean="0"/>
              <a:t>29.09.2021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idx="11" sz="quarter" type="ftr"/>
          </p:nvPr>
        </p:nvSpPr>
        <p:spPr/>
        <p:txBody>
          <a:bodyPr numCol="1"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idx="12" sz="quarter" type="sldNum"/>
          </p:nvPr>
        </p:nvSpPr>
        <p:spPr/>
        <p:txBody>
          <a:bodyPr numCol="1"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numCol="1" rtlCol="0"/>
          <a:lstStyle/>
          <a:p>
            <a:pPr rtl="0"/>
            <a:r>
              <a:rPr altLang="ru-RU" lang="ru-RU"/>
              <a:t>Образец заголовка</a:t>
            </a:r>
            <a:endParaRPr dirty="0" lang="en-US"/>
          </a:p>
        </p:txBody>
      </p:sp>
      <p:sp>
        <p:nvSpPr>
          <p:cNvPr id="3" name="Текст 2"/>
          <p:cNvSpPr>
            <a:spLocks noGrp="1"/>
          </p:cNvSpPr>
          <p:nvPr>
            <p:ph idx="1" type="body"/>
          </p:nvPr>
        </p:nvSpPr>
        <p:spPr>
          <a:xfrm>
            <a:off x="1069848" y="2074334"/>
            <a:ext cx="4663440" cy="640080"/>
          </a:xfrm>
        </p:spPr>
        <p:txBody>
          <a:bodyPr anchor="ctr" numCol="1" rtlCol="0">
            <a:normAutofit/>
          </a:bodyPr>
          <a:lstStyle>
            <a:lvl1pPr algn="l" indent="0" marL="0">
              <a:spcBef>
                <a:spcPts val="0"/>
              </a:spcBef>
              <a:buNone/>
              <a:defRPr b="1" i="0" sz="1900">
                <a:solidFill>
                  <a:schemeClr val="tx1"/>
                </a:solidFill>
                <a:latin typeface="+mn-lt"/>
              </a:defRPr>
            </a:lvl1pPr>
            <a:lvl2pPr indent="0" marL="457200">
              <a:buNone/>
              <a:defRPr b="1" sz="18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 rtl="0"/>
            <a:r>
              <a:rPr altLang="ru-RU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2" sz="half"/>
          </p:nvPr>
        </p:nvSpPr>
        <p:spPr>
          <a:xfrm>
            <a:off x="1069848" y="2792472"/>
            <a:ext cx="4663440" cy="3163825"/>
          </a:xfrm>
        </p:spPr>
        <p:txBody>
          <a:bodyPr numCol="1"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altLang="ru-RU" lang="ru-RU"/>
              <a:t>Образец текста</a:t>
            </a:r>
          </a:p>
          <a:p>
            <a:pPr lvl="1" rtl="0"/>
            <a:r>
              <a:rPr altLang="ru-RU" lang="ru-RU"/>
              <a:t>Второй уровень</a:t>
            </a:r>
          </a:p>
          <a:p>
            <a:pPr lvl="2" rtl="0"/>
            <a:r>
              <a:rPr altLang="ru-RU" lang="ru-RU"/>
              <a:t>Третий уровень</a:t>
            </a:r>
          </a:p>
          <a:p>
            <a:pPr lvl="3" rtl="0"/>
            <a:r>
              <a:rPr altLang="ru-RU" lang="ru-RU"/>
              <a:t>Четвертый уровень</a:t>
            </a:r>
          </a:p>
          <a:p>
            <a:pPr lvl="4" rtl="0"/>
            <a:r>
              <a:rPr altLang="ru-RU" lang="ru-RU"/>
              <a:t>Пятый уровень</a:t>
            </a:r>
            <a:endParaRPr altLang="ru" lang="ru"/>
          </a:p>
        </p:txBody>
      </p:sp>
      <p:sp>
        <p:nvSpPr>
          <p:cNvPr id="5" name="Текст 4"/>
          <p:cNvSpPr>
            <a:spLocks noGrp="1"/>
          </p:cNvSpPr>
          <p:nvPr>
            <p:ph idx="3" sz="quarter" type="body"/>
          </p:nvPr>
        </p:nvSpPr>
        <p:spPr>
          <a:xfrm>
            <a:off x="6458712" y="2074334"/>
            <a:ext cx="4663440" cy="640080"/>
          </a:xfrm>
        </p:spPr>
        <p:txBody>
          <a:bodyPr anchor="ctr" numCol="1" rtlCol="0">
            <a:normAutofit/>
          </a:bodyPr>
          <a:lstStyle>
            <a:lvl1pPr algn="l" indent="0" marL="0">
              <a:spcBef>
                <a:spcPts val="0"/>
              </a:spcBef>
              <a:buNone/>
              <a:defRPr b="1" sz="1900">
                <a:solidFill>
                  <a:schemeClr val="tx1"/>
                </a:solidFill>
              </a:defRPr>
            </a:lvl1pPr>
            <a:lvl2pPr indent="0" marL="457200">
              <a:buNone/>
              <a:defRPr b="1" sz="18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 rtl="0"/>
            <a:r>
              <a:rPr altLang="ru-RU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4" sz="quarter"/>
          </p:nvPr>
        </p:nvSpPr>
        <p:spPr>
          <a:xfrm>
            <a:off x="6458712" y="2792471"/>
            <a:ext cx="4663440" cy="3164509"/>
          </a:xfrm>
        </p:spPr>
        <p:txBody>
          <a:bodyPr numCol="1"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altLang="ru-RU" lang="ru-RU"/>
              <a:t>Образец текста</a:t>
            </a:r>
          </a:p>
          <a:p>
            <a:pPr lvl="1" rtl="0"/>
            <a:r>
              <a:rPr altLang="ru-RU" lang="ru-RU"/>
              <a:t>Второй уровень</a:t>
            </a:r>
          </a:p>
          <a:p>
            <a:pPr lvl="2" rtl="0"/>
            <a:r>
              <a:rPr altLang="ru-RU" lang="ru-RU"/>
              <a:t>Третий уровень</a:t>
            </a:r>
          </a:p>
          <a:p>
            <a:pPr lvl="3" rtl="0"/>
            <a:r>
              <a:rPr altLang="ru-RU" lang="ru-RU"/>
              <a:t>Четвертый уровень</a:t>
            </a:r>
          </a:p>
          <a:p>
            <a:pPr lvl="4" rtl="0"/>
            <a:r>
              <a:rPr altLang="ru-RU" lang="ru-RU"/>
              <a:t>Пятый уровень</a:t>
            </a:r>
            <a:endParaRPr altLang="ru" lang="ru"/>
          </a:p>
        </p:txBody>
      </p:sp>
      <p:sp>
        <p:nvSpPr>
          <p:cNvPr id="7" name="Дата 6"/>
          <p:cNvSpPr>
            <a:spLocks noGrp="1"/>
          </p:cNvSpPr>
          <p:nvPr>
            <p:ph idx="10" sz="half" type="dt"/>
          </p:nvPr>
        </p:nvSpPr>
        <p:spPr/>
        <p:txBody>
          <a:bodyPr numCol="1" rtlCol="0"/>
          <a:lstStyle/>
          <a:p>
            <a:pPr rtl="0"/>
            <a:fld id="{23090412-2DE5-405A-816E-F08FB54EB168}" type="datetime1">
              <a:rPr altLang="ru-RU" lang="ru-RU" smtClean="0"/>
              <a:t>29.09.2021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idx="11" sz="quarter" type="ftr"/>
          </p:nvPr>
        </p:nvSpPr>
        <p:spPr/>
        <p:txBody>
          <a:bodyPr numCol="1"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idx="12" sz="quarter" type="sldNum"/>
          </p:nvPr>
        </p:nvSpPr>
        <p:spPr/>
        <p:txBody>
          <a:bodyPr numCol="1"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numCol="1" rtlCol="0"/>
          <a:lstStyle/>
          <a:p>
            <a:pPr rtl="0"/>
            <a:r>
              <a:rPr altLang="ru-RU" lang="ru-RU"/>
              <a:t>Образец заголовка</a:t>
            </a:r>
            <a:endParaRPr dirty="0" lang="en-US"/>
          </a:p>
        </p:txBody>
      </p:sp>
      <p:sp>
        <p:nvSpPr>
          <p:cNvPr id="3" name="Дата 2"/>
          <p:cNvSpPr>
            <a:spLocks noGrp="1"/>
          </p:cNvSpPr>
          <p:nvPr>
            <p:ph idx="10" sz="half" type="dt"/>
          </p:nvPr>
        </p:nvSpPr>
        <p:spPr/>
        <p:txBody>
          <a:bodyPr numCol="1" rtlCol="0"/>
          <a:lstStyle/>
          <a:p>
            <a:pPr rtl="0"/>
            <a:fld id="{F4C2D7CB-4DC1-4BB7-BF00-4C36160857E0}" type="datetime1">
              <a:rPr altLang="ru-RU" lang="ru-RU" smtClean="0"/>
              <a:t>29.09.2021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idx="11" sz="quarter" type="ftr"/>
          </p:nvPr>
        </p:nvSpPr>
        <p:spPr/>
        <p:txBody>
          <a:bodyPr numCol="1"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idx="12" sz="quarter" type="sldNum"/>
          </p:nvPr>
        </p:nvSpPr>
        <p:spPr/>
        <p:txBody>
          <a:bodyPr numCol="1"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idx="10" sz="half" type="dt"/>
          </p:nvPr>
        </p:nvSpPr>
        <p:spPr/>
        <p:txBody>
          <a:bodyPr numCol="1" rtlCol="0"/>
          <a:lstStyle/>
          <a:p>
            <a:pPr rtl="0"/>
            <a:fld id="{4060D38F-E364-4ED4-9BF4-D7F00FFBE76A}" type="datetime1">
              <a:rPr altLang="ru-RU" lang="ru-RU" smtClean="0"/>
              <a:t>29.09.2021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idx="11" sz="quarter" type="ftr"/>
          </p:nvPr>
        </p:nvSpPr>
        <p:spPr/>
        <p:txBody>
          <a:bodyPr numCol="1"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idx="12" sz="quarter" type="sldNum"/>
          </p:nvPr>
        </p:nvSpPr>
        <p:spPr/>
        <p:txBody>
          <a:bodyPr numCol="1"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w="63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 numCol="1" rtlCol="0">
            <a:normAutofit/>
          </a:bodyPr>
          <a:lstStyle>
            <a:lvl1pPr algn="l" defTabSz="9144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baseline="0" cap="none" dirty="0" kern="1200" lang="en-US" spc="0" sz="320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altLang="ru-RU" lang="ru-RU"/>
              <a:t>Образец заголовка</a:t>
            </a:r>
            <a:endParaRPr dirty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numCol="1"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altLang="ru-RU" lang="ru-RU"/>
              <a:t>Образец текста</a:t>
            </a:r>
          </a:p>
          <a:p>
            <a:pPr lvl="1" rtl="0"/>
            <a:r>
              <a:rPr altLang="ru-RU" lang="ru-RU"/>
              <a:t>Второй уровень</a:t>
            </a:r>
          </a:p>
          <a:p>
            <a:pPr lvl="2" rtl="0"/>
            <a:r>
              <a:rPr altLang="ru-RU" lang="ru-RU"/>
              <a:t>Третий уровень</a:t>
            </a:r>
          </a:p>
          <a:p>
            <a:pPr lvl="3" rtl="0"/>
            <a:r>
              <a:rPr altLang="ru-RU" lang="ru-RU"/>
              <a:t>Четвертый уровень</a:t>
            </a:r>
          </a:p>
          <a:p>
            <a:pPr lvl="4" rtl="0"/>
            <a:r>
              <a:rPr altLang="ru-RU" lang="ru-RU"/>
              <a:t>Пятый уровень</a:t>
            </a:r>
            <a:endParaRPr dirty="0" lang="en-US"/>
          </a:p>
        </p:txBody>
      </p:sp>
      <p:sp>
        <p:nvSpPr>
          <p:cNvPr id="4" name="Текст 3"/>
          <p:cNvSpPr>
            <a:spLocks noGrp="1"/>
          </p:cNvSpPr>
          <p:nvPr>
            <p:ph idx="2" sz="half" type="body"/>
          </p:nvPr>
        </p:nvSpPr>
        <p:spPr>
          <a:xfrm>
            <a:off x="8458200" y="2336800"/>
            <a:ext cx="3161963" cy="3606800"/>
          </a:xfrm>
        </p:spPr>
        <p:txBody>
          <a:bodyPr numCol="1" rtlCol="0">
            <a:normAutofit/>
          </a:bodyPr>
          <a:lstStyle>
            <a:lvl1pPr indent="0" marL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 rtl="0"/>
            <a:r>
              <a:rPr altLang="ru-RU"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idx="10" sz="half" type="dt"/>
          </p:nvPr>
        </p:nvSpPr>
        <p:spPr>
          <a:xfrm>
            <a:off x="5588000" y="6035040"/>
            <a:ext cx="1955800" cy="365760"/>
          </a:xfrm>
        </p:spPr>
        <p:txBody>
          <a:bodyPr numCol="1"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altLang="ru-RU" lang="ru-RU" smtClean="0"/>
              <a:t>29.09.2021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idx="11" sz="quarter" type="ftr"/>
          </p:nvPr>
        </p:nvSpPr>
        <p:spPr>
          <a:xfrm>
            <a:off x="685801" y="6035040"/>
            <a:ext cx="4584700" cy="365760"/>
          </a:xfrm>
        </p:spPr>
        <p:txBody>
          <a:bodyPr numCol="1"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idx="12" sz="quarter" type="sldNum"/>
          </p:nvPr>
        </p:nvSpPr>
        <p:spPr>
          <a:xfrm>
            <a:off x="10396728" y="6035040"/>
            <a:ext cx="1223435" cy="365760"/>
          </a:xfrm>
        </p:spPr>
        <p:txBody>
          <a:bodyPr numCol="1"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ChangeAspect="1" noGrp="1"/>
          </p:cNvSpPr>
          <p:nvPr>
            <p:ph idx="1" type="pic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 numCol="1" rtlCol="0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rtl="0"/>
            <a:r>
              <a:rPr altLang="ru-RU" lang="ru-RU"/>
              <a:t>Вставка рисунка</a:t>
            </a:r>
            <a:endParaRPr dirty="0" lang="en-US"/>
          </a:p>
        </p:txBody>
      </p:sp>
      <p:sp>
        <p:nvSpPr>
          <p:cNvPr id="5" name="Дата 4"/>
          <p:cNvSpPr>
            <a:spLocks noGrp="1"/>
          </p:cNvSpPr>
          <p:nvPr>
            <p:ph idx="10" sz="half" type="dt"/>
          </p:nvPr>
        </p:nvSpPr>
        <p:spPr>
          <a:xfrm>
            <a:off x="5662337" y="6035040"/>
            <a:ext cx="2071963" cy="365760"/>
          </a:xfrm>
        </p:spPr>
        <p:txBody>
          <a:bodyPr numCol="1" rtlCol="0"/>
          <a:lstStyle>
            <a:lvl1pPr>
              <a:defRPr b="1">
                <a:solidFill>
                  <a:srgbClr val="FFFFFF"/>
                </a:solidFill>
                <a:effectLst>
                  <a:outerShdw algn="tl" blurRad="19050" dir="2700000" dist="6350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altLang="ru-RU" lang="ru-RU" smtClean="0"/>
              <a:t>29.09.2021</a:t>
            </a:fld>
            <a:endParaRPr dirty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idx="11" sz="quarter" type="ftr"/>
          </p:nvPr>
        </p:nvSpPr>
        <p:spPr>
          <a:xfrm>
            <a:off x="612648" y="6035040"/>
            <a:ext cx="4588002" cy="365760"/>
          </a:xfrm>
        </p:spPr>
        <p:txBody>
          <a:bodyPr numCol="1" rtlCol="0"/>
          <a:lstStyle>
            <a:lvl1pPr algn="r" defTabSz="914400" eaLnBrk="1" hangingPunct="1" latinLnBrk="0" marL="0" rtl="0">
              <a:defRPr b="1" dirty="0" kern="1200" lang="en-US" sz="1000">
                <a:solidFill>
                  <a:srgbClr val="FFFFFF"/>
                </a:solidFill>
                <a:effectLst>
                  <a:outerShdw algn="tl" blurRad="19050" dir="2700000" dist="6350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dirty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idx="12" sz="quarter" type="sldNum"/>
          </p:nvPr>
        </p:nvSpPr>
        <p:spPr>
          <a:xfrm>
            <a:off x="10396728" y="6035040"/>
            <a:ext cx="1225296" cy="365760"/>
          </a:xfrm>
        </p:spPr>
        <p:txBody>
          <a:bodyPr numCol="1"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w="63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 numCol="1" rtlCol="0">
            <a:noAutofit/>
          </a:bodyPr>
          <a:lstStyle>
            <a:lvl1pPr algn="l">
              <a:lnSpc>
                <a:spcPct val="100000"/>
              </a:lnSpc>
              <a:defRPr b="0" sz="320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altLang="ru-RU" lang="ru-RU"/>
              <a:t>Образец заголовка</a:t>
            </a:r>
            <a:endParaRPr dirty="0" lang="en-US"/>
          </a:p>
        </p:txBody>
      </p:sp>
      <p:sp>
        <p:nvSpPr>
          <p:cNvPr id="4" name="Текст 3"/>
          <p:cNvSpPr>
            <a:spLocks noGrp="1"/>
          </p:cNvSpPr>
          <p:nvPr>
            <p:ph idx="2" sz="half" type="body"/>
          </p:nvPr>
        </p:nvSpPr>
        <p:spPr>
          <a:xfrm>
            <a:off x="8477250" y="2386584"/>
            <a:ext cx="3144774" cy="3511296"/>
          </a:xfrm>
        </p:spPr>
        <p:txBody>
          <a:bodyPr numCol="1" rtlCol="0">
            <a:normAutofit/>
          </a:bodyPr>
          <a:lstStyle>
            <a:lvl1pPr algn="l" indent="0" marL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 rtl="0"/>
            <a:r>
              <a:rPr altLang="ru-RU"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arget="../slideLayouts/slideLayout11.xml" Type="http://schemas.openxmlformats.org/officeDocument/2006/relationships/slideLayout"/><Relationship Id="rId11" Target="../slideLayouts/slideLayout10.xml" Type="http://schemas.openxmlformats.org/officeDocument/2006/relationships/slideLayout"/><Relationship Id="rId9" Target="../slideLayouts/slideLayout8.xml" Type="http://schemas.openxmlformats.org/officeDocument/2006/relationships/slideLayout"/><Relationship Id="rId10" Target="../slideLayouts/slideLayout9.xml" Type="http://schemas.openxmlformats.org/officeDocument/2006/relationships/slideLayout"/><Relationship Id="rId8" Target="../slideLayouts/slideLayout7.xml" Type="http://schemas.openxmlformats.org/officeDocument/2006/relationships/slideLayout"/><Relationship Id="rId7" Target="../slideLayouts/slideLayout6.xml" Type="http://schemas.openxmlformats.org/officeDocument/2006/relationships/slideLayout"/><Relationship Id="rId6" Target="../slideLayouts/slideLayout5.xml" Type="http://schemas.openxmlformats.org/officeDocument/2006/relationships/slideLayout"/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2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algn="ctr" cap="flat" cmpd="sng" w="6350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algn="ctr" cap="sq" cmpd="sng" w="6350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rmAutofit/>
          </a:bodyPr>
          <a:lstStyle/>
          <a:p>
            <a:pPr rtl="0"/>
            <a:r>
              <a:rPr altLang="ru" dirty="0" lang="ru"/>
              <a:t>Стиль образца заголовка</a:t>
            </a:r>
            <a:endParaRPr dirty="0" lang="en-US"/>
          </a:p>
        </p:txBody>
      </p:sp>
      <p:sp>
        <p:nvSpPr>
          <p:cNvPr id="3" name="Текст 2"/>
          <p:cNvSpPr>
            <a:spLocks noGrp="1"/>
          </p:cNvSpPr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bIns="45720" lIns="91440" numCol="1" rIns="91440" rtlCol="0" tIns="45720" vert="horz">
            <a:normAutofit/>
          </a:bodyPr>
          <a:lstStyle/>
          <a:p>
            <a:pPr lvl="0" rtl="0"/>
            <a:r>
              <a:rPr altLang="ru" lang="ru"/>
              <a:t>Щелкните, чтобы изменить стили текста образца слайда</a:t>
            </a:r>
          </a:p>
          <a:p>
            <a:pPr lvl="1" rtl="0"/>
            <a:r>
              <a:rPr altLang="ru" lang="ru"/>
              <a:t>Второй уровень</a:t>
            </a:r>
          </a:p>
          <a:p>
            <a:pPr lvl="2" rtl="0"/>
            <a:r>
              <a:rPr altLang="ru" lang="ru"/>
              <a:t>Третий уровень</a:t>
            </a:r>
          </a:p>
          <a:p>
            <a:pPr lvl="3" rtl="0"/>
            <a:r>
              <a:rPr altLang="ru" lang="ru"/>
              <a:t>Четвертый уровень</a:t>
            </a:r>
          </a:p>
          <a:p>
            <a:pPr lvl="4" rtl="0"/>
            <a:r>
              <a:rPr altLang="ru" lang="ru"/>
              <a:t>Пятый уровень</a:t>
            </a:r>
            <a:endParaRPr dirty="0" lang="en-US"/>
          </a:p>
        </p:txBody>
      </p:sp>
      <p:sp>
        <p:nvSpPr>
          <p:cNvPr id="4" name="Дата 3"/>
          <p:cNvSpPr>
            <a:spLocks noGrp="1"/>
          </p:cNvSpPr>
          <p:nvPr>
            <p:ph idx="2" sz="half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altLang="ru-RU" lang="ru-RU" smtClean="0"/>
              <a:t>29.09.2021</a:t>
            </a:fld>
            <a:endParaRPr dirty="0" lang="en-US"/>
          </a:p>
        </p:txBody>
      </p:sp>
      <p:sp>
        <p:nvSpPr>
          <p:cNvPr id="5" name="Нижний колонтитул 4"/>
          <p:cNvSpPr>
            <a:spLocks noGrp="1"/>
          </p:cNvSpPr>
          <p:nvPr>
            <p:ph idx="3" sz="quarter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dirty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idx="4" sz="quarter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aseline="0" cap="none" dirty="0" i="0" kern="1200" lang="en-US" spc="0" sz="400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algn="l" defTabSz="914400" eaLnBrk="1" hangingPunct="1" indent="-182880" latinLnBrk="0" marL="182880" rtl="0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charset="0" pitchFamily="18" typeface="Garamond"/>
        <a:buChar char="◦"/>
        <a:defRPr kern="1200" sz="15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457200" rtl="0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charset="0" pitchFamily="18" typeface="Garamond"/>
        <a:buChar char="◦"/>
        <a:defRPr kern="1200" sz="13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731520" rtl="0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charset="0" pitchFamily="18" typeface="Garamond"/>
        <a:buChar char="◦"/>
        <a:defRPr kern="1200" sz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1005840" rtl="0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charset="0" pitchFamily="18" typeface="Garamond"/>
        <a:buChar char="◦"/>
        <a:defRPr kern="1200" sz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1280160" rtl="0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charset="0" pitchFamily="18" typeface="Garamond"/>
        <a:buChar char="◦"/>
        <a:defRPr kern="1200" sz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600000" rtl="0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charset="0" pitchFamily="18" typeface="Garamond"/>
        <a:buChar char="◦"/>
        <a:defRPr kern="1200" sz="14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900000" rtl="0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charset="0" pitchFamily="18" typeface="Garamond"/>
        <a:buChar char="◦"/>
        <a:defRPr kern="1200" sz="14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2200000" rtl="0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charset="0" pitchFamily="18" typeface="Garamond"/>
        <a:buChar char="◦"/>
        <a:defRPr kern="1200" sz="14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2500000" rtl="0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charset="0" pitchFamily="18" typeface="Garamond"/>
        <a:buChar char="◦"/>
        <a:defRPr kern="1200"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arget="../media/image2.jpe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2" Target="../media/image10.pn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3" Target="../media/image12.png" Type="http://schemas.openxmlformats.org/officeDocument/2006/relationships/image"/><Relationship Id="rId2" Target="../media/image11.pn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4" Target="../media/image15.png" Type="http://schemas.openxmlformats.org/officeDocument/2006/relationships/image"/><Relationship Id="rId3" Target="../media/image14.png" Type="http://schemas.openxmlformats.org/officeDocument/2006/relationships/image"/><Relationship Id="rId2" Target="../media/image13.pn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13.xml.rels><?xml version="1.0" encoding="UTF-8" standalone="yes"?>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14.xml.rels><?xml version="1.0" encoding="UTF-8" standalone="yes"?><Relationships xmlns="http://schemas.openxmlformats.org/package/2006/relationships"><Relationship Id="rId2" Target="../media/image16.pn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15.xml.rels><?xml version="1.0" encoding="UTF-8" standalone="yes"?><Relationships xmlns="http://schemas.openxmlformats.org/package/2006/relationships"><Relationship Id="rId2" Target="../media/image17.pn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16.xml.rels><?xml version="1.0" encoding="UTF-8" standalone="yes"?><Relationships xmlns="http://schemas.openxmlformats.org/package/2006/relationships"><Relationship Id="rId3" Target="../media/image19.png" Type="http://schemas.openxmlformats.org/officeDocument/2006/relationships/image"/><Relationship Id="rId2" Target="../media/image18.pn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17.xml.rels><?xml version="1.0" encoding="UTF-8" standalone="yes"?><Relationships xmlns="http://schemas.openxmlformats.org/package/2006/relationships"><Relationship Id="rId3" Target="../media/image21.png" Type="http://schemas.openxmlformats.org/officeDocument/2006/relationships/image"/><Relationship Id="rId2" Target="../media/image20.pn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18.xml.rels><?xml version="1.0" encoding="UTF-8" standalone="yes"?><Relationships xmlns="http://schemas.openxmlformats.org/package/2006/relationships"><Relationship Id="rId3" Target="../media/image23.png" Type="http://schemas.openxmlformats.org/officeDocument/2006/relationships/image"/><Relationship Id="rId2" Target="../media/image22.pn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19.xml.rels><?xml version="1.0" encoding="UTF-8" standalone="yes"?><Relationships xmlns="http://schemas.openxmlformats.org/package/2006/relationships"><Relationship Id="rId2" Target="../media/image24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0.xml.rels><?xml version="1.0" encoding="UTF-8" standalone="yes"?>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21.xml.rels><?xml version="1.0" encoding="UTF-8" standalone="yes"?><Relationships xmlns="http://schemas.openxmlformats.org/package/2006/relationships"><Relationship Id="rId2" Target="../media/image25.pn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22.xml.rels><?xml version="1.0" encoding="UTF-8" standalone="yes"?><Relationships xmlns="http://schemas.openxmlformats.org/package/2006/relationships"><Relationship Id="rId2" Target="https://docs.python.org/3/library/stdtypes.html#textseq" TargetMode="External" Type="http://schemas.openxmlformats.org/officeDocument/2006/relationships/hyperlink"/><Relationship Id="rId1" Target="../slideLayouts/slideLayout6.xml" Type="http://schemas.openxmlformats.org/officeDocument/2006/relationships/slideLayout"/></Relationships>
</file>

<file path=ppt/slides/_rels/slide23.xml.rels><?xml version="1.0" encoding="UTF-8" standalone="yes"?>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24.xml.rels><?xml version="1.0" encoding="UTF-8" standalone="yes"?><Relationships xmlns="http://schemas.openxmlformats.org/package/2006/relationships"><Relationship Id="rId2" Target="../media/image26.pn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25.xml.rels><?xml version="1.0" encoding="UTF-8" standalone="yes"?>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26.xml.rels><?xml version="1.0" encoding="UTF-8" standalone="yes"?><Relationships xmlns="http://schemas.openxmlformats.org/package/2006/relationships"><Relationship Id="rId2" Target="../media/image27.pn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27.xml.rels><?xml version="1.0" encoding="UTF-8" standalone="yes"?><Relationships xmlns="http://schemas.openxmlformats.org/package/2006/relationships"><Relationship Id="rId3" Target="../media/image29.png" Type="http://schemas.openxmlformats.org/officeDocument/2006/relationships/image"/><Relationship Id="rId2" Target="../media/image28.pn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28.xml.rels><?xml version="1.0" encoding="UTF-8" standalone="yes"?><Relationships xmlns="http://schemas.openxmlformats.org/package/2006/relationships"><Relationship Id="rId4" Target="../media/image31.png" Type="http://schemas.openxmlformats.org/officeDocument/2006/relationships/image"/><Relationship Id="rId3" Target="../media/image30.png" Type="http://schemas.openxmlformats.org/officeDocument/2006/relationships/image"/><Relationship Id="rId2" Target="../notesSlides/notesSlide1.xml" Type="http://schemas.openxmlformats.org/officeDocument/2006/relationships/notesSlide"/><Relationship Id="rId1" Target="../slideLayouts/slideLayout6.xml" Type="http://schemas.openxmlformats.org/officeDocument/2006/relationships/slideLayout"/></Relationships>
</file>

<file path=ppt/slides/_rels/slide29.xml.rels><?xml version="1.0" encoding="UTF-8" standalone="yes"?>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3" Target="../media/image4.png" Type="http://schemas.openxmlformats.org/officeDocument/2006/relationships/image"/><Relationship Id="rId2" Target="../media/image3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0.xml.rels><?xml version="1.0" encoding="UTF-8" standalone="yes"?>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31.xml.rels><?xml version="1.0" encoding="UTF-8" standalone="yes"?>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32.xml.rels><?xml version="1.0" encoding="UTF-8" standalone="yes"?><Relationships xmlns="http://schemas.openxmlformats.org/package/2006/relationships"><Relationship Id="rId2" Target="../media/image32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2" Target="../media/image5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4" Target="../media/image8.png" Type="http://schemas.openxmlformats.org/officeDocument/2006/relationships/image"/><Relationship Id="rId3" Target="../media/image7.png" Type="http://schemas.openxmlformats.org/officeDocument/2006/relationships/image"/><Relationship Id="rId2" Target="../media/image6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2" Target="../media/image9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Крупный план логотипа  Автоматически созданное описание" id="6" name="Рисунок 5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algn="ctr" cap="sq" cmpd="sng" w="6350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algn="ctr" cap="sq" cmpd="sng" w="6350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numCol="1" rtlCol="0">
            <a:normAutofit/>
          </a:bodyPr>
          <a:lstStyle/>
          <a:p>
            <a:r>
              <a:rPr altLang="ru-RU" dirty="0" lang="ru-RU" sz="4400">
                <a:solidFill>
                  <a:schemeClr val="tx1"/>
                </a:solidFill>
              </a:rPr>
              <a:t>СТРОКИ</a:t>
            </a:r>
            <a:endParaRPr altLang="ru" dirty="0" lang="ru" sz="440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6033793" y="3995988"/>
            <a:ext cx="4775075" cy="559656"/>
          </a:xfrm>
        </p:spPr>
        <p:txBody>
          <a:bodyPr numCol="1"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altLang="ru-RU" dirty="0" lang="ru-RU">
                <a:solidFill>
                  <a:schemeClr val="tx1"/>
                </a:solidFill>
              </a:rPr>
              <a:t>Занятие №3</a:t>
            </a:r>
            <a:endParaRPr altLang="ru" dirty="0" lang="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accent1="accent1" accent2="accent2" accent3="accent3" accent4="accent4" accent5="accent5" accent6="accent6" bg1="dk1" bg2="dk2" folHlink="folHlink" hlink="hlink" tx1="lt1" tx2="lt2"/>
  </p:clrMapOvr>
  <mc:AlternateContent xmlns:mc="http://schemas.openxmlformats.org/markup-compatibility/2006" xmlns:p14="http://schemas.microsoft.com/office/powerpoint/2010/main">
    <mc:Choice Requires="p14">
      <p:transition advTm="2797" spd="slow" p14:dur="2000"/>
    </mc:Choice>
    <mc:Fallback xmlns="">
      <p:transition advTm="2797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5B5109-ACFA-434D-8E51-7402B18A696D}"/>
              </a:ext>
            </a:extLst>
          </p:cNvPr>
          <p:cNvSpPr txBox="1"/>
          <p:nvPr/>
        </p:nvSpPr>
        <p:spPr>
          <a:xfrm>
            <a:off x="669072" y="780585"/>
            <a:ext cx="9779619" cy="5552289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dirty="0" lang="ru-RU" sz="20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Строки можно создать несколькими способами:</a:t>
            </a:r>
            <a:endParaRPr altLang="ru-RU" dirty="0" lang="ru-RU" sz="20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b="1" dirty="0" lang="ru-RU" sz="20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1. С помощью одинарных и двойных кавычек.</a:t>
            </a:r>
            <a:br>
              <a:rPr altLang="ru-RU" dirty="0" lang="ru-RU" sz="20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</a:br>
            <a:r>
              <a:rPr altLang="ru-RU" dirty="0" lang="ru-RU" sz="20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Например:</a:t>
            </a:r>
            <a:endParaRPr altLang="ru-RU" dirty="0" lang="ru-RU" sz="20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algn="l" pos="581660"/>
                <a:tab algn="l" pos="1163320"/>
                <a:tab algn="l" pos="1744980"/>
                <a:tab algn="l" pos="2326640"/>
                <a:tab algn="l" pos="2908300"/>
                <a:tab algn="l" pos="3489960"/>
                <a:tab algn="l" pos="4071620"/>
                <a:tab algn="l" pos="4653280"/>
                <a:tab algn="l" pos="5234940"/>
                <a:tab algn="l" pos="5816600"/>
                <a:tab algn="l" pos="6398260"/>
                <a:tab algn="l" pos="6979920"/>
                <a:tab algn="l" pos="7561580"/>
                <a:tab algn="l" pos="8143240"/>
                <a:tab algn="l" pos="8724900"/>
                <a:tab algn="l" pos="9306560"/>
              </a:tabLst>
            </a:pPr>
            <a:r>
              <a:rPr altLang="ru-RU" b="1" dirty="0" lang="ru-RU" sz="20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  <a:endParaRPr altLang="ru-RU" dirty="0" lang="ru-RU" sz="20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algn="l" pos="581660"/>
                <a:tab algn="l" pos="1163320"/>
                <a:tab algn="l" pos="1744980"/>
                <a:tab algn="l" pos="2326640"/>
                <a:tab algn="l" pos="2908300"/>
                <a:tab algn="l" pos="3489960"/>
                <a:tab algn="l" pos="4071620"/>
                <a:tab algn="l" pos="4653280"/>
                <a:tab algn="l" pos="5234940"/>
                <a:tab algn="l" pos="5816600"/>
                <a:tab algn="l" pos="6398260"/>
                <a:tab algn="l" pos="6979920"/>
                <a:tab algn="l" pos="7561580"/>
                <a:tab algn="l" pos="8143240"/>
                <a:tab algn="l" pos="8724900"/>
                <a:tab algn="l" pos="9306560"/>
              </a:tabLst>
            </a:pPr>
            <a:r>
              <a:rPr altLang="ru-RU" dirty="0" err="1" lang="ru-RU" sz="2000">
                <a:solidFill>
                  <a:srgbClr val="0070C0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first_string</a:t>
            </a:r>
            <a:r>
              <a:rPr altLang="ru-RU" dirty="0" lang="ru-RU" sz="2000">
                <a:solidFill>
                  <a:srgbClr val="0070C0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 = 'Я текст в одинарных кавычках'</a:t>
            </a:r>
            <a:endParaRPr altLang="ru-RU" dirty="0" lang="ru-RU" sz="20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algn="l" pos="581660"/>
                <a:tab algn="l" pos="1163320"/>
                <a:tab algn="l" pos="1744980"/>
                <a:tab algn="l" pos="2326640"/>
                <a:tab algn="l" pos="2908300"/>
                <a:tab algn="l" pos="3489960"/>
                <a:tab algn="l" pos="4071620"/>
                <a:tab algn="l" pos="4653280"/>
                <a:tab algn="l" pos="5234940"/>
                <a:tab algn="l" pos="5816600"/>
                <a:tab algn="l" pos="6398260"/>
                <a:tab algn="l" pos="6979920"/>
                <a:tab algn="l" pos="7561580"/>
                <a:tab algn="l" pos="8143240"/>
                <a:tab algn="l" pos="8724900"/>
                <a:tab algn="l" pos="9306560"/>
              </a:tabLst>
            </a:pPr>
            <a:r>
              <a:rPr altLang="ru-RU" dirty="0" err="1" lang="ru-RU" sz="2000">
                <a:solidFill>
                  <a:srgbClr val="0070C0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second_string</a:t>
            </a:r>
            <a:r>
              <a:rPr altLang="ru-RU" dirty="0" lang="ru-RU" sz="2000">
                <a:solidFill>
                  <a:srgbClr val="0070C0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 = "Я текст в двойных кавычках"</a:t>
            </a:r>
            <a:endParaRPr altLang="ru-RU" dirty="0" lang="ru-RU" sz="20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algn="l" pos="581660"/>
                <a:tab algn="l" pos="1163320"/>
                <a:tab algn="l" pos="1744980"/>
                <a:tab algn="l" pos="2326640"/>
                <a:tab algn="l" pos="2908300"/>
                <a:tab algn="l" pos="3489960"/>
                <a:tab algn="l" pos="4071620"/>
                <a:tab algn="l" pos="4653280"/>
                <a:tab algn="l" pos="5234940"/>
                <a:tab algn="l" pos="5816600"/>
                <a:tab algn="l" pos="6398260"/>
                <a:tab algn="l" pos="6979920"/>
                <a:tab algn="l" pos="7561580"/>
                <a:tab algn="l" pos="8143240"/>
                <a:tab algn="l" pos="8724900"/>
                <a:tab algn="l" pos="9306560"/>
              </a:tabLst>
            </a:pPr>
            <a:r>
              <a:rPr altLang="ru-RU" dirty="0" lang="ru-RU" sz="20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  <a:endParaRPr altLang="ru-RU" dirty="0" lang="ru-RU" sz="20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dirty="0" lang="ru-RU" sz="20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Строки в одинарных и двойных кавычках - одно и то же. Причина наличия двух вариантов в том, чтобы позволить вставлять в строки символы кавычек, не используя экранирование. Например вот так(обратите внимание на кавычки внутри строки):</a:t>
            </a:r>
            <a:endParaRPr altLang="ru-RU" dirty="0" lang="ru-RU" sz="20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algn="l" pos="581660"/>
                <a:tab algn="l" pos="1163320"/>
                <a:tab algn="l" pos="1744980"/>
                <a:tab algn="l" pos="2326640"/>
                <a:tab algn="l" pos="2908300"/>
                <a:tab algn="l" pos="3489960"/>
                <a:tab algn="l" pos="4071620"/>
                <a:tab algn="l" pos="4653280"/>
                <a:tab algn="l" pos="5234940"/>
                <a:tab algn="l" pos="5816600"/>
                <a:tab algn="l" pos="6398260"/>
                <a:tab algn="l" pos="6979920"/>
                <a:tab algn="l" pos="7561580"/>
                <a:tab algn="l" pos="8143240"/>
                <a:tab algn="l" pos="8724900"/>
                <a:tab algn="l" pos="9306560"/>
              </a:tabLst>
            </a:pPr>
            <a:r>
              <a:rPr altLang="ru-RU" b="1" dirty="0" lang="ru-RU" sz="20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  <a:endParaRPr altLang="ru-RU" dirty="0" lang="ru-RU" sz="20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algn="l" pos="581660"/>
                <a:tab algn="l" pos="1163320"/>
                <a:tab algn="l" pos="1744980"/>
                <a:tab algn="l" pos="2326640"/>
                <a:tab algn="l" pos="2908300"/>
                <a:tab algn="l" pos="3489960"/>
                <a:tab algn="l" pos="4071620"/>
                <a:tab algn="l" pos="4653280"/>
                <a:tab algn="l" pos="5234940"/>
                <a:tab algn="l" pos="5816600"/>
                <a:tab algn="l" pos="6398260"/>
                <a:tab algn="l" pos="6979920"/>
                <a:tab algn="l" pos="7561580"/>
                <a:tab algn="l" pos="8143240"/>
                <a:tab algn="l" pos="8724900"/>
                <a:tab algn="l" pos="9306560"/>
              </a:tabLst>
            </a:pPr>
            <a:r>
              <a:rPr altLang="ru-RU" dirty="0" err="1" lang="ru-RU" sz="2000">
                <a:solidFill>
                  <a:srgbClr val="0070C0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first_string</a:t>
            </a:r>
            <a:r>
              <a:rPr altLang="ru-RU" dirty="0" lang="ru-RU" sz="2000">
                <a:solidFill>
                  <a:srgbClr val="0070C0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 = 'Слово "</a:t>
            </a:r>
            <a:r>
              <a:rPr altLang="ru-RU" dirty="0" err="1" lang="ru-RU" sz="2000">
                <a:solidFill>
                  <a:srgbClr val="0070C0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Python</a:t>
            </a:r>
            <a:r>
              <a:rPr altLang="ru-RU" dirty="0" lang="ru-RU" sz="2000">
                <a:solidFill>
                  <a:srgbClr val="0070C0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" обычно подразумевает змею'</a:t>
            </a:r>
            <a:endParaRPr altLang="ru-RU" dirty="0" lang="ru-RU" sz="20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r>
              <a:rPr dirty="0" err="1" lang="en-US" sz="2000">
                <a:solidFill>
                  <a:srgbClr val="0070C0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</a:rPr>
              <a:t>second_string</a:t>
            </a:r>
            <a:r>
              <a:rPr dirty="0" lang="en-US" sz="2000">
                <a:solidFill>
                  <a:srgbClr val="0070C0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</a:rPr>
              <a:t> = "I'm learning Python"</a:t>
            </a:r>
            <a:endParaRPr altLang="ru-RU" dirty="0" lang="ru-RU" sz="2000"/>
          </a:p>
          <a:p>
            <a:endParaRPr altLang="ru-RU" dirty="0"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89E4218-3CF2-467B-B365-87C794F0B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129" y="780585"/>
            <a:ext cx="5257769" cy="258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68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8B4722-5085-41DE-9492-9A994CD76915}"/>
              </a:ext>
            </a:extLst>
          </p:cNvPr>
          <p:cNvSpPr txBox="1"/>
          <p:nvPr/>
        </p:nvSpPr>
        <p:spPr>
          <a:xfrm>
            <a:off x="390699" y="555970"/>
            <a:ext cx="11454938" cy="6609886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algn="l" pos="581660"/>
                <a:tab algn="l" pos="1163320"/>
                <a:tab algn="l" pos="1744980"/>
                <a:tab algn="l" pos="2326640"/>
                <a:tab algn="l" pos="2908300"/>
                <a:tab algn="l" pos="3489960"/>
                <a:tab algn="l" pos="4071620"/>
                <a:tab algn="l" pos="4653280"/>
                <a:tab algn="l" pos="5234940"/>
                <a:tab algn="l" pos="5816600"/>
                <a:tab algn="l" pos="6398260"/>
                <a:tab algn="l" pos="6979920"/>
                <a:tab algn="l" pos="7561580"/>
                <a:tab algn="l" pos="8143240"/>
                <a:tab algn="l" pos="8724900"/>
                <a:tab algn="l" pos="9306560"/>
              </a:tabLst>
            </a:pPr>
            <a:r>
              <a:rPr altLang="ru-RU" b="1" dirty="0" lang="ru-RU" sz="20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2. С помощью тройных кавычек.</a:t>
            </a:r>
            <a:br>
              <a:rPr altLang="ru-RU" dirty="0" lang="ru-RU" sz="20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</a:br>
            <a:r>
              <a:rPr altLang="ru-RU" dirty="0" lang="ru-RU" sz="20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Главное достоинство строк в тройных кавычках в том, что их можно использовать для записи многострочных блоков текста. Внутри такой строки возможно присутствие кавычек и апострофов, главное, чтобы не было трех кавычек подряд. Пример:</a:t>
            </a:r>
            <a:endParaRPr altLang="ru-RU" dirty="0" lang="ru-RU" sz="20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algn="l" pos="581660"/>
                <a:tab algn="l" pos="1163320"/>
                <a:tab algn="l" pos="1744980"/>
                <a:tab algn="l" pos="2326640"/>
                <a:tab algn="l" pos="2908300"/>
                <a:tab algn="l" pos="3489960"/>
                <a:tab algn="l" pos="4071620"/>
                <a:tab algn="l" pos="4653280"/>
                <a:tab algn="l" pos="5234940"/>
                <a:tab algn="l" pos="5816600"/>
                <a:tab algn="l" pos="6398260"/>
                <a:tab algn="l" pos="6979920"/>
                <a:tab algn="l" pos="7561580"/>
                <a:tab algn="l" pos="8143240"/>
                <a:tab algn="l" pos="8724900"/>
                <a:tab algn="l" pos="9306560"/>
              </a:tabLst>
            </a:pPr>
            <a:endParaRPr altLang="ru-RU" dirty="0" lang="ru-RU" sz="20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endParaRPr altLang="ru-RU" dirty="0" lang="ru-RU" sz="200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b="1" dirty="0" lang="en-US" sz="2000">
              <a:solidFill>
                <a:srgbClr val="252525"/>
              </a:solidFill>
              <a:effectLst/>
              <a:latin charset="0" panose="02020603050405020304" pitchFamily="18" typeface="Times New Roman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b="1" dirty="0" lang="en-US" sz="2000">
              <a:solidFill>
                <a:srgbClr val="252525"/>
              </a:solidFill>
              <a:effectLst/>
              <a:latin charset="0" panose="02020603050405020304" pitchFamily="18" typeface="Times New Roman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b="1" dirty="0" lang="en-US" sz="2000">
              <a:solidFill>
                <a:srgbClr val="252525"/>
              </a:solidFill>
              <a:effectLst/>
              <a:latin charset="0" panose="02020603050405020304" pitchFamily="18" typeface="Times New Roman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b="1" dirty="0" lang="ru-RU" sz="20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3. С помощью метода </a:t>
            </a:r>
            <a:r>
              <a:rPr altLang="ru-RU" b="1" dirty="0" err="1" lang="ru-RU" sz="2000">
                <a:solidFill>
                  <a:srgbClr val="0E7D78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str</a:t>
            </a:r>
            <a:r>
              <a:rPr altLang="ru-RU" b="1" dirty="0" lang="ru-RU" sz="2000">
                <a:solidFill>
                  <a:srgbClr val="0E7D78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()</a:t>
            </a:r>
            <a:r>
              <a:rPr altLang="ru-RU" b="1" dirty="0" lang="ru-RU" sz="20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.</a:t>
            </a:r>
            <a:br>
              <a:rPr altLang="ru-RU" dirty="0" lang="ru-RU" sz="20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</a:br>
            <a:r>
              <a:rPr altLang="ru-RU" dirty="0" lang="ru-RU" sz="20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Как это работает:</a:t>
            </a:r>
            <a:endParaRPr altLang="ru-RU" dirty="0" lang="ru-RU" sz="20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algn="l" pos="581660"/>
                <a:tab algn="l" pos="1163320"/>
                <a:tab algn="l" pos="1744980"/>
                <a:tab algn="l" pos="2326640"/>
                <a:tab algn="l" pos="2908300"/>
                <a:tab algn="l" pos="3489960"/>
                <a:tab algn="l" pos="4071620"/>
                <a:tab algn="l" pos="4653280"/>
                <a:tab algn="l" pos="5234940"/>
                <a:tab algn="l" pos="5816600"/>
                <a:tab algn="l" pos="6398260"/>
                <a:tab algn="l" pos="6979920"/>
                <a:tab algn="l" pos="7561580"/>
                <a:tab algn="l" pos="8143240"/>
                <a:tab algn="l" pos="8724900"/>
                <a:tab algn="l" pos="9306560"/>
              </a:tabLst>
            </a:pPr>
            <a:r>
              <a:rPr altLang="ru-RU" dirty="0" lang="ru-RU" sz="2000">
                <a:solidFill>
                  <a:srgbClr val="0070C0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	</a:t>
            </a:r>
            <a:r>
              <a:rPr altLang="ru-RU" dirty="0" err="1" lang="ru-RU" sz="2000">
                <a:solidFill>
                  <a:srgbClr val="0070C0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my_num</a:t>
            </a:r>
            <a:r>
              <a:rPr altLang="ru-RU" dirty="0" lang="ru-RU" sz="2000">
                <a:solidFill>
                  <a:srgbClr val="0070C0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 = 12345</a:t>
            </a:r>
            <a:endParaRPr altLang="ru-RU" dirty="0" lang="ru-RU" sz="20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algn="l" pos="581660"/>
                <a:tab algn="l" pos="1163320"/>
                <a:tab algn="l" pos="1744980"/>
                <a:tab algn="l" pos="2326640"/>
                <a:tab algn="l" pos="2908300"/>
                <a:tab algn="l" pos="3489960"/>
                <a:tab algn="l" pos="4071620"/>
                <a:tab algn="l" pos="4653280"/>
                <a:tab algn="l" pos="5234940"/>
                <a:tab algn="l" pos="5816600"/>
                <a:tab algn="l" pos="6398260"/>
                <a:tab algn="l" pos="6979920"/>
                <a:tab algn="l" pos="7561580"/>
                <a:tab algn="l" pos="8143240"/>
                <a:tab algn="l" pos="8724900"/>
                <a:tab algn="l" pos="9306560"/>
              </a:tabLst>
            </a:pPr>
            <a:r>
              <a:rPr altLang="ru-RU" dirty="0" lang="ru-RU" sz="2000">
                <a:solidFill>
                  <a:srgbClr val="0070C0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	</a:t>
            </a:r>
            <a:r>
              <a:rPr dirty="0" err="1" lang="en-US" sz="2000">
                <a:solidFill>
                  <a:srgbClr val="0070C0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my_str</a:t>
            </a:r>
            <a:r>
              <a:rPr dirty="0" lang="en-US" sz="2000">
                <a:solidFill>
                  <a:srgbClr val="0070C0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 = str(</a:t>
            </a:r>
            <a:r>
              <a:rPr dirty="0" err="1" lang="en-US" sz="2000">
                <a:solidFill>
                  <a:srgbClr val="0070C0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my_num</a:t>
            </a:r>
            <a:r>
              <a:rPr dirty="0" lang="en-US" sz="2000">
                <a:solidFill>
                  <a:srgbClr val="0070C0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)</a:t>
            </a:r>
            <a:endParaRPr altLang="ru-RU" dirty="0" lang="ru-RU" sz="2000">
              <a:solidFill>
                <a:srgbClr val="0070C0"/>
              </a:solidFill>
              <a:effectLst/>
              <a:latin charset="0" panose="02020603050405020304" pitchFamily="18" typeface="Times New Roman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dirty="0" lang="ru-RU" sz="20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В данном случае мы создали новую строку путем конвертации переменной другого типа(например, </a:t>
            </a:r>
            <a:r>
              <a:rPr altLang="ru-RU" b="1" dirty="0" err="1" lang="ru-RU" sz="2000">
                <a:solidFill>
                  <a:srgbClr val="0E7D78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int</a:t>
            </a:r>
            <a:r>
              <a:rPr altLang="ru-RU" dirty="0" lang="ru-RU" sz="20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).</a:t>
            </a:r>
            <a:endParaRPr altLang="ru-RU" dirty="0" lang="ru-RU" sz="20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b="1" dirty="0" lang="ru-RU" sz="18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 </a:t>
            </a:r>
            <a:endParaRPr altLang="ru-RU" dirty="0" lang="ru-RU" sz="18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endParaRPr altLang="ru-RU" dirty="0"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9C3543-673D-49CF-A06E-3A746EFA6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19" y="2006808"/>
            <a:ext cx="8214685" cy="88602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5C2AB7F-8676-4E52-97A5-10655C04D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19" y="3029989"/>
            <a:ext cx="4044446" cy="79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995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DCF25E-6DE6-41E6-B9BB-E013CBF8DCFA}"/>
              </a:ext>
            </a:extLst>
          </p:cNvPr>
          <p:cNvSpPr txBox="1"/>
          <p:nvPr/>
        </p:nvSpPr>
        <p:spPr>
          <a:xfrm>
            <a:off x="460916" y="211873"/>
            <a:ext cx="11530362" cy="6805133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altLang="ru-RU" b="1" dirty="0" lang="ru-RU" sz="20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Базовые операции</a:t>
            </a:r>
            <a:br>
              <a:rPr altLang="ru-RU" dirty="0" lang="ru-RU" sz="18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</a:br>
            <a:r>
              <a:rPr altLang="ru-RU" b="1" dirty="0" lang="ru-RU" sz="17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1. Оператор сложения строк </a:t>
            </a:r>
            <a:r>
              <a:rPr altLang="ru-RU" b="1" dirty="0" lang="ru-RU" sz="1700">
                <a:solidFill>
                  <a:srgbClr val="0E7D78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+</a:t>
            </a:r>
            <a:br>
              <a:rPr altLang="ru-RU" dirty="0" lang="ru-RU" sz="16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</a:br>
            <a:r>
              <a:rPr altLang="ru-RU" dirty="0" lang="ru-RU" sz="1600">
                <a:solidFill>
                  <a:srgbClr val="0E7D78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+</a:t>
            </a:r>
            <a:r>
              <a:rPr altLang="ru-RU" dirty="0" lang="ru-RU" sz="16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 — оператор конкатенации строк. Он возвращает строку, состоящую из совокупности других строк.</a:t>
            </a:r>
            <a:br>
              <a:rPr altLang="ru-RU" dirty="0" lang="ru-RU" sz="16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</a:br>
            <a:r>
              <a:rPr altLang="ru-RU" dirty="0" lang="ru-RU" sz="16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Например: </a:t>
            </a:r>
            <a:endParaRPr altLang="ru-RU" dirty="0" lang="ru-RU" sz="16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algn="l" pos="581660"/>
                <a:tab algn="l" pos="1163320"/>
                <a:tab algn="l" pos="1744980"/>
                <a:tab algn="l" pos="2326640"/>
                <a:tab algn="l" pos="2908300"/>
                <a:tab algn="l" pos="3489960"/>
                <a:tab algn="l" pos="4071620"/>
                <a:tab algn="l" pos="4653280"/>
                <a:tab algn="l" pos="5234940"/>
                <a:tab algn="l" pos="5816600"/>
                <a:tab algn="l" pos="6398260"/>
                <a:tab algn="l" pos="6979920"/>
                <a:tab algn="l" pos="7561580"/>
                <a:tab algn="l" pos="8143240"/>
                <a:tab algn="l" pos="8724900"/>
                <a:tab algn="l" pos="9306560"/>
              </a:tabLst>
            </a:pPr>
            <a:endParaRPr altLang="ru-RU" dirty="0" lang="ru-RU" sz="1600">
              <a:solidFill>
                <a:srgbClr val="DD1144"/>
              </a:solidFill>
              <a:effectLst/>
              <a:latin charset="0" panose="02020603050405020304" pitchFamily="18" typeface="Times New Roman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algn="l" pos="581660"/>
                <a:tab algn="l" pos="1163320"/>
                <a:tab algn="l" pos="1744980"/>
                <a:tab algn="l" pos="2326640"/>
                <a:tab algn="l" pos="2908300"/>
                <a:tab algn="l" pos="3489960"/>
                <a:tab algn="l" pos="4071620"/>
                <a:tab algn="l" pos="4653280"/>
                <a:tab algn="l" pos="5234940"/>
                <a:tab algn="l" pos="5816600"/>
                <a:tab algn="l" pos="6398260"/>
                <a:tab algn="l" pos="6979920"/>
                <a:tab algn="l" pos="7561580"/>
                <a:tab algn="l" pos="8143240"/>
                <a:tab algn="l" pos="8724900"/>
                <a:tab algn="l" pos="9306560"/>
              </a:tabLst>
            </a:pPr>
            <a:endParaRPr altLang="ru-RU" dirty="0" lang="ru-RU" sz="1600">
              <a:solidFill>
                <a:srgbClr val="DD1144"/>
              </a:solidFill>
              <a:effectLst/>
              <a:latin charset="0" panose="02020603050405020304" pitchFamily="18" typeface="Times New Roman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algn="l" pos="581660"/>
                <a:tab algn="l" pos="1163320"/>
                <a:tab algn="l" pos="1744980"/>
                <a:tab algn="l" pos="2326640"/>
                <a:tab algn="l" pos="2908300"/>
                <a:tab algn="l" pos="3489960"/>
                <a:tab algn="l" pos="4071620"/>
                <a:tab algn="l" pos="4653280"/>
                <a:tab algn="l" pos="5234940"/>
                <a:tab algn="l" pos="5816600"/>
                <a:tab algn="l" pos="6398260"/>
                <a:tab algn="l" pos="6979920"/>
                <a:tab algn="l" pos="7561580"/>
                <a:tab algn="l" pos="8143240"/>
                <a:tab algn="l" pos="8724900"/>
                <a:tab algn="l" pos="9306560"/>
              </a:tabLst>
            </a:pPr>
            <a:endParaRPr altLang="ru-RU" dirty="0" lang="ru-RU" sz="1600">
              <a:solidFill>
                <a:srgbClr val="DD1144"/>
              </a:solidFill>
              <a:effectLst/>
              <a:latin charset="0" panose="02020603050405020304" pitchFamily="18" typeface="Times New Roman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algn="l" pos="581660"/>
                <a:tab algn="l" pos="1163320"/>
                <a:tab algn="l" pos="1744980"/>
                <a:tab algn="l" pos="2326640"/>
                <a:tab algn="l" pos="2908300"/>
                <a:tab algn="l" pos="3489960"/>
                <a:tab algn="l" pos="4071620"/>
                <a:tab algn="l" pos="4653280"/>
                <a:tab algn="l" pos="5234940"/>
                <a:tab algn="l" pos="5816600"/>
                <a:tab algn="l" pos="6398260"/>
                <a:tab algn="l" pos="6979920"/>
                <a:tab algn="l" pos="7561580"/>
                <a:tab algn="l" pos="8143240"/>
                <a:tab algn="l" pos="8724900"/>
                <a:tab algn="l" pos="9306560"/>
              </a:tabLst>
            </a:pPr>
            <a:r>
              <a:rPr altLang="ru-RU" dirty="0" lang="ru-RU" sz="1600">
                <a:solidFill>
                  <a:srgbClr val="DD1144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'Вот так работает конкатенация строк'</a:t>
            </a:r>
            <a:r>
              <a:rPr altLang="ru-RU" dirty="0" lang="ru-RU" sz="16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  <a:endParaRPr altLang="ru-RU" dirty="0" lang="ru-RU" sz="16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b="1" dirty="0" lang="ru-RU" sz="17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2. Оператор умножения строк </a:t>
            </a:r>
            <a:r>
              <a:rPr altLang="ru-RU" b="1" dirty="0" lang="ru-RU" sz="1700">
                <a:solidFill>
                  <a:srgbClr val="0E7D78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*</a:t>
            </a:r>
            <a:br>
              <a:rPr altLang="ru-RU" dirty="0" lang="ru-RU" sz="16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</a:br>
            <a:r>
              <a:rPr altLang="ru-RU" dirty="0" lang="ru-RU" sz="1600">
                <a:solidFill>
                  <a:srgbClr val="0E7D78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*</a:t>
            </a:r>
            <a:r>
              <a:rPr altLang="ru-RU" dirty="0" lang="ru-RU" sz="16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 — оператор создает несколько копий строки. Если </a:t>
            </a:r>
            <a:r>
              <a:rPr altLang="ru-RU" dirty="0" err="1" lang="ru-RU" sz="1600">
                <a:solidFill>
                  <a:srgbClr val="0E7D78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str</a:t>
            </a:r>
            <a:r>
              <a:rPr altLang="ru-RU" dirty="0" lang="ru-RU" sz="16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 это строка, а </a:t>
            </a:r>
            <a:r>
              <a:rPr altLang="ru-RU" dirty="0" lang="ru-RU" sz="1600">
                <a:solidFill>
                  <a:srgbClr val="0E7D78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n</a:t>
            </a:r>
            <a:r>
              <a:rPr altLang="ru-RU" dirty="0" lang="ru-RU" sz="16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 целое число, то будет создано </a:t>
            </a:r>
            <a:r>
              <a:rPr altLang="ru-RU" dirty="0" lang="ru-RU" sz="1600">
                <a:solidFill>
                  <a:srgbClr val="0E7D78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n</a:t>
            </a:r>
            <a:r>
              <a:rPr altLang="ru-RU" dirty="0" lang="ru-RU" sz="16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 копий строки </a:t>
            </a:r>
            <a:r>
              <a:rPr altLang="ru-RU" dirty="0" err="1" lang="ru-RU" sz="1600">
                <a:solidFill>
                  <a:srgbClr val="0E7D78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str</a:t>
            </a:r>
            <a:r>
              <a:rPr altLang="ru-RU" dirty="0" lang="ru-RU" sz="16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.</a:t>
            </a:r>
            <a:endParaRPr altLang="ru-RU" dirty="0" lang="ru-RU" sz="16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algn="l" pos="581660"/>
                <a:tab algn="l" pos="1163320"/>
                <a:tab algn="l" pos="1744980"/>
                <a:tab algn="l" pos="2326640"/>
                <a:tab algn="l" pos="2908300"/>
                <a:tab algn="l" pos="3489960"/>
                <a:tab algn="l" pos="4071620"/>
                <a:tab algn="l" pos="4653280"/>
                <a:tab algn="l" pos="5234940"/>
                <a:tab algn="l" pos="5816600"/>
                <a:tab algn="l" pos="6398260"/>
                <a:tab algn="l" pos="6979920"/>
                <a:tab algn="l" pos="7561580"/>
                <a:tab algn="l" pos="8143240"/>
                <a:tab algn="l" pos="8724900"/>
                <a:tab algn="l" pos="9306560"/>
              </a:tabLst>
            </a:pPr>
            <a:endParaRPr altLang="ru-RU" dirty="0" lang="ru-RU" sz="1600">
              <a:solidFill>
                <a:srgbClr val="DD1144"/>
              </a:solidFill>
              <a:effectLst/>
              <a:latin charset="0" panose="02020603050405020304" pitchFamily="18" typeface="Times New Roman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algn="l" pos="581660"/>
                <a:tab algn="l" pos="1163320"/>
                <a:tab algn="l" pos="1744980"/>
                <a:tab algn="l" pos="2326640"/>
                <a:tab algn="l" pos="2908300"/>
                <a:tab algn="l" pos="3489960"/>
                <a:tab algn="l" pos="4071620"/>
                <a:tab algn="l" pos="4653280"/>
                <a:tab algn="l" pos="5234940"/>
                <a:tab algn="l" pos="5816600"/>
                <a:tab algn="l" pos="6398260"/>
                <a:tab algn="l" pos="6979920"/>
                <a:tab algn="l" pos="7561580"/>
                <a:tab algn="l" pos="8143240"/>
                <a:tab algn="l" pos="8724900"/>
                <a:tab algn="l" pos="9306560"/>
              </a:tabLst>
            </a:pPr>
            <a:endParaRPr altLang="ru-RU" dirty="0" lang="ru-RU" sz="1600">
              <a:solidFill>
                <a:srgbClr val="DD1144"/>
              </a:solidFill>
              <a:latin charset="0" panose="02020603050405020304" pitchFamily="18" typeface="Times New Roman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algn="l" pos="581660"/>
                <a:tab algn="l" pos="1163320"/>
                <a:tab algn="l" pos="1744980"/>
                <a:tab algn="l" pos="2326640"/>
                <a:tab algn="l" pos="2908300"/>
                <a:tab algn="l" pos="3489960"/>
                <a:tab algn="l" pos="4071620"/>
                <a:tab algn="l" pos="4653280"/>
                <a:tab algn="l" pos="5234940"/>
                <a:tab algn="l" pos="5816600"/>
                <a:tab algn="l" pos="6398260"/>
                <a:tab algn="l" pos="6979920"/>
                <a:tab algn="l" pos="7561580"/>
                <a:tab algn="l" pos="8143240"/>
                <a:tab algn="l" pos="8724900"/>
                <a:tab algn="l" pos="9306560"/>
              </a:tabLst>
            </a:pPr>
            <a:r>
              <a:rPr altLang="ru-RU" dirty="0" lang="ru-RU" sz="1600">
                <a:solidFill>
                  <a:srgbClr val="DD1144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'</a:t>
            </a:r>
            <a:r>
              <a:rPr altLang="ru-RU" dirty="0" err="1" lang="ru-RU" sz="1600">
                <a:solidFill>
                  <a:srgbClr val="DD1144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СтрокаСтрокаСтрокаСтрокаСтрока</a:t>
            </a:r>
            <a:r>
              <a:rPr altLang="ru-RU" dirty="0" lang="ru-RU" sz="1600">
                <a:solidFill>
                  <a:srgbClr val="DD1144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’</a:t>
            </a:r>
            <a:endParaRPr dirty="0" lang="en-US"/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altLang="ru-RU" b="1" dirty="0" lang="ru-RU" sz="1700">
                <a:solidFill>
                  <a:srgbClr val="454545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3</a:t>
            </a:r>
            <a:r>
              <a:rPr b="1" dirty="0" lang="en-US" sz="1700">
                <a:solidFill>
                  <a:srgbClr val="454545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.</a:t>
            </a:r>
            <a:r>
              <a:rPr altLang="ru-RU" b="1" dirty="0" lang="ru-RU" sz="1700">
                <a:solidFill>
                  <a:srgbClr val="454545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Длина строки (функция </a:t>
            </a:r>
            <a:r>
              <a:rPr altLang="ru-RU" b="1" dirty="0" err="1" lang="ru-RU" sz="1700">
                <a:solidFill>
                  <a:srgbClr val="454545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len</a:t>
            </a:r>
            <a:r>
              <a:rPr altLang="ru-RU" b="1" dirty="0" lang="ru-RU" sz="1700">
                <a:solidFill>
                  <a:srgbClr val="454545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algn="l" pos="581660"/>
                <a:tab algn="l" pos="1163320"/>
                <a:tab algn="l" pos="1744980"/>
                <a:tab algn="l" pos="2326640"/>
                <a:tab algn="l" pos="2908300"/>
                <a:tab algn="l" pos="3489960"/>
                <a:tab algn="l" pos="4071620"/>
                <a:tab algn="l" pos="4653280"/>
                <a:tab algn="l" pos="5234940"/>
                <a:tab algn="l" pos="5816600"/>
                <a:tab algn="l" pos="6398260"/>
                <a:tab algn="l" pos="6979920"/>
                <a:tab algn="l" pos="7561580"/>
                <a:tab algn="l" pos="8143240"/>
                <a:tab algn="l" pos="8724900"/>
                <a:tab algn="l" pos="9306560"/>
              </a:tabLst>
            </a:pPr>
            <a:endParaRPr altLang="ru-RU" dirty="0" lang="ru-RU" sz="1600">
              <a:solidFill>
                <a:srgbClr val="DD1144"/>
              </a:solidFill>
              <a:effectLst/>
              <a:latin charset="0" panose="02020603050405020304" pitchFamily="18" typeface="Times New Roman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algn="l" pos="581660"/>
                <a:tab algn="l" pos="1163320"/>
                <a:tab algn="l" pos="1744980"/>
                <a:tab algn="l" pos="2326640"/>
                <a:tab algn="l" pos="2908300"/>
                <a:tab algn="l" pos="3489960"/>
                <a:tab algn="l" pos="4071620"/>
                <a:tab algn="l" pos="4653280"/>
                <a:tab algn="l" pos="5234940"/>
                <a:tab algn="l" pos="5816600"/>
                <a:tab algn="l" pos="6398260"/>
                <a:tab algn="l" pos="6979920"/>
                <a:tab algn="l" pos="7561580"/>
                <a:tab algn="l" pos="8143240"/>
                <a:tab algn="l" pos="8724900"/>
                <a:tab algn="l" pos="9306560"/>
              </a:tabLst>
            </a:pPr>
            <a:endParaRPr altLang="ru-RU" dirty="0" lang="ru-RU" sz="1600">
              <a:solidFill>
                <a:srgbClr val="DD1144"/>
              </a:solidFill>
              <a:latin charset="0" panose="02020603050405020304" pitchFamily="18" typeface="Times New Roman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algn="l" pos="581660"/>
                <a:tab algn="l" pos="1163320"/>
                <a:tab algn="l" pos="1744980"/>
                <a:tab algn="l" pos="2326640"/>
                <a:tab algn="l" pos="2908300"/>
                <a:tab algn="l" pos="3489960"/>
                <a:tab algn="l" pos="4071620"/>
                <a:tab algn="l" pos="4653280"/>
                <a:tab algn="l" pos="5234940"/>
                <a:tab algn="l" pos="5816600"/>
                <a:tab algn="l" pos="6398260"/>
                <a:tab algn="l" pos="6979920"/>
                <a:tab algn="l" pos="7561580"/>
                <a:tab algn="l" pos="8143240"/>
                <a:tab algn="l" pos="8724900"/>
                <a:tab algn="l" pos="9306560"/>
              </a:tabLst>
            </a:pPr>
            <a:r>
              <a:rPr altLang="ru-RU" dirty="0" lang="ru-RU" sz="1600">
                <a:solidFill>
                  <a:srgbClr val="DD1144"/>
                </a:solidFill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6</a:t>
            </a:r>
            <a:endParaRPr altLang="ru-RU" dirty="0" lang="ru-RU" sz="16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endParaRPr altLang="ru-RU" dirty="0"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9F8703C-2522-4B8E-895B-BCE22A71F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16" y="1894609"/>
            <a:ext cx="2409825" cy="9906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9131B95-0411-4333-9E5E-ABC8B9D2F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16" y="3972792"/>
            <a:ext cx="2066153" cy="72315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5E8B6E-AE99-47E4-B6BC-9CD3F9B4B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16" y="5532626"/>
            <a:ext cx="15335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84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A80D03-1C8D-4BD1-B06A-0CE88240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40166"/>
            <a:ext cx="10058400" cy="1371600"/>
          </a:xfrm>
        </p:spPr>
        <p:txBody>
          <a:bodyPr numCol="1">
            <a:noAutofit/>
          </a:bodyPr>
          <a:lstStyle/>
          <a:p>
            <a:r>
              <a:rPr altLang="ru-RU" dirty="0" lang="ru-RU">
                <a:latin charset="0" panose="02020603050405020304" pitchFamily="18" typeface="Times New Roman"/>
                <a:cs charset="0" panose="02020603050405020304" pitchFamily="18" typeface="Times New Roman"/>
              </a:rPr>
              <a:t>Задание №1</a:t>
            </a:r>
            <a:br>
              <a:rPr altLang="ru-RU" dirty="0" lang="ru-RU">
                <a:latin charset="0" panose="02020603050405020304" pitchFamily="18" typeface="Times New Roman"/>
                <a:cs charset="0" panose="02020603050405020304" pitchFamily="18" typeface="Times New Roman"/>
              </a:rPr>
            </a:br>
            <a:br>
              <a:rPr altLang="ru-RU" dirty="0" lang="ru-RU">
                <a:latin charset="0" panose="02020603050405020304" pitchFamily="18" typeface="Times New Roman"/>
                <a:cs charset="0" panose="02020603050405020304" pitchFamily="18" typeface="Times New Roman"/>
              </a:rPr>
            </a:br>
            <a:r>
              <a:rPr altLang="ru-RU" dirty="0" lang="ru-RU">
                <a:latin charset="0" panose="02020603050405020304" pitchFamily="18" typeface="Times New Roman"/>
                <a:cs charset="0" panose="02020603050405020304" pitchFamily="18" typeface="Times New Roman"/>
              </a:rPr>
              <a:t>Напишите программу, которая запрашивает у пользователя его имя, а затем выводит строку «Привет, …», где вместо многоточия имя пользователя. А вторая строка выведет имя пользователя с повтором 3 раза.</a:t>
            </a:r>
          </a:p>
        </p:txBody>
      </p:sp>
    </p:spTree>
    <p:extLst>
      <p:ext uri="{BB962C8B-B14F-4D97-AF65-F5344CB8AC3E}">
        <p14:creationId xmlns:p14="http://schemas.microsoft.com/office/powerpoint/2010/main" val="3334631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02CF17-2754-48C7-A4AE-BA10F97A1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125" y="190649"/>
            <a:ext cx="10058400" cy="1371600"/>
          </a:xfrm>
        </p:spPr>
        <p:txBody>
          <a:bodyPr numCol="1"/>
          <a:lstStyle/>
          <a:p>
            <a:pPr algn="ctr"/>
            <a:r>
              <a:rPr altLang="ru-RU" dirty="0" lang="ru-RU">
                <a:latin charset="0" panose="02020603050405020304" pitchFamily="18" typeface="Times New Roman"/>
                <a:cs charset="0" panose="02020603050405020304" pitchFamily="18" typeface="Times New Roman"/>
              </a:rPr>
              <a:t>Решение: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2B46DF-2DAA-444A-B12D-ECAC1553C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766" y="1863691"/>
            <a:ext cx="8270467" cy="337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11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4DEDA-A6B6-459C-846E-961C7B3DE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43888"/>
            <a:ext cx="10058400" cy="1371600"/>
          </a:xfrm>
        </p:spPr>
        <p:txBody>
          <a:bodyPr numCol="1">
            <a:normAutofit/>
          </a:bodyPr>
          <a:lstStyle/>
          <a:p>
            <a:pPr algn="ctr" lvl="0">
              <a:lnSpc>
                <a:spcPct val="150000"/>
              </a:lnSpc>
            </a:pPr>
            <a:r>
              <a:rPr altLang="ru-RU" dirty="0" lang="ru-RU" sz="3600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Срезы. Подстроки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BF7A22-315E-499A-AA5C-28E3D13FA7EE}"/>
              </a:ext>
            </a:extLst>
          </p:cNvPr>
          <p:cNvSpPr txBox="1"/>
          <p:nvPr/>
        </p:nvSpPr>
        <p:spPr>
          <a:xfrm>
            <a:off x="548268" y="936703"/>
            <a:ext cx="11363870" cy="286232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altLang="ru-RU" dirty="0" lang="ru-RU" sz="20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Срезы так же относятся к группе </a:t>
            </a:r>
            <a:r>
              <a:rPr altLang="ru-RU" b="1" dirty="0" lang="ru-RU" sz="20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общих операций</a:t>
            </a:r>
            <a:r>
              <a:rPr altLang="ru-RU" dirty="0" lang="ru-RU" sz="20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 - они используются для всех последовательностей, а значит и для строковых переменных. </a:t>
            </a:r>
          </a:p>
          <a:p>
            <a:br>
              <a:rPr altLang="ru-RU" dirty="0" lang="ru-RU" sz="20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</a:br>
            <a:r>
              <a:rPr altLang="ru-RU" b="1" dirty="0" i="1" lang="ru-RU" sz="20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Срез (</a:t>
            </a:r>
            <a:r>
              <a:rPr altLang="ru-RU" b="1" dirty="0" err="1" i="1" lang="ru-RU" sz="20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slice</a:t>
            </a:r>
            <a:r>
              <a:rPr altLang="ru-RU" b="1" dirty="0" i="1" lang="ru-RU" sz="20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)</a:t>
            </a:r>
            <a:r>
              <a:rPr altLang="ru-RU" dirty="0" lang="ru-RU" sz="20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 — извлечение из данной строки одного символа или некоторого фрагмента подстроки или подпоследовательности.</a:t>
            </a:r>
            <a:br>
              <a:rPr altLang="ru-RU" dirty="0" lang="ru-RU" sz="20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</a:br>
            <a:br>
              <a:rPr altLang="ru-RU" dirty="0" lang="ru-RU" sz="20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</a:br>
            <a:r>
              <a:rPr altLang="ru-RU" b="1" dirty="0" i="1" lang="ru-RU" sz="20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Индекс</a:t>
            </a:r>
            <a:r>
              <a:rPr altLang="ru-RU" dirty="0" i="1" lang="ru-RU" sz="20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 </a:t>
            </a:r>
            <a:r>
              <a:rPr altLang="ru-RU" dirty="0" lang="ru-RU" sz="20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- номер символа в строке (а также в других структурах данных: списках, кортежах</a:t>
            </a:r>
            <a:r>
              <a:rPr dirty="0" lang="en-US" sz="20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, </a:t>
            </a:r>
            <a:r>
              <a:rPr altLang="ru-RU" dirty="0" lang="ru-RU" sz="20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массивах). Обратите внимание, что нумерация начинается с </a:t>
            </a:r>
            <a:r>
              <a:rPr altLang="ru-RU" b="1" dirty="0" lang="ru-RU" sz="2000">
                <a:solidFill>
                  <a:srgbClr val="0E7D78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0</a:t>
            </a:r>
            <a:r>
              <a:rPr altLang="ru-RU" dirty="0" lang="ru-RU" sz="20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. Если указать отрицательное значение индекса, то номер будет отсчитываться с конца, начиная с номера </a:t>
            </a:r>
            <a:r>
              <a:rPr altLang="ru-RU" b="1" dirty="0" lang="ru-RU" sz="2000">
                <a:solidFill>
                  <a:srgbClr val="0E7D78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-1</a:t>
            </a:r>
            <a:r>
              <a:rPr altLang="ru-RU" dirty="0" lang="ru-RU" sz="20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. </a:t>
            </a:r>
            <a:endParaRPr altLang="ru-RU" dirty="0" lang="ru-RU" sz="200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8D82A9-349F-481B-BF00-D0DB49075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228" y="3799025"/>
            <a:ext cx="5757377" cy="260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74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14A643-86A6-41D3-A32D-DE73C6F60591}"/>
              </a:ext>
            </a:extLst>
          </p:cNvPr>
          <p:cNvSpPr txBox="1"/>
          <p:nvPr/>
        </p:nvSpPr>
        <p:spPr>
          <a:xfrm>
            <a:off x="1048215" y="657921"/>
            <a:ext cx="10649414" cy="1159676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indent="-342900" lvl="0" marL="342900">
              <a:lnSpc>
                <a:spcPct val="107000"/>
              </a:lnSpc>
              <a:buFont typeface="+mj-lt"/>
              <a:buAutoNum type="arabicPeriod"/>
            </a:pPr>
            <a:r>
              <a:rPr altLang="ru-RU" b="1" dirty="0" lang="ru-RU" sz="24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Самая простая форма среза - взятие одного символа строки - </a:t>
            </a:r>
            <a:r>
              <a:rPr altLang="ru-RU" b="1" dirty="0" lang="ru-RU" sz="2400">
                <a:solidFill>
                  <a:srgbClr val="0E7D78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S[i]</a:t>
            </a:r>
            <a:r>
              <a:rPr altLang="ru-RU" dirty="0" lang="ru-RU" sz="24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, где </a:t>
            </a:r>
            <a:r>
              <a:rPr altLang="ru-RU" b="1" dirty="0" lang="ru-RU" sz="2400">
                <a:solidFill>
                  <a:srgbClr val="0E7D78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S</a:t>
            </a:r>
            <a:r>
              <a:rPr altLang="ru-RU" dirty="0" lang="ru-RU" sz="24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 - строка, </a:t>
            </a:r>
            <a:r>
              <a:rPr altLang="ru-RU" b="1" dirty="0" lang="ru-RU" sz="2400">
                <a:solidFill>
                  <a:srgbClr val="0E7D78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i</a:t>
            </a:r>
            <a:r>
              <a:rPr altLang="ru-RU" dirty="0" lang="ru-RU" sz="2400">
                <a:solidFill>
                  <a:srgbClr val="0E7D78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  <a:r>
              <a:rPr altLang="ru-RU" dirty="0" lang="ru-RU" sz="24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- индекс. </a:t>
            </a:r>
          </a:p>
          <a:p>
            <a:endParaRPr altLang="ru-RU" dirty="0"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BF3CDB9-EDFD-49AF-8925-75AEE0E6C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464" y="1895278"/>
            <a:ext cx="6007072" cy="153372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60F0B0-6D32-45AD-BEF7-574623A35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464" y="4243616"/>
            <a:ext cx="6007071" cy="153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360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14A643-86A6-41D3-A32D-DE73C6F60591}"/>
              </a:ext>
            </a:extLst>
          </p:cNvPr>
          <p:cNvSpPr txBox="1"/>
          <p:nvPr/>
        </p:nvSpPr>
        <p:spPr>
          <a:xfrm>
            <a:off x="1048215" y="657921"/>
            <a:ext cx="10649414" cy="1139799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altLang="ru-RU" b="1" dirty="0" lang="ru-RU" sz="20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2. Второй тип - срез с двумя параметрами.</a:t>
            </a:r>
            <a:r>
              <a:rPr altLang="ru-RU" dirty="0" lang="ru-RU" sz="20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 Т. е. </a:t>
            </a:r>
            <a:r>
              <a:rPr altLang="ru-RU" b="1" dirty="0" lang="ru-RU" sz="2000">
                <a:solidFill>
                  <a:srgbClr val="0E7D78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S[</a:t>
            </a:r>
            <a:r>
              <a:rPr altLang="ru-RU" b="1" dirty="0" err="1" lang="ru-RU" sz="2000">
                <a:solidFill>
                  <a:srgbClr val="0E7D78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a:b</a:t>
            </a:r>
            <a:r>
              <a:rPr altLang="ru-RU" b="1" dirty="0" lang="ru-RU" sz="2000">
                <a:solidFill>
                  <a:srgbClr val="0E7D78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]</a:t>
            </a:r>
            <a:r>
              <a:rPr altLang="ru-RU" dirty="0" lang="ru-RU" sz="20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 возвращает</a:t>
            </a:r>
            <a:endParaRPr altLang="ru-RU" dirty="0" lang="ru-RU" sz="20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r>
              <a:rPr altLang="ru-RU" dirty="0" lang="ru-RU" sz="20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</a:rPr>
              <a:t>подстроку, начиная с символа c индексом </a:t>
            </a:r>
            <a:r>
              <a:rPr altLang="ru-RU" b="1" dirty="0" lang="ru-RU" sz="2000">
                <a:solidFill>
                  <a:srgbClr val="0E7D78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</a:rPr>
              <a:t>a</a:t>
            </a:r>
            <a:r>
              <a:rPr altLang="ru-RU" dirty="0" lang="ru-RU" sz="20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</a:rPr>
              <a:t> до символа с индексом </a:t>
            </a:r>
            <a:r>
              <a:rPr altLang="ru-RU" b="1" dirty="0" lang="ru-RU" sz="2000">
                <a:solidFill>
                  <a:srgbClr val="0E7D78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</a:rPr>
              <a:t>b</a:t>
            </a:r>
            <a:r>
              <a:rPr altLang="ru-RU" dirty="0" lang="ru-RU" sz="20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</a:rPr>
              <a:t>, не включая его. Если опустить второй параметр (но поставить двоеточие), то срез берется до конца строки.</a:t>
            </a:r>
            <a:endParaRPr altLang="ru-RU" dirty="0" lang="ru-RU" sz="200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6181CB1-2A4B-4A41-AE28-BCBD77E67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368" y="2239833"/>
            <a:ext cx="6305264" cy="180666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6EE9E7E-DEF8-4A2E-80D6-33179B8E1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368" y="4348362"/>
            <a:ext cx="6305264" cy="171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82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14A643-86A6-41D3-A32D-DE73C6F60591}"/>
              </a:ext>
            </a:extLst>
          </p:cNvPr>
          <p:cNvSpPr txBox="1"/>
          <p:nvPr/>
        </p:nvSpPr>
        <p:spPr>
          <a:xfrm>
            <a:off x="1048215" y="657921"/>
            <a:ext cx="10649414" cy="1129861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altLang="ru-RU" b="1" dirty="0" lang="ru-RU" sz="2400">
                <a:solidFill>
                  <a:srgbClr val="252525"/>
                </a:solidFill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3</a:t>
            </a:r>
            <a:r>
              <a:rPr altLang="ru-RU" b="1" dirty="0" lang="ru-RU" sz="24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. </a:t>
            </a:r>
            <a:r>
              <a:rPr altLang="ru-RU" b="1" dirty="0" lang="ru-RU" sz="20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Срез с тремя параметрами - </a:t>
            </a:r>
            <a:r>
              <a:rPr altLang="ru-RU" b="1" dirty="0" lang="ru-RU" sz="2000">
                <a:solidFill>
                  <a:srgbClr val="0E7D78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S[</a:t>
            </a:r>
            <a:r>
              <a:rPr altLang="ru-RU" b="1" dirty="0" err="1" lang="ru-RU" sz="2000">
                <a:solidFill>
                  <a:srgbClr val="0E7D78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a:b:d</a:t>
            </a:r>
            <a:r>
              <a:rPr altLang="ru-RU" b="1" dirty="0" lang="ru-RU" sz="2000">
                <a:solidFill>
                  <a:srgbClr val="0E7D78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]</a:t>
            </a:r>
            <a:r>
              <a:rPr altLang="ru-RU" b="1" dirty="0" lang="ru-RU" sz="20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. </a:t>
            </a:r>
            <a:r>
              <a:rPr altLang="ru-RU" dirty="0" lang="ru-RU" sz="20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Третий параметр задает шаг, то есть будут взяты символы с индексами </a:t>
            </a:r>
            <a:r>
              <a:rPr altLang="ru-RU" b="1" dirty="0" lang="ru-RU" sz="2000">
                <a:solidFill>
                  <a:srgbClr val="0E7D78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a, a + d, a + 2 * d</a:t>
            </a:r>
            <a:r>
              <a:rPr altLang="ru-RU" dirty="0" lang="ru-RU" sz="20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 и т. д. Например, при задании значения третьего параметра, равному </a:t>
            </a:r>
            <a:r>
              <a:rPr altLang="ru-RU" b="1" dirty="0" lang="ru-RU" sz="2000">
                <a:solidFill>
                  <a:srgbClr val="0E7D78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2</a:t>
            </a:r>
            <a:r>
              <a:rPr altLang="ru-RU" dirty="0" lang="ru-RU" sz="20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, в срез попадет каждый второй символ:</a:t>
            </a:r>
            <a:endParaRPr altLang="ru-RU" dirty="0" lang="ru-RU" sz="20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995CB91-5AD0-453C-9F9E-32043FEFE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182" y="2188827"/>
            <a:ext cx="6296892" cy="173869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3BFC278-B323-4A6E-AEE5-FF0C4EE5A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182" y="4441736"/>
            <a:ext cx="6296892" cy="17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27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F6BEC5-4B1E-4D6E-8804-D43174059B15}"/>
              </a:ext>
            </a:extLst>
          </p:cNvPr>
          <p:cNvSpPr txBox="1"/>
          <p:nvPr/>
        </p:nvSpPr>
        <p:spPr>
          <a:xfrm>
            <a:off x="4007006" y="2352895"/>
            <a:ext cx="7662246" cy="2677656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altLang="ru-RU" b="1" dirty="0" i="0" lang="ru-RU" sz="2400">
                <a:solidFill>
                  <a:srgbClr val="FF0000"/>
                </a:solidFill>
                <a:effectLst/>
                <a:latin charset="0" panose="02020603050405020304" pitchFamily="18" typeface="Times New Roman"/>
                <a:cs charset="0" panose="02020603050405020304" pitchFamily="18" typeface="Times New Roman"/>
              </a:rPr>
              <a:t>И еще раз: строки в </a:t>
            </a:r>
            <a:r>
              <a:rPr altLang="ru-RU" b="1" dirty="0" err="1" i="0" lang="ru-RU" sz="2400">
                <a:solidFill>
                  <a:srgbClr val="FF0000"/>
                </a:solidFill>
                <a:effectLst/>
                <a:latin charset="0" panose="02020603050405020304" pitchFamily="18" typeface="Times New Roman"/>
                <a:cs charset="0" panose="02020603050405020304" pitchFamily="18" typeface="Times New Roman"/>
              </a:rPr>
              <a:t>Python</a:t>
            </a:r>
            <a:r>
              <a:rPr altLang="ru-RU" b="1" dirty="0" i="0" lang="ru-RU" sz="2400">
                <a:solidFill>
                  <a:srgbClr val="FF0000"/>
                </a:solidFill>
                <a:effectLst/>
                <a:latin charset="0" panose="02020603050405020304" pitchFamily="18" typeface="Times New Roman"/>
                <a:cs charset="0" panose="02020603050405020304" pitchFamily="18" typeface="Times New Roman"/>
              </a:rPr>
              <a:t> - это неизменяемый тип данных!</a:t>
            </a:r>
            <a:br>
              <a:rPr altLang="ru-RU" dirty="0" lang="ru-RU" sz="2400">
                <a:latin charset="0" panose="02020603050405020304" pitchFamily="18" typeface="Times New Roman"/>
                <a:cs charset="0" panose="02020603050405020304" pitchFamily="18" typeface="Times New Roman"/>
              </a:rPr>
            </a:br>
            <a:r>
              <a:rPr altLang="ru-RU" b="0" dirty="0" i="0" lang="ru-RU" sz="2400">
                <a:solidFill>
                  <a:srgbClr val="252525"/>
                </a:solidFill>
                <a:effectLst/>
                <a:latin charset="0" panose="02020603050405020304" pitchFamily="18" typeface="Times New Roman"/>
                <a:cs charset="0" panose="02020603050405020304" pitchFamily="18" typeface="Times New Roman"/>
              </a:rPr>
              <a:t>Любые операции среза со строкой создают новые строки и никогда не меняют исходную строку. В Питоне строки вообще являются неизменяемыми, их невозможно изменить. Можно лишь в старую переменную присвоить новую строку</a:t>
            </a:r>
            <a:endParaRPr altLang="ru-RU" dirty="0" lang="ru-RU" sz="2400">
              <a:latin charset="0" panose="02020603050405020304" pitchFamily="18" typeface="Times New Roman"/>
              <a:cs charset="0" panose="02020603050405020304" pitchFamily="18" typeface="Times New Roman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91C3DD4-D21A-4637-8DD5-1F9799BB5E02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2748" y="1795345"/>
            <a:ext cx="3313272" cy="342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07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3EEC3-6A75-4040-895F-48A67A514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9835"/>
            <a:ext cx="10058400" cy="1371600"/>
          </a:xfrm>
        </p:spPr>
        <p:txBody>
          <a:bodyPr numCol="1"/>
          <a:lstStyle/>
          <a:p>
            <a:pPr algn="ctr"/>
            <a:r>
              <a:rPr altLang="ru-RU" dirty="0" lang="ru-RU">
                <a:latin charset="0" panose="02020603050405020304" pitchFamily="18" typeface="Times New Roman"/>
                <a:cs charset="0" panose="02020603050405020304" pitchFamily="18" typeface="Times New Roman"/>
              </a:rPr>
              <a:t>Проверка пройденного на занятии №</a:t>
            </a:r>
            <a:r>
              <a:rPr dirty="0" lang="en-US">
                <a:latin charset="0" panose="02020603050405020304" pitchFamily="18" typeface="Times New Roman"/>
                <a:cs charset="0" panose="02020603050405020304" pitchFamily="18" typeface="Times New Roman"/>
              </a:rPr>
              <a:t>2</a:t>
            </a:r>
            <a:endParaRPr altLang="ru-RU" dirty="0" lang="ru-RU">
              <a:latin charset="0" panose="02020603050405020304" pitchFamily="18" typeface="Times New Roman"/>
              <a:cs charset="0" panose="02020603050405020304" pitchFamily="18"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8A53E1-C120-4EC0-B6C9-AEF0E7382F69}"/>
              </a:ext>
            </a:extLst>
          </p:cNvPr>
          <p:cNvSpPr txBox="1"/>
          <p:nvPr/>
        </p:nvSpPr>
        <p:spPr>
          <a:xfrm>
            <a:off x="802226" y="1751435"/>
            <a:ext cx="10720552" cy="376122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indent="-342900" lvl="0" marL="342900">
              <a:lnSpc>
                <a:spcPct val="107000"/>
              </a:lnSpc>
              <a:buSzPts val="1200"/>
              <a:buFont typeface="+mj-lt"/>
              <a:buAutoNum type="arabicPeriod"/>
            </a:pPr>
            <a:r>
              <a:rPr altLang="ru-RU" dirty="0" lang="ru-RU" sz="2400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Какие операторы сравнения вы знаете и их описание? </a:t>
            </a:r>
            <a:endParaRPr altLang="ru-RU" dirty="0" lang="ru-RU" sz="2400">
              <a:effectLst/>
              <a:latin charset="0" panose="02020603050405020304" pitchFamily="18" typeface="Times New Roman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-342900" lvl="0" marL="342900">
              <a:lnSpc>
                <a:spcPct val="107000"/>
              </a:lnSpc>
              <a:buSzPts val="1200"/>
              <a:buFont typeface="+mj-lt"/>
              <a:buAutoNum type="arabicPeriod"/>
            </a:pPr>
            <a:r>
              <a:rPr altLang="ru-RU" dirty="0" lang="ru-RU" sz="2400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Расскажите про оператор </a:t>
            </a:r>
            <a:r>
              <a:rPr dirty="0" lang="en-US" sz="2400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if.</a:t>
            </a:r>
            <a:r>
              <a:rPr altLang="ru-RU" dirty="0" lang="ru-RU" sz="2400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</a:t>
            </a:r>
          </a:p>
          <a:p>
            <a:pPr indent="-342900" marL="342900">
              <a:lnSpc>
                <a:spcPct val="107000"/>
              </a:lnSpc>
              <a:buSzPts val="1200"/>
              <a:buFont typeface="+mj-lt"/>
              <a:buAutoNum type="arabicPeriod"/>
            </a:pPr>
            <a:r>
              <a:rPr altLang="ru-RU" dirty="0" lang="ru-RU" sz="2400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К</a:t>
            </a:r>
            <a:r>
              <a:rPr altLang="ru-RU" dirty="0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ак надо выделять блок кода в операторах ветвления? </a:t>
            </a:r>
          </a:p>
          <a:p>
            <a:pPr indent="-342900" lvl="0" marL="342900">
              <a:lnSpc>
                <a:spcPct val="107000"/>
              </a:lnSpc>
              <a:buSzPts val="1200"/>
              <a:buFont typeface="+mj-lt"/>
              <a:buAutoNum type="arabicPeriod"/>
            </a:pPr>
            <a:r>
              <a:rPr altLang="ru-RU" dirty="0" lang="ru-RU" sz="2400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Рас</a:t>
            </a:r>
            <a:r>
              <a:rPr dirty="0" lang="en-US" sz="2400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c</a:t>
            </a:r>
            <a:r>
              <a:rPr altLang="ru-RU" dirty="0" lang="ru-RU" sz="2400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кажите про конструкцию </a:t>
            </a:r>
            <a:r>
              <a:rPr dirty="0" lang="en-US" sz="2400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if – else. </a:t>
            </a:r>
            <a:r>
              <a:rPr altLang="ru-RU" dirty="0" lang="ru-RU" sz="2400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В каких ситуациях применяется </a:t>
            </a:r>
            <a:r>
              <a:rPr dirty="0" lang="en-US" sz="2400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else?</a:t>
            </a:r>
            <a:endParaRPr altLang="ru-RU" dirty="0" lang="ru-RU" sz="2400">
              <a:latin charset="0" panose="02020603050405020304" pitchFamily="18" typeface="Times New Roman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-342900" lvl="0" marL="342900">
              <a:lnSpc>
                <a:spcPct val="107000"/>
              </a:lnSpc>
              <a:buSzPts val="1200"/>
              <a:buFont typeface="+mj-lt"/>
              <a:buAutoNum type="arabicPeriod"/>
            </a:pPr>
            <a:r>
              <a:rPr altLang="ru-RU" dirty="0" lang="ru-RU" sz="2400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Рас</a:t>
            </a:r>
            <a:r>
              <a:rPr dirty="0" lang="en-US" sz="2400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c</a:t>
            </a:r>
            <a:r>
              <a:rPr altLang="ru-RU" dirty="0" lang="ru-RU" sz="2400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кажите про конструкцию </a:t>
            </a:r>
            <a:r>
              <a:rPr dirty="0" lang="en-US" sz="2400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if – </a:t>
            </a:r>
            <a:r>
              <a:rPr dirty="0" err="1" lang="en-US" sz="2400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elif</a:t>
            </a:r>
            <a:r>
              <a:rPr dirty="0" lang="en-US" sz="2400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– else.</a:t>
            </a:r>
          </a:p>
          <a:p>
            <a:pPr indent="-342900" lvl="0" marL="342900">
              <a:lnSpc>
                <a:spcPct val="107000"/>
              </a:lnSpc>
              <a:buSzPts val="1200"/>
              <a:buFont typeface="+mj-lt"/>
              <a:buAutoNum type="arabicPeriod"/>
            </a:pPr>
            <a:r>
              <a:rPr altLang="ru-RU" dirty="0" lang="ru-RU" sz="2400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Сколько</a:t>
            </a:r>
            <a:r>
              <a:rPr dirty="0" lang="en-US" sz="2400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</a:t>
            </a:r>
            <a:r>
              <a:rPr altLang="ru-RU" dirty="0" lang="ru-RU" sz="2400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раз можно применить </a:t>
            </a:r>
            <a:r>
              <a:rPr dirty="0" err="1" lang="en-US" sz="2400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elif</a:t>
            </a:r>
            <a:r>
              <a:rPr dirty="0" lang="en-US" sz="2400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?</a:t>
            </a:r>
          </a:p>
          <a:p>
            <a:pPr indent="-342900" lvl="0" marL="342900">
              <a:lnSpc>
                <a:spcPct val="107000"/>
              </a:lnSpc>
              <a:buSzPts val="1200"/>
              <a:buFont typeface="+mj-lt"/>
              <a:buAutoNum type="arabicPeriod"/>
            </a:pPr>
            <a:r>
              <a:rPr altLang="ru-RU" dirty="0" lang="ru-RU" sz="2400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Расскажите про тип данных </a:t>
            </a:r>
            <a:r>
              <a:rPr dirty="0" lang="en-US" sz="2400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bool.</a:t>
            </a:r>
          </a:p>
          <a:p>
            <a:pPr indent="-342900" lvl="0" marL="342900">
              <a:lnSpc>
                <a:spcPct val="107000"/>
              </a:lnSpc>
              <a:buSzPts val="1200"/>
              <a:buFont typeface="+mj-lt"/>
              <a:buAutoNum type="arabicPeriod"/>
            </a:pPr>
            <a:r>
              <a:rPr altLang="ru-RU" dirty="0" lang="ru-RU" sz="2400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Есть ли разница писать </a:t>
            </a:r>
            <a:r>
              <a:rPr dirty="0" lang="en-US" sz="2400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true </a:t>
            </a:r>
            <a:r>
              <a:rPr altLang="ru-RU" dirty="0" lang="ru-RU" sz="2400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и </a:t>
            </a:r>
            <a:r>
              <a:rPr dirty="0" lang="en-US" sz="2400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false c </a:t>
            </a:r>
            <a:r>
              <a:rPr altLang="ru-RU" dirty="0" lang="ru-RU" sz="2400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маленькой или большой буквы</a:t>
            </a:r>
            <a:r>
              <a:rPr dirty="0" lang="en-US" sz="2400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?</a:t>
            </a:r>
          </a:p>
          <a:p>
            <a:pPr indent="-342900" lvl="0" marL="342900">
              <a:lnSpc>
                <a:spcPct val="107000"/>
              </a:lnSpc>
              <a:buSzPts val="1200"/>
              <a:buFont typeface="+mj-lt"/>
              <a:buAutoNum type="arabicPeriod"/>
            </a:pPr>
            <a:r>
              <a:rPr altLang="ru-RU" dirty="0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Расскажите про оператор </a:t>
            </a:r>
            <a:r>
              <a:rPr dirty="0" lang="en-US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or, and</a:t>
            </a:r>
            <a:r>
              <a:rPr dirty="0" lang="en-US" sz="2400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, not </a:t>
            </a:r>
            <a:r>
              <a:rPr altLang="ru-RU" dirty="0" lang="ru-RU" sz="2400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и их особенности.</a:t>
            </a:r>
            <a:endParaRPr altLang="ru-RU" dirty="0" lang="ru-RU" sz="2400">
              <a:effectLst/>
              <a:latin charset="0" panose="02020603050405020304" pitchFamily="18" typeface="Times New Roman"/>
              <a:ea charset="0" panose="020F0502020204030204" pitchFamily="34" typeface="Calibri"/>
              <a:cs charset="0" panose="02020603050405020304" pitchFamily="18"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4437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A80D03-1C8D-4BD1-B06A-0CE88240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40166"/>
            <a:ext cx="10058400" cy="1371600"/>
          </a:xfrm>
        </p:spPr>
        <p:txBody>
          <a:bodyPr numCol="1">
            <a:noAutofit/>
          </a:bodyPr>
          <a:lstStyle/>
          <a:p>
            <a:r>
              <a:rPr altLang="ru-RU" dirty="0" lang="ru-RU">
                <a:latin charset="0" panose="02020603050405020304" pitchFamily="18" typeface="Times New Roman"/>
                <a:cs charset="0" panose="02020603050405020304" pitchFamily="18" typeface="Times New Roman"/>
              </a:rPr>
              <a:t>Задание №2</a:t>
            </a:r>
            <a:br>
              <a:rPr altLang="ru-RU" dirty="0" lang="ru-RU">
                <a:latin charset="0" panose="02020603050405020304" pitchFamily="18" typeface="Times New Roman"/>
                <a:cs charset="0" panose="02020603050405020304" pitchFamily="18" typeface="Times New Roman"/>
              </a:rPr>
            </a:br>
            <a:br>
              <a:rPr altLang="ru-RU" dirty="0" lang="ru-RU">
                <a:latin charset="0" panose="02020603050405020304" pitchFamily="18" typeface="Times New Roman"/>
                <a:cs charset="0" panose="02020603050405020304" pitchFamily="18" typeface="Times New Roman"/>
              </a:rPr>
            </a:br>
            <a:r>
              <a:rPr altLang="ru-RU" dirty="0" lang="ru-RU" sz="3600">
                <a:latin charset="0" panose="02020603050405020304" pitchFamily="18" typeface="Times New Roman"/>
                <a:cs charset="0" panose="02020603050405020304" pitchFamily="18" typeface="Times New Roman"/>
              </a:rPr>
              <a:t>Вычислить сумму цифр случайного трёхзначного числа</a:t>
            </a:r>
            <a:endParaRPr altLang="ru-RU" dirty="0" lang="ru-RU">
              <a:latin charset="0" panose="02020603050405020304" pitchFamily="18" typeface="Times New Roman"/>
              <a:cs charset="0" panose="02020603050405020304" pitchFamily="18"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1264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6157E1-6C69-4B23-B040-F6C1C9ECA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34" y="489005"/>
            <a:ext cx="10058400" cy="1371600"/>
          </a:xfrm>
        </p:spPr>
        <p:txBody>
          <a:bodyPr numCol="1"/>
          <a:lstStyle/>
          <a:p>
            <a:pPr algn="ctr"/>
            <a:r>
              <a:rPr altLang="ru-RU" dirty="0" lang="ru-RU">
                <a:latin charset="0" panose="02020603050405020304" pitchFamily="18" typeface="Times New Roman"/>
                <a:cs charset="0" panose="02020603050405020304" pitchFamily="18" typeface="Times New Roman"/>
              </a:rPr>
              <a:t>Решение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213FAD-DA5A-4E37-A98C-44E159867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598" y="1648199"/>
            <a:ext cx="5204804" cy="443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39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4DEDA-A6B6-459C-846E-961C7B3DE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0649"/>
            <a:ext cx="10058400" cy="1371600"/>
          </a:xfrm>
        </p:spPr>
        <p:txBody>
          <a:bodyPr numCol="1"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altLang="ru-RU" dirty="0" lang="ru-RU" sz="32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Операции со строками. Дополнительные методы.</a:t>
            </a:r>
            <a:endParaRPr altLang="ru-RU" dirty="0" lang="ru-RU" sz="32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F6BC2-BB8A-4A13-8E7A-731FF0AD9AB4}"/>
              </a:ext>
            </a:extLst>
          </p:cNvPr>
          <p:cNvSpPr txBox="1"/>
          <p:nvPr/>
        </p:nvSpPr>
        <p:spPr>
          <a:xfrm>
            <a:off x="769434" y="1997147"/>
            <a:ext cx="11006254" cy="2677656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altLang="ru-RU" dirty="0" lang="ru-RU" sz="28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</a:rPr>
              <a:t>Далее давайте рассмотрим методы второй группы, которые были созданы специально для работы с данными типа </a:t>
            </a:r>
            <a:r>
              <a:rPr altLang="ru-RU" b="1" dirty="0" err="1" lang="ru-RU" sz="2800">
                <a:solidFill>
                  <a:srgbClr val="007C77"/>
                </a:solidFill>
                <a:effectLst/>
                <a:ea charset="0" panose="020F0502020204030204" pitchFamily="34" typeface="Calibri"/>
              </a:rPr>
              <a:t>str</a:t>
            </a:r>
            <a:r>
              <a:rPr altLang="ru-RU" dirty="0" lang="ru-RU" sz="28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</a:rPr>
              <a:t>. Полный и актуальный список методов можно посмотреть на странице </a:t>
            </a:r>
            <a:r>
              <a:rPr altLang="ru-RU" dirty="0" lang="ru-RU" strike="noStrike" sz="2800" u="none">
                <a:solidFill>
                  <a:srgbClr val="0563C1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  <a:hlinkClick r:id="rId2"/>
              </a:rPr>
              <a:t>официальной документации</a:t>
            </a:r>
            <a:r>
              <a:rPr altLang="ru-RU" dirty="0" lang="ru-RU" sz="2800">
                <a:effectLst/>
                <a:latin charset="0" panose="02020603050405020304" pitchFamily="18" typeface="Times New Roman"/>
                <a:ea charset="0" panose="020F0502020204030204" pitchFamily="34" typeface="Calibri"/>
              </a:rPr>
              <a:t>. </a:t>
            </a:r>
            <a:r>
              <a:rPr altLang="ru-RU" dirty="0" lang="ru-RU" sz="28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</a:rPr>
              <a:t>И как вы сможете заметить, их там немало. Мы же с вами перечислим самые полезные из них и популярные</a:t>
            </a:r>
            <a:endParaRPr altLang="ru-RU" dirty="0" lang="ru-RU" sz="2800"/>
          </a:p>
        </p:txBody>
      </p:sp>
    </p:spTree>
    <p:extLst>
      <p:ext uri="{BB962C8B-B14F-4D97-AF65-F5344CB8AC3E}">
        <p14:creationId xmlns:p14="http://schemas.microsoft.com/office/powerpoint/2010/main" val="1242553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025C7D71-7C3E-489D-9E5A-D73C17755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735465"/>
              </p:ext>
            </p:extLst>
          </p:nvPr>
        </p:nvGraphicFramePr>
        <p:xfrm>
          <a:off x="542693" y="594416"/>
          <a:ext cx="11106614" cy="5669167"/>
        </p:xfrm>
        <a:graphic>
          <a:graphicData uri="http://schemas.openxmlformats.org/drawingml/2006/table">
            <a:tbl>
              <a:tblPr bandRow="1" firstCol="1" firstRow="1">
                <a:tableStyleId>{5C22544A-7EE6-4342-B048-85BDC9FD1C3A}</a:tableStyleId>
              </a:tblPr>
              <a:tblGrid>
                <a:gridCol w="1699504">
                  <a:extLst>
                    <a:ext uri="{9D8B030D-6E8A-4147-A177-3AD203B41FA5}">
                      <a16:colId xmlns:a16="http://schemas.microsoft.com/office/drawing/2014/main" val="1331675212"/>
                    </a:ext>
                  </a:extLst>
                </a:gridCol>
                <a:gridCol w="9407110">
                  <a:extLst>
                    <a:ext uri="{9D8B030D-6E8A-4147-A177-3AD203B41FA5}">
                      <a16:colId xmlns:a16="http://schemas.microsoft.com/office/drawing/2014/main" val="2519382436"/>
                    </a:ext>
                  </a:extLst>
                </a:gridCol>
              </a:tblGrid>
              <a:tr h="840374">
                <a:tc>
                  <a:txBody>
                    <a:bodyPr numCol="1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altLang="ru-RU" lang="ru-RU" sz="1200">
                          <a:effectLst/>
                        </a:rPr>
                        <a:t>1. Работа с регистром строки</a:t>
                      </a:r>
                      <a:endParaRPr altLang="ru-RU" lang="ru-RU" sz="12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marB="117615" marL="117615" marR="117615" marT="117615"/>
                </a:tc>
                <a:tc>
                  <a:txBody>
                    <a:bodyPr numCol="1"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altLang="ru-RU" lang="ru-RU" sz="1200">
                        <a:effectLst/>
                        <a:latin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marB="117615" marL="117615" marR="117615" marT="117615"/>
                </a:tc>
                <a:extLst>
                  <a:ext uri="{0D108BD9-81ED-4DB2-BD59-A6C34878D82A}">
                    <a16:rowId xmlns:a16="http://schemas.microsoft.com/office/drawing/2014/main" val="3279804277"/>
                  </a:ext>
                </a:extLst>
              </a:tr>
              <a:tr h="629273">
                <a:tc>
                  <a:txBody>
                    <a:bodyPr numCol="1"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altLang="ru-RU" lang="ru-RU" sz="1200">
                          <a:effectLst/>
                        </a:rPr>
                        <a:t>s.capitalize()</a:t>
                      </a:r>
                      <a:endParaRPr altLang="ru-RU" lang="ru-RU" sz="12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marB="117615" marL="117615" marR="117615" marT="117615"/>
                </a:tc>
                <a:tc>
                  <a:txBody>
                    <a:bodyPr numCol="1"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altLang="ru-RU" dirty="0" lang="ru-RU" sz="1200">
                          <a:effectLst/>
                        </a:rPr>
                        <a:t>Преобразует первую букву первого слова строки s в букву в верхнем регистре, все остальные буквы преобразуются в буквы в нижнем регистре.</a:t>
                      </a:r>
                      <a:endParaRPr altLang="ru-RU" dirty="0" lang="ru-RU" sz="12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marB="117615" marL="117615" marR="117615" marT="117615"/>
                </a:tc>
                <a:extLst>
                  <a:ext uri="{0D108BD9-81ED-4DB2-BD59-A6C34878D82A}">
                    <a16:rowId xmlns:a16="http://schemas.microsoft.com/office/drawing/2014/main" val="3417976237"/>
                  </a:ext>
                </a:extLst>
              </a:tr>
              <a:tr h="629273">
                <a:tc>
                  <a:txBody>
                    <a:bodyPr numCol="1"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altLang="ru-RU" lang="ru-RU" sz="1200">
                          <a:effectLst/>
                        </a:rPr>
                        <a:t>s.title()</a:t>
                      </a:r>
                      <a:endParaRPr altLang="ru-RU" lang="ru-RU" sz="12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marB="117615" marL="117615" marR="117615" marT="117615"/>
                </a:tc>
                <a:tc>
                  <a:txBody>
                    <a:bodyPr numCol="1"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altLang="ru-RU" dirty="0" lang="ru-RU" sz="1200">
                          <a:effectLst/>
                        </a:rPr>
                        <a:t>Преобразует первые буквы всех слов строки s в буквы верхнего регистра, все остальные буквы слов преобразует в буквы нижнего регистра.</a:t>
                      </a:r>
                      <a:endParaRPr altLang="ru-RU" dirty="0" lang="ru-RU" sz="12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marB="117615" marL="117615" marR="117615" marT="117615"/>
                </a:tc>
                <a:extLst>
                  <a:ext uri="{0D108BD9-81ED-4DB2-BD59-A6C34878D82A}">
                    <a16:rowId xmlns:a16="http://schemas.microsoft.com/office/drawing/2014/main" val="1737881452"/>
                  </a:ext>
                </a:extLst>
              </a:tr>
              <a:tr h="418055">
                <a:tc>
                  <a:txBody>
                    <a:bodyPr numCol="1"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altLang="ru-RU" lang="ru-RU" sz="1200">
                          <a:effectLst/>
                        </a:rPr>
                        <a:t>s.upper()</a:t>
                      </a:r>
                      <a:endParaRPr altLang="ru-RU" lang="ru-RU" sz="12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marB="117615" marL="117615" marR="117615" marT="117615"/>
                </a:tc>
                <a:tc>
                  <a:txBody>
                    <a:bodyPr numCol="1"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altLang="ru-RU" lang="ru-RU" sz="1200">
                          <a:effectLst/>
                        </a:rPr>
                        <a:t>Преобразует все буквы строки s в буквы верхнего регистра.</a:t>
                      </a:r>
                      <a:endParaRPr altLang="ru-RU" lang="ru-RU" sz="12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marB="117615" marL="117615" marR="117615" marT="117615"/>
                </a:tc>
                <a:extLst>
                  <a:ext uri="{0D108BD9-81ED-4DB2-BD59-A6C34878D82A}">
                    <a16:rowId xmlns:a16="http://schemas.microsoft.com/office/drawing/2014/main" val="3703085467"/>
                  </a:ext>
                </a:extLst>
              </a:tr>
              <a:tr h="418055">
                <a:tc>
                  <a:txBody>
                    <a:bodyPr numCol="1"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altLang="ru-RU" lang="ru-RU" sz="1200">
                          <a:effectLst/>
                        </a:rPr>
                        <a:t>s.lower()</a:t>
                      </a:r>
                      <a:endParaRPr altLang="ru-RU" lang="ru-RU" sz="12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marB="117615" marL="117615" marR="117615" marT="117615"/>
                </a:tc>
                <a:tc>
                  <a:txBody>
                    <a:bodyPr numCol="1"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altLang="ru-RU" lang="ru-RU" sz="1200">
                          <a:effectLst/>
                        </a:rPr>
                        <a:t>Преобразует все буквы строки s в буквы нижнего регистра.</a:t>
                      </a:r>
                      <a:endParaRPr altLang="ru-RU" lang="ru-RU" sz="12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marB="117615" marL="117615" marR="117615" marT="117615"/>
                </a:tc>
                <a:extLst>
                  <a:ext uri="{0D108BD9-81ED-4DB2-BD59-A6C34878D82A}">
                    <a16:rowId xmlns:a16="http://schemas.microsoft.com/office/drawing/2014/main" val="1339563537"/>
                  </a:ext>
                </a:extLst>
              </a:tr>
              <a:tr h="629273">
                <a:tc>
                  <a:txBody>
                    <a:bodyPr numCol="1"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altLang="ru-RU" lang="ru-RU" sz="1200">
                          <a:effectLst/>
                        </a:rPr>
                        <a:t>s.swapcase()</a:t>
                      </a:r>
                      <a:endParaRPr altLang="ru-RU" lang="ru-RU" sz="12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marB="117615" marL="117615" marR="117615" marT="117615"/>
                </a:tc>
                <a:tc>
                  <a:txBody>
                    <a:bodyPr numCol="1"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altLang="ru-RU" lang="ru-RU" sz="1200">
                          <a:effectLst/>
                        </a:rPr>
                        <a:t>Преобразует все буквы верхнего регистра в буквы нижнего регистра, а буквы нижнего регистра преобразует в буквы верхнего регистра.</a:t>
                      </a:r>
                      <a:endParaRPr altLang="ru-RU" lang="ru-RU" sz="12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marB="117615" marL="117615" marR="117615" marT="117615"/>
                </a:tc>
                <a:extLst>
                  <a:ext uri="{0D108BD9-81ED-4DB2-BD59-A6C34878D82A}">
                    <a16:rowId xmlns:a16="http://schemas.microsoft.com/office/drawing/2014/main" val="3600991856"/>
                  </a:ext>
                </a:extLst>
              </a:tr>
              <a:tr h="629273">
                <a:tc>
                  <a:txBody>
                    <a:bodyPr numCol="1"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altLang="ru-RU" lang="ru-RU" sz="1200">
                          <a:effectLst/>
                        </a:rPr>
                        <a:t>s.isupper()</a:t>
                      </a:r>
                      <a:endParaRPr altLang="ru-RU" lang="ru-RU" sz="12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marB="117615" marL="117615" marR="117615" marT="117615"/>
                </a:tc>
                <a:tc>
                  <a:txBody>
                    <a:bodyPr numCol="1"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altLang="ru-RU" lang="ru-RU" sz="1200">
                          <a:effectLst/>
                        </a:rPr>
                        <a:t>Возвращает True, если все символы строки, поддерживающие приведение к регистру, приведены к верхнему, иначе — False.</a:t>
                      </a:r>
                      <a:endParaRPr altLang="ru-RU" lang="ru-RU" sz="12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marB="117615" marL="117615" marR="117615" marT="117615"/>
                </a:tc>
                <a:extLst>
                  <a:ext uri="{0D108BD9-81ED-4DB2-BD59-A6C34878D82A}">
                    <a16:rowId xmlns:a16="http://schemas.microsoft.com/office/drawing/2014/main" val="2955333084"/>
                  </a:ext>
                </a:extLst>
              </a:tr>
              <a:tr h="629273">
                <a:tc>
                  <a:txBody>
                    <a:bodyPr numCol="1"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altLang="ru-RU" lang="ru-RU" sz="1200">
                          <a:effectLst/>
                        </a:rPr>
                        <a:t>s.islower()</a:t>
                      </a:r>
                      <a:endParaRPr altLang="ru-RU" lang="ru-RU" sz="12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marB="117615" marL="117615" marR="117615" marT="117615"/>
                </a:tc>
                <a:tc>
                  <a:txBody>
                    <a:bodyPr numCol="1"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altLang="ru-RU" lang="ru-RU" sz="1200">
                          <a:effectLst/>
                        </a:rPr>
                        <a:t>Возвращает True, если все символы строки, поддерживающие приведение к регистру, приведены к нижнему, иначе — False.</a:t>
                      </a:r>
                      <a:endParaRPr altLang="ru-RU" lang="ru-RU" sz="12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marB="117615" marL="117615" marR="117615" marT="117615"/>
                </a:tc>
                <a:extLst>
                  <a:ext uri="{0D108BD9-81ED-4DB2-BD59-A6C34878D82A}">
                    <a16:rowId xmlns:a16="http://schemas.microsoft.com/office/drawing/2014/main" val="2776801046"/>
                  </a:ext>
                </a:extLst>
              </a:tr>
              <a:tr h="840492">
                <a:tc>
                  <a:txBody>
                    <a:bodyPr numCol="1"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altLang="ru-RU" lang="ru-RU" sz="1200">
                          <a:effectLst/>
                        </a:rPr>
                        <a:t>s.istitle()</a:t>
                      </a:r>
                      <a:endParaRPr altLang="ru-RU" lang="ru-RU" sz="12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marB="117615" marL="117615" marR="117615" marT="117615"/>
                </a:tc>
                <a:tc>
                  <a:txBody>
                    <a:bodyPr numCol="1"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altLang="ru-RU" dirty="0" lang="ru-RU" sz="1200">
                          <a:effectLst/>
                        </a:rPr>
                        <a:t>Определяет, начинаются ли слова строки с заглавной буквы. Возвращает </a:t>
                      </a:r>
                      <a:r>
                        <a:rPr altLang="ru-RU" dirty="0" err="1" lang="ru-RU" sz="1200">
                          <a:effectLst/>
                        </a:rPr>
                        <a:t>True</a:t>
                      </a:r>
                      <a:r>
                        <a:rPr altLang="ru-RU" dirty="0" lang="ru-RU" sz="1200">
                          <a:effectLst/>
                        </a:rPr>
                        <a:t>, когда s не пустая строка и первый алфавитный символ каждого слова в верхнем регистре, а все остальные буквенные символы в каждом слове строчные. Иначе - </a:t>
                      </a:r>
                      <a:r>
                        <a:rPr altLang="ru-RU" dirty="0" err="1" lang="ru-RU" sz="1200">
                          <a:effectLst/>
                        </a:rPr>
                        <a:t>False</a:t>
                      </a:r>
                      <a:r>
                        <a:rPr altLang="ru-RU" dirty="0" lang="ru-RU" sz="1200">
                          <a:effectLst/>
                        </a:rPr>
                        <a:t>.</a:t>
                      </a:r>
                      <a:endParaRPr altLang="ru-RU" dirty="0" lang="ru-RU" sz="12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marB="117615" marL="117615" marR="117615" marT="117615"/>
                </a:tc>
                <a:extLst>
                  <a:ext uri="{0D108BD9-81ED-4DB2-BD59-A6C34878D82A}">
                    <a16:rowId xmlns:a16="http://schemas.microsoft.com/office/drawing/2014/main" val="1196322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78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46FC5AC-AB49-4336-83E4-3C5B88192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752" y="462126"/>
            <a:ext cx="4908496" cy="593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83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A80D03-1C8D-4BD1-B06A-0CE88240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30706"/>
            <a:ext cx="10058400" cy="1371600"/>
          </a:xfrm>
        </p:spPr>
        <p:txBody>
          <a:bodyPr numCol="1">
            <a:noAutofit/>
          </a:bodyPr>
          <a:lstStyle/>
          <a:p>
            <a:r>
              <a:rPr altLang="ru-RU" dirty="0" lang="ru-RU">
                <a:latin charset="0" panose="02020603050405020304" pitchFamily="18" typeface="Times New Roman"/>
                <a:cs charset="0" panose="02020603050405020304" pitchFamily="18" typeface="Times New Roman"/>
              </a:rPr>
              <a:t>Задание №</a:t>
            </a:r>
            <a:r>
              <a:rPr dirty="0" lang="en-US">
                <a:latin charset="0" panose="02020603050405020304" pitchFamily="18" typeface="Times New Roman"/>
                <a:cs charset="0" panose="02020603050405020304" pitchFamily="18" typeface="Times New Roman"/>
              </a:rPr>
              <a:t>3</a:t>
            </a:r>
            <a:br>
              <a:rPr altLang="ru-RU" dirty="0" lang="ru-RU">
                <a:latin charset="0" panose="02020603050405020304" pitchFamily="18" typeface="Times New Roman"/>
                <a:cs charset="0" panose="02020603050405020304" pitchFamily="18" typeface="Times New Roman"/>
              </a:rPr>
            </a:br>
            <a:br>
              <a:rPr altLang="ru-RU" dirty="0" lang="ru-RU">
                <a:latin charset="0" panose="02020603050405020304" pitchFamily="18" typeface="Times New Roman"/>
                <a:cs charset="0" panose="02020603050405020304" pitchFamily="18" typeface="Times New Roman"/>
              </a:rPr>
            </a:br>
            <a:r>
              <a:rPr altLang="ru-RU" b="0" dirty="0" i="0" lang="ru-RU" sz="2800">
                <a:solidFill>
                  <a:srgbClr val="000000"/>
                </a:solidFill>
                <a:effectLst/>
                <a:latin charset="0" panose="02020603050405020304" pitchFamily="18" typeface="Times New Roman"/>
                <a:cs charset="0" panose="02020603050405020304" pitchFamily="18" typeface="Times New Roman"/>
              </a:rPr>
              <a:t>На вход подается непустая строка S. В строке хотя бы два символа.</a:t>
            </a:r>
            <a:br>
              <a:rPr altLang="ru-RU" dirty="0" lang="ru-RU" sz="2800">
                <a:latin charset="0" panose="02020603050405020304" pitchFamily="18" typeface="Times New Roman"/>
                <a:cs charset="0" panose="02020603050405020304" pitchFamily="18" typeface="Times New Roman"/>
              </a:rPr>
            </a:br>
            <a:r>
              <a:rPr altLang="ru-RU" b="0" dirty="0" i="0" lang="ru-RU" sz="2800">
                <a:solidFill>
                  <a:srgbClr val="000000"/>
                </a:solidFill>
                <a:effectLst/>
                <a:latin charset="0" panose="02020603050405020304" pitchFamily="18" typeface="Times New Roman"/>
                <a:cs charset="0" panose="02020603050405020304" pitchFamily="18" typeface="Times New Roman"/>
              </a:rPr>
              <a:t>1) В первой строке распечатайте каждый 3-й символ, начиная с нулевого (подряд, не разделяя символы пробелами).</a:t>
            </a:r>
            <a:br>
              <a:rPr altLang="ru-RU" dirty="0" lang="ru-RU" sz="2800">
                <a:latin charset="0" panose="02020603050405020304" pitchFamily="18" typeface="Times New Roman"/>
                <a:cs charset="0" panose="02020603050405020304" pitchFamily="18" typeface="Times New Roman"/>
              </a:rPr>
            </a:br>
            <a:r>
              <a:rPr altLang="ru-RU" b="0" dirty="0" i="0" lang="ru-RU" sz="2800">
                <a:solidFill>
                  <a:srgbClr val="000000"/>
                </a:solidFill>
                <a:effectLst/>
                <a:latin charset="0" panose="02020603050405020304" pitchFamily="18" typeface="Times New Roman"/>
                <a:cs charset="0" panose="02020603050405020304" pitchFamily="18" typeface="Times New Roman"/>
              </a:rPr>
              <a:t>2) Во второй строке распечатайте первый и последний символы (подряд, не разделяя символы пробелами).</a:t>
            </a:r>
            <a:br>
              <a:rPr altLang="ru-RU" dirty="0" lang="ru-RU" sz="2800">
                <a:latin charset="0" panose="02020603050405020304" pitchFamily="18" typeface="Times New Roman"/>
                <a:cs charset="0" panose="02020603050405020304" pitchFamily="18" typeface="Times New Roman"/>
              </a:rPr>
            </a:br>
            <a:r>
              <a:rPr altLang="ru-RU" b="0" dirty="0" i="0" lang="ru-RU" sz="2800">
                <a:solidFill>
                  <a:srgbClr val="000000"/>
                </a:solidFill>
                <a:effectLst/>
                <a:latin charset="0" panose="02020603050405020304" pitchFamily="18" typeface="Times New Roman"/>
                <a:cs charset="0" panose="02020603050405020304" pitchFamily="18" typeface="Times New Roman"/>
              </a:rPr>
              <a:t>3) В третей строке распечатайте S в верхнем регистре.</a:t>
            </a:r>
            <a:br>
              <a:rPr altLang="ru-RU" dirty="0" lang="ru-RU" sz="2800">
                <a:latin charset="0" panose="02020603050405020304" pitchFamily="18" typeface="Times New Roman"/>
                <a:cs charset="0" panose="02020603050405020304" pitchFamily="18" typeface="Times New Roman"/>
              </a:rPr>
            </a:br>
            <a:r>
              <a:rPr altLang="ru-RU" b="0" dirty="0" i="0" lang="ru-RU" sz="2800">
                <a:solidFill>
                  <a:srgbClr val="000000"/>
                </a:solidFill>
                <a:effectLst/>
                <a:latin charset="0" panose="02020603050405020304" pitchFamily="18" typeface="Times New Roman"/>
                <a:cs charset="0" panose="02020603050405020304" pitchFamily="18" typeface="Times New Roman"/>
              </a:rPr>
              <a:t>4) В четвертой строке распечатайте S в обратном порядке.</a:t>
            </a:r>
            <a:br>
              <a:rPr altLang="ru-RU" dirty="0" lang="ru-RU" sz="2800">
                <a:latin charset="0" panose="02020603050405020304" pitchFamily="18" typeface="Times New Roman"/>
                <a:cs charset="0" panose="02020603050405020304" pitchFamily="18" typeface="Times New Roman"/>
              </a:rPr>
            </a:br>
            <a:r>
              <a:rPr altLang="ru-RU" b="0" dirty="0" i="0" lang="ru-RU" sz="2800">
                <a:solidFill>
                  <a:srgbClr val="000000"/>
                </a:solidFill>
                <a:effectLst/>
                <a:latin charset="0" panose="02020603050405020304" pitchFamily="18" typeface="Times New Roman"/>
                <a:cs charset="0" panose="02020603050405020304" pitchFamily="18" typeface="Times New Roman"/>
              </a:rPr>
              <a:t>5) В пятой строке напечатайте </a:t>
            </a:r>
            <a:r>
              <a:rPr altLang="ru-RU" b="0" dirty="0" err="1" i="0" lang="ru-RU" sz="2800">
                <a:solidFill>
                  <a:srgbClr val="000000"/>
                </a:solidFill>
                <a:effectLst/>
                <a:latin charset="0" panose="02020603050405020304" pitchFamily="18" typeface="Times New Roman"/>
                <a:cs charset="0" panose="02020603050405020304" pitchFamily="18" typeface="Times New Roman"/>
              </a:rPr>
              <a:t>True</a:t>
            </a:r>
            <a:r>
              <a:rPr altLang="ru-RU" b="0" dirty="0" i="0" lang="ru-RU" sz="2800">
                <a:solidFill>
                  <a:srgbClr val="000000"/>
                </a:solidFill>
                <a:effectLst/>
                <a:latin charset="0" panose="02020603050405020304" pitchFamily="18" typeface="Times New Roman"/>
                <a:cs charset="0" panose="02020603050405020304" pitchFamily="18" typeface="Times New Roman"/>
              </a:rPr>
              <a:t>, если все символы в строке S — цифры и </a:t>
            </a:r>
            <a:r>
              <a:rPr altLang="ru-RU" b="0" dirty="0" err="1" i="0" lang="ru-RU" sz="2800">
                <a:solidFill>
                  <a:srgbClr val="000000"/>
                </a:solidFill>
                <a:effectLst/>
                <a:latin charset="0" panose="02020603050405020304" pitchFamily="18" typeface="Times New Roman"/>
                <a:cs charset="0" panose="02020603050405020304" pitchFamily="18" typeface="Times New Roman"/>
              </a:rPr>
              <a:t>False</a:t>
            </a:r>
            <a:r>
              <a:rPr altLang="ru-RU" b="0" dirty="0" i="0" lang="ru-RU" sz="2800">
                <a:solidFill>
                  <a:srgbClr val="000000"/>
                </a:solidFill>
                <a:effectLst/>
                <a:latin charset="0" panose="02020603050405020304" pitchFamily="18" typeface="Times New Roman"/>
                <a:cs charset="0" panose="02020603050405020304" pitchFamily="18" typeface="Times New Roman"/>
              </a:rPr>
              <a:t> в противном случае.</a:t>
            </a:r>
            <a:endParaRPr altLang="ru-RU" dirty="0" lang="ru-RU">
              <a:latin charset="0" panose="02020603050405020304" pitchFamily="18" typeface="Times New Roman"/>
              <a:cs charset="0" panose="02020603050405020304" pitchFamily="18"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297622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6157E1-6C69-4B23-B040-F6C1C9ECA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34" y="489005"/>
            <a:ext cx="10058400" cy="1371600"/>
          </a:xfrm>
        </p:spPr>
        <p:txBody>
          <a:bodyPr numCol="1"/>
          <a:lstStyle/>
          <a:p>
            <a:pPr algn="ctr"/>
            <a:r>
              <a:rPr altLang="ru-RU" dirty="0" lang="ru-RU">
                <a:latin charset="0" panose="02020603050405020304" pitchFamily="18" typeface="Times New Roman"/>
                <a:cs charset="0" panose="02020603050405020304" pitchFamily="18" typeface="Times New Roman"/>
              </a:rPr>
              <a:t>Решение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EFF145E-3B41-431C-9559-ADF9E3692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34" y="2032967"/>
            <a:ext cx="10563098" cy="305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B66BFB0-2503-4F95-A7DE-05AF0AA65BD1}"/>
              </a:ext>
            </a:extLst>
          </p:cNvPr>
          <p:cNvSpPr/>
          <p:nvPr/>
        </p:nvSpPr>
        <p:spPr>
          <a:xfrm>
            <a:off x="778625" y="1152344"/>
            <a:ext cx="8515004" cy="1077218"/>
          </a:xfrm>
          <a:prstGeom prst="rect">
            <a:avLst/>
          </a:prstGeom>
        </p:spPr>
        <p:txBody>
          <a:bodyPr numCol="1" wrap="square">
            <a:spAutoFit/>
          </a:bodyPr>
          <a:lstStyle/>
          <a:p>
            <a:r>
              <a:rPr altLang="ru-RU" b="1" dirty="0" err="1" lang="ru-RU" sz="3200">
                <a:latin charset="0" panose="02020603050405020304" pitchFamily="18" typeface="Times New Roman"/>
                <a:cs charset="0" panose="02020603050405020304" pitchFamily="18" typeface="Times New Roman"/>
              </a:rPr>
              <a:t>S.isdigit</a:t>
            </a:r>
            <a:r>
              <a:rPr altLang="ru-RU" b="1" dirty="0" lang="ru-RU" sz="3200">
                <a:latin charset="0" panose="02020603050405020304" pitchFamily="18" typeface="Times New Roman"/>
                <a:cs charset="0" panose="02020603050405020304" pitchFamily="18" typeface="Times New Roman"/>
              </a:rPr>
              <a:t>()	</a:t>
            </a:r>
            <a:r>
              <a:rPr dirty="0" lang="en-US" sz="3200">
                <a:latin charset="0" panose="02020603050405020304" pitchFamily="18" typeface="Times New Roman"/>
                <a:cs charset="0" panose="02020603050405020304" pitchFamily="18" typeface="Times New Roman"/>
              </a:rPr>
              <a:t>  -  </a:t>
            </a:r>
            <a:r>
              <a:rPr altLang="ru-RU" dirty="0" lang="ru-RU" sz="3200">
                <a:latin charset="0" panose="02020603050405020304" pitchFamily="18" typeface="Times New Roman"/>
                <a:cs charset="0" panose="02020603050405020304" pitchFamily="18" typeface="Times New Roman"/>
              </a:rPr>
              <a:t>Состоит ли строка из цифр</a:t>
            </a:r>
            <a:r>
              <a:rPr dirty="0" lang="en-US" sz="3200">
                <a:latin charset="0" panose="02020603050405020304" pitchFamily="18" typeface="Times New Roman"/>
                <a:cs charset="0" panose="02020603050405020304" pitchFamily="18" typeface="Times New Roman"/>
              </a:rPr>
              <a:t>.</a:t>
            </a:r>
            <a:endParaRPr altLang="ru-RU" dirty="0" lang="ru-RU" sz="3200">
              <a:latin charset="0" panose="02020603050405020304" pitchFamily="18" typeface="Times New Roman"/>
              <a:cs charset="0" panose="02020603050405020304" pitchFamily="18" typeface="Times New Roman"/>
            </a:endParaRPr>
          </a:p>
          <a:p>
            <a:r>
              <a:rPr altLang="ru-RU" b="1" dirty="0" err="1" lang="ru-RU" sz="3200">
                <a:latin charset="0" panose="02020603050405020304" pitchFamily="18" typeface="Times New Roman"/>
                <a:cs charset="0" panose="02020603050405020304" pitchFamily="18" typeface="Times New Roman"/>
              </a:rPr>
              <a:t>S.isalpha</a:t>
            </a:r>
            <a:r>
              <a:rPr altLang="ru-RU" b="1" dirty="0" lang="ru-RU" sz="3200">
                <a:latin charset="0" panose="02020603050405020304" pitchFamily="18" typeface="Times New Roman"/>
                <a:cs charset="0" panose="02020603050405020304" pitchFamily="18" typeface="Times New Roman"/>
              </a:rPr>
              <a:t>()</a:t>
            </a:r>
            <a:r>
              <a:rPr b="1" dirty="0" lang="en-US" sz="3200">
                <a:latin charset="0" panose="02020603050405020304" pitchFamily="18" typeface="Times New Roman"/>
                <a:cs charset="0" panose="02020603050405020304" pitchFamily="18" typeface="Times New Roman"/>
              </a:rPr>
              <a:t>  </a:t>
            </a:r>
            <a:r>
              <a:rPr dirty="0" lang="en-US" sz="3200">
                <a:latin charset="0" panose="02020603050405020304" pitchFamily="18" typeface="Times New Roman"/>
                <a:cs charset="0" panose="02020603050405020304" pitchFamily="18" typeface="Times New Roman"/>
              </a:rPr>
              <a:t>-  </a:t>
            </a:r>
            <a:r>
              <a:rPr altLang="ru-RU" dirty="0" lang="ru-RU" sz="3200">
                <a:latin charset="0" panose="02020603050405020304" pitchFamily="18" typeface="Times New Roman"/>
                <a:cs charset="0" panose="02020603050405020304" pitchFamily="18" typeface="Times New Roman"/>
              </a:rPr>
              <a:t>Состоит ли строка из букв</a:t>
            </a:r>
            <a:r>
              <a:rPr dirty="0" lang="en-US" sz="3200">
                <a:latin charset="0" panose="02020603050405020304" pitchFamily="18" typeface="Times New Roman"/>
                <a:cs charset="0" panose="02020603050405020304" pitchFamily="18" typeface="Times New Roman"/>
              </a:rPr>
              <a:t>.</a:t>
            </a:r>
            <a:endParaRPr altLang="ru-BY" dirty="0" lang="ru-BY" sz="3200">
              <a:latin charset="0" panose="02020603050405020304" pitchFamily="18" typeface="Times New Roman"/>
              <a:cs charset="0" panose="02020603050405020304" pitchFamily="18" typeface="Times New Roman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238EF86-5846-49F5-ABB8-92E1D52AE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25" y="2808585"/>
            <a:ext cx="4588357" cy="181985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67BA7A6-359A-47C7-B854-852094C41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776" y="2808585"/>
            <a:ext cx="5390599" cy="181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127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B5EFFF53-3974-460B-B854-13E9096B7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713626"/>
              </p:ext>
            </p:extLst>
          </p:nvPr>
        </p:nvGraphicFramePr>
        <p:xfrm>
          <a:off x="1081668" y="925551"/>
          <a:ext cx="10255405" cy="2810748"/>
        </p:xfrm>
        <a:graphic>
          <a:graphicData uri="http://schemas.openxmlformats.org/drawingml/2006/table">
            <a:tbl>
              <a:tblPr bandRow="1" firstCol="1" firstRow="1">
                <a:tableStyleId>{5C22544A-7EE6-4342-B048-85BDC9FD1C3A}</a:tableStyleId>
              </a:tblPr>
              <a:tblGrid>
                <a:gridCol w="2930116">
                  <a:extLst>
                    <a:ext uri="{9D8B030D-6E8A-4147-A177-3AD203B41FA5}">
                      <a16:colId xmlns:a16="http://schemas.microsoft.com/office/drawing/2014/main" val="1508251585"/>
                    </a:ext>
                  </a:extLst>
                </a:gridCol>
                <a:gridCol w="7325289">
                  <a:extLst>
                    <a:ext uri="{9D8B030D-6E8A-4147-A177-3AD203B41FA5}">
                      <a16:colId xmlns:a16="http://schemas.microsoft.com/office/drawing/2014/main" val="307114567"/>
                    </a:ext>
                  </a:extLst>
                </a:gridCol>
              </a:tblGrid>
              <a:tr h="936812">
                <a:tc>
                  <a:txBody>
                    <a:bodyPr numCol="1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altLang="ru-RU" lang="ru-RU" sz="1200">
                          <a:effectLst/>
                        </a:rPr>
                        <a:t>2. Объединение и разбивка строк</a:t>
                      </a:r>
                      <a:endParaRPr altLang="ru-RU" lang="ru-RU" sz="11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marB="190500" marL="190500" marR="190500" marT="190500"/>
                </a:tc>
                <a:tc>
                  <a:txBody>
                    <a:bodyPr numCol="1"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altLang="ru-RU" lang="ru-RU" sz="1100">
                        <a:effectLst/>
                        <a:latin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marB="190500" marL="190500" marR="190500" marT="190500"/>
                </a:tc>
                <a:extLst>
                  <a:ext uri="{0D108BD9-81ED-4DB2-BD59-A6C34878D82A}">
                    <a16:rowId xmlns:a16="http://schemas.microsoft.com/office/drawing/2014/main" val="1937357606"/>
                  </a:ext>
                </a:extLst>
              </a:tr>
              <a:tr h="936968">
                <a:tc>
                  <a:txBody>
                    <a:bodyPr numCol="1"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altLang="ru-RU" lang="ru-RU" sz="1200">
                          <a:effectLst/>
                        </a:rPr>
                        <a:t>x.join(iterable)</a:t>
                      </a:r>
                      <a:endParaRPr altLang="ru-RU" lang="ru-RU" sz="11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marB="190500" marL="190500" marR="190500" marT="190500"/>
                </a:tc>
                <a:tc>
                  <a:txBody>
                    <a:bodyPr numCol="1"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altLang="ru-RU" dirty="0" lang="ru-RU" sz="1200">
                          <a:effectLst/>
                        </a:rPr>
                        <a:t>Возвращает строку, собранную из элементов указанного объекта, поддерживающего итерирование(например, список строк).</a:t>
                      </a:r>
                      <a:endParaRPr altLang="ru-RU" dirty="0" lang="ru-RU" sz="11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marB="190500" marL="190500" marR="190500" marT="190500"/>
                </a:tc>
                <a:extLst>
                  <a:ext uri="{0D108BD9-81ED-4DB2-BD59-A6C34878D82A}">
                    <a16:rowId xmlns:a16="http://schemas.microsoft.com/office/drawing/2014/main" val="1582769333"/>
                  </a:ext>
                </a:extLst>
              </a:tr>
              <a:tr h="936968">
                <a:tc>
                  <a:txBody>
                    <a:bodyPr numCol="1"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altLang="ru-RU" lang="ru-RU" sz="1200">
                          <a:effectLst/>
                        </a:rPr>
                        <a:t>s.split(x)</a:t>
                      </a:r>
                      <a:endParaRPr altLang="ru-RU" lang="ru-RU" sz="11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marB="190500" marL="190500" marR="190500" marT="190500"/>
                </a:tc>
                <a:tc>
                  <a:txBody>
                    <a:bodyPr numCol="1"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altLang="ru-RU" dirty="0" lang="ru-RU" sz="1200">
                          <a:effectLst/>
                        </a:rPr>
                        <a:t>Разбивает строку s на части, используя специальный разделитель x, и возвращает эти части в виде списка.</a:t>
                      </a:r>
                      <a:endParaRPr altLang="ru-RU" dirty="0" lang="ru-RU" sz="11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marB="190500" marL="190500" marR="190500" marT="190500"/>
                </a:tc>
                <a:extLst>
                  <a:ext uri="{0D108BD9-81ED-4DB2-BD59-A6C34878D82A}">
                    <a16:rowId xmlns:a16="http://schemas.microsoft.com/office/drawing/2014/main" val="2709014706"/>
                  </a:ext>
                </a:extLst>
              </a:tr>
            </a:tbl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EAD17BE-A6DA-4076-BCD1-BE75861C4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667" y="4101956"/>
            <a:ext cx="5014333" cy="139220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EB782EF-D917-4685-9E7F-75177B04A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5801" y="4101956"/>
            <a:ext cx="4564532" cy="139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02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F4B3BDBD-40CA-4A4E-8B29-337C3E496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711658"/>
              </p:ext>
            </p:extLst>
          </p:nvPr>
        </p:nvGraphicFramePr>
        <p:xfrm>
          <a:off x="1066800" y="1126274"/>
          <a:ext cx="10058400" cy="4642360"/>
        </p:xfrm>
        <a:graphic>
          <a:graphicData uri="http://schemas.openxmlformats.org/drawingml/2006/table">
            <a:tbl>
              <a:tblPr bandRow="1" firstCol="1" firstRow="1">
                <a:tableStyleId>{5C22544A-7EE6-4342-B048-85BDC9FD1C3A}</a:tableStyleId>
              </a:tblPr>
              <a:tblGrid>
                <a:gridCol w="2873829">
                  <a:extLst>
                    <a:ext uri="{9D8B030D-6E8A-4147-A177-3AD203B41FA5}">
                      <a16:colId xmlns:a16="http://schemas.microsoft.com/office/drawing/2014/main" val="3387653329"/>
                    </a:ext>
                  </a:extLst>
                </a:gridCol>
                <a:gridCol w="7184571">
                  <a:extLst>
                    <a:ext uri="{9D8B030D-6E8A-4147-A177-3AD203B41FA5}">
                      <a16:colId xmlns:a16="http://schemas.microsoft.com/office/drawing/2014/main" val="1564566298"/>
                    </a:ext>
                  </a:extLst>
                </a:gridCol>
              </a:tblGrid>
              <a:tr h="1090024">
                <a:tc>
                  <a:txBody>
                    <a:bodyPr numCol="1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altLang="ru-RU" lang="ru-RU" sz="1400">
                          <a:effectLst/>
                        </a:rPr>
                        <a:t>3. Поиск и замена внутри строки</a:t>
                      </a:r>
                      <a:endParaRPr altLang="ru-RU" lang="ru-RU" sz="12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marB="190500" marL="190500" marR="190500" marT="190500"/>
                </a:tc>
                <a:tc>
                  <a:txBody>
                    <a:bodyPr numCol="1"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altLang="ru-RU" dirty="0" lang="ru-RU" sz="1200">
                        <a:effectLst/>
                        <a:latin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marB="190500" marL="190500" marR="190500" marT="190500"/>
                </a:tc>
                <a:extLst>
                  <a:ext uri="{0D108BD9-81ED-4DB2-BD59-A6C34878D82A}">
                    <a16:rowId xmlns:a16="http://schemas.microsoft.com/office/drawing/2014/main" val="3274616637"/>
                  </a:ext>
                </a:extLst>
              </a:tr>
              <a:tr h="810368">
                <a:tc>
                  <a:txBody>
                    <a:bodyPr numCol="1"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altLang="ru-RU" lang="ru-RU" sz="1400">
                          <a:effectLst/>
                        </a:rPr>
                        <a:t>s.startswith(prefix)</a:t>
                      </a:r>
                      <a:endParaRPr altLang="ru-RU" lang="ru-RU" sz="12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marB="190500" marL="190500" marR="190500" marT="190500"/>
                </a:tc>
                <a:tc>
                  <a:txBody>
                    <a:bodyPr numCol="1"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altLang="ru-RU" lang="ru-RU" sz="1400">
                          <a:effectLst/>
                        </a:rPr>
                        <a:t>Возвращает True, если строка s начинается с указанного префикса, иначе - False.</a:t>
                      </a:r>
                      <a:endParaRPr altLang="ru-RU" lang="ru-RU" sz="12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marB="190500" marL="190500" marR="190500" marT="190500"/>
                </a:tc>
                <a:extLst>
                  <a:ext uri="{0D108BD9-81ED-4DB2-BD59-A6C34878D82A}">
                    <a16:rowId xmlns:a16="http://schemas.microsoft.com/office/drawing/2014/main" val="3822146748"/>
                  </a:ext>
                </a:extLst>
              </a:tr>
              <a:tr h="810368">
                <a:tc>
                  <a:txBody>
                    <a:bodyPr numCol="1"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altLang="ru-RU" lang="ru-RU" sz="1400">
                          <a:effectLst/>
                        </a:rPr>
                        <a:t>s.endswith(suffix)</a:t>
                      </a:r>
                      <a:endParaRPr altLang="ru-RU" lang="ru-RU" sz="12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marB="190500" marL="190500" marR="190500" marT="190500"/>
                </a:tc>
                <a:tc>
                  <a:txBody>
                    <a:bodyPr numCol="1"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altLang="ru-RU" lang="ru-RU" sz="1400">
                          <a:effectLst/>
                        </a:rPr>
                        <a:t>Возвращает True, если строка s оканчивается указанным постфиксом, иначе - False.</a:t>
                      </a:r>
                      <a:endParaRPr altLang="ru-RU" lang="ru-RU" sz="12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marB="190500" marL="190500" marR="190500" marT="190500"/>
                </a:tc>
                <a:extLst>
                  <a:ext uri="{0D108BD9-81ED-4DB2-BD59-A6C34878D82A}">
                    <a16:rowId xmlns:a16="http://schemas.microsoft.com/office/drawing/2014/main" val="4278212632"/>
                  </a:ext>
                </a:extLst>
              </a:tr>
              <a:tr h="1090206">
                <a:tc>
                  <a:txBody>
                    <a:bodyPr numCol="1"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altLang="ru-RU" lang="ru-RU" sz="1400">
                          <a:effectLst/>
                        </a:rPr>
                        <a:t>s.find(sub)</a:t>
                      </a:r>
                      <a:endParaRPr altLang="ru-RU" lang="ru-RU" sz="12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marB="190500" marL="190500" marR="190500" marT="190500"/>
                </a:tc>
                <a:tc>
                  <a:txBody>
                    <a:bodyPr numCol="1"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altLang="ru-RU" lang="ru-RU" sz="1400">
                          <a:effectLst/>
                        </a:rPr>
                        <a:t>Находит в строке s подстроку sub. Возвращает индекс первого вхождения искомой подстроки. Если же подстрока не найдена, то метод возвращает значение -1.</a:t>
                      </a:r>
                      <a:endParaRPr altLang="ru-RU" lang="ru-RU" sz="12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marB="190500" marL="190500" marR="190500" marT="190500"/>
                </a:tc>
                <a:extLst>
                  <a:ext uri="{0D108BD9-81ED-4DB2-BD59-A6C34878D82A}">
                    <a16:rowId xmlns:a16="http://schemas.microsoft.com/office/drawing/2014/main" val="2282413601"/>
                  </a:ext>
                </a:extLst>
              </a:tr>
              <a:tr h="810368">
                <a:tc>
                  <a:txBody>
                    <a:bodyPr numCol="1"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altLang="ru-RU" lang="ru-RU" sz="1400">
                          <a:effectLst/>
                        </a:rPr>
                        <a:t>s.replace(old, new)</a:t>
                      </a:r>
                      <a:endParaRPr altLang="ru-RU" lang="ru-RU" sz="12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marB="190500" marL="190500" marR="190500" marT="190500"/>
                </a:tc>
                <a:tc>
                  <a:txBody>
                    <a:bodyPr numCol="1"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altLang="ru-RU" dirty="0" lang="ru-RU" sz="1400">
                          <a:effectLst/>
                        </a:rPr>
                        <a:t>Заменяет в строке s все вхождения подстроки </a:t>
                      </a:r>
                      <a:r>
                        <a:rPr altLang="ru-RU" dirty="0" err="1" lang="ru-RU" sz="1400">
                          <a:effectLst/>
                        </a:rPr>
                        <a:t>old</a:t>
                      </a:r>
                      <a:r>
                        <a:rPr altLang="ru-RU" dirty="0" lang="ru-RU" sz="1400">
                          <a:effectLst/>
                        </a:rPr>
                        <a:t> на подстроку </a:t>
                      </a:r>
                      <a:r>
                        <a:rPr altLang="ru-RU" dirty="0" err="1" lang="ru-RU" sz="1400">
                          <a:effectLst/>
                        </a:rPr>
                        <a:t>new</a:t>
                      </a:r>
                      <a:r>
                        <a:rPr altLang="ru-RU" dirty="0" lang="ru-RU" sz="1400">
                          <a:effectLst/>
                        </a:rPr>
                        <a:t>.</a:t>
                      </a:r>
                      <a:endParaRPr altLang="ru-RU" dirty="0" lang="ru-RU" sz="12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marB="190500" marL="190500" marR="190500" marT="190500"/>
                </a:tc>
                <a:extLst>
                  <a:ext uri="{0D108BD9-81ED-4DB2-BD59-A6C34878D82A}">
                    <a16:rowId xmlns:a16="http://schemas.microsoft.com/office/drawing/2014/main" val="1518744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019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3EEC3-6A75-4040-895F-48A67A514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2906"/>
            <a:ext cx="10058400" cy="1371600"/>
          </a:xfrm>
        </p:spPr>
        <p:txBody>
          <a:bodyPr numCol="1"/>
          <a:lstStyle/>
          <a:p>
            <a:pPr algn="ctr"/>
            <a:r>
              <a:rPr altLang="ru-RU" dirty="0" lang="ru-RU">
                <a:latin charset="0" panose="02020603050405020304" pitchFamily="18" typeface="Times New Roman"/>
                <a:cs charset="0" panose="02020603050405020304" pitchFamily="18" typeface="Times New Roman"/>
              </a:rPr>
              <a:t>Проверка домашнего задания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506D507-A134-4EBF-9D0E-121B5C32CF20}"/>
              </a:ext>
            </a:extLst>
          </p:cNvPr>
          <p:cNvSpPr/>
          <p:nvPr/>
        </p:nvSpPr>
        <p:spPr>
          <a:xfrm>
            <a:off x="573578" y="1150396"/>
            <a:ext cx="11421687" cy="2769989"/>
          </a:xfrm>
          <a:prstGeom prst="rect">
            <a:avLst/>
          </a:prstGeom>
        </p:spPr>
        <p:txBody>
          <a:bodyPr numCol="1" wrap="square">
            <a:spAutoFit/>
          </a:bodyPr>
          <a:lstStyle/>
          <a:p>
            <a:r>
              <a:rPr altLang="ru-RU" dirty="0" lang="ru-RU">
                <a:solidFill>
                  <a:srgbClr val="383838"/>
                </a:solidFill>
                <a:latin charset="0" panose="02020603050405020304" pitchFamily="18" typeface="Times New Roman"/>
                <a:cs charset="0" panose="02020603050405020304" pitchFamily="18" typeface="Times New Roman"/>
              </a:rPr>
              <a:t>Форматированный ввод/вывод – это совокупность операций, обеспечивающая ввод/вывод высокого уровня переменных с применением определённого формата ввода/вывода.</a:t>
            </a:r>
          </a:p>
          <a:p>
            <a:endParaRPr altLang="ru-RU" dirty="0" lang="ru-RU">
              <a:solidFill>
                <a:srgbClr val="383838"/>
              </a:solidFill>
              <a:latin charset="0" panose="02020603050405020304" pitchFamily="18" typeface="Times New Roman"/>
              <a:cs charset="0" panose="02020603050405020304" pitchFamily="18" typeface="Times New Roman"/>
            </a:endParaRPr>
          </a:p>
          <a:p>
            <a:r>
              <a:rPr altLang="ru-RU" dirty="0" lang="ru-RU">
                <a:solidFill>
                  <a:srgbClr val="383838"/>
                </a:solidFill>
                <a:latin charset="0" panose="02020603050405020304" pitchFamily="18" typeface="Times New Roman"/>
                <a:cs charset="0" panose="02020603050405020304" pitchFamily="18" typeface="Times New Roman"/>
              </a:rPr>
              <a:t>В Питоне имеется несколько способов форматированного ввода/вывода. Самый простой из них – оператор </a:t>
            </a:r>
            <a:r>
              <a:rPr altLang="ru-RU" dirty="0" err="1" lang="ru-RU">
                <a:solidFill>
                  <a:srgbClr val="383838"/>
                </a:solidFill>
                <a:latin charset="0" panose="02020603050405020304" pitchFamily="18" typeface="Times New Roman"/>
                <a:cs charset="0" panose="02020603050405020304" pitchFamily="18" typeface="Times New Roman"/>
              </a:rPr>
              <a:t>print</a:t>
            </a:r>
            <a:r>
              <a:rPr altLang="ru-RU" dirty="0" lang="ru-RU">
                <a:solidFill>
                  <a:srgbClr val="383838"/>
                </a:solidFill>
                <a:latin charset="0" panose="02020603050405020304" pitchFamily="18" typeface="Times New Roman"/>
                <a:cs charset="0" panose="02020603050405020304" pitchFamily="18" typeface="Times New Roman"/>
              </a:rPr>
              <a:t>, печатающий переменные и строковые константы, применяя формат по умолчанию. </a:t>
            </a:r>
          </a:p>
          <a:p>
            <a:r>
              <a:rPr altLang="ru-RU" dirty="0" lang="ru-RU">
                <a:solidFill>
                  <a:srgbClr val="383838"/>
                </a:solidFill>
                <a:latin charset="0" panose="02020603050405020304" pitchFamily="18" typeface="Times New Roman"/>
                <a:cs charset="0" panose="02020603050405020304" pitchFamily="18" typeface="Times New Roman"/>
              </a:rPr>
              <a:t>Оператор </a:t>
            </a:r>
            <a:r>
              <a:rPr altLang="ru-RU" dirty="0" i="1" lang="ru-RU">
                <a:solidFill>
                  <a:srgbClr val="383838"/>
                </a:solidFill>
                <a:latin charset="0" panose="02020603050405020304" pitchFamily="18" typeface="Times New Roman"/>
                <a:cs charset="0" panose="02020603050405020304" pitchFamily="18" typeface="Times New Roman"/>
              </a:rPr>
              <a:t>%</a:t>
            </a:r>
            <a:r>
              <a:rPr altLang="ru-RU" dirty="0" lang="ru-RU">
                <a:solidFill>
                  <a:srgbClr val="383838"/>
                </a:solidFill>
                <a:latin charset="0" panose="02020603050405020304" pitchFamily="18" typeface="Times New Roman"/>
                <a:cs charset="0" panose="02020603050405020304" pitchFamily="18" typeface="Times New Roman"/>
              </a:rPr>
              <a:t> по отношению к строкам выполняет операцию форматирования и вставки таким образом, что объект, стоящий справа от него, встраивается согласно определенным правилам в строку слева от него:</a:t>
            </a:r>
            <a:endParaRPr dirty="0" lang="en-US">
              <a:solidFill>
                <a:srgbClr val="383838"/>
              </a:solidFill>
              <a:latin charset="0" panose="02020603050405020304" pitchFamily="18" typeface="Times New Roman"/>
              <a:cs charset="0" panose="02020603050405020304" pitchFamily="18" typeface="Times New Roman"/>
            </a:endParaRPr>
          </a:p>
          <a:p>
            <a:pPr algn="ctr"/>
            <a:endParaRPr altLang="ru-RU" b="1" dirty="0" lang="ru-RU" sz="2400">
              <a:latin charset="0" panose="02020603050405020304" pitchFamily="18" typeface="Times New Roman"/>
              <a:cs charset="0" panose="02020603050405020304" pitchFamily="18" typeface="Times New Roman"/>
            </a:endParaRPr>
          </a:p>
          <a:p>
            <a:pPr algn="ctr"/>
            <a:r>
              <a:rPr b="1" dirty="0" lang="en-US" sz="2400">
                <a:latin charset="0" panose="02020603050405020304" pitchFamily="18" typeface="Times New Roman"/>
                <a:cs charset="0" panose="02020603050405020304" pitchFamily="18" typeface="Times New Roman"/>
              </a:rPr>
              <a:t>string % value</a:t>
            </a:r>
            <a:endParaRPr altLang="ru-BY" b="1" dirty="0" lang="ru-BY" sz="2400">
              <a:latin charset="0" panose="02020603050405020304" pitchFamily="18" typeface="Times New Roman"/>
              <a:cs charset="0" panose="02020603050405020304" pitchFamily="18" typeface="Times New Roman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8896F53-E0E4-4E43-A435-5261549D9F97}"/>
              </a:ext>
            </a:extLst>
          </p:cNvPr>
          <p:cNvSpPr/>
          <p:nvPr/>
        </p:nvSpPr>
        <p:spPr>
          <a:xfrm>
            <a:off x="573578" y="3920385"/>
            <a:ext cx="11247120" cy="646331"/>
          </a:xfrm>
          <a:prstGeom prst="rect">
            <a:avLst/>
          </a:prstGeom>
        </p:spPr>
        <p:txBody>
          <a:bodyPr numCol="1" wrap="square">
            <a:spAutoFit/>
          </a:bodyPr>
          <a:lstStyle/>
          <a:p>
            <a:r>
              <a:rPr altLang="ru-RU" dirty="0" lang="ru-RU">
                <a:latin charset="0" panose="02020603050405020304" pitchFamily="18" typeface="Times New Roman"/>
                <a:cs charset="0" panose="02020603050405020304" pitchFamily="18" typeface="Times New Roman"/>
              </a:rPr>
              <a:t>Такой способ форматирования считается старым видимо потому, что заимствован из функции </a:t>
            </a:r>
            <a:r>
              <a:rPr altLang="ru-RU" dirty="0" err="1" lang="ru-RU">
                <a:latin charset="0" panose="02020603050405020304" pitchFamily="18" typeface="Times New Roman"/>
                <a:cs charset="0" panose="02020603050405020304" pitchFamily="18" typeface="Times New Roman"/>
              </a:rPr>
              <a:t>printf</a:t>
            </a:r>
            <a:r>
              <a:rPr altLang="ru-RU" dirty="0" lang="ru-RU">
                <a:latin charset="0" panose="02020603050405020304" pitchFamily="18" typeface="Times New Roman"/>
                <a:cs charset="0" panose="02020603050405020304" pitchFamily="18" typeface="Times New Roman"/>
              </a:rPr>
              <a:t>() языка C, а в </a:t>
            </a:r>
            <a:r>
              <a:rPr altLang="ru-RU" dirty="0" err="1" lang="ru-RU">
                <a:latin charset="0" panose="02020603050405020304" pitchFamily="18" typeface="Times New Roman"/>
                <a:cs charset="0" panose="02020603050405020304" pitchFamily="18" typeface="Times New Roman"/>
              </a:rPr>
              <a:t>Python</a:t>
            </a:r>
            <a:r>
              <a:rPr altLang="ru-RU" dirty="0" lang="ru-RU">
                <a:latin charset="0" panose="02020603050405020304" pitchFamily="18" typeface="Times New Roman"/>
                <a:cs charset="0" panose="02020603050405020304" pitchFamily="18" typeface="Times New Roman"/>
              </a:rPr>
              <a:t>.</a:t>
            </a:r>
            <a:endParaRPr altLang="ru-BY" dirty="0" lang="ru-BY">
              <a:latin charset="0" panose="02020603050405020304" pitchFamily="18" typeface="Times New Roman"/>
              <a:cs charset="0" panose="02020603050405020304" pitchFamily="18"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200DF2-9F03-43EA-B612-458076208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78" y="4683404"/>
            <a:ext cx="3977985" cy="145554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C8A7E3-58B8-4232-A2AD-8003C3544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437" y="4683404"/>
            <a:ext cx="3977986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46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685600-16FA-4AED-8E75-56CCE3C894BF}"/>
              </a:ext>
            </a:extLst>
          </p:cNvPr>
          <p:cNvSpPr txBox="1"/>
          <p:nvPr/>
        </p:nvSpPr>
        <p:spPr>
          <a:xfrm>
            <a:off x="773085" y="982176"/>
            <a:ext cx="11080864" cy="4524315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altLang="ru-RU" b="1" dirty="0" lang="ru-RU" sz="24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Функции поиска</a:t>
            </a:r>
            <a:endParaRPr b="1" dirty="0" lang="en-US" sz="2400">
              <a:solidFill>
                <a:srgbClr val="252525"/>
              </a:solidFill>
              <a:effectLst/>
              <a:latin charset="0" panose="02020603050405020304" pitchFamily="18" typeface="Times New Roman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br>
              <a:rPr altLang="ru-RU" dirty="0" lang="ru-RU" sz="24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</a:br>
            <a:r>
              <a:rPr altLang="ru-RU" dirty="0" lang="ru-RU" sz="24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В </a:t>
            </a:r>
            <a:r>
              <a:rPr altLang="ru-RU" dirty="0" err="1" lang="ru-RU" sz="24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Python</a:t>
            </a:r>
            <a:r>
              <a:rPr altLang="ru-RU" dirty="0" lang="ru-RU" sz="24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существует две похожих функции для поиска подстроки - </a:t>
            </a:r>
            <a:r>
              <a:rPr altLang="ru-RU" b="1" dirty="0" err="1" lang="ru-RU" sz="2400">
                <a:solidFill>
                  <a:srgbClr val="007C77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find</a:t>
            </a:r>
            <a:r>
              <a:rPr altLang="ru-RU" b="1" dirty="0" lang="ru-RU" sz="2400">
                <a:solidFill>
                  <a:srgbClr val="007C77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()</a:t>
            </a:r>
            <a:r>
              <a:rPr altLang="ru-RU" dirty="0" lang="ru-RU" sz="2400">
                <a:solidFill>
                  <a:srgbClr val="000000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(относится к группе строковых методов)</a:t>
            </a:r>
            <a:r>
              <a:rPr altLang="ru-RU" dirty="0" lang="ru-RU" sz="24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 и </a:t>
            </a:r>
            <a:r>
              <a:rPr altLang="ru-RU" b="1" dirty="0" err="1" lang="ru-RU" sz="2400">
                <a:solidFill>
                  <a:srgbClr val="007C77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index</a:t>
            </a:r>
            <a:r>
              <a:rPr altLang="ru-RU" b="1" dirty="0" lang="ru-RU" sz="2400">
                <a:solidFill>
                  <a:srgbClr val="007C77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()</a:t>
            </a:r>
            <a:r>
              <a:rPr b="1" dirty="0" lang="en-US" sz="2400">
                <a:solidFill>
                  <a:srgbClr val="000000"/>
                </a:solidFill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. </a:t>
            </a:r>
            <a:r>
              <a:rPr altLang="ru-RU" dirty="0" lang="ru-RU" sz="24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Разница в том, что </a:t>
            </a:r>
            <a:r>
              <a:rPr altLang="ru-RU" b="1" dirty="0" err="1" lang="ru-RU" sz="2400">
                <a:solidFill>
                  <a:srgbClr val="007C77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find</a:t>
            </a:r>
            <a:r>
              <a:rPr altLang="ru-RU" b="1" dirty="0" lang="ru-RU" sz="2400">
                <a:solidFill>
                  <a:srgbClr val="007C77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()</a:t>
            </a:r>
            <a:r>
              <a:rPr altLang="ru-RU" dirty="0" lang="ru-RU" sz="24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 вернет </a:t>
            </a:r>
            <a:r>
              <a:rPr altLang="ru-RU" b="1" dirty="0" lang="ru-RU" sz="2400">
                <a:solidFill>
                  <a:srgbClr val="007C77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-1</a:t>
            </a:r>
            <a:r>
              <a:rPr altLang="ru-RU" dirty="0" lang="ru-RU" sz="24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, если не найдет искомое, а </a:t>
            </a:r>
            <a:r>
              <a:rPr altLang="ru-RU" b="1" dirty="0" err="1" lang="ru-RU" sz="2400">
                <a:solidFill>
                  <a:srgbClr val="007C77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index</a:t>
            </a:r>
            <a:r>
              <a:rPr altLang="ru-RU" b="1" dirty="0" lang="ru-RU" sz="2400">
                <a:solidFill>
                  <a:srgbClr val="007C77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()</a:t>
            </a:r>
            <a:r>
              <a:rPr altLang="ru-RU" dirty="0" lang="ru-RU" sz="24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 выкинет исключение </a:t>
            </a:r>
            <a:r>
              <a:rPr altLang="ru-RU" b="1" dirty="0" err="1" lang="ru-RU" sz="2400">
                <a:solidFill>
                  <a:srgbClr val="007C77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ValueError</a:t>
            </a:r>
            <a:r>
              <a:rPr altLang="ru-RU" dirty="0" lang="ru-RU" sz="24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.</a:t>
            </a:r>
            <a:br>
              <a:rPr altLang="ru-RU" dirty="0" lang="ru-RU" sz="24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</a:br>
            <a:br>
              <a:rPr altLang="ru-RU" dirty="0" lang="ru-RU" sz="24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</a:br>
            <a:r>
              <a:rPr altLang="ru-RU" dirty="0" lang="ru-RU" sz="24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Кроме того, необходимо помнить, что если нужно только удостовериться, что подстрока присутствует внутри строки - можно просто воспользоваться методом </a:t>
            </a:r>
            <a:r>
              <a:rPr altLang="ru-RU" b="1" dirty="0" err="1" lang="ru-RU" sz="2400">
                <a:solidFill>
                  <a:srgbClr val="007C77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in</a:t>
            </a:r>
            <a:r>
              <a:rPr altLang="ru-RU" dirty="0" lang="ru-RU" sz="24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:</a:t>
            </a:r>
            <a:br>
              <a:rPr altLang="ru-RU" dirty="0" lang="ru-RU" sz="24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</a:br>
            <a:r>
              <a:rPr altLang="ru-RU" b="1" dirty="0" lang="ru-RU" sz="2400">
                <a:solidFill>
                  <a:srgbClr val="5B5656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'</a:t>
            </a:r>
            <a:r>
              <a:rPr altLang="ru-RU" b="1" dirty="0" err="1" lang="ru-RU" sz="2400">
                <a:solidFill>
                  <a:srgbClr val="5B5656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Py</a:t>
            </a:r>
            <a:r>
              <a:rPr altLang="ru-RU" b="1" dirty="0" lang="ru-RU" sz="2400">
                <a:solidFill>
                  <a:srgbClr val="5B5656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' </a:t>
            </a:r>
            <a:r>
              <a:rPr altLang="ru-RU" b="1" dirty="0" err="1" lang="ru-RU" sz="2400">
                <a:solidFill>
                  <a:srgbClr val="5B5656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in</a:t>
            </a:r>
            <a:r>
              <a:rPr altLang="ru-RU" b="1" dirty="0" lang="ru-RU" sz="2400">
                <a:solidFill>
                  <a:srgbClr val="5B5656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'</a:t>
            </a:r>
            <a:r>
              <a:rPr altLang="ru-RU" b="1" dirty="0" err="1" lang="ru-RU" sz="2400">
                <a:solidFill>
                  <a:srgbClr val="5B5656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Python</a:t>
            </a:r>
            <a:r>
              <a:rPr altLang="ru-RU" b="1" dirty="0" lang="ru-RU" sz="2400">
                <a:solidFill>
                  <a:srgbClr val="5B5656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’ </a:t>
            </a:r>
            <a:r>
              <a:rPr b="1" dirty="0" lang="en-US" sz="2400">
                <a:solidFill>
                  <a:srgbClr val="5B5656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#</a:t>
            </a:r>
            <a:r>
              <a:rPr altLang="ru-RU" b="1" dirty="0" lang="ru-RU" sz="2400">
                <a:solidFill>
                  <a:srgbClr val="5B5656"/>
                </a:solidFill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</a:t>
            </a:r>
            <a:r>
              <a:rPr altLang="ru-RU" b="1" dirty="0" err="1" lang="ru-RU" sz="2400">
                <a:solidFill>
                  <a:srgbClr val="5B5656"/>
                </a:solidFill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True</a:t>
            </a:r>
            <a:r>
              <a:rPr altLang="ru-RU" b="1" dirty="0" lang="ru-RU" sz="2400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</a:t>
            </a:r>
            <a:endParaRPr altLang="ru-RU" b="1" dirty="0" lang="ru-RU" sz="2400">
              <a:solidFill>
                <a:srgbClr val="5B5656"/>
              </a:solidFill>
              <a:effectLst/>
              <a:latin charset="0" panose="02020603050405020304" pitchFamily="18" typeface="Times New Roman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endParaRPr altLang="ru-RU" dirty="0" lang="ru-RU" sz="2400">
              <a:latin charset="0" panose="02020603050405020304" pitchFamily="18" typeface="Times New Roman"/>
              <a:cs charset="0" panose="02020603050405020304" pitchFamily="18"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6459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A80D03-1C8D-4BD1-B06A-0CE88240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05017"/>
            <a:ext cx="10058400" cy="1371600"/>
          </a:xfrm>
        </p:spPr>
        <p:txBody>
          <a:bodyPr numCol="1">
            <a:noAutofit/>
          </a:bodyPr>
          <a:lstStyle/>
          <a:p>
            <a:r>
              <a:rPr altLang="ru-RU" dirty="0" lang="ru-RU">
                <a:latin charset="0" panose="02020603050405020304" pitchFamily="18" typeface="Times New Roman"/>
                <a:cs charset="0" panose="02020603050405020304" pitchFamily="18" typeface="Times New Roman"/>
              </a:rPr>
              <a:t>Задание №</a:t>
            </a:r>
            <a:r>
              <a:rPr dirty="0" lang="en-US">
                <a:latin charset="0" panose="02020603050405020304" pitchFamily="18" typeface="Times New Roman"/>
                <a:cs charset="0" panose="02020603050405020304" pitchFamily="18" typeface="Times New Roman"/>
              </a:rPr>
              <a:t>5</a:t>
            </a:r>
            <a:br>
              <a:rPr altLang="ru-RU" dirty="0" lang="ru-RU">
                <a:latin charset="0" panose="02020603050405020304" pitchFamily="18" typeface="Times New Roman"/>
                <a:cs charset="0" panose="02020603050405020304" pitchFamily="18" typeface="Times New Roman"/>
              </a:rPr>
            </a:br>
            <a:br>
              <a:rPr altLang="ru-RU" dirty="0" lang="ru-RU">
                <a:latin charset="0" panose="02020603050405020304" pitchFamily="18" typeface="Times New Roman"/>
                <a:cs charset="0" panose="02020603050405020304" pitchFamily="18" typeface="Times New Roman"/>
              </a:rPr>
            </a:br>
            <a:endParaRPr altLang="ru-RU" dirty="0" lang="ru-RU">
              <a:latin charset="0" panose="02020603050405020304" pitchFamily="18" typeface="Times New Roman"/>
              <a:cs charset="0" panose="02020603050405020304" pitchFamily="18"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A57207-0F80-412C-9F64-557A30CCE9E2}"/>
              </a:ext>
            </a:extLst>
          </p:cNvPr>
          <p:cNvSpPr txBox="1"/>
          <p:nvPr/>
        </p:nvSpPr>
        <p:spPr>
          <a:xfrm>
            <a:off x="1066800" y="2044829"/>
            <a:ext cx="9946887" cy="3539430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altLang="ru-RU" dirty="0" lang="ru-RU" sz="2800">
                <a:latin charset="0" panose="02020603050405020304" pitchFamily="18" typeface="Times New Roman"/>
                <a:cs charset="0" panose="02020603050405020304" pitchFamily="18" typeface="Times New Roman"/>
              </a:rPr>
              <a:t>Дана строка, состоящая ровно из двух слов, разделенных пробелом.</a:t>
            </a:r>
          </a:p>
          <a:p>
            <a:r>
              <a:rPr altLang="ru-RU" dirty="0" lang="ru-RU" sz="2800">
                <a:latin charset="0" panose="02020603050405020304" pitchFamily="18" typeface="Times New Roman"/>
                <a:cs charset="0" panose="02020603050405020304" pitchFamily="18" typeface="Times New Roman"/>
              </a:rPr>
              <a:t>Переставьте эти слова местами. Результат запишите в строку и</a:t>
            </a:r>
          </a:p>
          <a:p>
            <a:r>
              <a:rPr altLang="ru-RU" dirty="0" lang="ru-RU" sz="2800">
                <a:latin charset="0" panose="02020603050405020304" pitchFamily="18" typeface="Times New Roman"/>
                <a:cs charset="0" panose="02020603050405020304" pitchFamily="18" typeface="Times New Roman"/>
              </a:rPr>
              <a:t>выведите получившуюся строку.</a:t>
            </a:r>
          </a:p>
          <a:p>
            <a:r>
              <a:rPr altLang="ru-RU" dirty="0" lang="ru-RU" sz="2800">
                <a:latin charset="0" panose="02020603050405020304" pitchFamily="18" typeface="Times New Roman"/>
                <a:cs charset="0" panose="02020603050405020304" pitchFamily="18" typeface="Times New Roman"/>
              </a:rPr>
              <a:t>Замените в этой строке все цифры 1 на слово </a:t>
            </a:r>
            <a:r>
              <a:rPr altLang="ru-RU" dirty="0" err="1" lang="ru-RU" sz="2800">
                <a:latin charset="0" panose="02020603050405020304" pitchFamily="18" typeface="Times New Roman"/>
                <a:cs charset="0" panose="02020603050405020304" pitchFamily="18" typeface="Times New Roman"/>
              </a:rPr>
              <a:t>one</a:t>
            </a:r>
            <a:endParaRPr dirty="0" lang="en-US" sz="2800">
              <a:latin charset="0" panose="02020603050405020304" pitchFamily="18" typeface="Times New Roman"/>
              <a:cs charset="0" panose="02020603050405020304" pitchFamily="18" typeface="Times New Roman"/>
            </a:endParaRPr>
          </a:p>
          <a:p>
            <a:endParaRPr dirty="0" lang="en-US" sz="2800">
              <a:latin charset="0" panose="02020603050405020304" pitchFamily="18" typeface="Times New Roman"/>
              <a:cs charset="0" panose="02020603050405020304" pitchFamily="18" typeface="Times New Roman"/>
            </a:endParaRPr>
          </a:p>
          <a:p>
            <a:endParaRPr dirty="0" lang="en-US" sz="2800">
              <a:latin charset="0" panose="02020603050405020304" pitchFamily="18" typeface="Times New Roman"/>
              <a:cs charset="0" panose="02020603050405020304" pitchFamily="18" typeface="Times New Roman"/>
            </a:endParaRPr>
          </a:p>
          <a:p>
            <a:r>
              <a:rPr altLang="ru-RU" dirty="0" i="1" lang="ru-RU" sz="2400">
                <a:latin charset="0" panose="02020603050405020304" pitchFamily="18" typeface="Times New Roman"/>
                <a:cs charset="0" panose="02020603050405020304" pitchFamily="18" typeface="Times New Roman"/>
              </a:rPr>
              <a:t>Примечание</a:t>
            </a:r>
            <a:r>
              <a:rPr dirty="0" i="1" lang="en-US" sz="2400">
                <a:latin charset="0" panose="02020603050405020304" pitchFamily="18" typeface="Times New Roman"/>
                <a:cs charset="0" panose="02020603050405020304" pitchFamily="18" typeface="Times New Roman"/>
              </a:rPr>
              <a:t>: </a:t>
            </a:r>
            <a:r>
              <a:rPr altLang="ru-RU" dirty="0" i="1" lang="ru-RU" sz="2400">
                <a:latin charset="0" panose="02020603050405020304" pitchFamily="18" typeface="Times New Roman"/>
                <a:cs charset="0" panose="02020603050405020304" pitchFamily="18" typeface="Times New Roman"/>
              </a:rPr>
              <a:t>решить без использования функции </a:t>
            </a:r>
            <a:r>
              <a:rPr dirty="0" i="1" lang="en-US" sz="2400">
                <a:latin charset="0" panose="02020603050405020304" pitchFamily="18" typeface="Times New Roman"/>
                <a:cs charset="0" panose="02020603050405020304" pitchFamily="18" typeface="Times New Roman"/>
              </a:rPr>
              <a:t>split</a:t>
            </a:r>
            <a:endParaRPr altLang="ru-RU" dirty="0" i="1" lang="ru-RU" sz="2400">
              <a:latin charset="0" panose="02020603050405020304" pitchFamily="18" typeface="Times New Roman"/>
              <a:cs charset="0" panose="02020603050405020304" pitchFamily="18"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74205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B3AB40-C8BD-4002-8DA2-259D9E57A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345" y="0"/>
            <a:ext cx="10058400" cy="1371600"/>
          </a:xfrm>
        </p:spPr>
        <p:txBody>
          <a:bodyPr numCol="1">
            <a:normAutofit fontScale="9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br>
              <a:rPr altLang="ru-RU" b="1" dirty="0" lang="ru-RU" sz="4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</a:br>
            <a:r>
              <a:rPr altLang="ru-RU" b="1" dirty="0" lang="ru-RU" sz="4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Домашнее задание</a:t>
            </a:r>
            <a:br>
              <a:rPr altLang="ru-RU" dirty="0" lang="ru-RU" sz="1800">
                <a:effectLst/>
                <a:latin charset="0" panose="020F0502020204030204" pitchFamily="34" typeface="Calibri"/>
                <a:ea charset="0" panose="020F0502020204030204" pitchFamily="34" typeface="Calibri"/>
                <a:cs charset="0" panose="02020603050405020304" pitchFamily="18" typeface="Times New Roman"/>
              </a:rPr>
            </a:br>
            <a:br>
              <a:rPr altLang="ru-RU" dirty="0" lang="ru-RU" sz="1800">
                <a:effectLst/>
                <a:latin charset="0" panose="020F0502020204030204" pitchFamily="34" typeface="Calibri"/>
                <a:ea charset="0" panose="020F0502020204030204" pitchFamily="34" typeface="Calibri"/>
                <a:cs charset="0" panose="02020603050405020304" pitchFamily="18" typeface="Times New Roman"/>
              </a:rPr>
            </a:br>
            <a:endParaRPr altLang="ru-RU" dirty="0"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CEE52-26A5-44A7-A949-611669097354}"/>
              </a:ext>
            </a:extLst>
          </p:cNvPr>
          <p:cNvSpPr txBox="1"/>
          <p:nvPr/>
        </p:nvSpPr>
        <p:spPr>
          <a:xfrm>
            <a:off x="684687" y="982553"/>
            <a:ext cx="10612243" cy="5359737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b="1" dirty="0" lang="ru-RU" sz="16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Задача №1</a:t>
            </a:r>
            <a:endParaRPr altLang="ru-RU" dirty="0" lang="ru-RU" sz="16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fontAlgn="base">
              <a:spcAft>
                <a:spcPts val="1920"/>
              </a:spcAft>
            </a:pPr>
            <a:r>
              <a:rPr altLang="ru-RU" dirty="0" lang="ru-RU" sz="1600">
                <a:effectLst/>
                <a:latin charset="0" panose="02020603050405020304" pitchFamily="18" typeface="Times New Roman"/>
                <a:ea charset="0" panose="02020603050405020304" pitchFamily="18" typeface="Times New Roman"/>
              </a:rPr>
              <a:t>Дана строка.</a:t>
            </a:r>
          </a:p>
          <a:p>
            <a:pPr algn="l" fontAlgn="base">
              <a:spcAft>
                <a:spcPts val="1920"/>
              </a:spcAft>
            </a:pPr>
            <a:r>
              <a:rPr altLang="ru-RU" dirty="0" lang="ru-RU" sz="1600">
                <a:effectLst/>
                <a:latin charset="0" panose="02020603050405020304" pitchFamily="18" typeface="Times New Roman"/>
                <a:ea charset="0" panose="02020603050405020304" pitchFamily="18" typeface="Times New Roman"/>
              </a:rPr>
              <a:t>Сначала выведите третий символ этой строки.</a:t>
            </a:r>
          </a:p>
          <a:p>
            <a:pPr algn="l" fontAlgn="base">
              <a:spcAft>
                <a:spcPts val="1920"/>
              </a:spcAft>
            </a:pPr>
            <a:r>
              <a:rPr altLang="ru-RU" dirty="0" lang="ru-RU" sz="1600">
                <a:effectLst/>
                <a:latin charset="0" panose="02020603050405020304" pitchFamily="18" typeface="Times New Roman"/>
                <a:ea charset="0" panose="02020603050405020304" pitchFamily="18" typeface="Times New Roman"/>
              </a:rPr>
              <a:t>Во второй строке выведите предпоследний символ этой строки.</a:t>
            </a:r>
          </a:p>
          <a:p>
            <a:pPr algn="l" fontAlgn="base">
              <a:spcAft>
                <a:spcPts val="1920"/>
              </a:spcAft>
            </a:pPr>
            <a:r>
              <a:rPr altLang="ru-RU" dirty="0" lang="ru-RU" sz="1600">
                <a:effectLst/>
                <a:latin charset="0" panose="02020603050405020304" pitchFamily="18" typeface="Times New Roman"/>
                <a:ea charset="0" panose="02020603050405020304" pitchFamily="18" typeface="Times New Roman"/>
              </a:rPr>
              <a:t>В третьей строке выведите первые пять символов этой строки.</a:t>
            </a:r>
          </a:p>
          <a:p>
            <a:pPr algn="l" fontAlgn="base">
              <a:spcAft>
                <a:spcPts val="1920"/>
              </a:spcAft>
            </a:pPr>
            <a:r>
              <a:rPr altLang="ru-RU" dirty="0" lang="ru-RU" sz="1600">
                <a:effectLst/>
                <a:latin charset="0" panose="02020603050405020304" pitchFamily="18" typeface="Times New Roman"/>
                <a:ea charset="0" panose="02020603050405020304" pitchFamily="18" typeface="Times New Roman"/>
              </a:rPr>
              <a:t>В четвертой строке выведите всю строку, кроме последних двух символов.</a:t>
            </a:r>
          </a:p>
          <a:p>
            <a:pPr algn="l" fontAlgn="base">
              <a:spcAft>
                <a:spcPts val="1920"/>
              </a:spcAft>
            </a:pPr>
            <a:r>
              <a:rPr altLang="ru-RU" dirty="0" lang="ru-RU" sz="1600">
                <a:effectLst/>
                <a:latin charset="0" panose="02020603050405020304" pitchFamily="18" typeface="Times New Roman"/>
                <a:ea charset="0" panose="02020603050405020304" pitchFamily="18" typeface="Times New Roman"/>
              </a:rPr>
              <a:t>В пятой строке выведите все символы с четными индексами (считая, что индексация начинается с 0, поэтому символы выводятся начиная с первого).</a:t>
            </a:r>
          </a:p>
          <a:p>
            <a:pPr algn="l" fontAlgn="base">
              <a:spcAft>
                <a:spcPts val="1920"/>
              </a:spcAft>
            </a:pPr>
            <a:r>
              <a:rPr altLang="ru-RU" dirty="0" lang="ru-RU" sz="1600">
                <a:effectLst/>
                <a:latin charset="0" panose="02020603050405020304" pitchFamily="18" typeface="Times New Roman"/>
                <a:ea charset="0" panose="02020603050405020304" pitchFamily="18" typeface="Times New Roman"/>
              </a:rPr>
              <a:t>В шестой строке выведите все символы с нечетными индексами, то есть начиная со второго символа строки.</a:t>
            </a:r>
          </a:p>
          <a:p>
            <a:pPr algn="l" fontAlgn="base">
              <a:spcAft>
                <a:spcPts val="1920"/>
              </a:spcAft>
            </a:pPr>
            <a:r>
              <a:rPr altLang="ru-RU" dirty="0" lang="ru-RU" sz="1600">
                <a:effectLst/>
                <a:latin charset="0" panose="02020603050405020304" pitchFamily="18" typeface="Times New Roman"/>
                <a:ea charset="0" panose="02020603050405020304" pitchFamily="18" typeface="Times New Roman"/>
              </a:rPr>
              <a:t>В седьмой строке выведите все символы в обратном порядке.</a:t>
            </a:r>
          </a:p>
          <a:p>
            <a:pPr algn="l" fontAlgn="base">
              <a:spcAft>
                <a:spcPts val="1920"/>
              </a:spcAft>
            </a:pPr>
            <a:r>
              <a:rPr altLang="ru-RU" dirty="0" lang="ru-RU" sz="1600">
                <a:effectLst/>
                <a:latin charset="0" panose="02020603050405020304" pitchFamily="18" typeface="Times New Roman"/>
                <a:ea charset="0" panose="02020603050405020304" pitchFamily="18" typeface="Times New Roman"/>
              </a:rPr>
              <a:t>В восьмой строке выведите все символы строки через один в обратном порядке, начиная с последнего.</a:t>
            </a:r>
          </a:p>
          <a:p>
            <a:pPr algn="l" fontAlgn="base">
              <a:spcAft>
                <a:spcPts val="1920"/>
              </a:spcAft>
            </a:pPr>
            <a:r>
              <a:rPr altLang="ru-RU" dirty="0" lang="ru-RU" sz="1600">
                <a:effectLst/>
                <a:latin charset="0" panose="02020603050405020304" pitchFamily="18" typeface="Times New Roman"/>
                <a:ea charset="0" panose="02020603050405020304" pitchFamily="18" typeface="Times New Roman"/>
              </a:rPr>
              <a:t>В девятой строке выведите длину данной строки.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9B81A2B-D780-4367-BDEA-369786CA1E4B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99021" y="1251033"/>
            <a:ext cx="3487095" cy="255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16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3EEC3-6A75-4040-895F-48A67A514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587653"/>
            <a:ext cx="10058400" cy="1371600"/>
          </a:xfrm>
        </p:spPr>
        <p:txBody>
          <a:bodyPr numCol="1"/>
          <a:lstStyle/>
          <a:p>
            <a:pPr algn="ctr"/>
            <a:r>
              <a:rPr altLang="ru-RU" dirty="0" lang="ru-RU">
                <a:latin charset="0" panose="02020603050405020304" pitchFamily="18" typeface="Times New Roman"/>
                <a:cs charset="0" panose="02020603050405020304" pitchFamily="18" typeface="Times New Roman"/>
              </a:rPr>
              <a:t>Проверка домашнего задания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1D2B70C-0A89-478C-B065-7883DB6CF79C}"/>
              </a:ext>
            </a:extLst>
          </p:cNvPr>
          <p:cNvSpPr/>
          <p:nvPr/>
        </p:nvSpPr>
        <p:spPr>
          <a:xfrm>
            <a:off x="842700" y="2516814"/>
            <a:ext cx="10506597" cy="2381934"/>
          </a:xfrm>
          <a:prstGeom prst="rect">
            <a:avLst/>
          </a:prstGeom>
        </p:spPr>
        <p:txBody>
          <a:bodyPr numCol="1"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b="1" dirty="0" lang="ru-RU" sz="3200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Задача №1</a:t>
            </a:r>
            <a:r>
              <a:rPr altLang="ru-RU" dirty="0" lang="ru-RU" sz="3200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: Лотерея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dirty="0" lang="ru-RU" sz="3200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Реализуйте свою игру лотереи с выбором числа или набора чисел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altLang="ru-RU" dirty="0" lang="ru-RU" sz="3200"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59588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5661D75-A38A-4263-B326-F55C0F0DC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517" y="89209"/>
            <a:ext cx="10058400" cy="1371600"/>
          </a:xfrm>
        </p:spPr>
        <p:txBody>
          <a:bodyPr numCol="1"/>
          <a:lstStyle/>
          <a:p>
            <a:pPr algn="ctr"/>
            <a:r>
              <a:rPr altLang="ru-RU" dirty="0" lang="ru-RU">
                <a:latin charset="0" panose="02020603050405020304" pitchFamily="18" typeface="Times New Roman"/>
                <a:cs charset="0" panose="02020603050405020304" pitchFamily="18" typeface="Times New Roman"/>
              </a:rPr>
              <a:t>Решение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1CACC72-E24A-44A8-94DC-F25E0097A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042" y="1045932"/>
            <a:ext cx="622935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61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3EEC3-6A75-4040-895F-48A67A514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587653"/>
            <a:ext cx="10058400" cy="1371600"/>
          </a:xfrm>
        </p:spPr>
        <p:txBody>
          <a:bodyPr numCol="1"/>
          <a:lstStyle/>
          <a:p>
            <a:pPr algn="ctr"/>
            <a:r>
              <a:rPr altLang="ru-RU" dirty="0" lang="ru-RU">
                <a:latin charset="0" panose="02020603050405020304" pitchFamily="18" typeface="Times New Roman"/>
                <a:cs charset="0" panose="02020603050405020304" pitchFamily="18" typeface="Times New Roman"/>
              </a:rPr>
              <a:t>Проверка домашнего задания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1D2B70C-0A89-478C-B065-7883DB6CF79C}"/>
              </a:ext>
            </a:extLst>
          </p:cNvPr>
          <p:cNvSpPr/>
          <p:nvPr/>
        </p:nvSpPr>
        <p:spPr>
          <a:xfrm>
            <a:off x="842701" y="3044061"/>
            <a:ext cx="10506597" cy="2484526"/>
          </a:xfrm>
          <a:prstGeom prst="rect">
            <a:avLst/>
          </a:prstGeom>
        </p:spPr>
        <p:txBody>
          <a:bodyPr numCol="1"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b="1" dirty="0" lang="ru-RU" sz="3200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Задача №2</a:t>
            </a:r>
            <a:r>
              <a:rPr altLang="ru-RU" dirty="0" lang="ru-RU" sz="3200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: Человек вводит день и месяц своего рождения,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dirty="0" lang="ru-RU" sz="3200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выведите, кем он является по знаку зодиака и сколько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dirty="0" lang="ru-RU" sz="3200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ему сейчас лет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altLang="ru-RU" dirty="0" lang="ru-RU" sz="3200"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77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818759D-DEB5-4E26-84F5-00F845A69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60851"/>
            <a:ext cx="10058400" cy="1371600"/>
          </a:xfrm>
        </p:spPr>
        <p:txBody>
          <a:bodyPr numCol="1"/>
          <a:lstStyle/>
          <a:p>
            <a:pPr algn="ctr"/>
            <a:r>
              <a:rPr altLang="ru-RU" dirty="0" lang="ru-RU">
                <a:latin charset="0" panose="02020603050405020304" pitchFamily="18" typeface="Times New Roman"/>
                <a:cs charset="0" panose="02020603050405020304" pitchFamily="18" typeface="Times New Roman"/>
              </a:rPr>
              <a:t>Решение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90477A3-15CE-4A39-9DE8-4B9C125CD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85" y="924206"/>
            <a:ext cx="3586494" cy="545314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AD213F0-0A01-4A2C-A55B-7D992E51B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164" y="924206"/>
            <a:ext cx="3586494" cy="545314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8949FE5-0803-4B98-BCE3-BF612DA29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4643" y="5128953"/>
            <a:ext cx="3018237" cy="124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8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EFE51A-E092-4B00-8E92-C81BB793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pPr algn="ctr"/>
            <a:r>
              <a:rPr altLang="ru-RU" dirty="0" lang="ru-RU">
                <a:latin charset="0" panose="02020603050405020304" pitchFamily="18" typeface="Times New Roman"/>
                <a:cs charset="0" panose="02020603050405020304" pitchFamily="18" typeface="Times New Roman"/>
              </a:rPr>
              <a:t>План занятия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73EEBF-1004-4DC3-A779-0E09E9E28F8F}"/>
              </a:ext>
            </a:extLst>
          </p:cNvPr>
          <p:cNvSpPr txBox="1"/>
          <p:nvPr/>
        </p:nvSpPr>
        <p:spPr>
          <a:xfrm>
            <a:off x="1187669" y="2154621"/>
            <a:ext cx="8818179" cy="2219838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indent="-342900" lvl="0" marL="342900">
              <a:lnSpc>
                <a:spcPct val="150000"/>
              </a:lnSpc>
              <a:buFont typeface="+mj-lt"/>
              <a:buAutoNum type="arabicParenR"/>
            </a:pPr>
            <a:r>
              <a:rPr altLang="ru-RU" dirty="0" lang="ru-RU" sz="3200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Строки. Их реализация в Питоне.</a:t>
            </a:r>
          </a:p>
          <a:p>
            <a:pPr indent="-342900" lvl="0" marL="342900">
              <a:lnSpc>
                <a:spcPct val="150000"/>
              </a:lnSpc>
              <a:buFont typeface="+mj-lt"/>
              <a:buAutoNum type="arabicParenR"/>
            </a:pPr>
            <a:r>
              <a:rPr altLang="ru-RU" dirty="0" lang="ru-RU" sz="3200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Срезы. Подстроки.</a:t>
            </a:r>
          </a:p>
          <a:p>
            <a:pPr indent="-342900" lvl="0" marL="342900">
              <a:lnSpc>
                <a:spcPct val="150000"/>
              </a:lnSpc>
              <a:buFont typeface="+mj-lt"/>
              <a:buAutoNum type="arabicParenR"/>
            </a:pPr>
            <a:r>
              <a:rPr altLang="ru-RU" dirty="0" lang="ru-RU" sz="3200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Форматированный вывод строк.</a:t>
            </a:r>
          </a:p>
        </p:txBody>
      </p:sp>
    </p:spTree>
    <p:extLst>
      <p:ext uri="{BB962C8B-B14F-4D97-AF65-F5344CB8AC3E}">
        <p14:creationId xmlns:p14="http://schemas.microsoft.com/office/powerpoint/2010/main" val="2908424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4DEDA-A6B6-459C-846E-961C7B3DE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0649"/>
            <a:ext cx="10058400" cy="1371600"/>
          </a:xfrm>
        </p:spPr>
        <p:txBody>
          <a:bodyPr numCol="1">
            <a:normAutofit/>
          </a:bodyPr>
          <a:lstStyle/>
          <a:p>
            <a:pPr algn="ctr" lvl="0">
              <a:lnSpc>
                <a:spcPct val="150000"/>
              </a:lnSpc>
            </a:pPr>
            <a:r>
              <a:rPr altLang="ru-RU" dirty="0" lang="ru-RU" sz="3600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Строки. Их реализация в Питоне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C0DADF-FA77-47E7-8C25-601789430279}"/>
              </a:ext>
            </a:extLst>
          </p:cNvPr>
          <p:cNvSpPr txBox="1"/>
          <p:nvPr/>
        </p:nvSpPr>
        <p:spPr>
          <a:xfrm>
            <a:off x="799170" y="1388415"/>
            <a:ext cx="10861288" cy="215328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b="1" dirty="0" i="1" lang="ru-RU" sz="2400">
                <a:solidFill>
                  <a:srgbClr val="252525"/>
                </a:solidFill>
                <a:effectLst/>
                <a:latin charset="0" panose="020F0502020204030204" pitchFamily="34" typeface="Calibri"/>
                <a:ea charset="0" panose="020F0502020204030204" pitchFamily="34" typeface="Calibri"/>
                <a:cs charset="0" panose="02020603050405020304" pitchFamily="18" typeface="Times New Roman"/>
              </a:rPr>
              <a:t>Строки </a:t>
            </a:r>
            <a:r>
              <a:rPr altLang="ru-RU" dirty="0" i="1" lang="ru-RU" sz="24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-</a:t>
            </a:r>
            <a:r>
              <a:rPr altLang="ru-RU" dirty="0" lang="ru-RU" sz="2400">
                <a:solidFill>
                  <a:srgbClr val="252525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упорядоченные неизменяемые последовательности символов, используемые для хранения и представления текстовой информации, поэтому с помощью строк можно работать со всем, что может быть представлено в текстовой форме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altLang="ru-RU" dirty="0" lang="ru-RU" sz="24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8DE143D-B3F4-4A41-823D-9F989BFFDD95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98666" y="3070595"/>
            <a:ext cx="3794667" cy="319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01171"/>
      </p:ext>
    </p:extLst>
  </p:cSld>
  <p:clrMapOvr>
    <a:masterClrMapping/>
  </p:clrMapOvr>
</p:sld>
</file>

<file path=ppt/theme/_rels/theme2.xml.rels><?xml version="1.0" encoding="UTF-8" standalone="yes"?><Relationships xmlns="http://schemas.openxmlformats.org/package/2006/relationships"><Relationship Id="rId1" Target="../media/image1.jpeg" Type="http://schemas.openxmlformats.org/officeDocument/2006/relationships/image"/></Relationships>
</file>

<file path=ppt/theme/theme1.xml><?xml version="1.0" encoding="utf-8"?>
<a:theme xmlns:a="http://schemas.openxmlformats.org/drawingml/2006/main" name="Тема Offic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502020204030204"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ppt/theme/theme2.xml><?xml version="1.0" encoding="utf-8"?>
<a:theme xmlns:a="http://schemas.openxmlformats.org/drawingml/2006/main" name="СавонVTI">
  <a:themeElements>
    <a:clrScheme name="FIVE">
      <a:dk1>
        <a:sysClr lastClr="000000" val="windowText"/>
      </a:dk1>
      <a:lt1>
        <a:sysClr lastClr="FFFFFF" val="window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panose="020F0302020204030204"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302020204030204"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</a:ln>
        <a:ln algn="ctr" cap="flat" cmpd="sng" w="12700">
          <a:solidFill>
            <a:schemeClr val="phClr"/>
          </a:solidFill>
          <a:prstDash val="solid"/>
        </a:ln>
        <a:ln algn="ctr" cap="flat" cmpd="sng" w="19050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algn="ctr" blurRad="38100" dir="5400000" dist="12700" rotWithShape="0">
              <a:srgbClr val="000000">
                <a:alpha val="63000"/>
              </a:srgbClr>
            </a:outerShdw>
          </a:effectLst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l" rig="flat">
              <a:rot lat="0" lon="0" rev="4200000"/>
            </a:lightRig>
          </a:scene3d>
          <a:sp3d prstMaterial="flat">
            <a:bevelT h="63500" prst="riblet" w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algn="tl" flip="none" sx="60000" sy="60000" tx="0" ty="0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9E57F44F-DA93-4254-91DF-B1426C3EFFA1}" name="Office_41798989_TF78438558" vid="{65451059-DDF1-4B5B-9523-2E5E61368425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502020204030204"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{ABD56F12-40B3-4EE5-A871-FC72C348337D}tf78438558_win32</Template>
  <Words>1732</Words>
  <Paragraphs>140</Paragraphs>
  <Slides>32</Slides>
  <Notes>0</Notes>
  <TotalTime>3241</TotalTime>
  <HiddenSlides>0</HiddenSlides>
  <MMClips>0</MMClips>
  <ScaleCrop>false</ScaleCrop>
  <HeadingPairs>
    <vt:vector baseType="variant" size="6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baseType="lpstr" size="37">
      <vt:lpstr>Calibri</vt:lpstr>
      <vt:lpstr>Century Gothic</vt:lpstr>
      <vt:lpstr>Garamond</vt:lpstr>
      <vt:lpstr>Times New Roman</vt:lpstr>
      <vt:lpstr>СавонVTI</vt:lpstr>
      <vt:lpstr>СТРОКИ</vt:lpstr>
      <vt:lpstr>Проверка пройденного на занятии №2</vt:lpstr>
      <vt:lpstr>Проверка домашнего задания</vt:lpstr>
      <vt:lpstr>Проверка домашнего задания</vt:lpstr>
      <vt:lpstr>Решение</vt:lpstr>
      <vt:lpstr>Проверка домашнего задания</vt:lpstr>
      <vt:lpstr>Решение</vt:lpstr>
      <vt:lpstr>План занятия</vt:lpstr>
      <vt:lpstr>Строки. Их реализация в Питоне</vt:lpstr>
      <vt:lpstr>Презентация PowerPoint</vt:lpstr>
      <vt:lpstr>Презентация PowerPoint</vt:lpstr>
      <vt:lpstr>Презентация PowerPoint</vt:lpstr>
      <vt:lpstr>Задание №1  Напишите программу, которая запрашивает у пользователя его имя, а затем выводит строку «Привет, …», где вместо многоточия имя пользователя. А вторая строка выведет имя пользователя с повтором 3 раза.</vt:lpstr>
      <vt:lpstr>Решение:</vt:lpstr>
      <vt:lpstr>Срезы. Подстроки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Задание №2  Вычислить сумму цифр случайного трёхзначного числа</vt:lpstr>
      <vt:lpstr>Решение</vt:lpstr>
      <vt:lpstr>Операции со строками. Дополнительные методы.</vt:lpstr>
      <vt:lpstr>Презентация PowerPoint</vt:lpstr>
      <vt:lpstr>Презентация PowerPoint</vt:lpstr>
      <vt:lpstr>Задание №3  На вход подается непустая строка S. В строке хотя бы два символа. 1) В первой строке распечатайте каждый 3-й символ, начиная с нулевого (подряд, не разделяя символы пробелами). 2) Во второй строке распечатайте первый и последний символы (подряд, не разделяя символы пробелами). 3) В третей строке распечатайте S в верхнем регистре. 4) В четвертой строке распечатайте S в обратном порядке. 5) В пятой строке напечатайте True, если все символы в строке S — цифры и False в противном случае.</vt:lpstr>
      <vt:lpstr>Решение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Задание №5</vt:lpstr>
      <vt:lpstr>Домашнее задание</vt:lpstr>
    </vt:vector>
  </TitlesOfParts>
  <LinksUpToDate>false</LinksUpToDate>
  <SharedDoc>false</SharedDoc>
  <HyperlinksChanged>false</HyperlinksChanged>
  <Application>Microsoft Office PowerPoint</Application>
  <AppVersion>16.0000</AppVersion>
  <PresentationFormat>Широкоэкранный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2021-03-29T09:03:33Z</dcterms:created>
  <dc:creator>Diana Mir</dc:creator>
  <cp:lastModifiedBy>Яна Шавель</cp:lastModifiedBy>
  <dcterms:modified xsi:type="dcterms:W3CDTF">2021-09-29T16:31:34Z</dcterms:modified>
  <cp:revision>79</cp:revision>
  <dc:title>Условные операторы</dc:title>
</cp:coreProperties>
</file>