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5"/>
  </p:notesMasterIdLst>
  <p:handoutMasterIdLst>
    <p:handoutMasterId r:id="rId36"/>
  </p:handoutMasterIdLst>
  <p:sldIdLst>
    <p:sldId id="257" r:id="rId2"/>
    <p:sldId id="337" r:id="rId3"/>
    <p:sldId id="339" r:id="rId4"/>
    <p:sldId id="340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90" r:id="rId20"/>
    <p:sldId id="341" r:id="rId21"/>
    <p:sldId id="342" r:id="rId22"/>
    <p:sldId id="343" r:id="rId23"/>
    <p:sldId id="347" r:id="rId24"/>
    <p:sldId id="348" r:id="rId25"/>
    <p:sldId id="352" r:id="rId26"/>
    <p:sldId id="353" r:id="rId27"/>
    <p:sldId id="344" r:id="rId28"/>
    <p:sldId id="345" r:id="rId29"/>
    <p:sldId id="349" r:id="rId30"/>
    <p:sldId id="350" r:id="rId31"/>
    <p:sldId id="351" r:id="rId32"/>
    <p:sldId id="358" r:id="rId33"/>
    <p:sldId id="356" r:id="rId3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12.05.2021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12.05.2021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12.05.2021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12.05.2021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12.05.2021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12.05.2021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12.05.2021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12.05.2021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12.05.2021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12.05.2021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12.05.2021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12.05.2021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12.05.2021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12.05.2021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/>
              <a:t>Циклы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Занятие №</a:t>
            </a:r>
            <a:r>
              <a:rPr lang="en-US" dirty="0">
                <a:solidFill>
                  <a:schemeClr val="tx1"/>
                </a:solidFill>
              </a:rPr>
              <a:t>4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798D17B-C31D-46D1-852A-AE8618BFD26A}"/>
              </a:ext>
            </a:extLst>
          </p:cNvPr>
          <p:cNvSpPr/>
          <p:nvPr/>
        </p:nvSpPr>
        <p:spPr>
          <a:xfrm>
            <a:off x="3272051" y="1016523"/>
            <a:ext cx="5647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>
              <a:spcBef>
                <a:spcPts val="800"/>
              </a:spcBef>
              <a:spcAft>
                <a:spcPts val="0"/>
              </a:spcAft>
            </a:pPr>
            <a:r>
              <a:rPr lang="ru-BY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Разберем следующую программу:</a:t>
            </a:r>
            <a:endParaRPr lang="ru-BY" sz="24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77EC506-A2ED-4823-8BA2-489085318B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55793" y="2824422"/>
            <a:ext cx="4680411" cy="120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2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A8C819-73D2-417A-88FE-BFE34DB678B2}"/>
              </a:ext>
            </a:extLst>
          </p:cNvPr>
          <p:cNvSpPr txBox="1"/>
          <p:nvPr/>
        </p:nvSpPr>
        <p:spPr>
          <a:xfrm>
            <a:off x="598517" y="665305"/>
            <a:ext cx="109949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>
              <a:spcBef>
                <a:spcPts val="800"/>
              </a:spcBef>
              <a:spcAft>
                <a:spcPts val="0"/>
              </a:spcAft>
            </a:pPr>
            <a:r>
              <a:rPr lang="ru-BY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Переменная </a:t>
            </a:r>
            <a:r>
              <a:rPr lang="ru-BY" sz="28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i</a:t>
            </a:r>
            <a:r>
              <a:rPr lang="ru-BY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пробегает по строке «Я учу </a:t>
            </a:r>
            <a:r>
              <a:rPr lang="ru-BY" sz="28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Python</a:t>
            </a:r>
            <a:r>
              <a:rPr lang="ru-BY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» и на каждой итерации цикла, переменной </a:t>
            </a:r>
            <a:r>
              <a:rPr lang="ru-BY" sz="28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i</a:t>
            </a:r>
            <a:r>
              <a:rPr lang="ru-BY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присваивается следующий символ строки. Поэтому на экран и вывел</a:t>
            </a:r>
            <a:r>
              <a:rPr lang="ru-RU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а</a:t>
            </a:r>
            <a:r>
              <a:rPr lang="ru-BY" sz="28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сь</a:t>
            </a:r>
            <a:r>
              <a:rPr lang="ru-BY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наша строка, но посимвольно.</a:t>
            </a:r>
            <a:endParaRPr lang="ru-BY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2A6812-9B89-4577-8897-E754F81359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24905" y="2225386"/>
            <a:ext cx="5742189" cy="396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2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CB67AB-215A-47CD-B686-949F7B1DA8B1}"/>
              </a:ext>
            </a:extLst>
          </p:cNvPr>
          <p:cNvSpPr/>
          <p:nvPr/>
        </p:nvSpPr>
        <p:spPr>
          <a:xfrm>
            <a:off x="382385" y="981143"/>
            <a:ext cx="11446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Bef>
                <a:spcPts val="800"/>
              </a:spcBef>
              <a:spcAft>
                <a:spcPts val="0"/>
              </a:spcAft>
            </a:pPr>
            <a:r>
              <a:rPr lang="ru-BY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Разберем задачу: Необходимо вывести числа от 1 до 15 в порядке убывания.</a:t>
            </a:r>
            <a:endParaRPr lang="ru-BY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D993CF-C331-4B59-888A-1761959327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71627" y="2836718"/>
            <a:ext cx="4868141" cy="11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5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D73EAA-0692-447D-AF07-76362F7D5CE9}"/>
              </a:ext>
            </a:extLst>
          </p:cNvPr>
          <p:cNvSpPr/>
          <p:nvPr/>
        </p:nvSpPr>
        <p:spPr>
          <a:xfrm>
            <a:off x="405938" y="789710"/>
            <a:ext cx="11380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Bef>
                <a:spcPts val="800"/>
              </a:spcBef>
              <a:spcAft>
                <a:spcPts val="0"/>
              </a:spcAft>
            </a:pPr>
            <a:r>
              <a:rPr lang="ru-BY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В </a:t>
            </a:r>
            <a:r>
              <a:rPr lang="ru-BY" sz="2400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range</a:t>
            </a:r>
            <a:r>
              <a:rPr lang="ru-BY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мы передаем три параметра 15, 0, -1. </a:t>
            </a:r>
            <a:r>
              <a:rPr lang="ru-BY" sz="2400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range</a:t>
            </a:r>
            <a:r>
              <a:rPr lang="ru-BY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формирует диапазон от 15 до 0 с шагом -1, не включая 0 = (15,14……1) и далее мы просто выводим на экран нашу переменную </a:t>
            </a:r>
            <a:r>
              <a:rPr lang="ru-BY" sz="24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i</a:t>
            </a:r>
            <a:r>
              <a:rPr lang="ru-BY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, которая каждую новую итерацию берет следующее число из нашей последовательности.</a:t>
            </a:r>
            <a:endParaRPr lang="ru-BY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1F5F56-F13E-49D4-893F-5312C3F20E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35964" y="2359370"/>
            <a:ext cx="4720072" cy="394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5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0E15353-B86E-469C-97F0-E597BA87C754}"/>
              </a:ext>
            </a:extLst>
          </p:cNvPr>
          <p:cNvSpPr/>
          <p:nvPr/>
        </p:nvSpPr>
        <p:spPr>
          <a:xfrm>
            <a:off x="4120584" y="723209"/>
            <a:ext cx="3950832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ru-BY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Практическое задание: </a:t>
            </a:r>
            <a:endParaRPr lang="ru-BY" sz="3200" b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A344C29-D145-4ABE-93FF-268BDD7329E0}"/>
              </a:ext>
            </a:extLst>
          </p:cNvPr>
          <p:cNvSpPr/>
          <p:nvPr/>
        </p:nvSpPr>
        <p:spPr>
          <a:xfrm>
            <a:off x="645622" y="2330831"/>
            <a:ext cx="10900756" cy="2839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ru-BY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вводит строку и один символ. Программа должна вывести на экран строку без этого символа. 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ru-BY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Например: «Я учу программирование» символ «о» 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ru-BY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«Я учу </a:t>
            </a:r>
            <a:r>
              <a:rPr lang="ru-BY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прграммирвание</a:t>
            </a:r>
            <a:r>
              <a:rPr lang="ru-BY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ru-BY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ru-BY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Примечание: напоминаю, что строки можно складывать </a:t>
            </a:r>
            <a:endParaRPr lang="ru-BY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BY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«Я учу » + «программирование» = «Я учу программирование»</a:t>
            </a:r>
            <a:endParaRPr lang="ru-BY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4F1E770-807B-4572-9CC2-97C44073213B}"/>
              </a:ext>
            </a:extLst>
          </p:cNvPr>
          <p:cNvSpPr/>
          <p:nvPr/>
        </p:nvSpPr>
        <p:spPr>
          <a:xfrm>
            <a:off x="645622" y="1424739"/>
            <a:ext cx="1739579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BY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0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0B27CB1-5CA8-4A14-8F19-B6F8FB7FC498}"/>
              </a:ext>
            </a:extLst>
          </p:cNvPr>
          <p:cNvSpPr/>
          <p:nvPr/>
        </p:nvSpPr>
        <p:spPr>
          <a:xfrm>
            <a:off x="3048000" y="767557"/>
            <a:ext cx="6096000" cy="58375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и результат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ru-BY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13535F-CCC8-4B6E-B060-B68044F06D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9586" y="1695796"/>
            <a:ext cx="4923905" cy="25838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1D1514-1456-4370-8B6B-1F585E5D44A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4467" y="1695795"/>
            <a:ext cx="4923905" cy="25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3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370411-AF3B-4CBF-9FD7-8D0CBA02F372}"/>
              </a:ext>
            </a:extLst>
          </p:cNvPr>
          <p:cNvSpPr/>
          <p:nvPr/>
        </p:nvSpPr>
        <p:spPr>
          <a:xfrm>
            <a:off x="624840" y="2437382"/>
            <a:ext cx="10942319" cy="1120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BY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Вводится начало, конец и шаг последовательности, нужно вывести на экран данную последовательность чисел.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83355D-17E7-4AAD-ABD5-393A4A57F987}"/>
              </a:ext>
            </a:extLst>
          </p:cNvPr>
          <p:cNvSpPr/>
          <p:nvPr/>
        </p:nvSpPr>
        <p:spPr>
          <a:xfrm>
            <a:off x="624840" y="897773"/>
            <a:ext cx="2284600" cy="5837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B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288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5AB6-17B2-4FFF-A4C9-5CDA25D9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402"/>
            <a:ext cx="10058400" cy="1371600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и результат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ru-BY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2B3FF6-8C89-4493-90DD-1FC9E2A153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0010" y="2014193"/>
            <a:ext cx="4839393" cy="193270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E4FA11-ADCA-4C6F-B244-4063D7680A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46124" y="2014193"/>
            <a:ext cx="3679075" cy="307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9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6C2CD8-7927-4E02-B279-54DD95180847}"/>
              </a:ext>
            </a:extLst>
          </p:cNvPr>
          <p:cNvSpPr/>
          <p:nvPr/>
        </p:nvSpPr>
        <p:spPr>
          <a:xfrm>
            <a:off x="555567" y="858601"/>
            <a:ext cx="11280370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BY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Вывести на экран все числа в диапазоне от 54 до 9184 кратные 5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BY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5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5AB6-17B2-4FFF-A4C9-5CDA25D9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4529"/>
            <a:ext cx="10058400" cy="1371600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BY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19BAE3-F273-4E96-A3EE-8B3159FF8E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4230" y="2325831"/>
            <a:ext cx="5463540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3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EEC3-6A75-4040-895F-48A67A51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пройденного на занятии 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A53E1-C120-4EC0-B6C9-AEF0E7382F69}"/>
              </a:ext>
            </a:extLst>
          </p:cNvPr>
          <p:cNvSpPr txBox="1"/>
          <p:nvPr/>
        </p:nvSpPr>
        <p:spPr>
          <a:xfrm>
            <a:off x="735724" y="1215552"/>
            <a:ext cx="10720552" cy="476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Дайте определение строке.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Какие три способа создания строки Вы знаете?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базовые операции над строками.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Дайте определение срезу и индексу.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Строка – это изменяемый тип данных?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первую форму среза.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вторую форму среза.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третью форму среза.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методы работы с регистром строки.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методы работы с объединением и разбивкой строк.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методы работы с поиском и заменой внутри строки.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чём разница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19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F9A05B-8E23-444E-B1F3-6DB860A8928D}"/>
              </a:ext>
            </a:extLst>
          </p:cNvPr>
          <p:cNvSpPr/>
          <p:nvPr/>
        </p:nvSpPr>
        <p:spPr>
          <a:xfrm>
            <a:off x="3342938" y="800392"/>
            <a:ext cx="5506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sz="2800" b="1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ru-RU" sz="2800" b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Массивы в </a:t>
            </a:r>
            <a:r>
              <a:rPr lang="ru-RU" sz="2800" b="1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800" b="1" i="0" dirty="0">
              <a:solidFill>
                <a:srgbClr val="25252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7DF45DE-7523-4C3A-A625-60FC4F8233A5}"/>
              </a:ext>
            </a:extLst>
          </p:cNvPr>
          <p:cNvSpPr/>
          <p:nvPr/>
        </p:nvSpPr>
        <p:spPr>
          <a:xfrm>
            <a:off x="374073" y="1626307"/>
            <a:ext cx="11429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Одномерные массивы в 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представляют собой список элементов. Значения указываются внутри квадратных скобок, где перечисляются через запятую. Как правило, любой элемент можно вызвать по индексу и присвоить ему новое значение. 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4F91209-69F8-40B9-8D4D-A5DD47B4B3F9}"/>
              </a:ext>
            </a:extLst>
          </p:cNvPr>
          <p:cNvSpPr/>
          <p:nvPr/>
        </p:nvSpPr>
        <p:spPr>
          <a:xfrm>
            <a:off x="374073" y="28310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Пустой список:  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9469C40-9A33-4B53-8D89-225569CEC3FD}"/>
              </a:ext>
            </a:extLst>
          </p:cNvPr>
          <p:cNvSpPr/>
          <p:nvPr/>
        </p:nvSpPr>
        <p:spPr>
          <a:xfrm>
            <a:off x="374073" y="4285280"/>
            <a:ext cx="3312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Массив строк в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924B6CB-B2B8-4CCA-90BA-EFC88ED5F81F}"/>
              </a:ext>
            </a:extLst>
          </p:cNvPr>
          <p:cNvSpPr/>
          <p:nvPr/>
        </p:nvSpPr>
        <p:spPr>
          <a:xfrm>
            <a:off x="374073" y="5000860"/>
            <a:ext cx="4342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['string1', 'string2', 'string3'] 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6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EF84C67-2E66-4C83-8FC6-A19FA8385B3A}"/>
              </a:ext>
            </a:extLst>
          </p:cNvPr>
          <p:cNvSpPr/>
          <p:nvPr/>
        </p:nvSpPr>
        <p:spPr>
          <a:xfrm>
            <a:off x="604058" y="1268722"/>
            <a:ext cx="111667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возвратить число элементов внутри массива, используют функцию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D5AAA5-F50D-4A4A-9949-EC43BE8A7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97" y="2621263"/>
            <a:ext cx="5993405" cy="161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8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A01D541-2C04-42C5-988A-D1C99EDC25DE}"/>
              </a:ext>
            </a:extLst>
          </p:cNvPr>
          <p:cNvSpPr/>
          <p:nvPr/>
        </p:nvSpPr>
        <p:spPr>
          <a:xfrm>
            <a:off x="405938" y="1135719"/>
            <a:ext cx="113801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Когда нужно перечислить элементы массива, применяют цикл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Записывается он в следующем виде: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переменная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04784C-CEED-42BC-BC23-530E49318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9" y="2649315"/>
            <a:ext cx="4092023" cy="23897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62AEF0-87C9-43B8-AFDE-540F8768B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065" y="2649315"/>
            <a:ext cx="4092023" cy="24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65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C76DF96-75E9-421C-9074-B899167ECCC1}"/>
              </a:ext>
            </a:extLst>
          </p:cNvPr>
          <p:cNvSpPr/>
          <p:nvPr/>
        </p:nvSpPr>
        <p:spPr>
          <a:xfrm>
            <a:off x="393469" y="577317"/>
            <a:ext cx="114050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досрочно прерывает цикл, либо условие.</a:t>
            </a:r>
            <a:endParaRPr lang="ru-RU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AFA80D-D74F-426A-82ED-59DC9ADA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50" y="2153250"/>
            <a:ext cx="3965261" cy="29156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C087CC-EA94-4F46-8D20-3699F2463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0" y="2153250"/>
            <a:ext cx="3965261" cy="291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39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C76DF96-75E9-421C-9074-B899167ECCC1}"/>
              </a:ext>
            </a:extLst>
          </p:cNvPr>
          <p:cNvSpPr/>
          <p:nvPr/>
        </p:nvSpPr>
        <p:spPr>
          <a:xfrm>
            <a:off x="393469" y="577317"/>
            <a:ext cx="114050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начинает следующий проход цикла, минуя оставшееся тело цикла.</a:t>
            </a:r>
            <a:endParaRPr lang="ru-RU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2C9359-6289-4024-A7BE-9564AA97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33" y="2573759"/>
            <a:ext cx="4227930" cy="325346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A80A3D-27D0-46C3-87E8-746E9BD00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289" y="4011340"/>
            <a:ext cx="4372378" cy="181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82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C76DF96-75E9-421C-9074-B899167ECCC1}"/>
              </a:ext>
            </a:extLst>
          </p:cNvPr>
          <p:cNvSpPr/>
          <p:nvPr/>
        </p:nvSpPr>
        <p:spPr>
          <a:xfrm>
            <a:off x="393469" y="577317"/>
            <a:ext cx="114050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элемента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элемента в конец массива 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 массива.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A3D991-EF40-4E3C-A44A-243F68604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49" y="3061001"/>
            <a:ext cx="4745591" cy="280760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FA69B8-B31D-46C3-AB86-53E0E6161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662" y="3061001"/>
            <a:ext cx="4745590" cy="280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00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C76DF96-75E9-421C-9074-B899167ECCC1}"/>
              </a:ext>
            </a:extLst>
          </p:cNvPr>
          <p:cNvSpPr/>
          <p:nvPr/>
        </p:nvSpPr>
        <p:spPr>
          <a:xfrm>
            <a:off x="393469" y="801761"/>
            <a:ext cx="114050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массивов (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array.append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(х)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добавление элемента в конец массива.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array.count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(х)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возвращает количество вхождений х в массив.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array.index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(х)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номер первого вхождения x в массив.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array.pop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удаляет i-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 из массива и возвращает его. По умолчанию удаляется последний элемент.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array.remove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(х)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удалить первое вхождение х из массива.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array.reverse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обратный порядок элементов в массиве.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55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11216BE-F3F3-4DD8-B29D-BBF8AA8C6484}"/>
              </a:ext>
            </a:extLst>
          </p:cNvPr>
          <p:cNvSpPr/>
          <p:nvPr/>
        </p:nvSpPr>
        <p:spPr>
          <a:xfrm>
            <a:off x="692132" y="856209"/>
            <a:ext cx="4420195" cy="65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5B5FBE7-1DB2-400D-8DA2-32DCCACC62C2}"/>
              </a:ext>
            </a:extLst>
          </p:cNvPr>
          <p:cNvSpPr/>
          <p:nvPr/>
        </p:nvSpPr>
        <p:spPr>
          <a:xfrm>
            <a:off x="692132" y="2005738"/>
            <a:ext cx="111001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вас есть массив, в котором его элементы – это названия блюд на ужин.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Вам нужно перебрать этот массив и если название одного из блюд равняется тому, что вы укажете сами. Например, вывести сообщение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не ем …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закончить программу. 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30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6BDF53-3C7F-4A0A-A0B1-1535D757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04" y="1606951"/>
            <a:ext cx="5283941" cy="364409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2662A5-79DC-48B2-B690-A45523B81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711" y="2951018"/>
            <a:ext cx="4706685" cy="230003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E2256AB-EA92-41AB-B47E-9ADFCB7F671F}"/>
              </a:ext>
            </a:extLst>
          </p:cNvPr>
          <p:cNvSpPr/>
          <p:nvPr/>
        </p:nvSpPr>
        <p:spPr>
          <a:xfrm>
            <a:off x="527858" y="617801"/>
            <a:ext cx="11413373" cy="58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и результат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ru-BY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62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11216BE-F3F3-4DD8-B29D-BBF8AA8C6484}"/>
              </a:ext>
            </a:extLst>
          </p:cNvPr>
          <p:cNvSpPr/>
          <p:nvPr/>
        </p:nvSpPr>
        <p:spPr>
          <a:xfrm>
            <a:off x="692132" y="856209"/>
            <a:ext cx="4420195" cy="65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5B5FBE7-1DB2-400D-8DA2-32DCCACC62C2}"/>
              </a:ext>
            </a:extLst>
          </p:cNvPr>
          <p:cNvSpPr/>
          <p:nvPr/>
        </p:nvSpPr>
        <p:spPr>
          <a:xfrm>
            <a:off x="692132" y="2080553"/>
            <a:ext cx="11100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 чисел. Найти их сумму и произведение.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8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EEC3-6A75-4040-895F-48A67A51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740" y="0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домашнего задания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B70C-0A89-478C-B065-7883DB6CF79C}"/>
              </a:ext>
            </a:extLst>
          </p:cNvPr>
          <p:cNvSpPr/>
          <p:nvPr/>
        </p:nvSpPr>
        <p:spPr>
          <a:xfrm>
            <a:off x="540543" y="938917"/>
            <a:ext cx="10506597" cy="6477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92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№1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Дана строка.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Сначала выведите третий символ этой строки.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 второй строке выведите предпоследний символ этой строки.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третьей строке выведите первые пять символов этой строки.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четвертой строке выведите всю строку, кроме последних двух символов.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пятой строке выведите все символы с четными индексами (считая, что индексация начинается с 0, поэтому символы выводятся начиная с первого).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шестой строке выведите все символы с нечетными индексами, то есть начиная со второго символа строки.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седьмой строке выведите все символы в обратном порядке.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восьмой строке выведите все символы строки через один в обратном порядке, начиная с последнего.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девятой строке выведите длину данной строки.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14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386660-2E4F-4AFD-BFEB-6A857CBE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56" y="1682961"/>
            <a:ext cx="5326154" cy="349207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41EEE7-C084-48CF-8C79-C8A8493FA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728" y="3429000"/>
            <a:ext cx="3943115" cy="1746039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B61DAF-5107-4CFF-8DCC-C662F09BEB79}"/>
              </a:ext>
            </a:extLst>
          </p:cNvPr>
          <p:cNvSpPr/>
          <p:nvPr/>
        </p:nvSpPr>
        <p:spPr>
          <a:xfrm>
            <a:off x="3859522" y="559612"/>
            <a:ext cx="4472956" cy="645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и результат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ru-BY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37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D72FA09-7C84-4743-A9A0-F7C4C7F7BBE5}"/>
              </a:ext>
            </a:extLst>
          </p:cNvPr>
          <p:cNvSpPr/>
          <p:nvPr/>
        </p:nvSpPr>
        <p:spPr>
          <a:xfrm>
            <a:off x="697675" y="2378014"/>
            <a:ext cx="5514703" cy="65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D2B2DA8-0CC3-400A-AEC0-CE69B7F2C85F}"/>
              </a:ext>
            </a:extLst>
          </p:cNvPr>
          <p:cNvSpPr/>
          <p:nvPr/>
        </p:nvSpPr>
        <p:spPr>
          <a:xfrm>
            <a:off x="697675" y="3429000"/>
            <a:ext cx="6067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умножения от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9.</a:t>
            </a:r>
            <a:endParaRPr lang="ru-BY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2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E2256AB-EA92-41AB-B47E-9ADFCB7F671F}"/>
              </a:ext>
            </a:extLst>
          </p:cNvPr>
          <p:cNvSpPr/>
          <p:nvPr/>
        </p:nvSpPr>
        <p:spPr>
          <a:xfrm>
            <a:off x="527858" y="617801"/>
            <a:ext cx="11413373" cy="58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и результат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ru-BY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15B183-3CDE-4F25-B669-234152891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60" y="1985927"/>
            <a:ext cx="4978740" cy="30100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E06BE7-1A26-4722-8DEC-05901ACFC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38" y="1985927"/>
            <a:ext cx="4401502" cy="301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19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1C3D-C364-4746-870A-6522A198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908601"/>
            <a:ext cx="11396748" cy="1371600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ru-BY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Домашнее задание</a:t>
            </a:r>
            <a:r>
              <a:rPr lang="ru-RU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BY" sz="3200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BY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sz="2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54F1672-EEE4-4183-BBB5-44E48F238124}"/>
              </a:ext>
            </a:extLst>
          </p:cNvPr>
          <p:cNvSpPr/>
          <p:nvPr/>
        </p:nvSpPr>
        <p:spPr>
          <a:xfrm>
            <a:off x="694113" y="2019580"/>
            <a:ext cx="10839796" cy="2348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Перемножить все нечётные значения в диапазоне от 1 до 100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Записать в массив все числа в диапазоне от 1 до 500 кратные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все чётные значения в диапазоне от 1 до 497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 массив чисел. Если число встречается более двух раз, то добавить его в новый массив.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30949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5661D75-A38A-4263-B326-F55C0F0D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17" y="89209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C793CF-CB76-4714-B8BB-62BEE389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03013"/>
            <a:ext cx="10058399" cy="37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FE51A-E092-4B00-8E92-C81BB793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6044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занятия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3EEBF-1004-4DC3-A779-0E09E9E28F8F}"/>
              </a:ext>
            </a:extLst>
          </p:cNvPr>
          <p:cNvSpPr txBox="1"/>
          <p:nvPr/>
        </p:nvSpPr>
        <p:spPr>
          <a:xfrm>
            <a:off x="1066800" y="2032042"/>
            <a:ext cx="8818179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 в циклы.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Цикл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Модуль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array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Массивы в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python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42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AA6BCB-C4A0-429A-9E5C-1AFFCF9A796C}"/>
              </a:ext>
            </a:extLst>
          </p:cNvPr>
          <p:cNvSpPr txBox="1"/>
          <p:nvPr/>
        </p:nvSpPr>
        <p:spPr>
          <a:xfrm>
            <a:off x="1017091" y="1022466"/>
            <a:ext cx="10157818" cy="4499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язык программирования, содержит какую-нибудь конструкцию цикла. В большей части языков есть больше одной такой конструкции. В мире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есть два типа циклов: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Цикл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endParaRPr lang="ru-RU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Цикл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Циклы используются в тех случаях, когда нам нужно сделать что-нибудь много раз. Нередко вам придется выполнить какую-нибудь операцию (или ряд операций) в части данных снова и снова. </a:t>
            </a:r>
          </a:p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Тут то и вступают в силу циклы. Благодаря им становится возможно максимально упростить данный вопрос.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DCDAB06-23B5-4534-A522-D6A44148B3C7}"/>
              </a:ext>
            </a:extLst>
          </p:cNvPr>
          <p:cNvSpPr/>
          <p:nvPr/>
        </p:nvSpPr>
        <p:spPr>
          <a:xfrm>
            <a:off x="641462" y="1362706"/>
            <a:ext cx="109090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также называемый циклом с параметром, в языке Питон богат возможностями. В цикле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указывается переменная и множество значений, по которому будет пробегать переменная. 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повторения цикла некоторое заданное число раз n используют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вместе с функцией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442ED9-7820-4958-BD0E-DCED366767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27364" y="4143894"/>
            <a:ext cx="5137266" cy="127184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64FA936-C909-4DDA-8B9E-DCFD0C0FEA27}"/>
              </a:ext>
            </a:extLst>
          </p:cNvPr>
          <p:cNvSpPr/>
          <p:nvPr/>
        </p:nvSpPr>
        <p:spPr>
          <a:xfrm>
            <a:off x="5133235" y="520511"/>
            <a:ext cx="1925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182328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0D12F4-7C7C-4FB4-A95F-F18BA04889BB}"/>
              </a:ext>
            </a:extLst>
          </p:cNvPr>
          <p:cNvSpPr/>
          <p:nvPr/>
        </p:nvSpPr>
        <p:spPr>
          <a:xfrm>
            <a:off x="435031" y="1091476"/>
            <a:ext cx="11321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Bef>
                <a:spcPts val="800"/>
              </a:spcBef>
              <a:spcAft>
                <a:spcPts val="0"/>
              </a:spcAft>
            </a:pPr>
            <a:r>
              <a:rPr lang="ru-BY" sz="2400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range</a:t>
            </a:r>
            <a:r>
              <a:rPr lang="ru-BY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(4) - формирует диапазон от 0 до 4, не включая 4 = (0,1,2,3), а переменная </a:t>
            </a:r>
            <a:r>
              <a:rPr lang="ru-BY" sz="24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i</a:t>
            </a:r>
            <a:r>
              <a:rPr lang="ru-BY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самостоятельно перебирает </a:t>
            </a:r>
            <a:r>
              <a:rPr lang="ru-BY" sz="24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эт</a:t>
            </a: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от</a:t>
            </a:r>
            <a:r>
              <a:rPr lang="ru-BY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диапазон и с помощью команды </a:t>
            </a:r>
            <a:r>
              <a:rPr lang="ru-BY" sz="2400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print</a:t>
            </a:r>
            <a:r>
              <a:rPr lang="ru-BY" sz="24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(i)</a:t>
            </a:r>
            <a:r>
              <a:rPr lang="ru-BY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, данная переменная выводится на экран.</a:t>
            </a:r>
            <a:endParaRPr lang="ru-BY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B0AD43-9811-4BCB-8E29-FB07A0476C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34022" y="2849880"/>
            <a:ext cx="5323954" cy="26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3EC0881-4F00-46BB-9DF8-6BD6E7C8396F}"/>
              </a:ext>
            </a:extLst>
          </p:cNvPr>
          <p:cNvSpPr/>
          <p:nvPr/>
        </p:nvSpPr>
        <p:spPr>
          <a:xfrm>
            <a:off x="748146" y="1402140"/>
            <a:ext cx="110642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передать два или три параметра: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8) - формирует диапазон от 4 до 8, не включая 8 = (4,5,6,7)</a:t>
            </a: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(4, 8,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шаг, шаг может быть и отрицательным.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 </a:t>
            </a: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8, 1) = (4,5,6,7) </a:t>
            </a: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9, 3) = (1,4,7) </a:t>
            </a: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(10, 5, -2) = (10, 8, 6)</a:t>
            </a:r>
          </a:p>
        </p:txBody>
      </p:sp>
    </p:spTree>
    <p:extLst>
      <p:ext uri="{BB962C8B-B14F-4D97-AF65-F5344CB8AC3E}">
        <p14:creationId xmlns:p14="http://schemas.microsoft.com/office/powerpoint/2010/main" val="395101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{ABD56F12-40B3-4EE5-A871-FC72C348337D}tf78438558_win32</Template>
  <TotalTime>2849</TotalTime>
  <Words>1113</Words>
  <Application>Microsoft Office PowerPoint</Application>
  <PresentationFormat>Широкоэкранный</PresentationFormat>
  <Paragraphs>116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Century Gothic</vt:lpstr>
      <vt:lpstr>Garamond</vt:lpstr>
      <vt:lpstr>Helvetica Neue</vt:lpstr>
      <vt:lpstr>Times New Roman</vt:lpstr>
      <vt:lpstr>СавонVTI</vt:lpstr>
      <vt:lpstr>Циклы</vt:lpstr>
      <vt:lpstr>Проверка пройденного на занятии №3</vt:lpstr>
      <vt:lpstr>Проверка домашнего задания</vt:lpstr>
      <vt:lpstr>Решение</vt:lpstr>
      <vt:lpstr>План занятия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Решение и результат :</vt:lpstr>
      <vt:lpstr>Презентация PowerPoint</vt:lpstr>
      <vt:lpstr>Решение: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Домашнее задание.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PYTHON</dc:title>
  <dc:creator>Яна Шавель</dc:creator>
  <cp:lastModifiedBy>Яна Шавель</cp:lastModifiedBy>
  <cp:revision>55</cp:revision>
  <dcterms:created xsi:type="dcterms:W3CDTF">2021-03-29T05:27:22Z</dcterms:created>
  <dcterms:modified xsi:type="dcterms:W3CDTF">2021-05-13T08:19:37Z</dcterms:modified>
</cp:coreProperties>
</file>