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57" r:id="rId2"/>
    <p:sldId id="337" r:id="rId3"/>
    <p:sldId id="339" r:id="rId4"/>
    <p:sldId id="340" r:id="rId5"/>
    <p:sldId id="341" r:id="rId6"/>
    <p:sldId id="342" r:id="rId7"/>
    <p:sldId id="264" r:id="rId8"/>
    <p:sldId id="277" r:id="rId9"/>
    <p:sldId id="278" r:id="rId10"/>
    <p:sldId id="280" r:id="rId11"/>
    <p:sldId id="289" r:id="rId12"/>
    <p:sldId id="282" r:id="rId13"/>
    <p:sldId id="283" r:id="rId14"/>
    <p:sldId id="285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88" r:id="rId23"/>
    <p:sldId id="298" r:id="rId24"/>
    <p:sldId id="299" r:id="rId25"/>
    <p:sldId id="300" r:id="rId26"/>
    <p:sldId id="343" r:id="rId27"/>
    <p:sldId id="344" r:id="rId28"/>
    <p:sldId id="345" r:id="rId29"/>
    <p:sldId id="347" r:id="rId30"/>
    <p:sldId id="348" r:id="rId31"/>
    <p:sldId id="346" r:id="rId3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27.06.2021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27.06.2021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27.06.2021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27.06.2021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27.06.2021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27.06.2021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27.06.2021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27.06.2021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27.06.2021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27.06.2021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27.06.2021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27.06.2021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27.06.2021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27.06.2021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/>
              <a:t>Циклы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Занятие №</a:t>
            </a:r>
            <a:r>
              <a:rPr lang="en-US" dirty="0">
                <a:solidFill>
                  <a:schemeClr val="tx1"/>
                </a:solidFill>
              </a:rPr>
              <a:t>4.2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A4AE3-EE28-435F-9D77-E7312EB9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173"/>
            <a:ext cx="10058400" cy="1371600"/>
          </a:xfrm>
        </p:spPr>
        <p:txBody>
          <a:bodyPr>
            <a:normAutofit/>
          </a:bodyPr>
          <a:lstStyle/>
          <a:p>
            <a:pPr algn="ctr" rtl="0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6768DE-23A5-4DD0-BCDC-EDA3688DF3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5012" y="1752773"/>
            <a:ext cx="5421976" cy="33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7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FB7FC69-DEE9-4685-B837-C81286055C6E}"/>
              </a:ext>
            </a:extLst>
          </p:cNvPr>
          <p:cNvSpPr txBox="1">
            <a:spLocks/>
          </p:cNvSpPr>
          <p:nvPr/>
        </p:nvSpPr>
        <p:spPr>
          <a:xfrm>
            <a:off x="405937" y="637392"/>
            <a:ext cx="11380124" cy="2230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/>
            <a:r>
              <a:rPr lang="ru-B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Бесконечные циклы</a:t>
            </a:r>
            <a:r>
              <a:rPr lang="ru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известны как логические ошибки, и их нужно избегать. Существует другой способ вырваться из цикла, для этого нужно использовать встроенную функцию </a:t>
            </a:r>
            <a:r>
              <a:rPr lang="ru-B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посмотрим, как это работает: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D91B14-A987-4EC2-9BD4-130D04D44D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8879" y="2867890"/>
            <a:ext cx="3979200" cy="26421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F60835-F2E7-4911-B858-B90CD61280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2469" y="2867890"/>
            <a:ext cx="4170652" cy="26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4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51939"/>
            <a:ext cx="10058400" cy="1371600"/>
          </a:xfrm>
        </p:spPr>
        <p:txBody>
          <a:bodyPr>
            <a:noAutofit/>
          </a:bodyPr>
          <a:lstStyle/>
          <a:p>
            <a:pPr algn="ctr">
              <a:spcBef>
                <a:spcPts val="800"/>
              </a:spcBef>
              <a:spcAft>
                <a:spcPts val="0"/>
              </a:spcAft>
            </a:pPr>
            <a:r>
              <a:rPr lang="ru-BY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Рассмотрим еще один пример: </a:t>
            </a:r>
            <a:br>
              <a:rPr lang="ru-BY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Arial Unicode MS"/>
                <a:cs typeface="Arial Unicode MS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B3A709-BFFB-4CB7-8024-192D289C142F}"/>
              </a:ext>
            </a:extLst>
          </p:cNvPr>
          <p:cNvSpPr/>
          <p:nvPr/>
        </p:nvSpPr>
        <p:spPr>
          <a:xfrm>
            <a:off x="702425" y="1761874"/>
            <a:ext cx="10787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Необходимо вычислить сумму чисел от 1 до 50 и результат вывести на экран. </a:t>
            </a:r>
            <a:endParaRPr lang="ru-BY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D8C944-2491-4008-B0FE-1B20731EFE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799" y="2687090"/>
            <a:ext cx="4591395" cy="23753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CF4836-6C84-4123-A63A-5B01B7F2B7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33804" y="3429000"/>
            <a:ext cx="4591395" cy="163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3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23F3E2D-FC01-4B2A-A7DC-358F0266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3" y="2967643"/>
            <a:ext cx="10828713" cy="13716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Давайте разберем эту программу по командам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B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i = 1 и </a:t>
            </a:r>
            <a:r>
              <a:rPr lang="ru-BY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0, создаем две переменные и присваиваем им начальные значения. </a:t>
            </a:r>
            <a:br>
              <a:rPr lang="ru-B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ru-BY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&lt;= 50: - прописываем цикл, который будет выполняться пока переменная i будет меньше или равна 50, как только i станет 51 программа начнет выполнять команду </a:t>
            </a:r>
            <a:r>
              <a:rPr lang="ru-BY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BY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которая выведет результат на экран </a:t>
            </a: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ru-BY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+= i - каждую итерацию цикла мы увеличиваем значение переменной </a:t>
            </a:r>
            <a:r>
              <a:rPr lang="ru-BY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i </a:t>
            </a:r>
            <a:br>
              <a:rPr lang="ru-B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i += 1 - каждую итерацию цикла мы увеличиваем значение переменной i на +1</a:t>
            </a:r>
            <a:br>
              <a:rPr lang="ru-B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114744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3FBCC1-E244-47DE-8F8E-6B48E762EC51}"/>
              </a:ext>
            </a:extLst>
          </p:cNvPr>
          <p:cNvSpPr/>
          <p:nvPr/>
        </p:nvSpPr>
        <p:spPr>
          <a:xfrm>
            <a:off x="4113919" y="700639"/>
            <a:ext cx="3964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Практическое задание:</a:t>
            </a:r>
            <a:endParaRPr lang="ru-BY" sz="2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77E1CD-7C91-4304-961C-398AE64B1715}"/>
              </a:ext>
            </a:extLst>
          </p:cNvPr>
          <p:cNvSpPr/>
          <p:nvPr/>
        </p:nvSpPr>
        <p:spPr>
          <a:xfrm>
            <a:off x="397625" y="1900376"/>
            <a:ext cx="11396749" cy="166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80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lvl="0">
              <a:spcBef>
                <a:spcPts val="80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Квадраты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всех целых чисел от 1 до 10. </a:t>
            </a:r>
            <a:endParaRPr lang="ru-BY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1817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5AB6-17B2-4FFF-A4C9-5CDA25D9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AEE03B-DE00-4B52-A363-72F45D88AC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9680" y="2809009"/>
            <a:ext cx="3634393" cy="18710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804B34-6E02-4D33-B3AD-D12BDE03A8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0014" y="1903614"/>
            <a:ext cx="3634393" cy="27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8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77E1CD-7C91-4304-961C-398AE64B1715}"/>
              </a:ext>
            </a:extLst>
          </p:cNvPr>
          <p:cNvSpPr/>
          <p:nvPr/>
        </p:nvSpPr>
        <p:spPr>
          <a:xfrm>
            <a:off x="397625" y="744907"/>
            <a:ext cx="11396749" cy="19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80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Перемножить все чётные значения в диапазоне от 0 до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125</a:t>
            </a: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результат вывести на экран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7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5AB6-17B2-4FFF-A4C9-5CDA25D9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B8D39F-F5CE-4906-BF30-B45F7B20F9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3506" y="2015838"/>
            <a:ext cx="3746269" cy="29817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881F0C-82E3-47F1-B99A-0D6F90032B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22227" y="4172989"/>
            <a:ext cx="3746267" cy="8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6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77E1CD-7C91-4304-961C-398AE64B1715}"/>
              </a:ext>
            </a:extLst>
          </p:cNvPr>
          <p:cNvSpPr/>
          <p:nvPr/>
        </p:nvSpPr>
        <p:spPr>
          <a:xfrm>
            <a:off x="397625" y="744907"/>
            <a:ext cx="11396749" cy="1565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80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Вывести числа от 1 до 15 в порядке убывания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5AB6-17B2-4FFF-A4C9-5CDA25D9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7F9049-297F-4B44-96CE-A6A4CEEA9B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547722"/>
            <a:ext cx="3580015" cy="17625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48991E-FF57-4B9E-8C22-3CDF929AF5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45187" y="1823002"/>
            <a:ext cx="326136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1316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пройденного на занятии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53E1-C120-4EC0-B6C9-AEF0E7382F69}"/>
              </a:ext>
            </a:extLst>
          </p:cNvPr>
          <p:cNvSpPr txBox="1"/>
          <p:nvPr/>
        </p:nvSpPr>
        <p:spPr>
          <a:xfrm>
            <a:off x="579215" y="1512916"/>
            <a:ext cx="10720552" cy="476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два типа циклов вы знаете?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каком случае используются циклы?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вы знаете о цикле с параметром?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работает функция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Сколько параметров можно передать в функцию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ли быть шаг отрицательным?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Чем представлены массивы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Какую функцию нужно использовать для возврата числа элементов внутри массива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делает оператор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делает оператор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continue?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19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77E1CD-7C91-4304-961C-398AE64B1715}"/>
              </a:ext>
            </a:extLst>
          </p:cNvPr>
          <p:cNvSpPr/>
          <p:nvPr/>
        </p:nvSpPr>
        <p:spPr>
          <a:xfrm>
            <a:off x="397625" y="744907"/>
            <a:ext cx="11396749" cy="2355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BY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80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Пользователь вводит два числа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c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клавиатуры</a:t>
            </a: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необходимо вывести на экран все отрицательные числа, лежащие между ними. Например пользователь ввел -5 и 3, на экране вывелось -4, -3, -2, -1	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4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5AB6-17B2-4FFF-A4C9-5CDA25D9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F5D203-AC75-4042-BC8A-78AAF94C4A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170706"/>
            <a:ext cx="4170218" cy="25165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7D457C-26C5-4B07-B673-FA5DE26DC0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54984" y="2170706"/>
            <a:ext cx="4170216" cy="25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82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3AB40-C8BD-4002-8DA2-259D9E57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7" y="382385"/>
            <a:ext cx="11446626" cy="132423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Конструкция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for-else, while-else.</a:t>
            </a:r>
            <a:b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CEE52-26A5-44A7-A949-611669097354}"/>
              </a:ext>
            </a:extLst>
          </p:cNvPr>
          <p:cNvSpPr txBox="1"/>
          <p:nvPr/>
        </p:nvSpPr>
        <p:spPr>
          <a:xfrm>
            <a:off x="372687" y="1828800"/>
            <a:ext cx="11446625" cy="372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BY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Циклы </a:t>
            </a:r>
            <a:r>
              <a:rPr lang="ru-BY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BY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могут иметь блок </a:t>
            </a:r>
            <a:r>
              <a:rPr lang="ru-BY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BY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многие не знакомы с этим фактом. Блок </a:t>
            </a:r>
            <a:r>
              <a:rPr lang="ru-BY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BY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выполняется, когда цикл завершается в нормальном режиме. Т.е. не был вызван </a:t>
            </a:r>
            <a:r>
              <a:rPr lang="ru-BY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ru-BY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BY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 </a:t>
            </a:r>
            <a:r>
              <a:rPr lang="ru-BY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BY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после циклов относится не к самому циклу, а к оператору </a:t>
            </a:r>
            <a:r>
              <a:rPr lang="ru-BY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ru-BY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ru-BY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6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5AB6-17B2-4FFF-A4C9-5CDA25D9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условия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цикле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BY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927BE1-B5C7-4704-8241-01BDD4C823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403071"/>
            <a:ext cx="4195156" cy="20518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777CCF-A4E0-4F4A-A2D0-9BD3B94DC0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0046" y="2403071"/>
            <a:ext cx="4195154" cy="20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25A1B-949F-4CC1-B9DF-A010A3E9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4034"/>
            <a:ext cx="10058400" cy="1371600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условия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цикле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B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FB3D5E-0BAF-450F-9575-31C4BF2F95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4765963" cy="253018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7A41D9-A77F-4679-9232-831E4BCB68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9236" y="2286000"/>
            <a:ext cx="4765963" cy="25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15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1C3D-C364-4746-870A-6522A198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791" y="1191234"/>
            <a:ext cx="10920153" cy="13716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 </a:t>
            </a:r>
            <a:r>
              <a:rPr lang="ru-BY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BY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выполняется, если цикл завершается принудительно (например, с помощью оператора </a:t>
            </a:r>
            <a:r>
              <a:rPr lang="ru-BY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ru-BY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BY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 путем вызова исключения):</a:t>
            </a:r>
            <a:br>
              <a:rPr lang="ru-B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4C0B4C-09E5-43DD-AFF3-B085A0BCF8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791" y="2895343"/>
            <a:ext cx="3587982" cy="22682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A0028-1F4A-41FF-ADFD-83D4C33537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61560" y="4023360"/>
            <a:ext cx="2992235" cy="114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9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4EAFD94-9582-4858-85F0-C851FF66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71" y="642594"/>
            <a:ext cx="10058400" cy="1371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ru-BY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AAE2671-864D-44B2-8F64-F078CE5B3847}"/>
              </a:ext>
            </a:extLst>
          </p:cNvPr>
          <p:cNvSpPr/>
          <p:nvPr/>
        </p:nvSpPr>
        <p:spPr>
          <a:xfrm>
            <a:off x="917171" y="2014194"/>
            <a:ext cx="114216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Необходимо, чтоб программа выводила на экран вот такую последовательность(не использовать готовый массив):</a:t>
            </a:r>
          </a:p>
          <a:p>
            <a:pPr fontAlgn="base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7 14 21 28 35 42 49 56 63 70 77 84 91 98</a:t>
            </a:r>
          </a:p>
          <a:p>
            <a:pPr fontAlgn="base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 массив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найти его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длинну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92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EE7C54-3EC0-431F-A6E3-2CFCEF34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44" y="2419004"/>
            <a:ext cx="4156627" cy="269685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361C0B-7051-4D07-A65D-06C1194ED0AF}"/>
              </a:ext>
            </a:extLst>
          </p:cNvPr>
          <p:cNvSpPr/>
          <p:nvPr/>
        </p:nvSpPr>
        <p:spPr>
          <a:xfrm>
            <a:off x="4096991" y="700639"/>
            <a:ext cx="3998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24769D-640F-4F6B-8E8E-FA8102FB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329" y="3848793"/>
            <a:ext cx="5701027" cy="12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4EAFD94-9582-4858-85F0-C851FF66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71" y="642594"/>
            <a:ext cx="10058400" cy="1371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ru-BY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AAE2671-864D-44B2-8F64-F078CE5B3847}"/>
              </a:ext>
            </a:extLst>
          </p:cNvPr>
          <p:cNvSpPr/>
          <p:nvPr/>
        </p:nvSpPr>
        <p:spPr>
          <a:xfrm>
            <a:off x="917172" y="2014194"/>
            <a:ext cx="10886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B152FB-407A-48E5-ADDB-A2A24FCBFFAD}"/>
              </a:ext>
            </a:extLst>
          </p:cNvPr>
          <p:cNvSpPr/>
          <p:nvPr/>
        </p:nvSpPr>
        <p:spPr>
          <a:xfrm>
            <a:off x="917172" y="2275804"/>
            <a:ext cx="10886902" cy="2324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Простейший калькулятор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введёнными двумя числами вещественного типа. </a:t>
            </a:r>
            <a:endParaRPr lang="ru-BY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Ввод с клавиатуры: операции + - * / и два числа. </a:t>
            </a:r>
            <a:endParaRPr lang="ru-BY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Обработать ошибку: “Деление на ноль” </a:t>
            </a:r>
            <a:endParaRPr lang="ru-BY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Ноль использовать в качестве завершения программы (сделать как отдельную операцию). </a:t>
            </a:r>
          </a:p>
        </p:txBody>
      </p:sp>
    </p:spTree>
    <p:extLst>
      <p:ext uri="{BB962C8B-B14F-4D97-AF65-F5344CB8AC3E}">
        <p14:creationId xmlns:p14="http://schemas.microsoft.com/office/powerpoint/2010/main" val="2166617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65B8FE-17A1-42D7-B234-8CCE402B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31" y="1016673"/>
            <a:ext cx="5869336" cy="522618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6A8079-4DFD-4F5A-AD5F-82877CAAD764}"/>
              </a:ext>
            </a:extLst>
          </p:cNvPr>
          <p:cNvSpPr/>
          <p:nvPr/>
        </p:nvSpPr>
        <p:spPr>
          <a:xfrm>
            <a:off x="5399751" y="477673"/>
            <a:ext cx="1392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ru-RU" dirty="0"/>
              <a:t>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7792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40" y="0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540543" y="1254801"/>
            <a:ext cx="10506597" cy="1706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92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№1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Перемножить все нечётные значения в диапазоне от 1 до 100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4D182D-2F7B-4DE8-BE34-1651BC1F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455" y="2626401"/>
            <a:ext cx="4496970" cy="24921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5377BA-D9E6-4140-A41B-5DA4E4BC0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3" y="5368148"/>
            <a:ext cx="9610966" cy="4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14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4EAFD94-9582-4858-85F0-C851FF66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71" y="642594"/>
            <a:ext cx="10058400" cy="1371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ru-BY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AAE2671-864D-44B2-8F64-F078CE5B3847}"/>
              </a:ext>
            </a:extLst>
          </p:cNvPr>
          <p:cNvSpPr/>
          <p:nvPr/>
        </p:nvSpPr>
        <p:spPr>
          <a:xfrm>
            <a:off x="917172" y="2014194"/>
            <a:ext cx="10886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B152FB-407A-48E5-ADDB-A2A24FCBFFAD}"/>
              </a:ext>
            </a:extLst>
          </p:cNvPr>
          <p:cNvSpPr/>
          <p:nvPr/>
        </p:nvSpPr>
        <p:spPr>
          <a:xfrm>
            <a:off x="917172" y="2275804"/>
            <a:ext cx="10886902" cy="307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 из 7 цифр. Если четных цифр в нем больше чем нечетных, то найти сумму всех его цифр, если нечетных больше, то найти произведение 1 3 и 6 элемента.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цикл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for.</a:t>
            </a:r>
            <a:endParaRPr lang="ru-RU" sz="2400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19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1C3D-C364-4746-870A-6522A198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908601"/>
            <a:ext cx="11396748" cy="1371600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BY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Домашнее задание</a:t>
            </a:r>
            <a:r>
              <a:rPr lang="ru-RU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BY" sz="32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B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4F1672-EEE4-4183-BBB5-44E48F238124}"/>
              </a:ext>
            </a:extLst>
          </p:cNvPr>
          <p:cNvSpPr/>
          <p:nvPr/>
        </p:nvSpPr>
        <p:spPr>
          <a:xfrm>
            <a:off x="676102" y="2253509"/>
            <a:ext cx="108397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Казино. Компьютер генерирует числа от 1 до 10 и от 1 до 2-х соответственно. Цифры от одного до 10 отвечают за номера, а от 1 до 2 за цвета(1-красный,2 черный). </a:t>
            </a:r>
          </a:p>
          <a:p>
            <a:pPr fontAlgn="base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Пользователю дается 5 попыток угадать номер и цвет(Прим. введения с клавиатуры: 3 красный).В случае неудачи вывести на экран правильную комбинацию.</a:t>
            </a:r>
          </a:p>
          <a:p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71234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540543" y="839165"/>
            <a:ext cx="10506597" cy="108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92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Записать в массив все числа в диапазоне от 1 до 500 кратные 5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20018E-7DAB-480C-8EE8-775AC72D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79" y="2320138"/>
            <a:ext cx="4871042" cy="31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1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540543" y="839165"/>
            <a:ext cx="10506597" cy="108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92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Вывести на экран все чётные значения в диапазоне от 1 до 497.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BBE579-2A5D-4833-81CA-E77C39E6F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36" y="2492742"/>
            <a:ext cx="6292327" cy="18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0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540543" y="839165"/>
            <a:ext cx="10506597" cy="14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92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 массив чисел. Если число встречается более двух раз, то добавить его в новый массив.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F07F99-644B-47B0-B37B-DE82E9C7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261" y="2458395"/>
            <a:ext cx="4741478" cy="274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FE51A-E092-4B00-8E92-C81BB793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044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занятия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3EEBF-1004-4DC3-A779-0E09E9E28F8F}"/>
              </a:ext>
            </a:extLst>
          </p:cNvPr>
          <p:cNvSpPr txBox="1"/>
          <p:nvPr/>
        </p:nvSpPr>
        <p:spPr>
          <a:xfrm>
            <a:off x="1066800" y="2032042"/>
            <a:ext cx="8818179" cy="11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Цикл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while.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Конструкция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for-else, while-else.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2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8B90DEF-BB47-44F6-ABF2-E8D0C9C9C0AD}"/>
              </a:ext>
            </a:extLst>
          </p:cNvPr>
          <p:cNvSpPr/>
          <p:nvPr/>
        </p:nvSpPr>
        <p:spPr>
          <a:xfrm>
            <a:off x="4991976" y="684013"/>
            <a:ext cx="2208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Цикл</a:t>
            </a:r>
            <a:r>
              <a:rPr lang="ru-RU" sz="28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while</a:t>
            </a:r>
            <a:r>
              <a:rPr lang="ru-RU" sz="28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.</a:t>
            </a:r>
            <a:endParaRPr lang="ru-BY" sz="2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AD8A55B-32B8-47EC-92C0-AB87E71B92AF}"/>
              </a:ext>
            </a:extLst>
          </p:cNvPr>
          <p:cNvSpPr/>
          <p:nvPr/>
        </p:nvSpPr>
        <p:spPr>
          <a:xfrm>
            <a:off x="464127" y="1587732"/>
            <a:ext cx="11263746" cy="434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ru-BY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Цикл </a:t>
            </a:r>
            <a:r>
              <a:rPr lang="ru-BY" sz="20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while</a:t>
            </a:r>
            <a:r>
              <a:rPr lang="ru-BY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позволяет выполнить одну и ту же последовательность команд, пока проверяемое условие истинно. </a:t>
            </a:r>
            <a:endParaRPr lang="ru-BY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ru-BY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Цикл </a:t>
            </a:r>
            <a:r>
              <a:rPr lang="ru-BY" sz="20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while</a:t>
            </a:r>
            <a:r>
              <a:rPr lang="ru-BY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состоит из двух частей: </a:t>
            </a:r>
            <a:endParaRPr lang="ru-BY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  <a:p>
            <a:pPr marL="342900" lvl="0" indent="-342900">
              <a:spcBef>
                <a:spcPts val="80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BY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Условие</a:t>
            </a:r>
            <a:r>
              <a:rPr lang="ru-RU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(Часто используют условие </a:t>
            </a:r>
            <a:r>
              <a:rPr lang="en-US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while True</a:t>
            </a:r>
            <a:r>
              <a:rPr lang="ru-RU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)</a:t>
            </a:r>
            <a:endParaRPr lang="ru-BY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  <a:p>
            <a:pPr marL="342900" lvl="0" indent="-342900">
              <a:spcBef>
                <a:spcPts val="80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RU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Т</a:t>
            </a:r>
            <a:r>
              <a:rPr lang="ru-BY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ело цикла (команды, которые будут выполняться внутри цикла) </a:t>
            </a:r>
            <a:endParaRPr lang="ru-BY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ru-BY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Условие записывается до тела цикла и проверяется до выполнения тела цикла. Синтаксис цикла </a:t>
            </a:r>
            <a:r>
              <a:rPr lang="ru-BY" sz="20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while</a:t>
            </a:r>
            <a:r>
              <a:rPr lang="ru-BY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в простейшем случае выглядит так: 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>
              <a:spcBef>
                <a:spcPts val="800"/>
              </a:spcBef>
              <a:spcAft>
                <a:spcPts val="0"/>
              </a:spcAft>
            </a:pPr>
            <a:endParaRPr lang="ru-BY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  <a:p>
            <a:pPr algn="ctr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</a:pPr>
            <a:r>
              <a:rPr lang="ru-BY" sz="20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while</a:t>
            </a:r>
            <a:r>
              <a:rPr lang="ru-BY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условие:</a:t>
            </a:r>
            <a:endParaRPr lang="ru-BY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  <a:p>
            <a:pPr algn="ctr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</a:pPr>
            <a:r>
              <a:rPr lang="ru-BY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команда1</a:t>
            </a:r>
            <a:endParaRPr lang="ru-BY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  <a:p>
            <a:pPr algn="ctr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</a:pPr>
            <a:r>
              <a:rPr lang="ru-BY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команда2</a:t>
            </a:r>
            <a:endParaRPr lang="ru-BY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  <a:p>
            <a:pPr algn="ctr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</a:pPr>
            <a:r>
              <a:rPr lang="ru-BY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…………</a:t>
            </a:r>
            <a:endParaRPr lang="ru-BY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  <a:p>
            <a:pPr algn="ctr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</a:pPr>
            <a:r>
              <a:rPr lang="ru-BY" sz="20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командаN</a:t>
            </a:r>
            <a:endParaRPr lang="ru-BY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1547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16DA90E-998E-4C72-B3F2-90E067354C28}"/>
              </a:ext>
            </a:extLst>
          </p:cNvPr>
          <p:cNvSpPr/>
          <p:nvPr/>
        </p:nvSpPr>
        <p:spPr>
          <a:xfrm>
            <a:off x="476596" y="698269"/>
            <a:ext cx="11238808" cy="2410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800"/>
              </a:spcBef>
              <a:spcAft>
                <a:spcPts val="0"/>
              </a:spcAft>
            </a:pP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При выполнении цикла </a:t>
            </a:r>
            <a:r>
              <a:rPr lang="ru-BY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while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сначала проверяется условие. Если условие истинно, то выполняются команды внутри цикла. После чего условие проверяется снова и все повторяется. Так продолжается до тех пор, пока условие будет истинно. Как только условие станет ложно, работа цикла завершится и управление передастся следующей команде после цикла.</a:t>
            </a:r>
            <a:endParaRPr lang="ru-BY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  <a:p>
            <a:pPr algn="just">
              <a:spcBef>
                <a:spcPts val="800"/>
              </a:spcBef>
              <a:spcAft>
                <a:spcPts val="0"/>
              </a:spcAft>
            </a:pP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Давайте взглянем на простой пример:</a:t>
            </a:r>
            <a:endParaRPr lang="ru-BY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7DAB6B-A59F-4AFE-88A9-00840A2039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0426" y="3748816"/>
            <a:ext cx="3991148" cy="17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66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2381</TotalTime>
  <Words>865</Words>
  <Application>Microsoft Office PowerPoint</Application>
  <PresentationFormat>Широкоэкранный</PresentationFormat>
  <Paragraphs>87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Calibri</vt:lpstr>
      <vt:lpstr>Calibri Light</vt:lpstr>
      <vt:lpstr>Century Gothic</vt:lpstr>
      <vt:lpstr>Garamond</vt:lpstr>
      <vt:lpstr>Helvetica Neue</vt:lpstr>
      <vt:lpstr>Times New Roman</vt:lpstr>
      <vt:lpstr>СавонVTI</vt:lpstr>
      <vt:lpstr>Циклы</vt:lpstr>
      <vt:lpstr>Проверка пройденного на занятии №4</vt:lpstr>
      <vt:lpstr>Проверка домашнего задания</vt:lpstr>
      <vt:lpstr>Презентация PowerPoint</vt:lpstr>
      <vt:lpstr>Презентация PowerPoint</vt:lpstr>
      <vt:lpstr>Презентация PowerPoint</vt:lpstr>
      <vt:lpstr>План занятия</vt:lpstr>
      <vt:lpstr>Презентация PowerPoint</vt:lpstr>
      <vt:lpstr>Презентация PowerPoint</vt:lpstr>
      <vt:lpstr>Результат:</vt:lpstr>
      <vt:lpstr>Презентация PowerPoint</vt:lpstr>
      <vt:lpstr>Рассмотрим еще один пример:  </vt:lpstr>
      <vt:lpstr>Давайте разберем эту программу по командам: 1) i = 1 и result = 0, создаем две переменные и присваиваем им начальные значения.  2) while i &lt;= 50: - прописываем цикл, который будет выполняться пока переменная i будет меньше или равна 50, как только i станет 51 программа начнет выполнять команду print(result), которая выведет результат на экран  3) result += i - каждую итерацию цикла мы увеличиваем значение переменной result на i  4) i += 1 - каждую итерацию цикла мы увеличиваем значение переменной i на +1 </vt:lpstr>
      <vt:lpstr>Презентация PowerPoint</vt:lpstr>
      <vt:lpstr>Решение и результат :</vt:lpstr>
      <vt:lpstr>Презентация PowerPoint</vt:lpstr>
      <vt:lpstr>Решение и результат :</vt:lpstr>
      <vt:lpstr>Презентация PowerPoint</vt:lpstr>
      <vt:lpstr>Решение и результат :</vt:lpstr>
      <vt:lpstr>Презентация PowerPoint</vt:lpstr>
      <vt:lpstr>Решение и результат :</vt:lpstr>
      <vt:lpstr> Конструкция for-else, while-else.  </vt:lpstr>
      <vt:lpstr>Пример условия else в цикле for:</vt:lpstr>
      <vt:lpstr>Пример условия else в цикле while: </vt:lpstr>
      <vt:lpstr>Условие else не выполняется, если цикл завершается принудительно (например, с помощью оператора break или путем вызова исключения): </vt:lpstr>
      <vt:lpstr>Задание №5 </vt:lpstr>
      <vt:lpstr>Презентация PowerPoint</vt:lpstr>
      <vt:lpstr>Задание №6 </vt:lpstr>
      <vt:lpstr>Презентация PowerPoint</vt:lpstr>
      <vt:lpstr>Задание №7 </vt:lpstr>
      <vt:lpstr>Домашнее задание.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PYTHON</dc:title>
  <dc:creator>Яна Шавель</dc:creator>
  <cp:lastModifiedBy>Яна Шавель</cp:lastModifiedBy>
  <cp:revision>58</cp:revision>
  <dcterms:created xsi:type="dcterms:W3CDTF">2021-03-29T05:27:22Z</dcterms:created>
  <dcterms:modified xsi:type="dcterms:W3CDTF">2021-06-27T15:54:27Z</dcterms:modified>
</cp:coreProperties>
</file>