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3" r:id="rId6"/>
    <p:sldId id="284" r:id="rId7"/>
    <p:sldId id="282" r:id="rId8"/>
    <p:sldId id="285" r:id="rId9"/>
    <p:sldId id="286" r:id="rId10"/>
    <p:sldId id="287"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Lorem Ipsum</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Dolor Sit Amet</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Lorem Ipsum</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Dolor Sit Amet</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Lorem Ipsum</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Dolor Sit Amet</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E73E8133-584D-4C45-99EA-6F2691A17A73}">
      <dgm:prSet/>
      <dgm:spPr/>
      <dgm:t>
        <a:bodyPr/>
        <a:lstStyle/>
        <a:p>
          <a:pPr>
            <a:lnSpc>
              <a:spcPct val="100000"/>
            </a:lnSpc>
          </a:pPr>
          <a:r>
            <a:rPr lang="en-US" dirty="0"/>
            <a:t>Consectetuer Elit</a:t>
          </a:r>
        </a:p>
      </dgm:t>
    </dgm:pt>
    <dgm:pt modelId="{19366B0E-517E-41A1-A871-4D800CF4D2F7}" type="parTrans" cxnId="{CE13601D-E1A5-42B4-9435-EF16045E60FA}">
      <dgm:prSet/>
      <dgm:spPr/>
      <dgm:t>
        <a:bodyPr/>
        <a:lstStyle/>
        <a:p>
          <a:endParaRPr lang="en-US"/>
        </a:p>
      </dgm:t>
    </dgm:pt>
    <dgm:pt modelId="{C09243AF-AD07-4CBF-84F7-E2CD9DD2CEF1}" type="sibTrans" cxnId="{CE13601D-E1A5-42B4-9435-EF16045E60FA}">
      <dgm:prSet/>
      <dgm:spPr/>
      <dgm:t>
        <a:bodyPr/>
        <a:lstStyle/>
        <a:p>
          <a:endParaRPr lang="en-US"/>
        </a:p>
      </dgm:t>
    </dgm:pt>
    <dgm:pt modelId="{19AE6A50-B2F7-4F98-A456-DF10E94887E7}">
      <dgm:prSet/>
      <dgm:spPr/>
      <dgm:t>
        <a:bodyPr/>
        <a:lstStyle/>
        <a:p>
          <a:pPr>
            <a:lnSpc>
              <a:spcPct val="100000"/>
            </a:lnSpc>
          </a:pPr>
          <a:r>
            <a:rPr lang="en-US" dirty="0"/>
            <a:t>Nunc Viverra</a:t>
          </a:r>
        </a:p>
      </dgm:t>
    </dgm:pt>
    <dgm:pt modelId="{FCAB35B7-FF11-4E93-9864-F2B9C97274F4}" type="parTrans" cxnId="{F938F5D5-804D-4B23-8281-BE5677075ACA}">
      <dgm:prSet/>
      <dgm:spPr/>
      <dgm:t>
        <a:bodyPr/>
        <a:lstStyle/>
        <a:p>
          <a:endParaRPr lang="en-US"/>
        </a:p>
      </dgm:t>
    </dgm:pt>
    <dgm:pt modelId="{F7BDB8CA-0E84-4B27-8BED-5C7340299BE3}" type="sibTrans" cxnId="{F938F5D5-804D-4B23-8281-BE5677075ACA}">
      <dgm:prSet/>
      <dgm:spPr/>
      <dgm:t>
        <a:bodyPr/>
        <a:lstStyle/>
        <a:p>
          <a:endParaRPr lang="en-US"/>
        </a:p>
      </dgm:t>
    </dgm:pt>
    <dgm:pt modelId="{6BF509EE-1E1E-4BF7-84F4-158CD8D2DC09}">
      <dgm:prSet/>
      <dgm:spPr/>
      <dgm:t>
        <a:bodyPr/>
        <a:lstStyle/>
        <a:p>
          <a:pPr>
            <a:lnSpc>
              <a:spcPct val="100000"/>
            </a:lnSpc>
          </a:pPr>
          <a:r>
            <a:rPr lang="en-US" dirty="0"/>
            <a:t>Consectetuer Elit</a:t>
          </a:r>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80308036-41FA-49DF-BC56-8BE1223C877B}">
      <dgm:prSet/>
      <dgm:spPr/>
      <dgm:t>
        <a:bodyPr/>
        <a:lstStyle/>
        <a:p>
          <a:pPr>
            <a:lnSpc>
              <a:spcPct val="100000"/>
            </a:lnSpc>
          </a:pPr>
          <a:r>
            <a:rPr lang="en-US" dirty="0"/>
            <a:t>Nunc Viverra</a:t>
          </a:r>
        </a:p>
      </dgm:t>
    </dgm:pt>
    <dgm:pt modelId="{CB4C8DF6-8671-4F14-9BD6-68E721D7CBE8}" type="parTrans" cxnId="{D1B32484-28F0-428A-9520-8334A2F3F0B1}">
      <dgm:prSet/>
      <dgm:spPr/>
      <dgm:t>
        <a:bodyPr/>
        <a:lstStyle/>
        <a:p>
          <a:endParaRPr lang="en-US"/>
        </a:p>
      </dgm:t>
    </dgm:pt>
    <dgm:pt modelId="{1F052CFC-B532-468F-8AAE-C7C381ADE52A}" type="sibTrans" cxnId="{D1B32484-28F0-428A-9520-8334A2F3F0B1}">
      <dgm:prSet/>
      <dgm:spPr/>
      <dgm:t>
        <a:bodyPr/>
        <a:lstStyle/>
        <a:p>
          <a:endParaRPr lang="en-US"/>
        </a:p>
      </dgm:t>
    </dgm:pt>
    <dgm:pt modelId="{C1BC2591-8C91-4D2E-838F-26D0C0073985}">
      <dgm:prSet/>
      <dgm:spPr/>
      <dgm:t>
        <a:bodyPr/>
        <a:lstStyle/>
        <a:p>
          <a:pPr>
            <a:lnSpc>
              <a:spcPct val="100000"/>
            </a:lnSpc>
          </a:pPr>
          <a:r>
            <a:rPr lang="en-US" dirty="0"/>
            <a:t>Consectetuer Elit</a:t>
          </a:r>
        </a:p>
      </dgm:t>
    </dgm:pt>
    <dgm:pt modelId="{7DCA0393-C91B-458E-9602-70CA0004F5AA}" type="parTrans" cxnId="{D20E76FA-21CC-446B-8735-8A5FCDFC9E0E}">
      <dgm:prSet/>
      <dgm:spPr/>
      <dgm:t>
        <a:bodyPr/>
        <a:lstStyle/>
        <a:p>
          <a:endParaRPr lang="en-US"/>
        </a:p>
      </dgm:t>
    </dgm:pt>
    <dgm:pt modelId="{472A1DB7-924E-4E35-8E55-E1EE1C624B51}" type="sibTrans" cxnId="{D20E76FA-21CC-446B-8735-8A5FCDFC9E0E}">
      <dgm:prSet/>
      <dgm:spPr/>
      <dgm:t>
        <a:bodyPr/>
        <a:lstStyle/>
        <a:p>
          <a:endParaRPr lang="en-US"/>
        </a:p>
      </dgm:t>
    </dgm:pt>
    <dgm:pt modelId="{F74BC01B-5E1E-4ADD-9515-00356B79D176}">
      <dgm:prSet/>
      <dgm:spPr/>
      <dgm:t>
        <a:bodyPr/>
        <a:lstStyle/>
        <a:p>
          <a:pPr>
            <a:lnSpc>
              <a:spcPct val="100000"/>
            </a:lnSpc>
          </a:pPr>
          <a:r>
            <a:rPr lang="en-US" dirty="0"/>
            <a:t>Nunc Viverra</a:t>
          </a:r>
        </a:p>
      </dgm:t>
    </dgm:pt>
    <dgm:pt modelId="{E80B95A6-581A-4BC4-B523-74C273FD8287}" type="parTrans" cxnId="{8778ABD9-C262-4DF9-8C1E-BF1D063BB5C9}">
      <dgm:prSet/>
      <dgm:spPr/>
      <dgm:t>
        <a:bodyPr/>
        <a:lstStyle/>
        <a:p>
          <a:endParaRPr lang="en-US"/>
        </a:p>
      </dgm:t>
    </dgm:pt>
    <dgm:pt modelId="{FD8ABA08-9D28-4DE1-846B-EF07372F5BF8}" type="sibTrans" cxnId="{8778ABD9-C262-4DF9-8C1E-BF1D063BB5C9}">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CE13601D-E1A5-42B4-9435-EF16045E60FA}" srcId="{E754A2A0-41CE-428B-9DDC-DCD1FD12D16A}" destId="{E73E8133-584D-4C45-99EA-6F2691A17A73}" srcOrd="1" destOrd="0" parTransId="{19366B0E-517E-41A1-A871-4D800CF4D2F7}" sibTransId="{C09243AF-AD07-4CBF-84F7-E2CD9DD2CEF1}"/>
    <dgm:cxn modelId="{6D4CB933-1DF3-4BC1-A454-546CC5034B5C}" type="presOf" srcId="{C1BC2591-8C91-4D2E-838F-26D0C0073985}" destId="{6418EBED-F111-425B-8EE2-06B8B2297A68}" srcOrd="0" destOrd="1"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31236A4C-17B7-4AD6-A6DF-D5505A7B3830}" type="presOf" srcId="{19AE6A50-B2F7-4F98-A456-DF10E94887E7}" destId="{DD091D0A-5A25-4241-91F3-18D32B0BDD4F}" srcOrd="0" destOrd="2" presId="urn:microsoft.com/office/officeart/2018/5/layout/CenteredIconLabelDescriptionList"/>
    <dgm:cxn modelId="{E3ED426D-0ED9-435E-9A9A-1B437DA49D3E}" type="presOf" srcId="{80308036-41FA-49DF-BC56-8BE1223C877B}" destId="{7CD40649-A74C-4AD8-B9D0-2573A1955C91}" srcOrd="0" destOrd="2"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BE03A87C-50F2-49E6-B8EB-2219D8A5E4BF}" type="presOf" srcId="{E73E8133-584D-4C45-99EA-6F2691A17A73}" destId="{DD091D0A-5A25-4241-91F3-18D32B0BDD4F}" srcOrd="0" destOrd="1" presId="urn:microsoft.com/office/officeart/2018/5/layout/CenteredIconLabelDescriptionList"/>
    <dgm:cxn modelId="{9C9F8283-EF4B-46ED-B123-7152942A1C38}" type="presOf" srcId="{F74BC01B-5E1E-4ADD-9515-00356B79D176}" destId="{6418EBED-F111-425B-8EE2-06B8B2297A68}" srcOrd="0" destOrd="2" presId="urn:microsoft.com/office/officeart/2018/5/layout/CenteredIconLabelDescriptionList"/>
    <dgm:cxn modelId="{D1B32484-28F0-428A-9520-8334A2F3F0B1}" srcId="{DCCE571A-4D30-4294-ABAF-6885F619D2D9}" destId="{80308036-41FA-49DF-BC56-8BE1223C877B}" srcOrd="2" destOrd="0" parTransId="{CB4C8DF6-8671-4F14-9BD6-68E721D7CBE8}" sibTransId="{1F052CFC-B532-468F-8AAE-C7C381ADE52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E40A96C6-DC5F-42A1-9307-3B282B7BE6C8}" srcId="{DCCE571A-4D30-4294-ABAF-6885F619D2D9}" destId="{6BF509EE-1E1E-4BF7-84F4-158CD8D2DC09}" srcOrd="1"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F938F5D5-804D-4B23-8281-BE5677075ACA}" srcId="{E754A2A0-41CE-428B-9DDC-DCD1FD12D16A}" destId="{19AE6A50-B2F7-4F98-A456-DF10E94887E7}" srcOrd="2" destOrd="0" parTransId="{FCAB35B7-FF11-4E93-9864-F2B9C97274F4}" sibTransId="{F7BDB8CA-0E84-4B27-8BED-5C7340299BE3}"/>
    <dgm:cxn modelId="{8778ABD9-C262-4DF9-8C1E-BF1D063BB5C9}" srcId="{1C1B28B7-2609-4BAA-AAAB-5801EDFD334C}" destId="{F74BC01B-5E1E-4ADD-9515-00356B79D176}" srcOrd="2" destOrd="0" parTransId="{E80B95A6-581A-4BC4-B523-74C273FD8287}" sibTransId="{FD8ABA08-9D28-4DE1-846B-EF07372F5BF8}"/>
    <dgm:cxn modelId="{E70347E4-4461-4B80-8927-4CA0AEBFAAF8}" srcId="{E817CCF5-DA3F-4E5F-BE7C-D8111B2BFEBA}" destId="{DCCE571A-4D30-4294-ABAF-6885F619D2D9}" srcOrd="1" destOrd="0" parTransId="{3AD83C96-5A95-4337-BF2D-97454AF7F108}" sibTransId="{2C1DF6EC-6090-4926-A556-3D2417B7F2AA}"/>
    <dgm:cxn modelId="{3DA7E7F0-5057-42E1-BFDF-4C763F4C13E6}" type="presOf" srcId="{6BF509EE-1E1E-4BF7-84F4-158CD8D2DC09}" destId="{7CD40649-A74C-4AD8-B9D0-2573A1955C91}" srcOrd="0" destOrd="1" presId="urn:microsoft.com/office/officeart/2018/5/layout/CenteredIconLabelDescriptionList"/>
    <dgm:cxn modelId="{55A931F7-B2A3-4173-A574-A80CB726BAE2}" type="presOf" srcId="{C2F66EED-74C3-4F36-A1D4-8AFCBB009938}" destId="{DD091D0A-5A25-4241-91F3-18D32B0BDD4F}" srcOrd="0" destOrd="0" presId="urn:microsoft.com/office/officeart/2018/5/layout/CenteredIconLabelDescriptionList"/>
    <dgm:cxn modelId="{D20E76FA-21CC-446B-8735-8A5FCDFC9E0E}" srcId="{1C1B28B7-2609-4BAA-AAAB-5801EDFD334C}" destId="{C1BC2591-8C91-4D2E-838F-26D0C0073985}" srcOrd="1" destOrd="0" parTransId="{7DCA0393-C91B-458E-9602-70CA0004F5AA}" sibTransId="{472A1DB7-924E-4E35-8E55-E1EE1C624B51}"/>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51059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170726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Lorem Ipsum</a:t>
          </a:r>
        </a:p>
      </dsp:txBody>
      <dsp:txXfrm>
        <a:off x="4228" y="1707263"/>
        <a:ext cx="3088125" cy="463218"/>
      </dsp:txXfrm>
    </dsp:sp>
    <dsp:sp modelId="{DD091D0A-5A25-4241-91F3-18D32B0BDD4F}">
      <dsp:nvSpPr>
        <dsp:cNvPr id="0" name=""/>
        <dsp:cNvSpPr/>
      </dsp:nvSpPr>
      <dsp:spPr>
        <a:xfrm>
          <a:off x="4228" y="2224353"/>
          <a:ext cx="3088125" cy="97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Dolor Sit Amet</a:t>
          </a:r>
        </a:p>
        <a:p>
          <a:pPr marL="0" lvl="0" indent="0" algn="ctr" defTabSz="755650">
            <a:lnSpc>
              <a:spcPct val="100000"/>
            </a:lnSpc>
            <a:spcBef>
              <a:spcPct val="0"/>
            </a:spcBef>
            <a:spcAft>
              <a:spcPct val="35000"/>
            </a:spcAft>
            <a:buNone/>
          </a:pPr>
          <a:r>
            <a:rPr lang="en-US" sz="1700" kern="1200" dirty="0"/>
            <a:t>Consectetuer Elit</a:t>
          </a:r>
        </a:p>
        <a:p>
          <a:pPr marL="0" lvl="0" indent="0" algn="ctr" defTabSz="755650">
            <a:lnSpc>
              <a:spcPct val="100000"/>
            </a:lnSpc>
            <a:spcBef>
              <a:spcPct val="0"/>
            </a:spcBef>
            <a:spcAft>
              <a:spcPct val="35000"/>
            </a:spcAft>
            <a:buNone/>
          </a:pPr>
          <a:r>
            <a:rPr lang="en-US" sz="1700" kern="1200" dirty="0"/>
            <a:t>Nunc Viverra</a:t>
          </a:r>
        </a:p>
      </dsp:txBody>
      <dsp:txXfrm>
        <a:off x="4228" y="2224353"/>
        <a:ext cx="3088125" cy="979799"/>
      </dsp:txXfrm>
    </dsp:sp>
    <dsp:sp modelId="{210823F6-AC1A-46E3-9D99-A319DF497539}">
      <dsp:nvSpPr>
        <dsp:cNvPr id="0" name=""/>
        <dsp:cNvSpPr/>
      </dsp:nvSpPr>
      <dsp:spPr>
        <a:xfrm>
          <a:off x="4636415" y="51059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170726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Lorem Ipsum</a:t>
          </a:r>
        </a:p>
      </dsp:txBody>
      <dsp:txXfrm>
        <a:off x="3632774" y="1707263"/>
        <a:ext cx="3088125" cy="463218"/>
      </dsp:txXfrm>
    </dsp:sp>
    <dsp:sp modelId="{7CD40649-A74C-4AD8-B9D0-2573A1955C91}">
      <dsp:nvSpPr>
        <dsp:cNvPr id="0" name=""/>
        <dsp:cNvSpPr/>
      </dsp:nvSpPr>
      <dsp:spPr>
        <a:xfrm>
          <a:off x="3632774" y="2224353"/>
          <a:ext cx="3088125" cy="97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Dolor Sit Amet</a:t>
          </a:r>
        </a:p>
        <a:p>
          <a:pPr marL="0" lvl="0" indent="0" algn="ctr" defTabSz="755650">
            <a:lnSpc>
              <a:spcPct val="100000"/>
            </a:lnSpc>
            <a:spcBef>
              <a:spcPct val="0"/>
            </a:spcBef>
            <a:spcAft>
              <a:spcPct val="35000"/>
            </a:spcAft>
            <a:buNone/>
          </a:pPr>
          <a:r>
            <a:rPr lang="en-US" sz="1700" kern="1200" dirty="0"/>
            <a:t>Consectetuer Elit</a:t>
          </a:r>
        </a:p>
        <a:p>
          <a:pPr marL="0" lvl="0" indent="0" algn="ctr" defTabSz="755650">
            <a:lnSpc>
              <a:spcPct val="100000"/>
            </a:lnSpc>
            <a:spcBef>
              <a:spcPct val="0"/>
            </a:spcBef>
            <a:spcAft>
              <a:spcPct val="35000"/>
            </a:spcAft>
            <a:buNone/>
          </a:pPr>
          <a:r>
            <a:rPr lang="en-US" sz="1700" kern="1200" dirty="0"/>
            <a:t>Nunc Viverra</a:t>
          </a:r>
        </a:p>
      </dsp:txBody>
      <dsp:txXfrm>
        <a:off x="3632774" y="2224353"/>
        <a:ext cx="3088125" cy="979799"/>
      </dsp:txXfrm>
    </dsp:sp>
    <dsp:sp modelId="{B0A3ABD2-C471-4A21-8AEF-3843C86919E1}">
      <dsp:nvSpPr>
        <dsp:cNvPr id="0" name=""/>
        <dsp:cNvSpPr/>
      </dsp:nvSpPr>
      <dsp:spPr>
        <a:xfrm>
          <a:off x="8264962" y="51059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170726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Lorem Ipsum</a:t>
          </a:r>
        </a:p>
      </dsp:txBody>
      <dsp:txXfrm>
        <a:off x="7261321" y="1707263"/>
        <a:ext cx="3088125" cy="463218"/>
      </dsp:txXfrm>
    </dsp:sp>
    <dsp:sp modelId="{6418EBED-F111-425B-8EE2-06B8B2297A68}">
      <dsp:nvSpPr>
        <dsp:cNvPr id="0" name=""/>
        <dsp:cNvSpPr/>
      </dsp:nvSpPr>
      <dsp:spPr>
        <a:xfrm>
          <a:off x="7261321" y="2224353"/>
          <a:ext cx="3088125" cy="97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Dolor Sit Amet</a:t>
          </a:r>
        </a:p>
        <a:p>
          <a:pPr marL="0" lvl="0" indent="0" algn="ctr" defTabSz="755650">
            <a:lnSpc>
              <a:spcPct val="100000"/>
            </a:lnSpc>
            <a:spcBef>
              <a:spcPct val="0"/>
            </a:spcBef>
            <a:spcAft>
              <a:spcPct val="35000"/>
            </a:spcAft>
            <a:buNone/>
          </a:pPr>
          <a:r>
            <a:rPr lang="en-US" sz="1700" kern="1200" dirty="0"/>
            <a:t>Consectetuer Elit</a:t>
          </a:r>
        </a:p>
        <a:p>
          <a:pPr marL="0" lvl="0" indent="0" algn="ctr" defTabSz="755650">
            <a:lnSpc>
              <a:spcPct val="100000"/>
            </a:lnSpc>
            <a:spcBef>
              <a:spcPct val="0"/>
            </a:spcBef>
            <a:spcAft>
              <a:spcPct val="35000"/>
            </a:spcAft>
            <a:buNone/>
          </a:pPr>
          <a:r>
            <a:rPr lang="en-US" sz="1700" kern="1200" dirty="0"/>
            <a:t>Nunc Viverra</a:t>
          </a:r>
        </a:p>
      </dsp:txBody>
      <dsp:txXfrm>
        <a:off x="7261321" y="2224353"/>
        <a:ext cx="3088125" cy="97979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8888/lab/tree/CapstoneProject/merged_icu_diabetes_data.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Hospital Readmission &amp; Patient Outcome Report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Shahrukh B-12</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08D4-7684-E25E-B277-0E75594264F8}"/>
              </a:ext>
            </a:extLst>
          </p:cNvPr>
          <p:cNvSpPr>
            <a:spLocks noGrp="1"/>
          </p:cNvSpPr>
          <p:nvPr>
            <p:ph type="title"/>
          </p:nvPr>
        </p:nvSpPr>
        <p:spPr>
          <a:xfrm>
            <a:off x="913795" y="304800"/>
            <a:ext cx="10353762" cy="432619"/>
          </a:xfrm>
        </p:spPr>
        <p:txBody>
          <a:bodyPr>
            <a:normAutofit fontScale="90000"/>
          </a:bodyPr>
          <a:lstStyle/>
          <a:p>
            <a:r>
              <a:rPr lang="en-US" sz="3600" b="1" dirty="0"/>
              <a:t>Introduction</a:t>
            </a:r>
          </a:p>
        </p:txBody>
      </p:sp>
      <p:sp>
        <p:nvSpPr>
          <p:cNvPr id="3" name="Content Placeholder 2">
            <a:extLst>
              <a:ext uri="{FF2B5EF4-FFF2-40B4-BE49-F238E27FC236}">
                <a16:creationId xmlns:a16="http://schemas.microsoft.com/office/drawing/2014/main" id="{17580EF1-F06D-9CDD-7A9C-ECB0422E8DB3}"/>
              </a:ext>
            </a:extLst>
          </p:cNvPr>
          <p:cNvSpPr>
            <a:spLocks noGrp="1"/>
          </p:cNvSpPr>
          <p:nvPr>
            <p:ph idx="1"/>
          </p:nvPr>
        </p:nvSpPr>
        <p:spPr>
          <a:xfrm>
            <a:off x="913795" y="909484"/>
            <a:ext cx="10353762" cy="5643716"/>
          </a:xfrm>
        </p:spPr>
        <p:txBody>
          <a:bodyPr>
            <a:normAutofit fontScale="92500"/>
          </a:bodyPr>
          <a:lstStyle/>
          <a:p>
            <a:r>
              <a:rPr lang="en-US" dirty="0"/>
              <a:t>The goal of this project is to investigate hospital readmissions and patient outcomes by analyzing two comprehensive datasets: the </a:t>
            </a:r>
            <a:r>
              <a:rPr lang="en-US" b="1" dirty="0"/>
              <a:t>Diabetes 130-US Hospitals dataset</a:t>
            </a:r>
            <a:r>
              <a:rPr lang="en-US" dirty="0"/>
              <a:t> (which contains readmission data) and the </a:t>
            </a:r>
            <a:r>
              <a:rPr lang="en-US" b="1" dirty="0"/>
              <a:t>MIMIC-III Clinical Database</a:t>
            </a:r>
            <a:r>
              <a:rPr lang="en-US" dirty="0"/>
              <a:t> (which includes ICU data). By merging these datasets, we aim to explore the clinical factors that influence readmission rates and patient outcomes, providing valuable insights for improving healthcare practices.</a:t>
            </a:r>
          </a:p>
          <a:p>
            <a:r>
              <a:rPr lang="en-US" dirty="0"/>
              <a:t>The project will involve several key components:</a:t>
            </a:r>
          </a:p>
          <a:p>
            <a:pPr>
              <a:buFont typeface="+mj-lt"/>
              <a:buAutoNum type="arabicPeriod"/>
            </a:pPr>
            <a:r>
              <a:rPr lang="en-US" b="1" dirty="0"/>
              <a:t>Data Preparation</a:t>
            </a:r>
            <a:r>
              <a:rPr lang="en-US" dirty="0"/>
              <a:t>: We will create a fully cleaned and merged dataset from the Diabetes 130-US hospitals dataset and the MIMIC-III ICU dataset, ensuring it is ready for further analysis.</a:t>
            </a:r>
          </a:p>
          <a:p>
            <a:pPr>
              <a:buFont typeface="+mj-lt"/>
              <a:buAutoNum type="arabicPeriod"/>
            </a:pPr>
            <a:r>
              <a:rPr lang="en-US" b="1" dirty="0"/>
              <a:t>Exploratory Analysis and Visualizations</a:t>
            </a:r>
            <a:r>
              <a:rPr lang="en-US" dirty="0"/>
              <a:t>: This step will involve generating summary statistics and visualizations (including histograms, box plots, and scatter plots) to identify key trends and relationships between variables such as ICU length of stay, number of lab procedures, medications, and readmission rates.</a:t>
            </a:r>
          </a:p>
          <a:p>
            <a:endParaRPr lang="en-US" dirty="0"/>
          </a:p>
        </p:txBody>
      </p:sp>
    </p:spTree>
    <p:extLst>
      <p:ext uri="{BB962C8B-B14F-4D97-AF65-F5344CB8AC3E}">
        <p14:creationId xmlns:p14="http://schemas.microsoft.com/office/powerpoint/2010/main" val="307675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EDF4-4E62-166E-C2E4-488972E73AC9}"/>
              </a:ext>
            </a:extLst>
          </p:cNvPr>
          <p:cNvSpPr>
            <a:spLocks noGrp="1"/>
          </p:cNvSpPr>
          <p:nvPr>
            <p:ph idx="1"/>
          </p:nvPr>
        </p:nvSpPr>
        <p:spPr>
          <a:xfrm>
            <a:off x="913795" y="304800"/>
            <a:ext cx="10353762" cy="5093110"/>
          </a:xfrm>
        </p:spPr>
        <p:txBody>
          <a:bodyPr anchor="b">
            <a:normAutofit fontScale="92500" lnSpcReduction="10000"/>
          </a:bodyPr>
          <a:lstStyle/>
          <a:p>
            <a:pPr marL="494100" indent="-457200">
              <a:buFont typeface="+mj-lt"/>
              <a:buAutoNum type="arabicPeriod" startAt="3"/>
            </a:pPr>
            <a:r>
              <a:rPr lang="en-US" b="1" dirty="0"/>
              <a:t>Analysis of Group Differences and Relationships</a:t>
            </a:r>
            <a:r>
              <a:rPr lang="en-US" dirty="0"/>
              <a:t>: A detailed analysis will be conducted to understand how patient demographics, clinical features, and treatments impact different patient outcomes. This will include identifying patient groups with significantly varied outcomes.</a:t>
            </a:r>
          </a:p>
          <a:p>
            <a:pPr marL="494100" indent="-457200">
              <a:buFont typeface="+mj-lt"/>
              <a:buAutoNum type="arabicPeriod" startAt="3"/>
            </a:pPr>
            <a:r>
              <a:rPr lang="en-US" dirty="0"/>
              <a:t>Predictive Modeling: We will develop a predictive model to forecast patient readmissions using the combined datasets, and assess the model's performance through key metrics and a detailed exploration of important features.</a:t>
            </a:r>
          </a:p>
          <a:p>
            <a:pPr marL="494100" indent="-457200">
              <a:buFont typeface="+mj-lt"/>
              <a:buAutoNum type="arabicPeriod" startAt="3"/>
            </a:pPr>
            <a:r>
              <a:rPr lang="en-US" dirty="0"/>
              <a:t>Segment Analysis: Patients will be segmented based on clinical characteristics to identify groups at higher risk for readmission or extended ICU stays. Recommendations based on this segmentation will be provided to inform healthcare decisions.</a:t>
            </a:r>
          </a:p>
          <a:p>
            <a:pPr marL="494100" indent="-457200">
              <a:buFont typeface="+mj-lt"/>
              <a:buAutoNum type="arabicPeriod" startAt="3"/>
            </a:pPr>
            <a:r>
              <a:rPr lang="en-US" dirty="0"/>
              <a:t>Model Deployment: A deployed predictive model will be made available through a web interface for healthcare professionals. Comprehensive documentation will guide users on how to input patient data and interpret readmission predictions.</a:t>
            </a:r>
            <a:endParaRPr lang="en-IN" dirty="0"/>
          </a:p>
        </p:txBody>
      </p:sp>
      <p:sp>
        <p:nvSpPr>
          <p:cNvPr id="6" name="TextBox 5">
            <a:extLst>
              <a:ext uri="{FF2B5EF4-FFF2-40B4-BE49-F238E27FC236}">
                <a16:creationId xmlns:a16="http://schemas.microsoft.com/office/drawing/2014/main" id="{40E1ABEF-D436-2CC7-4D50-37F66FE75B43}"/>
              </a:ext>
            </a:extLst>
          </p:cNvPr>
          <p:cNvSpPr txBox="1"/>
          <p:nvPr/>
        </p:nvSpPr>
        <p:spPr>
          <a:xfrm>
            <a:off x="830024" y="5491371"/>
            <a:ext cx="11293150" cy="1061829"/>
          </a:xfrm>
          <a:prstGeom prst="rect">
            <a:avLst/>
          </a:prstGeom>
          <a:noFill/>
        </p:spPr>
        <p:txBody>
          <a:bodyPr wrap="square" rtlCol="0">
            <a:spAutoFit/>
          </a:bodyPr>
          <a:lstStyle/>
          <a:p>
            <a:r>
              <a:rPr lang="en-US" sz="2100" dirty="0">
                <a:effectLst>
                  <a:outerShdw blurRad="38100" dist="38100" dir="2700000" algn="tl">
                    <a:srgbClr val="000000">
                      <a:alpha val="43137"/>
                    </a:srgbClr>
                  </a:outerShdw>
                </a:effectLst>
              </a:rPr>
              <a:t>This project aims to offer actionable insights that can help healthcare providers reduce readmission rates and improve patient outcomes through better understanding and management of clinical factors.</a:t>
            </a:r>
            <a:endParaRPr lang="en-IN" sz="21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0256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F949-F472-6F8E-8002-A7AE4C6D6C69}"/>
              </a:ext>
            </a:extLst>
          </p:cNvPr>
          <p:cNvSpPr>
            <a:spLocks noGrp="1"/>
          </p:cNvSpPr>
          <p:nvPr>
            <p:ph type="title"/>
          </p:nvPr>
        </p:nvSpPr>
        <p:spPr>
          <a:xfrm>
            <a:off x="913794" y="186813"/>
            <a:ext cx="10530953" cy="511277"/>
          </a:xfrm>
        </p:spPr>
        <p:txBody>
          <a:bodyPr>
            <a:noAutofit/>
          </a:bodyPr>
          <a:lstStyle/>
          <a:p>
            <a:r>
              <a:rPr lang="en-IN" sz="2800" dirty="0"/>
              <a:t>Handling Missing &amp; Null Values </a:t>
            </a:r>
          </a:p>
        </p:txBody>
      </p:sp>
      <p:sp>
        <p:nvSpPr>
          <p:cNvPr id="3" name="Content Placeholder 2">
            <a:extLst>
              <a:ext uri="{FF2B5EF4-FFF2-40B4-BE49-F238E27FC236}">
                <a16:creationId xmlns:a16="http://schemas.microsoft.com/office/drawing/2014/main" id="{EB5C3ECA-2BCA-5D11-B6B3-855AB53E639A}"/>
              </a:ext>
            </a:extLst>
          </p:cNvPr>
          <p:cNvSpPr>
            <a:spLocks noGrp="1"/>
          </p:cNvSpPr>
          <p:nvPr>
            <p:ph idx="1"/>
          </p:nvPr>
        </p:nvSpPr>
        <p:spPr>
          <a:xfrm>
            <a:off x="913795" y="766916"/>
            <a:ext cx="10353762" cy="5643716"/>
          </a:xfrm>
        </p:spPr>
        <p:txBody>
          <a:bodyPr>
            <a:normAutofit fontScale="85000" lnSpcReduction="20000"/>
          </a:bodyPr>
          <a:lstStyle/>
          <a:p>
            <a:pPr marL="36900" indent="0">
              <a:buNone/>
            </a:pPr>
            <a:r>
              <a:rPr lang="en-US" dirty="0"/>
              <a:t>We checked both datasets, and the Diabetes 130-US Hospitals dataset was found to be messy with numerous “?” values.</a:t>
            </a:r>
          </a:p>
          <a:p>
            <a:pPr marL="36900" indent="0">
              <a:buNone/>
            </a:pPr>
            <a:r>
              <a:rPr lang="en-US" dirty="0"/>
              <a:t>First, we converted all these “?” values to null. Upon further inspection of the features, we identified missing values in several columns:</a:t>
            </a:r>
          </a:p>
          <a:p>
            <a:pPr marL="36900" indent="0">
              <a:buNone/>
            </a:pPr>
            <a:r>
              <a:rPr lang="en-US" dirty="0"/>
              <a:t>max_glu_serum: 96,420 missing values</a:t>
            </a:r>
          </a:p>
          <a:p>
            <a:pPr marL="36900" indent="0">
              <a:buNone/>
            </a:pPr>
            <a:r>
              <a:rPr lang="en-US" dirty="0"/>
              <a:t>A1Cresult: 84,748 missing values</a:t>
            </a:r>
          </a:p>
          <a:p>
            <a:pPr marL="36900" indent="0">
              <a:buNone/>
            </a:pPr>
            <a:r>
              <a:rPr lang="en-US" dirty="0"/>
              <a:t>weight: 98,569 missing values</a:t>
            </a:r>
          </a:p>
          <a:p>
            <a:pPr marL="36900" indent="0">
              <a:buNone/>
            </a:pPr>
            <a:r>
              <a:rPr lang="en-US" dirty="0"/>
              <a:t>Race: 2,273 missing values</a:t>
            </a:r>
          </a:p>
          <a:p>
            <a:pPr marL="36900" indent="0">
              <a:buNone/>
            </a:pPr>
            <a:r>
              <a:rPr lang="en-US" dirty="0"/>
              <a:t>Payer Code: 40,256 missing values</a:t>
            </a:r>
          </a:p>
          <a:p>
            <a:pPr marL="36900" indent="0">
              <a:buNone/>
            </a:pPr>
            <a:r>
              <a:rPr lang="en-US" dirty="0"/>
              <a:t>Medical Specialty: 49,949 missing values</a:t>
            </a:r>
          </a:p>
          <a:p>
            <a:pPr marL="36900" indent="0">
              <a:buNone/>
            </a:pPr>
            <a:r>
              <a:rPr lang="en-US" dirty="0"/>
              <a:t>A few missing values were also found in diag_1, diag_2, and diag_3.</a:t>
            </a:r>
          </a:p>
          <a:p>
            <a:pPr marL="36900" indent="0">
              <a:buNone/>
            </a:pPr>
            <a:r>
              <a:rPr lang="en-US" dirty="0"/>
              <a:t>Since a significant proportion of data is missing in the columns max_glu_serum, A1Cresult, and weight, we determined that retaining these columns could harm the analysis and potentially lead to misleading results. Therefore, we decided to delete these columns to ensure the accuracy of the analysis.</a:t>
            </a:r>
          </a:p>
        </p:txBody>
      </p:sp>
    </p:spTree>
    <p:extLst>
      <p:ext uri="{BB962C8B-B14F-4D97-AF65-F5344CB8AC3E}">
        <p14:creationId xmlns:p14="http://schemas.microsoft.com/office/powerpoint/2010/main" val="276938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805A-B949-58E7-4672-5FAA8C39E01C}"/>
              </a:ext>
            </a:extLst>
          </p:cNvPr>
          <p:cNvSpPr>
            <a:spLocks noGrp="1"/>
          </p:cNvSpPr>
          <p:nvPr>
            <p:ph type="title"/>
          </p:nvPr>
        </p:nvSpPr>
        <p:spPr>
          <a:xfrm>
            <a:off x="913795" y="609600"/>
            <a:ext cx="10353762" cy="1160206"/>
          </a:xfrm>
        </p:spPr>
        <p:txBody>
          <a:bodyPr>
            <a:normAutofit/>
          </a:bodyPr>
          <a:lstStyle/>
          <a:p>
            <a:r>
              <a:rPr lang="en-IN" sz="3600" dirty="0"/>
              <a:t>Merged &amp; Clean Data</a:t>
            </a:r>
          </a:p>
        </p:txBody>
      </p:sp>
      <p:sp>
        <p:nvSpPr>
          <p:cNvPr id="3" name="Content Placeholder 2">
            <a:extLst>
              <a:ext uri="{FF2B5EF4-FFF2-40B4-BE49-F238E27FC236}">
                <a16:creationId xmlns:a16="http://schemas.microsoft.com/office/drawing/2014/main" id="{E2EE33CE-E82F-2A75-A439-E9D1F382536B}"/>
              </a:ext>
            </a:extLst>
          </p:cNvPr>
          <p:cNvSpPr>
            <a:spLocks noGrp="1"/>
          </p:cNvSpPr>
          <p:nvPr>
            <p:ph idx="1"/>
          </p:nvPr>
        </p:nvSpPr>
        <p:spPr/>
        <p:txBody>
          <a:bodyPr>
            <a:normAutofit fontScale="92500" lnSpcReduction="10000"/>
          </a:bodyPr>
          <a:lstStyle/>
          <a:p>
            <a:pPr marL="36900" indent="0">
              <a:buNone/>
            </a:pPr>
            <a:r>
              <a:rPr lang="en-US" dirty="0"/>
              <a:t>For the remaining columns:</a:t>
            </a:r>
          </a:p>
          <a:p>
            <a:pPr marL="36900" indent="0">
              <a:buNone/>
            </a:pPr>
            <a:r>
              <a:rPr lang="en-US" dirty="0"/>
              <a:t>Payer Code was filled with "</a:t>
            </a:r>
            <a:r>
              <a:rPr lang="en-US" dirty="0" err="1"/>
              <a:t>no_code</a:t>
            </a:r>
            <a:r>
              <a:rPr lang="en-US" dirty="0"/>
              <a:t>.“</a:t>
            </a:r>
          </a:p>
          <a:p>
            <a:pPr marL="36900" indent="0">
              <a:buNone/>
            </a:pPr>
            <a:r>
              <a:rPr lang="en-US" dirty="0"/>
              <a:t>Medical Specialty was filled with "</a:t>
            </a:r>
            <a:r>
              <a:rPr lang="en-US" dirty="0" err="1"/>
              <a:t>not_recorded</a:t>
            </a:r>
            <a:r>
              <a:rPr lang="en-US" dirty="0"/>
              <a:t>.</a:t>
            </a:r>
          </a:p>
          <a:p>
            <a:pPr marL="36900" indent="0">
              <a:buNone/>
            </a:pPr>
            <a:r>
              <a:rPr lang="en-US" dirty="0"/>
              <a:t>"Race was filled with its mode value</a:t>
            </a:r>
          </a:p>
          <a:p>
            <a:pPr marL="36900" indent="0">
              <a:buNone/>
            </a:pPr>
            <a:r>
              <a:rPr lang="en-US" dirty="0"/>
              <a:t>value.diag_1, diag_2, and diag_3 were filled with "</a:t>
            </a:r>
            <a:r>
              <a:rPr lang="en-US" dirty="0" err="1"/>
              <a:t>not_recorded</a:t>
            </a:r>
            <a:r>
              <a:rPr lang="en-US" dirty="0"/>
              <a:t>.“</a:t>
            </a:r>
          </a:p>
          <a:p>
            <a:pPr marL="36900" indent="0">
              <a:buNone/>
            </a:pPr>
            <a:r>
              <a:rPr lang="en-US" dirty="0"/>
              <a:t>And in ICU mimic iii data only medication column have few missing values that we convert as not recorded.</a:t>
            </a:r>
          </a:p>
          <a:p>
            <a:pPr marL="36900" indent="0">
              <a:buNone/>
            </a:pPr>
            <a:r>
              <a:rPr lang="en-US" dirty="0"/>
              <a:t>Result: We now have a clean dataset named: - </a:t>
            </a:r>
            <a:r>
              <a:rPr lang="en-US" dirty="0">
                <a:hlinkClick r:id="rId2"/>
              </a:rPr>
              <a:t>Merged_diabetics_ICU_dataset</a:t>
            </a:r>
            <a:endParaRPr lang="en-US" dirty="0"/>
          </a:p>
          <a:p>
            <a:endParaRPr lang="en-IN" dirty="0"/>
          </a:p>
        </p:txBody>
      </p:sp>
    </p:spTree>
    <p:extLst>
      <p:ext uri="{BB962C8B-B14F-4D97-AF65-F5344CB8AC3E}">
        <p14:creationId xmlns:p14="http://schemas.microsoft.com/office/powerpoint/2010/main" val="251961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2FE8-41CA-8C75-A216-6562F3043D0D}"/>
              </a:ext>
            </a:extLst>
          </p:cNvPr>
          <p:cNvSpPr>
            <a:spLocks noGrp="1"/>
          </p:cNvSpPr>
          <p:nvPr>
            <p:ph type="title"/>
          </p:nvPr>
        </p:nvSpPr>
        <p:spPr/>
        <p:txBody>
          <a:bodyPr/>
          <a:lstStyle/>
          <a:p>
            <a:r>
              <a:rPr lang="en-IN" dirty="0"/>
              <a:t>Exploratory Analysis and Visualizations</a:t>
            </a:r>
          </a:p>
        </p:txBody>
      </p:sp>
      <p:sp>
        <p:nvSpPr>
          <p:cNvPr id="3" name="Content Placeholder 2">
            <a:extLst>
              <a:ext uri="{FF2B5EF4-FFF2-40B4-BE49-F238E27FC236}">
                <a16:creationId xmlns:a16="http://schemas.microsoft.com/office/drawing/2014/main" id="{274D65A0-5F3B-7DFF-FF77-E9367136933B}"/>
              </a:ext>
            </a:extLst>
          </p:cNvPr>
          <p:cNvSpPr>
            <a:spLocks noGrp="1"/>
          </p:cNvSpPr>
          <p:nvPr>
            <p:ph idx="1"/>
          </p:nvPr>
        </p:nvSpPr>
        <p:spPr/>
        <p:txBody>
          <a:bodyPr/>
          <a:lstStyle/>
          <a:p>
            <a:r>
              <a:rPr lang="en-US" dirty="0"/>
              <a:t>Summary statistics and visualizations (histograms, box plots, scatter plots) showing key trends and relationships between variables such as ICU length of stay, number of lab procedures, medications, and readmissions. </a:t>
            </a:r>
            <a:endParaRPr lang="en-IN" dirty="0"/>
          </a:p>
        </p:txBody>
      </p:sp>
    </p:spTree>
    <p:extLst>
      <p:ext uri="{BB962C8B-B14F-4D97-AF65-F5344CB8AC3E}">
        <p14:creationId xmlns:p14="http://schemas.microsoft.com/office/powerpoint/2010/main" val="245707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D81A-A82B-238A-FE27-96A97B59EF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50889F-2728-0196-AAF3-A4976FD0D4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0049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Title Lorem Ipsum </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61962297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{16D6E64D-56EF-4DC8-B73C-9DB15BEB0144}tf11665031_win32</Template>
  <TotalTime>179</TotalTime>
  <Words>675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Nova</vt:lpstr>
      <vt:lpstr>Arial Nova Light</vt:lpstr>
      <vt:lpstr>Wingdings 2</vt:lpstr>
      <vt:lpstr>SlateVTI</vt:lpstr>
      <vt:lpstr>Hospital Readmission &amp; Patient Outcome Report</vt:lpstr>
      <vt:lpstr>Introduction</vt:lpstr>
      <vt:lpstr>PowerPoint Presentation</vt:lpstr>
      <vt:lpstr>Handling Missing &amp; Null Values </vt:lpstr>
      <vt:lpstr>Merged &amp; Clean Data</vt:lpstr>
      <vt:lpstr>Exploratory Analysis and Visualizations</vt:lpstr>
      <vt:lpstr>PowerPoint Presentation</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Shahrukh Husain</dc:creator>
  <cp:lastModifiedBy>Shahrukh Husain</cp:lastModifiedBy>
  <cp:revision>1</cp:revision>
  <dcterms:created xsi:type="dcterms:W3CDTF">2024-11-24T06:43:06Z</dcterms:created>
  <dcterms:modified xsi:type="dcterms:W3CDTF">2024-11-24T09:42:10Z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