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3" r:id="rId2"/>
    <p:sldId id="336" r:id="rId3"/>
    <p:sldId id="300" r:id="rId4"/>
    <p:sldId id="329" r:id="rId5"/>
    <p:sldId id="332" r:id="rId6"/>
    <p:sldId id="333" r:id="rId7"/>
    <p:sldId id="313" r:id="rId8"/>
    <p:sldId id="334" r:id="rId9"/>
    <p:sldId id="318" r:id="rId10"/>
    <p:sldId id="324" r:id="rId11"/>
    <p:sldId id="325" r:id="rId12"/>
    <p:sldId id="326" r:id="rId13"/>
    <p:sldId id="335" r:id="rId14"/>
    <p:sldId id="321" r:id="rId15"/>
    <p:sldId id="322"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2EAD565B-DD1E-4EB6-9C56-9D85371CBA73}">
          <p14:sldIdLst>
            <p14:sldId id="293"/>
            <p14:sldId id="336"/>
            <p14:sldId id="300"/>
            <p14:sldId id="329"/>
            <p14:sldId id="332"/>
            <p14:sldId id="333"/>
            <p14:sldId id="313"/>
            <p14:sldId id="334"/>
            <p14:sldId id="318"/>
            <p14:sldId id="324"/>
          </p14:sldIdLst>
        </p14:section>
        <p14:section name="Untitled Section" id="{A4884188-A268-487C-B464-22035D72E96A}">
          <p14:sldIdLst>
            <p14:sldId id="325"/>
            <p14:sldId id="326"/>
            <p14:sldId id="335"/>
            <p14:sldId id="321"/>
            <p14:sldId id="322"/>
          </p14:sldIdLst>
        </p14:section>
      </p14:sectionLst>
    </p:ex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000000"/>
    <a:srgbClr val="00CC99"/>
    <a:srgbClr val="FBFCF9"/>
    <a:srgbClr val="FDFD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67" autoAdjust="0"/>
    <p:restoredTop sz="94434" autoAdjust="0"/>
  </p:normalViewPr>
  <p:slideViewPr>
    <p:cSldViewPr snapToGrid="0">
      <p:cViewPr>
        <p:scale>
          <a:sx n="76" d="100"/>
          <a:sy n="76" d="100"/>
        </p:scale>
        <p:origin x="-294" y="-54"/>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9DC60E2-4991-491E-BF4C-5E7A52DD51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xmlns="" id="{A41681AB-8C23-4D60-B022-240DF9A7A97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13EFD0DC-5362-461E-8220-8AC0B7605C0F}" type="datetimeFigureOut">
              <a:rPr lang="en-US"/>
              <a:pPr>
                <a:defRPr/>
              </a:pPr>
              <a:t>10/25/2025</a:t>
            </a:fld>
            <a:endParaRPr lang="en-US"/>
          </a:p>
        </p:txBody>
      </p:sp>
      <p:sp>
        <p:nvSpPr>
          <p:cNvPr id="4" name="Slide Image Placeholder 3">
            <a:extLst>
              <a:ext uri="{FF2B5EF4-FFF2-40B4-BE49-F238E27FC236}">
                <a16:creationId xmlns:a16="http://schemas.microsoft.com/office/drawing/2014/main" xmlns="" id="{3030C481-6D42-48CD-BE97-E782E9AE2D9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xmlns="" id="{619B7BB7-02DB-44DE-84A5-3AD2AE8D3A1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AD0E2DDD-94B6-4266-B8D6-4BC95C5CD26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xmlns="" id="{DC4BC559-E21C-47EC-88F9-2A6D526E7F8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453ABB2-5C47-4EE0-86BF-78D0B7A83D47}" type="slidenum">
              <a:rPr lang="en-US" altLang="en-US"/>
              <a:pPr>
                <a:defRPr/>
              </a:pPr>
              <a:t>‹#›</a:t>
            </a:fld>
            <a:endParaRPr lang="en-US" altLang="en-US"/>
          </a:p>
        </p:txBody>
      </p:sp>
    </p:spTree>
    <p:extLst>
      <p:ext uri="{BB962C8B-B14F-4D97-AF65-F5344CB8AC3E}">
        <p14:creationId xmlns:p14="http://schemas.microsoft.com/office/powerpoint/2010/main" val="2823348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B4778ED-D187-4E40-B285-CD6E92165810}"/>
              </a:ext>
            </a:extLst>
          </p:cNvPr>
          <p:cNvSpPr>
            <a:spLocks noGrp="1"/>
          </p:cNvSpPr>
          <p:nvPr>
            <p:ph type="dt" sz="half" idx="10"/>
          </p:nvPr>
        </p:nvSpPr>
        <p:spPr/>
        <p:txBody>
          <a:bodyPr/>
          <a:lstStyle>
            <a:lvl1pPr>
              <a:defRPr/>
            </a:lvl1pPr>
          </a:lstStyle>
          <a:p>
            <a:pPr>
              <a:defRPr/>
            </a:pPr>
            <a:fld id="{E99D0C59-F13C-4B65-A643-057159EA2FBE}" type="datetimeFigureOut">
              <a:rPr lang="en-US"/>
              <a:pPr>
                <a:defRPr/>
              </a:pPr>
              <a:t>10/25/2025</a:t>
            </a:fld>
            <a:endParaRPr lang="en-US" dirty="0"/>
          </a:p>
        </p:txBody>
      </p:sp>
      <p:sp>
        <p:nvSpPr>
          <p:cNvPr id="5" name="Footer Placeholder 4">
            <a:extLst>
              <a:ext uri="{FF2B5EF4-FFF2-40B4-BE49-F238E27FC236}">
                <a16:creationId xmlns:a16="http://schemas.microsoft.com/office/drawing/2014/main" xmlns="" id="{5DD0ECBD-F1E6-4EB7-9344-7766C6749DA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5FC7CEB0-C34A-43D6-B3EF-74978FC7CA54}"/>
              </a:ext>
            </a:extLst>
          </p:cNvPr>
          <p:cNvSpPr>
            <a:spLocks noGrp="1"/>
          </p:cNvSpPr>
          <p:nvPr>
            <p:ph type="sldNum" sz="quarter" idx="12"/>
          </p:nvPr>
        </p:nvSpPr>
        <p:spPr/>
        <p:txBody>
          <a:bodyPr/>
          <a:lstStyle>
            <a:lvl1pPr>
              <a:defRPr/>
            </a:lvl1pPr>
          </a:lstStyle>
          <a:p>
            <a:pPr>
              <a:defRPr/>
            </a:pPr>
            <a:fld id="{602156E4-1CD6-4801-897C-9C40C2A25EB9}" type="slidenum">
              <a:rPr lang="en-US" altLang="en-US"/>
              <a:pPr>
                <a:defRPr/>
              </a:pPr>
              <a:t>‹#›</a:t>
            </a:fld>
            <a:endParaRPr lang="en-US" altLang="en-US"/>
          </a:p>
        </p:txBody>
      </p:sp>
    </p:spTree>
    <p:extLst>
      <p:ext uri="{BB962C8B-B14F-4D97-AF65-F5344CB8AC3E}">
        <p14:creationId xmlns:p14="http://schemas.microsoft.com/office/powerpoint/2010/main" val="325049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DA2798D-A7D3-4969-9F1F-FD18D20F34D3}"/>
              </a:ext>
            </a:extLst>
          </p:cNvPr>
          <p:cNvSpPr>
            <a:spLocks noGrp="1"/>
          </p:cNvSpPr>
          <p:nvPr>
            <p:ph type="dt" sz="half" idx="10"/>
          </p:nvPr>
        </p:nvSpPr>
        <p:spPr/>
        <p:txBody>
          <a:bodyPr/>
          <a:lstStyle>
            <a:lvl1pPr>
              <a:defRPr/>
            </a:lvl1pPr>
          </a:lstStyle>
          <a:p>
            <a:pPr>
              <a:defRPr/>
            </a:pPr>
            <a:fld id="{DEBABEEA-1862-437F-92FE-BF287DABA3C7}" type="datetimeFigureOut">
              <a:rPr lang="en-US"/>
              <a:pPr>
                <a:defRPr/>
              </a:pPr>
              <a:t>10/25/2025</a:t>
            </a:fld>
            <a:endParaRPr lang="en-US" dirty="0"/>
          </a:p>
        </p:txBody>
      </p:sp>
      <p:sp>
        <p:nvSpPr>
          <p:cNvPr id="5" name="Footer Placeholder 4">
            <a:extLst>
              <a:ext uri="{FF2B5EF4-FFF2-40B4-BE49-F238E27FC236}">
                <a16:creationId xmlns:a16="http://schemas.microsoft.com/office/drawing/2014/main" xmlns="" id="{7849494F-FA31-4CDA-8B56-83761438152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C149D1DA-E30A-47C8-B696-88EC64AE598E}"/>
              </a:ext>
            </a:extLst>
          </p:cNvPr>
          <p:cNvSpPr>
            <a:spLocks noGrp="1"/>
          </p:cNvSpPr>
          <p:nvPr>
            <p:ph type="sldNum" sz="quarter" idx="12"/>
          </p:nvPr>
        </p:nvSpPr>
        <p:spPr/>
        <p:txBody>
          <a:bodyPr/>
          <a:lstStyle>
            <a:lvl1pPr>
              <a:defRPr/>
            </a:lvl1pPr>
          </a:lstStyle>
          <a:p>
            <a:pPr>
              <a:defRPr/>
            </a:pPr>
            <a:fld id="{72D4C9E1-0CAF-4B06-BB5D-59A265A4AB23}" type="slidenum">
              <a:rPr lang="en-US" altLang="en-US"/>
              <a:pPr>
                <a:defRPr/>
              </a:pPr>
              <a:t>‹#›</a:t>
            </a:fld>
            <a:endParaRPr lang="en-US" altLang="en-US"/>
          </a:p>
        </p:txBody>
      </p:sp>
    </p:spTree>
    <p:extLst>
      <p:ext uri="{BB962C8B-B14F-4D97-AF65-F5344CB8AC3E}">
        <p14:creationId xmlns:p14="http://schemas.microsoft.com/office/powerpoint/2010/main" val="256411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5BFCA7-DCCC-4987-9816-3E760007569F}"/>
              </a:ext>
            </a:extLst>
          </p:cNvPr>
          <p:cNvSpPr>
            <a:spLocks noGrp="1"/>
          </p:cNvSpPr>
          <p:nvPr>
            <p:ph type="dt" sz="half" idx="10"/>
          </p:nvPr>
        </p:nvSpPr>
        <p:spPr/>
        <p:txBody>
          <a:bodyPr/>
          <a:lstStyle>
            <a:lvl1pPr>
              <a:defRPr/>
            </a:lvl1pPr>
          </a:lstStyle>
          <a:p>
            <a:pPr>
              <a:defRPr/>
            </a:pPr>
            <a:fld id="{15E72927-982E-4F27-9822-59FDC85B9D13}" type="datetimeFigureOut">
              <a:rPr lang="en-US"/>
              <a:pPr>
                <a:defRPr/>
              </a:pPr>
              <a:t>10/25/2025</a:t>
            </a:fld>
            <a:endParaRPr lang="en-US" dirty="0"/>
          </a:p>
        </p:txBody>
      </p:sp>
      <p:sp>
        <p:nvSpPr>
          <p:cNvPr id="5" name="Footer Placeholder 4">
            <a:extLst>
              <a:ext uri="{FF2B5EF4-FFF2-40B4-BE49-F238E27FC236}">
                <a16:creationId xmlns:a16="http://schemas.microsoft.com/office/drawing/2014/main" xmlns="" id="{EA289588-C319-4FBB-A753-2EE14703413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0F285611-E197-42D1-A9AC-880991A0717F}"/>
              </a:ext>
            </a:extLst>
          </p:cNvPr>
          <p:cNvSpPr>
            <a:spLocks noGrp="1"/>
          </p:cNvSpPr>
          <p:nvPr>
            <p:ph type="sldNum" sz="quarter" idx="12"/>
          </p:nvPr>
        </p:nvSpPr>
        <p:spPr/>
        <p:txBody>
          <a:bodyPr/>
          <a:lstStyle>
            <a:lvl1pPr>
              <a:defRPr/>
            </a:lvl1pPr>
          </a:lstStyle>
          <a:p>
            <a:pPr>
              <a:defRPr/>
            </a:pPr>
            <a:fld id="{8DD17F95-8066-4EBF-95FF-E343B68C7B65}" type="slidenum">
              <a:rPr lang="en-US" altLang="en-US"/>
              <a:pPr>
                <a:defRPr/>
              </a:pPr>
              <a:t>‹#›</a:t>
            </a:fld>
            <a:endParaRPr lang="en-US" altLang="en-US"/>
          </a:p>
        </p:txBody>
      </p:sp>
    </p:spTree>
    <p:extLst>
      <p:ext uri="{BB962C8B-B14F-4D97-AF65-F5344CB8AC3E}">
        <p14:creationId xmlns:p14="http://schemas.microsoft.com/office/powerpoint/2010/main" val="74388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9388584-889A-4C09-B8D6-8600ABDD97FA}"/>
              </a:ext>
            </a:extLst>
          </p:cNvPr>
          <p:cNvSpPr>
            <a:spLocks noGrp="1"/>
          </p:cNvSpPr>
          <p:nvPr>
            <p:ph type="dt" sz="half" idx="10"/>
          </p:nvPr>
        </p:nvSpPr>
        <p:spPr/>
        <p:txBody>
          <a:bodyPr/>
          <a:lstStyle>
            <a:lvl1pPr>
              <a:defRPr/>
            </a:lvl1pPr>
          </a:lstStyle>
          <a:p>
            <a:pPr>
              <a:defRPr/>
            </a:pPr>
            <a:fld id="{78DF8EC2-A8EF-4258-82E2-EC94819531E9}" type="datetimeFigureOut">
              <a:rPr lang="en-US"/>
              <a:pPr>
                <a:defRPr/>
              </a:pPr>
              <a:t>10/25/2025</a:t>
            </a:fld>
            <a:endParaRPr lang="en-US" dirty="0"/>
          </a:p>
        </p:txBody>
      </p:sp>
      <p:sp>
        <p:nvSpPr>
          <p:cNvPr id="5" name="Footer Placeholder 4">
            <a:extLst>
              <a:ext uri="{FF2B5EF4-FFF2-40B4-BE49-F238E27FC236}">
                <a16:creationId xmlns:a16="http://schemas.microsoft.com/office/drawing/2014/main" xmlns="" id="{6A5AF316-66AA-45F7-AF09-9D728E1CB28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A4F27443-C82E-4B05-96C8-131894E6E520}"/>
              </a:ext>
            </a:extLst>
          </p:cNvPr>
          <p:cNvSpPr>
            <a:spLocks noGrp="1"/>
          </p:cNvSpPr>
          <p:nvPr>
            <p:ph type="sldNum" sz="quarter" idx="12"/>
          </p:nvPr>
        </p:nvSpPr>
        <p:spPr/>
        <p:txBody>
          <a:bodyPr/>
          <a:lstStyle>
            <a:lvl1pPr>
              <a:defRPr/>
            </a:lvl1pPr>
          </a:lstStyle>
          <a:p>
            <a:pPr>
              <a:defRPr/>
            </a:pPr>
            <a:fld id="{CC8D90A6-7401-48DF-8631-57DB06124FD8}" type="slidenum">
              <a:rPr lang="en-US" altLang="en-US"/>
              <a:pPr>
                <a:defRPr/>
              </a:pPr>
              <a:t>‹#›</a:t>
            </a:fld>
            <a:endParaRPr lang="en-US" altLang="en-US"/>
          </a:p>
        </p:txBody>
      </p:sp>
    </p:spTree>
    <p:extLst>
      <p:ext uri="{BB962C8B-B14F-4D97-AF65-F5344CB8AC3E}">
        <p14:creationId xmlns:p14="http://schemas.microsoft.com/office/powerpoint/2010/main" val="37749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94233E0-847A-437D-B7ED-0336FCE6853F}"/>
              </a:ext>
            </a:extLst>
          </p:cNvPr>
          <p:cNvSpPr>
            <a:spLocks noGrp="1"/>
          </p:cNvSpPr>
          <p:nvPr>
            <p:ph type="dt" sz="half" idx="10"/>
          </p:nvPr>
        </p:nvSpPr>
        <p:spPr/>
        <p:txBody>
          <a:bodyPr/>
          <a:lstStyle>
            <a:lvl1pPr>
              <a:defRPr/>
            </a:lvl1pPr>
          </a:lstStyle>
          <a:p>
            <a:pPr>
              <a:defRPr/>
            </a:pPr>
            <a:fld id="{F002C4C6-A520-46BC-89EF-9E4E3412AA6E}" type="datetimeFigureOut">
              <a:rPr lang="en-US"/>
              <a:pPr>
                <a:defRPr/>
              </a:pPr>
              <a:t>10/25/2025</a:t>
            </a:fld>
            <a:endParaRPr lang="en-US" dirty="0"/>
          </a:p>
        </p:txBody>
      </p:sp>
      <p:sp>
        <p:nvSpPr>
          <p:cNvPr id="5" name="Footer Placeholder 4">
            <a:extLst>
              <a:ext uri="{FF2B5EF4-FFF2-40B4-BE49-F238E27FC236}">
                <a16:creationId xmlns:a16="http://schemas.microsoft.com/office/drawing/2014/main" xmlns="" id="{5F50B63D-8352-46A2-BAE8-3F65D931A96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B9F08541-E2B3-40C9-9247-D70D59DE6EB4}"/>
              </a:ext>
            </a:extLst>
          </p:cNvPr>
          <p:cNvSpPr>
            <a:spLocks noGrp="1"/>
          </p:cNvSpPr>
          <p:nvPr>
            <p:ph type="sldNum" sz="quarter" idx="12"/>
          </p:nvPr>
        </p:nvSpPr>
        <p:spPr/>
        <p:txBody>
          <a:bodyPr/>
          <a:lstStyle>
            <a:lvl1pPr>
              <a:defRPr/>
            </a:lvl1pPr>
          </a:lstStyle>
          <a:p>
            <a:pPr>
              <a:defRPr/>
            </a:pPr>
            <a:fld id="{78E19622-FB16-4A73-8310-D071CE7CB47C}" type="slidenum">
              <a:rPr lang="en-US" altLang="en-US"/>
              <a:pPr>
                <a:defRPr/>
              </a:pPr>
              <a:t>‹#›</a:t>
            </a:fld>
            <a:endParaRPr lang="en-US" altLang="en-US"/>
          </a:p>
        </p:txBody>
      </p:sp>
    </p:spTree>
    <p:extLst>
      <p:ext uri="{BB962C8B-B14F-4D97-AF65-F5344CB8AC3E}">
        <p14:creationId xmlns:p14="http://schemas.microsoft.com/office/powerpoint/2010/main" val="373018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xmlns="" id="{ECA332F2-ED54-43E2-B61C-39A241935FBC}"/>
              </a:ext>
            </a:extLst>
          </p:cNvPr>
          <p:cNvSpPr>
            <a:spLocks noGrp="1"/>
          </p:cNvSpPr>
          <p:nvPr>
            <p:ph type="dt" sz="half" idx="10"/>
          </p:nvPr>
        </p:nvSpPr>
        <p:spPr/>
        <p:txBody>
          <a:bodyPr/>
          <a:lstStyle>
            <a:lvl1pPr>
              <a:defRPr/>
            </a:lvl1pPr>
          </a:lstStyle>
          <a:p>
            <a:pPr>
              <a:defRPr/>
            </a:pPr>
            <a:fld id="{9E7731E1-3F90-4527-BCD6-C463ACDE7A73}" type="datetimeFigureOut">
              <a:rPr lang="en-US"/>
              <a:pPr>
                <a:defRPr/>
              </a:pPr>
              <a:t>10/25/2025</a:t>
            </a:fld>
            <a:endParaRPr lang="en-US" dirty="0"/>
          </a:p>
        </p:txBody>
      </p:sp>
      <p:sp>
        <p:nvSpPr>
          <p:cNvPr id="6" name="Footer Placeholder 4">
            <a:extLst>
              <a:ext uri="{FF2B5EF4-FFF2-40B4-BE49-F238E27FC236}">
                <a16:creationId xmlns:a16="http://schemas.microsoft.com/office/drawing/2014/main" xmlns="" id="{6058C176-FBE1-4D94-AD9D-A1892BEC912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79B15557-E48D-4A9B-8CDA-7F7FF382C520}"/>
              </a:ext>
            </a:extLst>
          </p:cNvPr>
          <p:cNvSpPr>
            <a:spLocks noGrp="1"/>
          </p:cNvSpPr>
          <p:nvPr>
            <p:ph type="sldNum" sz="quarter" idx="12"/>
          </p:nvPr>
        </p:nvSpPr>
        <p:spPr/>
        <p:txBody>
          <a:bodyPr/>
          <a:lstStyle>
            <a:lvl1pPr>
              <a:defRPr/>
            </a:lvl1pPr>
          </a:lstStyle>
          <a:p>
            <a:pPr>
              <a:defRPr/>
            </a:pPr>
            <a:fld id="{6B2D04A4-6357-4D00-9BCA-530D6DB62997}" type="slidenum">
              <a:rPr lang="en-US" altLang="en-US"/>
              <a:pPr>
                <a:defRPr/>
              </a:pPr>
              <a:t>‹#›</a:t>
            </a:fld>
            <a:endParaRPr lang="en-US" altLang="en-US"/>
          </a:p>
        </p:txBody>
      </p:sp>
    </p:spTree>
    <p:extLst>
      <p:ext uri="{BB962C8B-B14F-4D97-AF65-F5344CB8AC3E}">
        <p14:creationId xmlns:p14="http://schemas.microsoft.com/office/powerpoint/2010/main" val="54486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xmlns="" id="{2A36979C-17A2-44D2-8100-AF48D9CE68A3}"/>
              </a:ext>
            </a:extLst>
          </p:cNvPr>
          <p:cNvSpPr>
            <a:spLocks noGrp="1"/>
          </p:cNvSpPr>
          <p:nvPr>
            <p:ph type="dt" sz="half" idx="10"/>
          </p:nvPr>
        </p:nvSpPr>
        <p:spPr/>
        <p:txBody>
          <a:bodyPr/>
          <a:lstStyle>
            <a:lvl1pPr>
              <a:defRPr/>
            </a:lvl1pPr>
          </a:lstStyle>
          <a:p>
            <a:pPr>
              <a:defRPr/>
            </a:pPr>
            <a:fld id="{BBD40B6F-BF62-4F03-9BC6-1C246D4067CB}" type="datetimeFigureOut">
              <a:rPr lang="en-US"/>
              <a:pPr>
                <a:defRPr/>
              </a:pPr>
              <a:t>10/25/2025</a:t>
            </a:fld>
            <a:endParaRPr lang="en-US" dirty="0"/>
          </a:p>
        </p:txBody>
      </p:sp>
      <p:sp>
        <p:nvSpPr>
          <p:cNvPr id="8" name="Footer Placeholder 4">
            <a:extLst>
              <a:ext uri="{FF2B5EF4-FFF2-40B4-BE49-F238E27FC236}">
                <a16:creationId xmlns:a16="http://schemas.microsoft.com/office/drawing/2014/main" xmlns="" id="{51B184E1-6E7B-4502-948F-6F914B0D79A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xmlns="" id="{B482CA01-1D62-42C6-A34F-64A1D94890BF}"/>
              </a:ext>
            </a:extLst>
          </p:cNvPr>
          <p:cNvSpPr>
            <a:spLocks noGrp="1"/>
          </p:cNvSpPr>
          <p:nvPr>
            <p:ph type="sldNum" sz="quarter" idx="12"/>
          </p:nvPr>
        </p:nvSpPr>
        <p:spPr/>
        <p:txBody>
          <a:bodyPr/>
          <a:lstStyle>
            <a:lvl1pPr>
              <a:defRPr/>
            </a:lvl1pPr>
          </a:lstStyle>
          <a:p>
            <a:pPr>
              <a:defRPr/>
            </a:pPr>
            <a:fld id="{4D01C34B-52EA-4905-AE64-865718FA2B09}" type="slidenum">
              <a:rPr lang="en-US" altLang="en-US"/>
              <a:pPr>
                <a:defRPr/>
              </a:pPr>
              <a:t>‹#›</a:t>
            </a:fld>
            <a:endParaRPr lang="en-US" altLang="en-US"/>
          </a:p>
        </p:txBody>
      </p:sp>
    </p:spTree>
    <p:extLst>
      <p:ext uri="{BB962C8B-B14F-4D97-AF65-F5344CB8AC3E}">
        <p14:creationId xmlns:p14="http://schemas.microsoft.com/office/powerpoint/2010/main" val="2255503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xmlns="" id="{1BB09CDE-79B6-47D7-8E9E-97C30AC0E33C}"/>
              </a:ext>
            </a:extLst>
          </p:cNvPr>
          <p:cNvSpPr>
            <a:spLocks noGrp="1"/>
          </p:cNvSpPr>
          <p:nvPr>
            <p:ph type="dt" sz="half" idx="10"/>
          </p:nvPr>
        </p:nvSpPr>
        <p:spPr/>
        <p:txBody>
          <a:bodyPr/>
          <a:lstStyle>
            <a:lvl1pPr>
              <a:defRPr/>
            </a:lvl1pPr>
          </a:lstStyle>
          <a:p>
            <a:pPr>
              <a:defRPr/>
            </a:pPr>
            <a:fld id="{1137BBEB-1593-4E02-A396-712D4F7BDA0C}" type="datetimeFigureOut">
              <a:rPr lang="en-US"/>
              <a:pPr>
                <a:defRPr/>
              </a:pPr>
              <a:t>10/25/2025</a:t>
            </a:fld>
            <a:endParaRPr lang="en-US" dirty="0"/>
          </a:p>
        </p:txBody>
      </p:sp>
      <p:sp>
        <p:nvSpPr>
          <p:cNvPr id="4" name="Footer Placeholder 4">
            <a:extLst>
              <a:ext uri="{FF2B5EF4-FFF2-40B4-BE49-F238E27FC236}">
                <a16:creationId xmlns:a16="http://schemas.microsoft.com/office/drawing/2014/main" xmlns="" id="{DDCBD7C7-4A3F-4236-A993-CB63FE2BF78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xmlns="" id="{A250AB1C-45CB-4928-BCF7-B8EE64489AF9}"/>
              </a:ext>
            </a:extLst>
          </p:cNvPr>
          <p:cNvSpPr>
            <a:spLocks noGrp="1"/>
          </p:cNvSpPr>
          <p:nvPr>
            <p:ph type="sldNum" sz="quarter" idx="12"/>
          </p:nvPr>
        </p:nvSpPr>
        <p:spPr/>
        <p:txBody>
          <a:bodyPr/>
          <a:lstStyle>
            <a:lvl1pPr>
              <a:defRPr/>
            </a:lvl1pPr>
          </a:lstStyle>
          <a:p>
            <a:pPr>
              <a:defRPr/>
            </a:pPr>
            <a:fld id="{0FCF299E-73F9-4B03-A483-3C11EF9F0C56}" type="slidenum">
              <a:rPr lang="en-US" altLang="en-US"/>
              <a:pPr>
                <a:defRPr/>
              </a:pPr>
              <a:t>‹#›</a:t>
            </a:fld>
            <a:endParaRPr lang="en-US" altLang="en-US"/>
          </a:p>
        </p:txBody>
      </p:sp>
    </p:spTree>
    <p:extLst>
      <p:ext uri="{BB962C8B-B14F-4D97-AF65-F5344CB8AC3E}">
        <p14:creationId xmlns:p14="http://schemas.microsoft.com/office/powerpoint/2010/main" val="233901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38B29ED0-5F4E-4415-ACA0-034EACCB0F6E}"/>
              </a:ext>
            </a:extLst>
          </p:cNvPr>
          <p:cNvSpPr>
            <a:spLocks noGrp="1"/>
          </p:cNvSpPr>
          <p:nvPr>
            <p:ph type="dt" sz="half" idx="10"/>
          </p:nvPr>
        </p:nvSpPr>
        <p:spPr/>
        <p:txBody>
          <a:bodyPr/>
          <a:lstStyle>
            <a:lvl1pPr>
              <a:defRPr/>
            </a:lvl1pPr>
          </a:lstStyle>
          <a:p>
            <a:pPr>
              <a:defRPr/>
            </a:pPr>
            <a:fld id="{E41A87FC-8813-4B15-8283-8382A2217345}" type="datetimeFigureOut">
              <a:rPr lang="en-US"/>
              <a:pPr>
                <a:defRPr/>
              </a:pPr>
              <a:t>10/25/2025</a:t>
            </a:fld>
            <a:endParaRPr lang="en-US" dirty="0"/>
          </a:p>
        </p:txBody>
      </p:sp>
      <p:sp>
        <p:nvSpPr>
          <p:cNvPr id="3" name="Footer Placeholder 4">
            <a:extLst>
              <a:ext uri="{FF2B5EF4-FFF2-40B4-BE49-F238E27FC236}">
                <a16:creationId xmlns:a16="http://schemas.microsoft.com/office/drawing/2014/main" xmlns="" id="{8DBD682D-896D-44BC-A9B5-DD3D6793D59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xmlns="" id="{E2765727-ADC5-4423-A0C5-DB4414D51A8D}"/>
              </a:ext>
            </a:extLst>
          </p:cNvPr>
          <p:cNvSpPr>
            <a:spLocks noGrp="1"/>
          </p:cNvSpPr>
          <p:nvPr>
            <p:ph type="sldNum" sz="quarter" idx="12"/>
          </p:nvPr>
        </p:nvSpPr>
        <p:spPr/>
        <p:txBody>
          <a:bodyPr/>
          <a:lstStyle>
            <a:lvl1pPr>
              <a:defRPr/>
            </a:lvl1pPr>
          </a:lstStyle>
          <a:p>
            <a:pPr>
              <a:defRPr/>
            </a:pPr>
            <a:fld id="{FE6B5DC2-F071-4D3A-B00E-373F951B8EE8}" type="slidenum">
              <a:rPr lang="en-US" altLang="en-US"/>
              <a:pPr>
                <a:defRPr/>
              </a:pPr>
              <a:t>‹#›</a:t>
            </a:fld>
            <a:endParaRPr lang="en-US" altLang="en-US"/>
          </a:p>
        </p:txBody>
      </p:sp>
    </p:spTree>
    <p:extLst>
      <p:ext uri="{BB962C8B-B14F-4D97-AF65-F5344CB8AC3E}">
        <p14:creationId xmlns:p14="http://schemas.microsoft.com/office/powerpoint/2010/main" val="31837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xmlns="" id="{AA2B326F-164F-43F0-8886-D4660E742956}"/>
              </a:ext>
            </a:extLst>
          </p:cNvPr>
          <p:cNvSpPr>
            <a:spLocks noGrp="1"/>
          </p:cNvSpPr>
          <p:nvPr>
            <p:ph type="dt" sz="half" idx="10"/>
          </p:nvPr>
        </p:nvSpPr>
        <p:spPr/>
        <p:txBody>
          <a:bodyPr/>
          <a:lstStyle>
            <a:lvl1pPr>
              <a:defRPr/>
            </a:lvl1pPr>
          </a:lstStyle>
          <a:p>
            <a:pPr>
              <a:defRPr/>
            </a:pPr>
            <a:fld id="{02725498-D3CD-4A38-9BB0-18A39BF1B5ED}" type="datetimeFigureOut">
              <a:rPr lang="en-US"/>
              <a:pPr>
                <a:defRPr/>
              </a:pPr>
              <a:t>10/25/2025</a:t>
            </a:fld>
            <a:endParaRPr lang="en-US" dirty="0"/>
          </a:p>
        </p:txBody>
      </p:sp>
      <p:sp>
        <p:nvSpPr>
          <p:cNvPr id="6" name="Footer Placeholder 4">
            <a:extLst>
              <a:ext uri="{FF2B5EF4-FFF2-40B4-BE49-F238E27FC236}">
                <a16:creationId xmlns:a16="http://schemas.microsoft.com/office/drawing/2014/main" xmlns="" id="{5FDBF706-A91B-4D4C-B1FE-9CB1AB3287D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90513B09-10EA-431C-AD15-7B8855460901}"/>
              </a:ext>
            </a:extLst>
          </p:cNvPr>
          <p:cNvSpPr>
            <a:spLocks noGrp="1"/>
          </p:cNvSpPr>
          <p:nvPr>
            <p:ph type="sldNum" sz="quarter" idx="12"/>
          </p:nvPr>
        </p:nvSpPr>
        <p:spPr/>
        <p:txBody>
          <a:bodyPr/>
          <a:lstStyle>
            <a:lvl1pPr>
              <a:defRPr/>
            </a:lvl1pPr>
          </a:lstStyle>
          <a:p>
            <a:pPr>
              <a:defRPr/>
            </a:pPr>
            <a:fld id="{BEACBD8C-AEB2-446A-A8D0-EE5C55C46F05}" type="slidenum">
              <a:rPr lang="en-US" altLang="en-US"/>
              <a:pPr>
                <a:defRPr/>
              </a:pPr>
              <a:t>‹#›</a:t>
            </a:fld>
            <a:endParaRPr lang="en-US" altLang="en-US"/>
          </a:p>
        </p:txBody>
      </p:sp>
    </p:spTree>
    <p:extLst>
      <p:ext uri="{BB962C8B-B14F-4D97-AF65-F5344CB8AC3E}">
        <p14:creationId xmlns:p14="http://schemas.microsoft.com/office/powerpoint/2010/main" val="4161948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xmlns="" id="{3BA173C1-6D0D-4445-9345-8BF2BEF43C34}"/>
              </a:ext>
            </a:extLst>
          </p:cNvPr>
          <p:cNvSpPr>
            <a:spLocks noGrp="1"/>
          </p:cNvSpPr>
          <p:nvPr>
            <p:ph type="dt" sz="half" idx="10"/>
          </p:nvPr>
        </p:nvSpPr>
        <p:spPr/>
        <p:txBody>
          <a:bodyPr/>
          <a:lstStyle>
            <a:lvl1pPr>
              <a:defRPr/>
            </a:lvl1pPr>
          </a:lstStyle>
          <a:p>
            <a:pPr>
              <a:defRPr/>
            </a:pPr>
            <a:fld id="{08CBBF3D-D54B-4DED-802B-DF25C0D5FE54}" type="datetimeFigureOut">
              <a:rPr lang="en-US"/>
              <a:pPr>
                <a:defRPr/>
              </a:pPr>
              <a:t>10/25/2025</a:t>
            </a:fld>
            <a:endParaRPr lang="en-US" dirty="0"/>
          </a:p>
        </p:txBody>
      </p:sp>
      <p:sp>
        <p:nvSpPr>
          <p:cNvPr id="6" name="Footer Placeholder 4">
            <a:extLst>
              <a:ext uri="{FF2B5EF4-FFF2-40B4-BE49-F238E27FC236}">
                <a16:creationId xmlns:a16="http://schemas.microsoft.com/office/drawing/2014/main" xmlns="" id="{E6077439-4628-4A24-9079-DD8A4B30806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F327F882-DC62-4C40-9389-1873A49691C2}"/>
              </a:ext>
            </a:extLst>
          </p:cNvPr>
          <p:cNvSpPr>
            <a:spLocks noGrp="1"/>
          </p:cNvSpPr>
          <p:nvPr>
            <p:ph type="sldNum" sz="quarter" idx="12"/>
          </p:nvPr>
        </p:nvSpPr>
        <p:spPr/>
        <p:txBody>
          <a:bodyPr/>
          <a:lstStyle>
            <a:lvl1pPr>
              <a:defRPr/>
            </a:lvl1pPr>
          </a:lstStyle>
          <a:p>
            <a:pPr>
              <a:defRPr/>
            </a:pPr>
            <a:fld id="{2004D707-2B9B-49D1-9DD4-C6AE7D15E283}" type="slidenum">
              <a:rPr lang="en-US" altLang="en-US"/>
              <a:pPr>
                <a:defRPr/>
              </a:pPr>
              <a:t>‹#›</a:t>
            </a:fld>
            <a:endParaRPr lang="en-US" altLang="en-US"/>
          </a:p>
        </p:txBody>
      </p:sp>
    </p:spTree>
    <p:extLst>
      <p:ext uri="{BB962C8B-B14F-4D97-AF65-F5344CB8AC3E}">
        <p14:creationId xmlns:p14="http://schemas.microsoft.com/office/powerpoint/2010/main" val="1055887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F5D57AAE-B14F-4F3C-949E-D22837E5BA0E}"/>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08D50B47-205F-47F6-81DA-B20559D36DB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875F491C-5DA9-4B22-BBE3-75DEA7942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cs typeface="+mn-cs"/>
              </a:defRPr>
            </a:lvl1pPr>
          </a:lstStyle>
          <a:p>
            <a:pPr>
              <a:defRPr/>
            </a:pPr>
            <a:fld id="{7388A7EC-3737-40C5-A0EF-522AD62FEB13}" type="datetimeFigureOut">
              <a:rPr lang="en-US"/>
              <a:pPr>
                <a:defRPr/>
              </a:pPr>
              <a:t>10/25/2025</a:t>
            </a:fld>
            <a:endParaRPr lang="en-US" dirty="0"/>
          </a:p>
        </p:txBody>
      </p:sp>
      <p:sp>
        <p:nvSpPr>
          <p:cNvPr id="5" name="Footer Placeholder 4">
            <a:extLst>
              <a:ext uri="{FF2B5EF4-FFF2-40B4-BE49-F238E27FC236}">
                <a16:creationId xmlns:a16="http://schemas.microsoft.com/office/drawing/2014/main" xmlns="" id="{5C281CCB-B3F8-4BFD-A6AA-CC8E429BA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xmlns="" id="{51647B1A-73A6-4B5D-AE1B-CCB19E3BCBE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343897DF-6E75-4133-A5F7-05DD4F7C482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359CA-A9EE-4F81-BD22-31861EDDC996}"/>
              </a:ext>
            </a:extLst>
          </p:cNvPr>
          <p:cNvSpPr>
            <a:spLocks noGrp="1"/>
          </p:cNvSpPr>
          <p:nvPr>
            <p:ph type="ctrTitle"/>
          </p:nvPr>
        </p:nvSpPr>
        <p:spPr>
          <a:xfrm>
            <a:off x="1177533" y="2559028"/>
            <a:ext cx="10049022" cy="848139"/>
          </a:xfrm>
        </p:spPr>
        <p:txBody>
          <a:bodyPr rtlCol="0">
            <a:normAutofit/>
          </a:bodyPr>
          <a:lstStyle/>
          <a:p>
            <a:pPr algn="l" eaLnBrk="1" fontAlgn="auto" hangingPunct="1">
              <a:spcAft>
                <a:spcPts val="0"/>
              </a:spcAft>
              <a:defRPr/>
            </a:pPr>
            <a:r>
              <a:rPr lang="en-US" sz="3600" b="1"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US" sz="3600" b="1" dirty="0" smtClean="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SMART PENION DISTRIBUTION SYSTEM</a:t>
            </a:r>
            <a:endParaRPr lang="en-AU" sz="3600" b="1" dirty="0">
              <a:latin typeface="Times New Roman" panose="02020603050405020304" pitchFamily="18" charset="0"/>
              <a:cs typeface="Times New Roman" panose="02020603050405020304" pitchFamily="18" charset="0"/>
            </a:endParaRPr>
          </a:p>
        </p:txBody>
      </p:sp>
      <p:sp>
        <p:nvSpPr>
          <p:cNvPr id="5123" name="Subtitle 2">
            <a:extLst>
              <a:ext uri="{FF2B5EF4-FFF2-40B4-BE49-F238E27FC236}">
                <a16:creationId xmlns:a16="http://schemas.microsoft.com/office/drawing/2014/main" xmlns="" id="{E65A4EB8-4342-4E4E-B496-CA84A2BEA8F8}"/>
              </a:ext>
            </a:extLst>
          </p:cNvPr>
          <p:cNvSpPr>
            <a:spLocks noGrp="1"/>
          </p:cNvSpPr>
          <p:nvPr>
            <p:ph type="subTitle" idx="1"/>
          </p:nvPr>
        </p:nvSpPr>
        <p:spPr>
          <a:xfrm>
            <a:off x="0" y="1"/>
            <a:ext cx="263047" cy="137786"/>
          </a:xfrm>
        </p:spPr>
        <p:txBody>
          <a:bodyPr/>
          <a:lstStyle/>
          <a:p>
            <a:pPr algn="just" eaLnBrk="1" hangingPunct="1">
              <a:lnSpc>
                <a:spcPct val="100000"/>
              </a:lnSpc>
            </a:pPr>
            <a:r>
              <a:rPr lang="en-US" altLang="en-US" sz="2000" dirty="0" smtClean="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xmlns="" id="{A3E09CDE-4F5B-4BE6-A587-D174B0E05200}"/>
              </a:ext>
            </a:extLst>
          </p:cNvPr>
          <p:cNvSpPr>
            <a:spLocks noGrp="1"/>
          </p:cNvSpPr>
          <p:nvPr>
            <p:ph type="title"/>
          </p:nvPr>
        </p:nvSpPr>
        <p:spPr>
          <a:xfrm>
            <a:off x="247135" y="416560"/>
            <a:ext cx="11944865" cy="1325563"/>
          </a:xfrm>
        </p:spPr>
        <p:txBody>
          <a:bodyPr/>
          <a:lstStyle/>
          <a:p>
            <a:pPr eaLnBrk="1" hangingPunct="1">
              <a:defRPr/>
            </a:pPr>
            <a:r>
              <a:rPr lang="en-US" altLang="en-US" sz="3600" b="1" dirty="0" smtClean="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Software Solution:-</a:t>
            </a:r>
            <a:endParaRPr lang="en-US" altLang="en-US" sz="3600" dirty="0">
              <a:latin typeface="Times New Roman" panose="02020603050405020304" pitchFamily="18" charset="0"/>
              <a:cs typeface="Times New Roman" panose="02020603050405020304" pitchFamily="18" charset="0"/>
            </a:endParaRPr>
          </a:p>
        </p:txBody>
      </p:sp>
      <p:sp>
        <p:nvSpPr>
          <p:cNvPr id="6147" name="Content Placeholder 2">
            <a:extLst>
              <a:ext uri="{FF2B5EF4-FFF2-40B4-BE49-F238E27FC236}">
                <a16:creationId xmlns:a16="http://schemas.microsoft.com/office/drawing/2014/main" xmlns="" id="{3F5F240E-74E6-4948-B4ED-822F700F7E36}"/>
              </a:ext>
            </a:extLst>
          </p:cNvPr>
          <p:cNvSpPr>
            <a:spLocks noGrp="1"/>
          </p:cNvSpPr>
          <p:nvPr>
            <p:ph idx="1"/>
          </p:nvPr>
        </p:nvSpPr>
        <p:spPr>
          <a:xfrm>
            <a:off x="763386" y="1585047"/>
            <a:ext cx="10515600" cy="4352925"/>
          </a:xfrm>
        </p:spPr>
        <p:txBody>
          <a:bodyPr/>
          <a:lstStyle/>
          <a:p>
            <a:pPr marL="0" indent="0" eaLnBrk="1" hangingPunct="1">
              <a:buNone/>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Smart Pension Redistribution System”</a:t>
            </a:r>
          </a:p>
          <a:p>
            <a:pPr marL="0" indent="0" eaLnBrk="1" hangingPunct="1">
              <a:buNone/>
              <a:defRPr/>
            </a:pPr>
            <a:r>
              <a:rPr lang="en-US" sz="2000" dirty="0" smtClean="0">
                <a:latin typeface="Times New Roman" pitchFamily="18" charset="0"/>
                <a:cs typeface="Times New Roman" pitchFamily="18" charset="0"/>
              </a:rPr>
              <a:t>Simulated </a:t>
            </a:r>
            <a:r>
              <a:rPr lang="en-US" sz="2000" dirty="0">
                <a:latin typeface="Times New Roman" pitchFamily="18" charset="0"/>
                <a:cs typeface="Times New Roman" pitchFamily="18" charset="0"/>
              </a:rPr>
              <a:t>web-based system with 3 </a:t>
            </a:r>
            <a:r>
              <a:rPr lang="en-US" sz="2000" dirty="0" smtClean="0">
                <a:latin typeface="Times New Roman" pitchFamily="18" charset="0"/>
                <a:cs typeface="Times New Roman" pitchFamily="18" charset="0"/>
              </a:rPr>
              <a:t>modules:</a:t>
            </a:r>
          </a:p>
          <a:p>
            <a:pPr marL="0" indent="0" eaLnBrk="1" hangingPunct="1">
              <a:buNone/>
              <a:defRPr/>
            </a:pPr>
            <a:r>
              <a:rPr lang="en-US" sz="2000" dirty="0" smtClean="0">
                <a:latin typeface="Times New Roman" pitchFamily="18" charset="0"/>
                <a:cs typeface="Times New Roman" pitchFamily="18" charset="0"/>
              </a:rPr>
              <a:t>Role Features</a:t>
            </a:r>
            <a:endParaRPr lang="en-US" sz="2000" dirty="0">
              <a:latin typeface="Times New Roman" pitchFamily="18" charset="0"/>
              <a:cs typeface="Times New Roman" pitchFamily="18" charset="0"/>
            </a:endParaRPr>
          </a:p>
          <a:p>
            <a:pPr marL="0" indent="0" eaLnBrk="1" hangingPunct="1">
              <a:buNone/>
              <a:defRPr/>
            </a:pPr>
            <a:r>
              <a:rPr lang="en-US" sz="2000" dirty="0" smtClean="0">
                <a:latin typeface="Times New Roman" pitchFamily="18" charset="0"/>
                <a:cs typeface="Times New Roman" pitchFamily="18" charset="0"/>
              </a:rPr>
              <a:t>🧓Parent : Register</a:t>
            </a:r>
            <a:r>
              <a:rPr lang="en-US" sz="2000" dirty="0">
                <a:latin typeface="Times New Roman" pitchFamily="18" charset="0"/>
                <a:cs typeface="Times New Roman" pitchFamily="18" charset="0"/>
              </a:rPr>
              <a:t>, link bank account, view contribution breakdown</a:t>
            </a:r>
          </a:p>
          <a:p>
            <a:pPr marL="0" indent="0" eaLnBrk="1" hangingPunct="1">
              <a:buNone/>
              <a:defRPr/>
            </a:pP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‍Child : Upload </a:t>
            </a:r>
            <a:r>
              <a:rPr lang="en-US" sz="2000" dirty="0">
                <a:latin typeface="Times New Roman" pitchFamily="18" charset="0"/>
                <a:cs typeface="Times New Roman" pitchFamily="18" charset="0"/>
              </a:rPr>
              <a:t>income/asset proof, consent to debit, view history</a:t>
            </a:r>
          </a:p>
          <a:p>
            <a:pPr marL="0" indent="0" eaLnBrk="1" hangingPunct="1">
              <a:buNone/>
              <a:defRPr/>
            </a:pPr>
            <a:r>
              <a:rPr lang="en-US" sz="2000" dirty="0" smtClean="0">
                <a:latin typeface="Times New Roman" pitchFamily="18" charset="0"/>
                <a:cs typeface="Times New Roman" pitchFamily="18" charset="0"/>
              </a:rPr>
              <a:t>🏛Officer : Verify</a:t>
            </a:r>
            <a:r>
              <a:rPr lang="en-US" sz="2000" dirty="0">
                <a:latin typeface="Times New Roman" pitchFamily="18" charset="0"/>
                <a:cs typeface="Times New Roman" pitchFamily="18" charset="0"/>
              </a:rPr>
              <a:t>, monitor, resolve disputes, track government savings</a:t>
            </a:r>
          </a:p>
          <a:p>
            <a:pPr marL="0" indent="0" eaLnBrk="1" hangingPunct="1">
              <a:buNone/>
              <a:defRPr/>
            </a:pPr>
            <a:r>
              <a:rPr lang="en-US" sz="2000" dirty="0" smtClean="0">
                <a:latin typeface="Times New Roman" pitchFamily="18" charset="0"/>
                <a:cs typeface="Times New Roman" pitchFamily="18" charset="0"/>
              </a:rPr>
              <a:t>System </a:t>
            </a:r>
            <a:r>
              <a:rPr lang="en-US" sz="2000" dirty="0">
                <a:latin typeface="Times New Roman" pitchFamily="18" charset="0"/>
                <a:cs typeface="Times New Roman" pitchFamily="18" charset="0"/>
              </a:rPr>
              <a:t>Logic (for Old-Age Pension ₹48,000/year</a:t>
            </a:r>
            <a:r>
              <a:rPr lang="en-US" sz="2000" dirty="0" smtClean="0">
                <a:latin typeface="Times New Roman" pitchFamily="18" charset="0"/>
                <a:cs typeface="Times New Roman" pitchFamily="18" charset="0"/>
              </a:rPr>
              <a:t>):</a:t>
            </a:r>
          </a:p>
          <a:p>
            <a:pPr eaLnBrk="1" hangingPunct="1">
              <a:defRPr/>
            </a:pPr>
            <a:r>
              <a:rPr lang="en-US" sz="1800" dirty="0">
                <a:latin typeface="Times New Roman" pitchFamily="18" charset="0"/>
                <a:cs typeface="Times New Roman" pitchFamily="18" charset="0"/>
              </a:rPr>
              <a:t>Calculates contribution based on income slabs (100%, 75%, 50% etc.)</a:t>
            </a:r>
          </a:p>
          <a:p>
            <a:pPr eaLnBrk="1" hangingPunct="1">
              <a:defRPr/>
            </a:pPr>
            <a:r>
              <a:rPr lang="en-US" sz="1800" dirty="0" smtClean="0">
                <a:latin typeface="Times New Roman" pitchFamily="18" charset="0"/>
                <a:cs typeface="Times New Roman" pitchFamily="18" charset="0"/>
              </a:rPr>
              <a:t>Auto-transfers </a:t>
            </a:r>
            <a:r>
              <a:rPr lang="en-US" sz="1800" dirty="0">
                <a:latin typeface="Times New Roman" pitchFamily="18" charset="0"/>
                <a:cs typeface="Times New Roman" pitchFamily="18" charset="0"/>
              </a:rPr>
              <a:t>parent pension share from child’s account</a:t>
            </a:r>
          </a:p>
          <a:p>
            <a:pPr eaLnBrk="1" hangingPunct="1">
              <a:defRPr/>
            </a:pPr>
            <a:r>
              <a:rPr lang="en-US" sz="1800" dirty="0" smtClean="0">
                <a:latin typeface="Times New Roman" pitchFamily="18" charset="0"/>
                <a:cs typeface="Times New Roman" pitchFamily="18" charset="0"/>
              </a:rPr>
              <a:t>If </a:t>
            </a:r>
            <a:r>
              <a:rPr lang="en-US" sz="1800" dirty="0">
                <a:latin typeface="Times New Roman" pitchFamily="18" charset="0"/>
                <a:cs typeface="Times New Roman" pitchFamily="18" charset="0"/>
              </a:rPr>
              <a:t>a child earning above ₹10 LPA contributes ₹48,000/year, they become eligible for an income-tax rebate from the government.</a:t>
            </a:r>
          </a:p>
          <a:p>
            <a:pPr marL="0" indent="0" eaLnBrk="1" hangingPunct="1">
              <a:buNone/>
              <a:defRP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147245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xmlns="" id="{3F5F240E-74E6-4948-B4ED-822F700F7E36}"/>
              </a:ext>
            </a:extLst>
          </p:cNvPr>
          <p:cNvSpPr>
            <a:spLocks noGrp="1"/>
          </p:cNvSpPr>
          <p:nvPr>
            <p:ph idx="1"/>
          </p:nvPr>
        </p:nvSpPr>
        <p:spPr>
          <a:xfrm>
            <a:off x="775570" y="749789"/>
            <a:ext cx="10515600" cy="5124918"/>
          </a:xfrm>
        </p:spPr>
        <p:txBody>
          <a:bodyPr/>
          <a:lstStyle/>
          <a:p>
            <a:pPr marL="0" indent="0" eaLnBrk="1" hangingPunct="1">
              <a:buNone/>
              <a:defRPr/>
            </a:pPr>
            <a:r>
              <a:rPr lang="en-US" sz="2400" b="1" dirty="0">
                <a:latin typeface="Times New Roman" pitchFamily="18" charset="0"/>
                <a:cs typeface="Times New Roman" pitchFamily="18" charset="0"/>
              </a:rPr>
              <a:t>For Male </a:t>
            </a:r>
            <a:r>
              <a:rPr lang="en-US" sz="2400" b="1" dirty="0" smtClean="0">
                <a:latin typeface="Times New Roman" pitchFamily="18" charset="0"/>
                <a:cs typeface="Times New Roman" pitchFamily="18" charset="0"/>
              </a:rPr>
              <a:t>Children:</a:t>
            </a:r>
          </a:p>
          <a:p>
            <a:pPr marL="0" indent="0" eaLnBrk="1" hangingPunct="1">
              <a:buNone/>
              <a:defRPr/>
            </a:pPr>
            <a:endParaRPr lang="en-US" altLang="en-US" sz="2400" dirty="0" smtClean="0">
              <a:solidFill>
                <a:srgbClr val="FF0000"/>
              </a:solidFill>
              <a:latin typeface="Times New Roman" panose="02020603050405020304" pitchFamily="18" charset="0"/>
              <a:cs typeface="Times New Roman" panose="02020603050405020304" pitchFamily="18" charset="0"/>
            </a:endParaRPr>
          </a:p>
          <a:p>
            <a:pPr marL="0" indent="0" eaLnBrk="1" hangingPunct="1">
              <a:buNone/>
              <a:defRPr/>
            </a:pPr>
            <a:endParaRPr lang="en-US" altLang="en-US" sz="2400" dirty="0">
              <a:solidFill>
                <a:srgbClr val="FF0000"/>
              </a:solidFill>
              <a:latin typeface="Times New Roman" panose="02020603050405020304" pitchFamily="18" charset="0"/>
              <a:cs typeface="Times New Roman" panose="02020603050405020304" pitchFamily="18" charset="0"/>
            </a:endParaRPr>
          </a:p>
          <a:p>
            <a:pPr marL="0" indent="0" eaLnBrk="1" hangingPunct="1">
              <a:buNone/>
              <a:defRPr/>
            </a:pPr>
            <a:endParaRPr lang="en-US" altLang="en-US" sz="2400" dirty="0" smtClean="0">
              <a:solidFill>
                <a:srgbClr val="FF0000"/>
              </a:solidFill>
              <a:latin typeface="Times New Roman" panose="02020603050405020304" pitchFamily="18" charset="0"/>
              <a:cs typeface="Times New Roman" panose="02020603050405020304" pitchFamily="18" charset="0"/>
            </a:endParaRPr>
          </a:p>
          <a:p>
            <a:pPr marL="0" indent="0" eaLnBrk="1" hangingPunct="1">
              <a:buNone/>
              <a:defRPr/>
            </a:pPr>
            <a:endParaRPr lang="en-US" altLang="en-US" sz="2400" dirty="0">
              <a:solidFill>
                <a:srgbClr val="FF0000"/>
              </a:solidFill>
              <a:latin typeface="Times New Roman" panose="02020603050405020304" pitchFamily="18" charset="0"/>
              <a:cs typeface="Times New Roman" panose="02020603050405020304" pitchFamily="18" charset="0"/>
            </a:endParaRPr>
          </a:p>
          <a:p>
            <a:pPr marL="0" indent="0" eaLnBrk="1" hangingPunct="1">
              <a:buNone/>
              <a:defRPr/>
            </a:pPr>
            <a:endParaRPr lang="en-US" altLang="en-US" sz="2400" dirty="0" smtClean="0">
              <a:solidFill>
                <a:srgbClr val="FF0000"/>
              </a:solidFill>
              <a:latin typeface="Times New Roman" panose="02020603050405020304" pitchFamily="18" charset="0"/>
              <a:cs typeface="Times New Roman" panose="02020603050405020304" pitchFamily="18" charset="0"/>
            </a:endParaRPr>
          </a:p>
          <a:p>
            <a:pPr marL="0" indent="0" eaLnBrk="1" hangingPunct="1">
              <a:buNone/>
              <a:defRPr/>
            </a:pPr>
            <a:r>
              <a:rPr lang="en-US" altLang="en-US" sz="2400" b="1" dirty="0" smtClean="0">
                <a:solidFill>
                  <a:srgbClr val="000000"/>
                </a:solidFill>
                <a:latin typeface="Times New Roman" panose="02020603050405020304" pitchFamily="18" charset="0"/>
                <a:cs typeface="Times New Roman" panose="02020603050405020304" pitchFamily="18" charset="0"/>
              </a:rPr>
              <a:t>For Female Children:</a:t>
            </a:r>
          </a:p>
          <a:p>
            <a:pPr marL="0" indent="0" eaLnBrk="1" hangingPunct="1">
              <a:buNone/>
              <a:defRPr/>
            </a:pPr>
            <a:endParaRPr lang="en-US" altLang="en-US" sz="2400" b="1" dirty="0" smtClean="0">
              <a:solidFill>
                <a:srgbClr val="000000"/>
              </a:solidFill>
              <a:latin typeface="Times New Roman" panose="02020603050405020304" pitchFamily="18" charset="0"/>
              <a:cs typeface="Times New Roman" panose="02020603050405020304" pitchFamily="18" charset="0"/>
            </a:endParaRPr>
          </a:p>
          <a:p>
            <a:pPr marL="0" indent="0" eaLnBrk="1" hangingPunct="1">
              <a:buNone/>
              <a:defRPr/>
            </a:pPr>
            <a:endParaRPr lang="en-US" altLang="en-US" sz="2400" b="1" dirty="0">
              <a:solidFill>
                <a:srgbClr val="000000"/>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560336270"/>
              </p:ext>
            </p:extLst>
          </p:nvPr>
        </p:nvGraphicFramePr>
        <p:xfrm>
          <a:off x="1944318" y="1390390"/>
          <a:ext cx="8127999" cy="2135456"/>
        </p:xfrm>
        <a:graphic>
          <a:graphicData uri="http://schemas.openxmlformats.org/drawingml/2006/table">
            <a:tbl>
              <a:tblPr firstRow="1" bandRow="1">
                <a:tableStyleId>{5C22544A-7EE6-4342-B048-85BDC9FD1C3A}</a:tableStyleId>
              </a:tblPr>
              <a:tblGrid>
                <a:gridCol w="2709333"/>
                <a:gridCol w="2709333"/>
                <a:gridCol w="2709333"/>
              </a:tblGrid>
              <a:tr h="460268">
                <a:tc>
                  <a:txBody>
                    <a:bodyPr/>
                    <a:lstStyle/>
                    <a:p>
                      <a:r>
                        <a:rPr lang="en-US" dirty="0" smtClean="0"/>
                        <a:t>Income slab</a:t>
                      </a:r>
                      <a:endParaRPr lang="en-IN" dirty="0"/>
                    </a:p>
                  </a:txBody>
                  <a:tcPr/>
                </a:tc>
                <a:tc>
                  <a:txBody>
                    <a:bodyPr/>
                    <a:lstStyle/>
                    <a:p>
                      <a:r>
                        <a:rPr lang="en-US" dirty="0" smtClean="0"/>
                        <a:t>Contribution</a:t>
                      </a:r>
                      <a:endParaRPr lang="en-IN" dirty="0"/>
                    </a:p>
                  </a:txBody>
                  <a:tcPr/>
                </a:tc>
                <a:tc>
                  <a:txBody>
                    <a:bodyPr/>
                    <a:lstStyle/>
                    <a:p>
                      <a:r>
                        <a:rPr lang="en-US" dirty="0" smtClean="0"/>
                        <a:t>Government</a:t>
                      </a:r>
                      <a:r>
                        <a:rPr lang="en-US" baseline="0" dirty="0" smtClean="0"/>
                        <a:t> share</a:t>
                      </a:r>
                      <a:endParaRPr lang="en-IN" dirty="0"/>
                    </a:p>
                  </a:txBody>
                  <a:tcPr/>
                </a:tc>
              </a:tr>
              <a:tr h="418797">
                <a:tc>
                  <a:txBody>
                    <a:bodyPr/>
                    <a:lstStyle/>
                    <a:p>
                      <a:r>
                        <a:rPr lang="en-US" dirty="0" smtClean="0"/>
                        <a:t>&gt;₹10 lakhs</a:t>
                      </a:r>
                      <a:endParaRPr lang="en-IN" dirty="0"/>
                    </a:p>
                  </a:txBody>
                  <a:tcPr/>
                </a:tc>
                <a:tc>
                  <a:txBody>
                    <a:bodyPr/>
                    <a:lstStyle/>
                    <a:p>
                      <a:r>
                        <a:rPr lang="en-IN" dirty="0" smtClean="0"/>
                        <a:t>₹48,000</a:t>
                      </a:r>
                      <a:endParaRPr lang="en-IN" dirty="0"/>
                    </a:p>
                  </a:txBody>
                  <a:tcPr/>
                </a:tc>
                <a:tc>
                  <a:txBody>
                    <a:bodyPr/>
                    <a:lstStyle/>
                    <a:p>
                      <a:r>
                        <a:rPr lang="en-IN" dirty="0" smtClean="0"/>
                        <a:t>₹0</a:t>
                      </a:r>
                      <a:endParaRPr lang="en-IN" dirty="0"/>
                    </a:p>
                  </a:txBody>
                  <a:tcPr/>
                </a:tc>
              </a:tr>
              <a:tr h="418797">
                <a:tc>
                  <a:txBody>
                    <a:bodyPr/>
                    <a:lstStyle/>
                    <a:p>
                      <a:r>
                        <a:rPr lang="en-IN" dirty="0" smtClean="0"/>
                        <a:t>₹5-10 lakhs</a:t>
                      </a:r>
                      <a:endParaRPr lang="en-IN" dirty="0"/>
                    </a:p>
                  </a:txBody>
                  <a:tcPr/>
                </a:tc>
                <a:tc>
                  <a:txBody>
                    <a:bodyPr/>
                    <a:lstStyle/>
                    <a:p>
                      <a:r>
                        <a:rPr lang="en-IN" dirty="0" smtClean="0"/>
                        <a:t>₹36,000</a:t>
                      </a:r>
                      <a:endParaRPr lang="en-IN" dirty="0"/>
                    </a:p>
                  </a:txBody>
                  <a:tcPr/>
                </a:tc>
                <a:tc>
                  <a:txBody>
                    <a:bodyPr/>
                    <a:lstStyle/>
                    <a:p>
                      <a:r>
                        <a:rPr lang="en-IN" dirty="0" smtClean="0"/>
                        <a:t>₹12,000</a:t>
                      </a:r>
                      <a:endParaRPr lang="en-IN" dirty="0"/>
                    </a:p>
                  </a:txBody>
                  <a:tcPr/>
                </a:tc>
              </a:tr>
              <a:tr h="418797">
                <a:tc>
                  <a:txBody>
                    <a:bodyPr/>
                    <a:lstStyle/>
                    <a:p>
                      <a:r>
                        <a:rPr lang="en-IN" dirty="0" smtClean="0"/>
                        <a:t>₹3-5 lakhs</a:t>
                      </a:r>
                      <a:endParaRPr lang="en-IN" dirty="0"/>
                    </a:p>
                  </a:txBody>
                  <a:tcPr/>
                </a:tc>
                <a:tc>
                  <a:txBody>
                    <a:bodyPr/>
                    <a:lstStyle/>
                    <a:p>
                      <a:r>
                        <a:rPr lang="en-IN" dirty="0" smtClean="0"/>
                        <a:t>₹24,000</a:t>
                      </a:r>
                      <a:endParaRPr lang="en-IN" dirty="0"/>
                    </a:p>
                  </a:txBody>
                  <a:tcPr/>
                </a:tc>
                <a:tc>
                  <a:txBody>
                    <a:bodyPr/>
                    <a:lstStyle/>
                    <a:p>
                      <a:r>
                        <a:rPr lang="en-IN" dirty="0" smtClean="0"/>
                        <a:t>₹24,000</a:t>
                      </a:r>
                      <a:endParaRPr lang="en-IN" dirty="0"/>
                    </a:p>
                  </a:txBody>
                  <a:tcPr/>
                </a:tc>
              </a:tr>
              <a:tr h="418797">
                <a:tc>
                  <a:txBody>
                    <a:bodyPr/>
                    <a:lstStyle/>
                    <a:p>
                      <a:r>
                        <a:rPr lang="en-US" dirty="0" smtClean="0"/>
                        <a:t>&lt;₹2 lakhs</a:t>
                      </a:r>
                      <a:endParaRPr lang="en-IN" dirty="0"/>
                    </a:p>
                  </a:txBody>
                  <a:tcPr/>
                </a:tc>
                <a:tc>
                  <a:txBody>
                    <a:bodyPr/>
                    <a:lstStyle/>
                    <a:p>
                      <a:r>
                        <a:rPr lang="en-IN" dirty="0" smtClean="0"/>
                        <a:t>₹0</a:t>
                      </a:r>
                      <a:endParaRPr lang="en-IN" dirty="0"/>
                    </a:p>
                  </a:txBody>
                  <a:tcPr/>
                </a:tc>
                <a:tc>
                  <a:txBody>
                    <a:bodyPr/>
                    <a:lstStyle/>
                    <a:p>
                      <a:r>
                        <a:rPr lang="en-IN" dirty="0" smtClean="0"/>
                        <a:t>₹48,000</a:t>
                      </a: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78945008"/>
              </p:ext>
            </p:extLst>
          </p:nvPr>
        </p:nvGraphicFramePr>
        <p:xfrm>
          <a:off x="1931791" y="4214428"/>
          <a:ext cx="8127999" cy="1483360"/>
        </p:xfrm>
        <a:graphic>
          <a:graphicData uri="http://schemas.openxmlformats.org/drawingml/2006/table">
            <a:tbl>
              <a:tblPr firstRow="1" bandRow="1">
                <a:tableStyleId>{5C22544A-7EE6-4342-B048-85BDC9FD1C3A}</a:tableStyleId>
              </a:tblPr>
              <a:tblGrid>
                <a:gridCol w="2709333"/>
                <a:gridCol w="2874492"/>
                <a:gridCol w="2544174"/>
              </a:tblGrid>
              <a:tr h="370840">
                <a:tc>
                  <a:txBody>
                    <a:bodyPr/>
                    <a:lstStyle/>
                    <a:p>
                      <a:r>
                        <a:rPr lang="en-US" dirty="0" smtClean="0"/>
                        <a:t>Income</a:t>
                      </a:r>
                      <a:r>
                        <a:rPr lang="en-US" baseline="0" dirty="0" smtClean="0"/>
                        <a:t> slab</a:t>
                      </a:r>
                      <a:endParaRPr lang="en-IN" dirty="0"/>
                    </a:p>
                  </a:txBody>
                  <a:tcPr/>
                </a:tc>
                <a:tc>
                  <a:txBody>
                    <a:bodyPr/>
                    <a:lstStyle/>
                    <a:p>
                      <a:r>
                        <a:rPr lang="en-US" dirty="0" smtClean="0"/>
                        <a:t>Contribution(self/husband)</a:t>
                      </a:r>
                      <a:endParaRPr lang="en-IN" dirty="0"/>
                    </a:p>
                  </a:txBody>
                  <a:tcPr/>
                </a:tc>
                <a:tc>
                  <a:txBody>
                    <a:bodyPr/>
                    <a:lstStyle/>
                    <a:p>
                      <a:r>
                        <a:rPr lang="en-US" dirty="0" smtClean="0"/>
                        <a:t>Government Share</a:t>
                      </a:r>
                      <a:endParaRPr lang="en-IN" dirty="0"/>
                    </a:p>
                  </a:txBody>
                  <a:tcPr/>
                </a:tc>
              </a:tr>
              <a:tr h="370840">
                <a:tc>
                  <a:txBody>
                    <a:bodyPr/>
                    <a:lstStyle/>
                    <a:p>
                      <a:r>
                        <a:rPr lang="en-US" dirty="0" smtClean="0"/>
                        <a:t>&gt;₹10 lakhs</a:t>
                      </a:r>
                    </a:p>
                  </a:txBody>
                  <a:tcPr/>
                </a:tc>
                <a:tc>
                  <a:txBody>
                    <a:bodyPr/>
                    <a:lstStyle/>
                    <a:p>
                      <a:r>
                        <a:rPr lang="en-US" dirty="0" smtClean="0"/>
                        <a:t>₹48,000/₹12,000</a:t>
                      </a:r>
                      <a:endParaRPr lang="en-IN" dirty="0"/>
                    </a:p>
                  </a:txBody>
                  <a:tcPr/>
                </a:tc>
                <a:tc>
                  <a:txBody>
                    <a:bodyPr/>
                    <a:lstStyle/>
                    <a:p>
                      <a:r>
                        <a:rPr lang="en-US" dirty="0" smtClean="0"/>
                        <a:t>₹0/₹36,000</a:t>
                      </a:r>
                      <a:endParaRPr lang="en-IN" dirty="0"/>
                    </a:p>
                  </a:txBody>
                  <a:tcPr/>
                </a:tc>
              </a:tr>
              <a:tr h="370840">
                <a:tc>
                  <a:txBody>
                    <a:bodyPr/>
                    <a:lstStyle/>
                    <a:p>
                      <a:r>
                        <a:rPr lang="en-US" dirty="0" smtClean="0"/>
                        <a:t>₹5-10 lakhs</a:t>
                      </a:r>
                      <a:endParaRPr lang="en-IN" dirty="0"/>
                    </a:p>
                  </a:txBody>
                  <a:tcPr/>
                </a:tc>
                <a:tc>
                  <a:txBody>
                    <a:bodyPr/>
                    <a:lstStyle/>
                    <a:p>
                      <a:r>
                        <a:rPr lang="en-US" dirty="0" smtClean="0"/>
                        <a:t>₹36,000/₹7,200</a:t>
                      </a:r>
                      <a:endParaRPr lang="en-IN" dirty="0"/>
                    </a:p>
                  </a:txBody>
                  <a:tcPr/>
                </a:tc>
                <a:tc>
                  <a:txBody>
                    <a:bodyPr/>
                    <a:lstStyle/>
                    <a:p>
                      <a:r>
                        <a:rPr lang="en-US" dirty="0" smtClean="0"/>
                        <a:t>₹12,000/₹40,800</a:t>
                      </a:r>
                      <a:endParaRPr lang="en-IN" dirty="0"/>
                    </a:p>
                  </a:txBody>
                  <a:tcPr/>
                </a:tc>
              </a:tr>
              <a:tr h="370840">
                <a:tc>
                  <a:txBody>
                    <a:bodyPr/>
                    <a:lstStyle/>
                    <a:p>
                      <a:r>
                        <a:rPr lang="en-US" dirty="0" smtClean="0"/>
                        <a:t>₹3-5 lakhs</a:t>
                      </a:r>
                      <a:endParaRPr lang="en-IN" dirty="0"/>
                    </a:p>
                  </a:txBody>
                  <a:tcPr/>
                </a:tc>
                <a:tc>
                  <a:txBody>
                    <a:bodyPr/>
                    <a:lstStyle/>
                    <a:p>
                      <a:r>
                        <a:rPr lang="en-US" dirty="0" smtClean="0"/>
                        <a:t>₹24,000/₹0</a:t>
                      </a:r>
                      <a:endParaRPr lang="en-IN" dirty="0"/>
                    </a:p>
                  </a:txBody>
                  <a:tcPr/>
                </a:tc>
                <a:tc>
                  <a:txBody>
                    <a:bodyPr/>
                    <a:lstStyle/>
                    <a:p>
                      <a:r>
                        <a:rPr lang="en-US" dirty="0" smtClean="0"/>
                        <a:t>₹24,000/₹48,000</a:t>
                      </a:r>
                      <a:endParaRPr lang="en-IN" dirty="0"/>
                    </a:p>
                  </a:txBody>
                  <a:tcPr/>
                </a:tc>
              </a:tr>
            </a:tbl>
          </a:graphicData>
        </a:graphic>
      </p:graphicFrame>
    </p:spTree>
    <p:extLst>
      <p:ext uri="{BB962C8B-B14F-4D97-AF65-F5344CB8AC3E}">
        <p14:creationId xmlns:p14="http://schemas.microsoft.com/office/powerpoint/2010/main" val="3763885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xmlns="" id="{A3E09CDE-4F5B-4BE6-A587-D174B0E05200}"/>
              </a:ext>
            </a:extLst>
          </p:cNvPr>
          <p:cNvSpPr>
            <a:spLocks noGrp="1"/>
          </p:cNvSpPr>
          <p:nvPr>
            <p:ph type="title"/>
          </p:nvPr>
        </p:nvSpPr>
        <p:spPr>
          <a:xfrm>
            <a:off x="763044" y="467917"/>
            <a:ext cx="10515600" cy="1325563"/>
          </a:xfrm>
        </p:spPr>
        <p:txBody>
          <a:bodyPr/>
          <a:lstStyle/>
          <a:p>
            <a:pPr eaLnBrk="1" hangingPunct="1">
              <a:defRPr/>
            </a:pPr>
            <a:r>
              <a:rPr lang="en-US" altLang="en-US" sz="3600" b="1" dirty="0" smtClean="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How It Works?</a:t>
            </a:r>
            <a:endParaRPr lang="en-US" altLang="en-US" sz="3600" dirty="0">
              <a:latin typeface="Times New Roman" panose="02020603050405020304" pitchFamily="18" charset="0"/>
              <a:cs typeface="Times New Roman" panose="02020603050405020304" pitchFamily="18" charset="0"/>
            </a:endParaRPr>
          </a:p>
        </p:txBody>
      </p:sp>
      <p:sp>
        <p:nvSpPr>
          <p:cNvPr id="6147" name="Content Placeholder 2">
            <a:extLst>
              <a:ext uri="{FF2B5EF4-FFF2-40B4-BE49-F238E27FC236}">
                <a16:creationId xmlns:a16="http://schemas.microsoft.com/office/drawing/2014/main" xmlns="" id="{3F5F240E-74E6-4948-B4ED-822F700F7E36}"/>
              </a:ext>
            </a:extLst>
          </p:cNvPr>
          <p:cNvSpPr>
            <a:spLocks noGrp="1"/>
          </p:cNvSpPr>
          <p:nvPr>
            <p:ph idx="1"/>
          </p:nvPr>
        </p:nvSpPr>
        <p:spPr>
          <a:xfrm>
            <a:off x="813148" y="1365728"/>
            <a:ext cx="10515600" cy="4352925"/>
          </a:xfrm>
        </p:spPr>
        <p:txBody>
          <a:bodyPr/>
          <a:lstStyle/>
          <a:p>
            <a:pPr marL="0" indent="0" algn="just" eaLnBrk="1" hangingPunct="1">
              <a:buNone/>
              <a:defRPr/>
            </a:pPr>
            <a:endParaRPr lang="en-US" sz="2400" dirty="0" smtClean="0">
              <a:latin typeface="Times New Roman" panose="02020603050405020304" pitchFamily="18" charset="0"/>
              <a:cs typeface="Times New Roman" panose="02020603050405020304" pitchFamily="18" charset="0"/>
            </a:endParaRPr>
          </a:p>
          <a:p>
            <a:pPr marL="0" indent="0" algn="just" eaLnBrk="1" hangingPunct="1">
              <a:buNone/>
              <a:defRPr/>
            </a:pPr>
            <a:r>
              <a:rPr lang="en-US" sz="2000" dirty="0" smtClean="0">
                <a:latin typeface="Times New Roman" panose="02020603050405020304" pitchFamily="18" charset="0"/>
                <a:cs typeface="Times New Roman" panose="02020603050405020304" pitchFamily="18" charset="0"/>
              </a:rPr>
              <a:t>Step-by-Step </a:t>
            </a:r>
            <a:r>
              <a:rPr lang="en-US" sz="2000" dirty="0">
                <a:latin typeface="Times New Roman" panose="02020603050405020304" pitchFamily="18" charset="0"/>
                <a:cs typeface="Times New Roman" panose="02020603050405020304" pitchFamily="18" charset="0"/>
              </a:rPr>
              <a:t>Flow</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eaLnBrk="1" hangingPunct="1">
              <a:buFont typeface="Wingdings" pitchFamily="2" charset="2"/>
              <a:buChar char="Ø"/>
              <a:defRPr/>
            </a:pPr>
            <a:r>
              <a:rPr lang="en-US" sz="2000" dirty="0" smtClean="0">
                <a:latin typeface="Times New Roman" panose="02020603050405020304" pitchFamily="18" charset="0"/>
                <a:cs typeface="Times New Roman" panose="02020603050405020304" pitchFamily="18" charset="0"/>
              </a:rPr>
              <a:t>Retired </a:t>
            </a:r>
            <a:r>
              <a:rPr lang="en-US" sz="2000" dirty="0">
                <a:latin typeface="Times New Roman" panose="02020603050405020304" pitchFamily="18" charset="0"/>
                <a:cs typeface="Times New Roman" panose="02020603050405020304" pitchFamily="18" charset="0"/>
              </a:rPr>
              <a:t>Parent registers on the pension portal → </a:t>
            </a:r>
            <a:r>
              <a:rPr lang="en-US" sz="2000" dirty="0" err="1">
                <a:latin typeface="Times New Roman" panose="02020603050405020304" pitchFamily="18" charset="0"/>
                <a:cs typeface="Times New Roman" panose="02020603050405020304" pitchFamily="18" charset="0"/>
              </a:rPr>
              <a:t>Aadhaar</a:t>
            </a:r>
            <a:r>
              <a:rPr lang="en-US" sz="2000" dirty="0">
                <a:latin typeface="Times New Roman" panose="02020603050405020304" pitchFamily="18" charset="0"/>
                <a:cs typeface="Times New Roman" panose="02020603050405020304" pitchFamily="18" charset="0"/>
              </a:rPr>
              <a:t>, bank account, and property records linked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eaLnBrk="1" hangingPunct="1">
              <a:buFont typeface="Wingdings" pitchFamily="2" charset="2"/>
              <a:buChar char="Ø"/>
              <a:defRPr/>
            </a:pPr>
            <a:r>
              <a:rPr lang="en-US" sz="2000" dirty="0" smtClean="0">
                <a:latin typeface="Times New Roman" panose="02020603050405020304" pitchFamily="18" charset="0"/>
                <a:cs typeface="Times New Roman" panose="02020603050405020304" pitchFamily="18" charset="0"/>
              </a:rPr>
              <a:t>Eligibility </a:t>
            </a:r>
            <a:r>
              <a:rPr lang="en-US" sz="2000" dirty="0">
                <a:latin typeface="Times New Roman" panose="02020603050405020304" pitchFamily="18" charset="0"/>
                <a:cs typeface="Times New Roman" panose="02020603050405020304" pitchFamily="18" charset="0"/>
              </a:rPr>
              <a:t>check: System verifies if the parent owns major assets (e.g., cars, multi-</a:t>
            </a:r>
            <a:r>
              <a:rPr lang="en-US" sz="2000" dirty="0" err="1">
                <a:latin typeface="Times New Roman" panose="02020603050405020304" pitchFamily="18" charset="0"/>
                <a:cs typeface="Times New Roman" panose="02020603050405020304" pitchFamily="18" charset="0"/>
              </a:rPr>
              <a:t>storey</a:t>
            </a:r>
            <a:r>
              <a:rPr lang="en-US" sz="2000" dirty="0">
                <a:latin typeface="Times New Roman" panose="02020603050405020304" pitchFamily="18" charset="0"/>
                <a:cs typeface="Times New Roman" panose="02020603050405020304" pitchFamily="18" charset="0"/>
              </a:rPr>
              <a:t> buildings, land). If yes → </a:t>
            </a:r>
            <a:r>
              <a:rPr lang="en-US" sz="2000" dirty="0" smtClean="0">
                <a:latin typeface="Times New Roman" panose="02020603050405020304" pitchFamily="18" charset="0"/>
                <a:cs typeface="Times New Roman" panose="02020603050405020304" pitchFamily="18" charset="0"/>
              </a:rPr>
              <a:t>Not </a:t>
            </a:r>
            <a:r>
              <a:rPr lang="en-US" sz="2000" dirty="0">
                <a:latin typeface="Times New Roman" panose="02020603050405020304" pitchFamily="18" charset="0"/>
                <a:cs typeface="Times New Roman" panose="02020603050405020304" pitchFamily="18" charset="0"/>
              </a:rPr>
              <a:t>eligible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eaLnBrk="1" hangingPunct="1">
              <a:buFont typeface="Wingdings" pitchFamily="2" charset="2"/>
              <a:buChar char="Ø"/>
              <a:defRPr/>
            </a:pPr>
            <a:r>
              <a:rPr lang="en-US" sz="2000" dirty="0" smtClean="0">
                <a:latin typeface="Times New Roman" panose="02020603050405020304" pitchFamily="18" charset="0"/>
                <a:cs typeface="Times New Roman" panose="02020603050405020304" pitchFamily="18" charset="0"/>
              </a:rPr>
              <a:t>Children </a:t>
            </a:r>
            <a:r>
              <a:rPr lang="en-US" sz="2000" dirty="0">
                <a:latin typeface="Times New Roman" panose="02020603050405020304" pitchFamily="18" charset="0"/>
                <a:cs typeface="Times New Roman" panose="02020603050405020304" pitchFamily="18" charset="0"/>
              </a:rPr>
              <a:t>submit income tax returns, job details, and asset declarations.</a:t>
            </a:r>
          </a:p>
          <a:p>
            <a:pPr algn="just" eaLnBrk="1" hangingPunct="1">
              <a:buFont typeface="Wingdings" pitchFamily="2" charset="2"/>
              <a:buChar char="Ø"/>
              <a:defRPr/>
            </a:pP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daughters: If unemployed, system checks spouse’s income for contribution eligibility.</a:t>
            </a:r>
          </a:p>
          <a:p>
            <a:pPr algn="just" eaLnBrk="1" hangingPunct="1">
              <a:buFont typeface="Wingdings" pitchFamily="2" charset="2"/>
              <a:buChar char="Ø"/>
              <a:defRPr/>
            </a:pPr>
            <a:r>
              <a:rPr lang="en-US" sz="2000" dirty="0" smtClean="0">
                <a:latin typeface="Times New Roman" panose="02020603050405020304" pitchFamily="18" charset="0"/>
                <a:cs typeface="Times New Roman" panose="02020603050405020304" pitchFamily="18" charset="0"/>
              </a:rPr>
              <a:t>System </a:t>
            </a:r>
            <a:r>
              <a:rPr lang="en-US" sz="2000" dirty="0">
                <a:latin typeface="Times New Roman" panose="02020603050405020304" pitchFamily="18" charset="0"/>
                <a:cs typeface="Times New Roman" panose="02020603050405020304" pitchFamily="18" charset="0"/>
              </a:rPr>
              <a:t>applies income slab logic (100%, 75%, 50%...) and calculates each contributor’s share.</a:t>
            </a:r>
          </a:p>
          <a:p>
            <a:pPr marL="0" indent="0" algn="just" eaLnBrk="1" hangingPunct="1">
              <a:buNone/>
              <a:defRPr/>
            </a:pPr>
            <a:endParaRPr lang="en-US" sz="2400" dirty="0">
              <a:latin typeface="Times New Roman" panose="02020603050405020304" pitchFamily="18" charset="0"/>
              <a:cs typeface="Times New Roman" panose="02020603050405020304" pitchFamily="18" charset="0"/>
            </a:endParaRPr>
          </a:p>
          <a:p>
            <a:pPr algn="just" eaLnBrk="1" hangingPunct="1">
              <a:buFont typeface="Wingdings" pitchFamily="2" charset="2"/>
              <a:buChar char="Ø"/>
              <a:defRP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0427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xmlns="" id="{A3E09CDE-4F5B-4BE6-A587-D174B0E05200}"/>
              </a:ext>
            </a:extLst>
          </p:cNvPr>
          <p:cNvSpPr>
            <a:spLocks noGrp="1"/>
          </p:cNvSpPr>
          <p:nvPr>
            <p:ph type="title"/>
          </p:nvPr>
        </p:nvSpPr>
        <p:spPr>
          <a:xfrm>
            <a:off x="625257" y="543073"/>
            <a:ext cx="10515600" cy="1325563"/>
          </a:xfrm>
        </p:spPr>
        <p:txBody>
          <a:bodyPr/>
          <a:lstStyle/>
          <a:p>
            <a:pPr eaLnBrk="1" hangingPunct="1">
              <a:defRPr/>
            </a:pPr>
            <a:r>
              <a:rPr lang="en-US" altLang="en-US" sz="3600" b="1" dirty="0" smtClean="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How It Works?</a:t>
            </a:r>
            <a:endParaRPr lang="en-US" altLang="en-US" sz="3600" dirty="0">
              <a:latin typeface="Times New Roman" panose="02020603050405020304" pitchFamily="18" charset="0"/>
              <a:cs typeface="Times New Roman" panose="02020603050405020304" pitchFamily="18" charset="0"/>
            </a:endParaRPr>
          </a:p>
        </p:txBody>
      </p:sp>
      <p:sp>
        <p:nvSpPr>
          <p:cNvPr id="6147" name="Content Placeholder 2">
            <a:extLst>
              <a:ext uri="{FF2B5EF4-FFF2-40B4-BE49-F238E27FC236}">
                <a16:creationId xmlns:a16="http://schemas.microsoft.com/office/drawing/2014/main" xmlns="" id="{3F5F240E-74E6-4948-B4ED-822F700F7E36}"/>
              </a:ext>
            </a:extLst>
          </p:cNvPr>
          <p:cNvSpPr>
            <a:spLocks noGrp="1"/>
          </p:cNvSpPr>
          <p:nvPr>
            <p:ph idx="1"/>
          </p:nvPr>
        </p:nvSpPr>
        <p:spPr>
          <a:xfrm>
            <a:off x="687888" y="1779087"/>
            <a:ext cx="10515600" cy="4352925"/>
          </a:xfrm>
        </p:spPr>
        <p:txBody>
          <a:bodyPr/>
          <a:lstStyle/>
          <a:p>
            <a:pPr algn="just" eaLnBrk="1" hangingPunct="1">
              <a:buFont typeface="Wingdings" pitchFamily="2" charset="2"/>
              <a:buChar char="Ø"/>
              <a:defRPr/>
            </a:pPr>
            <a:r>
              <a:rPr lang="en-US" sz="2000" dirty="0" smtClean="0">
                <a:latin typeface="Times New Roman" panose="02020603050405020304" pitchFamily="18" charset="0"/>
                <a:cs typeface="Times New Roman" panose="02020603050405020304" pitchFamily="18" charset="0"/>
              </a:rPr>
              <a:t>Secure </a:t>
            </a:r>
            <a:r>
              <a:rPr lang="en-US" sz="2000" dirty="0">
                <a:latin typeface="Times New Roman" panose="02020603050405020304" pitchFamily="18" charset="0"/>
                <a:cs typeface="Times New Roman" panose="02020603050405020304" pitchFamily="18" charset="0"/>
              </a:rPr>
              <a:t>auto-debit simulates direct monthly transfer from child’s/spouse’s account to parent’s bank account via UPI API.</a:t>
            </a:r>
          </a:p>
          <a:p>
            <a:pPr algn="just" eaLnBrk="1" hangingPunct="1">
              <a:buFont typeface="Wingdings" pitchFamily="2" charset="2"/>
              <a:buChar char="Ø"/>
              <a:defRPr/>
            </a:pPr>
            <a:r>
              <a:rPr lang="en-US" sz="2000" dirty="0" smtClean="0">
                <a:latin typeface="Times New Roman" panose="02020603050405020304" pitchFamily="18" charset="0"/>
                <a:cs typeface="Times New Roman" panose="02020603050405020304" pitchFamily="18" charset="0"/>
              </a:rPr>
              <a:t>Government </a:t>
            </a:r>
            <a:r>
              <a:rPr lang="en-US" sz="2000" dirty="0">
                <a:latin typeface="Times New Roman" panose="02020603050405020304" pitchFamily="18" charset="0"/>
                <a:cs typeface="Times New Roman" panose="02020603050405020304" pitchFamily="18" charset="0"/>
              </a:rPr>
              <a:t>pays balance (if child’s contribution is partial or parent qualifies for full support).</a:t>
            </a:r>
          </a:p>
          <a:p>
            <a:pPr algn="just" eaLnBrk="1" hangingPunct="1">
              <a:buFont typeface="Wingdings" pitchFamily="2" charset="2"/>
              <a:buChar char="Ø"/>
              <a:defRPr/>
            </a:pPr>
            <a:r>
              <a:rPr lang="en-US" sz="2000" dirty="0" smtClean="0">
                <a:latin typeface="Times New Roman" panose="02020603050405020304" pitchFamily="18" charset="0"/>
                <a:cs typeface="Times New Roman" panose="02020603050405020304" pitchFamily="18" charset="0"/>
              </a:rPr>
              <a:t>Officer </a:t>
            </a:r>
            <a:r>
              <a:rPr lang="en-US" sz="2000" dirty="0">
                <a:latin typeface="Times New Roman" panose="02020603050405020304" pitchFamily="18" charset="0"/>
                <a:cs typeface="Times New Roman" panose="02020603050405020304" pitchFamily="18" charset="0"/>
              </a:rPr>
              <a:t>dashboard displays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gn="just" eaLnBrk="1" hangingPunct="1">
              <a:buFont typeface="Wingdings" pitchFamily="2" charset="2"/>
              <a:buChar char="§"/>
              <a:defRPr/>
            </a:pPr>
            <a:r>
              <a:rPr lang="en-US" sz="1800" dirty="0">
                <a:latin typeface="Times New Roman" panose="02020603050405020304" pitchFamily="18" charset="0"/>
                <a:cs typeface="Times New Roman" panose="02020603050405020304" pitchFamily="18" charset="0"/>
              </a:rPr>
              <a:t>Eligible and ineligible </a:t>
            </a:r>
            <a:r>
              <a:rPr lang="en-US" sz="1800" dirty="0" smtClean="0">
                <a:latin typeface="Times New Roman" panose="02020603050405020304" pitchFamily="18" charset="0"/>
                <a:cs typeface="Times New Roman" panose="02020603050405020304" pitchFamily="18" charset="0"/>
              </a:rPr>
              <a:t>retirees</a:t>
            </a:r>
            <a:endParaRPr lang="en-US" sz="1800" dirty="0">
              <a:latin typeface="Times New Roman" panose="02020603050405020304" pitchFamily="18" charset="0"/>
              <a:cs typeface="Times New Roman" panose="02020603050405020304" pitchFamily="18" charset="0"/>
            </a:endParaRPr>
          </a:p>
          <a:p>
            <a:pPr lvl="1" algn="just" eaLnBrk="1" hangingPunct="1">
              <a:buFont typeface="Wingdings" pitchFamily="2" charset="2"/>
              <a:buChar char="§"/>
              <a:defRPr/>
            </a:pPr>
            <a:r>
              <a:rPr lang="en-US" sz="1800" dirty="0">
                <a:latin typeface="Times New Roman" panose="02020603050405020304" pitchFamily="18" charset="0"/>
                <a:cs typeface="Times New Roman" panose="02020603050405020304" pitchFamily="18" charset="0"/>
              </a:rPr>
              <a:t>Savings to </a:t>
            </a:r>
            <a:r>
              <a:rPr lang="en-US" sz="1800" dirty="0" smtClean="0">
                <a:latin typeface="Times New Roman" panose="02020603050405020304" pitchFamily="18" charset="0"/>
                <a:cs typeface="Times New Roman" panose="02020603050405020304" pitchFamily="18" charset="0"/>
              </a:rPr>
              <a:t>government</a:t>
            </a:r>
            <a:endParaRPr lang="en-US" sz="1800" dirty="0">
              <a:latin typeface="Times New Roman" panose="02020603050405020304" pitchFamily="18" charset="0"/>
              <a:cs typeface="Times New Roman" panose="02020603050405020304" pitchFamily="18" charset="0"/>
            </a:endParaRPr>
          </a:p>
          <a:p>
            <a:pPr lvl="1" algn="just" eaLnBrk="1" hangingPunct="1">
              <a:buFont typeface="Wingdings" pitchFamily="2" charset="2"/>
              <a:buChar char="§"/>
              <a:defRPr/>
            </a:pPr>
            <a:r>
              <a:rPr lang="en-US" sz="1800" dirty="0">
                <a:latin typeface="Times New Roman" panose="02020603050405020304" pitchFamily="18" charset="0"/>
                <a:cs typeface="Times New Roman" panose="02020603050405020304" pitchFamily="18" charset="0"/>
              </a:rPr>
              <a:t>Children/spouses </a:t>
            </a:r>
            <a:r>
              <a:rPr lang="en-US" sz="1800" dirty="0" smtClean="0">
                <a:latin typeface="Times New Roman" panose="02020603050405020304" pitchFamily="18" charset="0"/>
                <a:cs typeface="Times New Roman" panose="02020603050405020304" pitchFamily="18" charset="0"/>
              </a:rPr>
              <a:t>contributing</a:t>
            </a:r>
            <a:endParaRPr lang="en-US" sz="1800" dirty="0">
              <a:latin typeface="Times New Roman" panose="02020603050405020304" pitchFamily="18" charset="0"/>
              <a:cs typeface="Times New Roman" panose="02020603050405020304" pitchFamily="18" charset="0"/>
            </a:endParaRPr>
          </a:p>
          <a:p>
            <a:pPr lvl="1" algn="just" eaLnBrk="1" hangingPunct="1">
              <a:buFont typeface="Wingdings" pitchFamily="2" charset="2"/>
              <a:buChar char="§"/>
              <a:defRPr/>
            </a:pPr>
            <a:r>
              <a:rPr lang="en-US" sz="1800" dirty="0">
                <a:latin typeface="Times New Roman" panose="02020603050405020304" pitchFamily="18" charset="0"/>
                <a:cs typeface="Times New Roman" panose="02020603050405020304" pitchFamily="18" charset="0"/>
              </a:rPr>
              <a:t>Pending complaints or exemption requests</a:t>
            </a:r>
          </a:p>
          <a:p>
            <a:pPr eaLnBrk="1" hangingPunct="1">
              <a:buFont typeface="Wingdings" pitchFamily="2" charset="2"/>
              <a:buChar char="§"/>
              <a:defRPr/>
            </a:pPr>
            <a:endParaRPr lang="en-US" altLang="en-US" sz="1800" dirty="0">
              <a:solidFill>
                <a:srgbClr val="FF0000"/>
              </a:solidFill>
              <a:latin typeface="Times New Roman" panose="02020603050405020304" pitchFamily="18" charset="0"/>
              <a:cs typeface="Times New Roman" panose="02020603050405020304" pitchFamily="18" charset="0"/>
            </a:endParaRPr>
          </a:p>
          <a:p>
            <a:pPr algn="just" eaLnBrk="1" hangingPunct="1">
              <a:buFont typeface="Wingdings" pitchFamily="2" charset="2"/>
              <a:buChar char="Ø"/>
              <a:defRPr/>
            </a:pPr>
            <a:endParaRPr lang="en-US" sz="1800" dirty="0">
              <a:latin typeface="Times New Roman" panose="02020603050405020304" pitchFamily="18" charset="0"/>
              <a:cs typeface="Times New Roman" panose="02020603050405020304" pitchFamily="18" charset="0"/>
            </a:endParaRPr>
          </a:p>
          <a:p>
            <a:pPr marL="0" indent="0" algn="just" eaLnBrk="1" hangingPunct="1">
              <a:buNone/>
              <a:defRP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440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C51F1C-8040-4051-BC86-D428457C62A2}"/>
              </a:ext>
            </a:extLst>
          </p:cNvPr>
          <p:cNvSpPr>
            <a:spLocks noGrp="1"/>
          </p:cNvSpPr>
          <p:nvPr>
            <p:ph type="title"/>
          </p:nvPr>
        </p:nvSpPr>
        <p:spPr/>
        <p:txBody>
          <a:bodyPr/>
          <a:lstStyle/>
          <a:p>
            <a:r>
              <a:rPr lang="en-IN" altLang="en-US" sz="3600" b="1"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Conclusion:-</a:t>
            </a:r>
            <a:endParaRPr lang="en-US" sz="3600" dirty="0"/>
          </a:p>
        </p:txBody>
      </p:sp>
      <p:sp>
        <p:nvSpPr>
          <p:cNvPr id="3" name="Content Placeholder 2">
            <a:extLst>
              <a:ext uri="{FF2B5EF4-FFF2-40B4-BE49-F238E27FC236}">
                <a16:creationId xmlns:a16="http://schemas.microsoft.com/office/drawing/2014/main" xmlns="" id="{F9D4EF37-A659-4DB7-9680-80C1612889D7}"/>
              </a:ext>
            </a:extLst>
          </p:cNvPr>
          <p:cNvSpPr>
            <a:spLocks noGrp="1"/>
          </p:cNvSpPr>
          <p:nvPr>
            <p:ph idx="1"/>
          </p:nvPr>
        </p:nvSpPr>
        <p:spPr>
          <a:xfrm>
            <a:off x="838200" y="1571625"/>
            <a:ext cx="10515600" cy="4351338"/>
          </a:xfrm>
        </p:spPr>
        <p:txBody>
          <a:bodyPr/>
          <a:lstStyle/>
          <a:p>
            <a:r>
              <a:rPr lang="en-US" sz="2400" dirty="0" smtClean="0">
                <a:solidFill>
                  <a:srgbClr val="374151"/>
                </a:solidFill>
                <a:latin typeface="Times New Roman" pitchFamily="18" charset="0"/>
                <a:cs typeface="Times New Roman" pitchFamily="18" charset="0"/>
              </a:rPr>
              <a:t>This contribution-based pension model reduces the financial burden on the government by involving financially capable family members in supporting their retired parents. By automating income and asset verification and ensuring direct contributions through secure channels, the system promotes family responsibility, fairness, and transparency. The saved funds can be redirected toward rural development and social welfare, making the pension system more sustainable and efficient.</a:t>
            </a:r>
            <a:endParaRPr lang="en-US" sz="2400" dirty="0">
              <a:solidFill>
                <a:srgbClr val="374151"/>
              </a:solidFill>
              <a:latin typeface="Times New Roman" pitchFamily="18" charset="0"/>
              <a:cs typeface="Times New Roman" pitchFamily="18" charset="0"/>
            </a:endParaRPr>
          </a:p>
        </p:txBody>
      </p:sp>
    </p:spTree>
    <p:extLst>
      <p:ext uri="{BB962C8B-B14F-4D97-AF65-F5344CB8AC3E}">
        <p14:creationId xmlns:p14="http://schemas.microsoft.com/office/powerpoint/2010/main" val="2833037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E9F83F-C96D-4ADA-8967-9FAEC1B4A89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xmlns="" id="{D359F8E0-7774-44C1-9257-CDDD8AE7DF0F}"/>
              </a:ext>
            </a:extLst>
          </p:cNvPr>
          <p:cNvSpPr>
            <a:spLocks noGrp="1"/>
          </p:cNvSpPr>
          <p:nvPr>
            <p:ph idx="1"/>
          </p:nvPr>
        </p:nvSpPr>
        <p:spPr>
          <a:xfrm>
            <a:off x="563880" y="354965"/>
            <a:ext cx="10515600" cy="4351338"/>
          </a:xfrm>
        </p:spPr>
        <p:txBody>
          <a:bodyPr/>
          <a:lstStyle/>
          <a:p>
            <a:pPr marL="0" indent="0">
              <a:buNone/>
            </a:pPr>
            <a:r>
              <a:rPr lang="en-US" dirty="0"/>
              <a:t> </a:t>
            </a:r>
          </a:p>
        </p:txBody>
      </p:sp>
      <p:sp>
        <p:nvSpPr>
          <p:cNvPr id="5" name="Rectangle 4"/>
          <p:cNvSpPr/>
          <p:nvPr/>
        </p:nvSpPr>
        <p:spPr>
          <a:xfrm>
            <a:off x="3951664" y="2967335"/>
            <a:ext cx="4288675" cy="923330"/>
          </a:xfrm>
          <a:prstGeom prst="rect">
            <a:avLst/>
          </a:prstGeom>
          <a:solidFill>
            <a:srgbClr val="FFFF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101600">
                    <a:schemeClr val="tx1">
                      <a:alpha val="60000"/>
                    </a:schemeClr>
                  </a:glow>
                </a:effectLst>
              </a:rPr>
              <a:t>THANK</a:t>
            </a: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 </a:t>
            </a: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101600">
                    <a:schemeClr val="tx1">
                      <a:alpha val="60000"/>
                    </a:schemeClr>
                  </a:glow>
                </a:effectLst>
              </a:rPr>
              <a:t>YOU</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101600">
                  <a:schemeClr val="tx1">
                    <a:alpha val="60000"/>
                  </a:schemeClr>
                </a:glow>
              </a:effectLst>
            </a:endParaRPr>
          </a:p>
        </p:txBody>
      </p:sp>
    </p:spTree>
    <p:extLst>
      <p:ext uri="{BB962C8B-B14F-4D97-AF65-F5344CB8AC3E}">
        <p14:creationId xmlns:p14="http://schemas.microsoft.com/office/powerpoint/2010/main" val="1704420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359CA-A9EE-4F81-BD22-31861EDDC996}"/>
              </a:ext>
            </a:extLst>
          </p:cNvPr>
          <p:cNvSpPr>
            <a:spLocks noGrp="1"/>
          </p:cNvSpPr>
          <p:nvPr>
            <p:ph type="ctrTitle"/>
          </p:nvPr>
        </p:nvSpPr>
        <p:spPr>
          <a:xfrm>
            <a:off x="463550" y="529811"/>
            <a:ext cx="10049022" cy="848139"/>
          </a:xfrm>
        </p:spPr>
        <p:txBody>
          <a:bodyPr rtlCol="0">
            <a:normAutofit/>
          </a:bodyPr>
          <a:lstStyle/>
          <a:p>
            <a:pPr algn="l" eaLnBrk="1" fontAlgn="auto" hangingPunct="1">
              <a:spcAft>
                <a:spcPts val="0"/>
              </a:spcAft>
              <a:defRPr/>
            </a:pPr>
            <a:r>
              <a:rPr lang="en-US" sz="3600" b="1"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Abstract:-</a:t>
            </a:r>
            <a:endParaRPr lang="en-AU" sz="3600" b="1" dirty="0">
              <a:latin typeface="Times New Roman" panose="02020603050405020304" pitchFamily="18" charset="0"/>
              <a:cs typeface="Times New Roman" panose="02020603050405020304" pitchFamily="18" charset="0"/>
            </a:endParaRPr>
          </a:p>
        </p:txBody>
      </p:sp>
      <p:sp>
        <p:nvSpPr>
          <p:cNvPr id="5123" name="Subtitle 2">
            <a:extLst>
              <a:ext uri="{FF2B5EF4-FFF2-40B4-BE49-F238E27FC236}">
                <a16:creationId xmlns:a16="http://schemas.microsoft.com/office/drawing/2014/main" xmlns="" id="{E65A4EB8-4342-4E4E-B496-CA84A2BEA8F8}"/>
              </a:ext>
            </a:extLst>
          </p:cNvPr>
          <p:cNvSpPr>
            <a:spLocks noGrp="1"/>
          </p:cNvSpPr>
          <p:nvPr>
            <p:ph type="subTitle" idx="1"/>
          </p:nvPr>
        </p:nvSpPr>
        <p:spPr>
          <a:xfrm>
            <a:off x="596553" y="1553228"/>
            <a:ext cx="10204450" cy="5128272"/>
          </a:xfrm>
        </p:spPr>
        <p:txBody>
          <a:bodyPr/>
          <a:lstStyle/>
          <a:p>
            <a:pPr algn="just" eaLnBrk="1" hangingPunct="1">
              <a:lnSpc>
                <a:spcPct val="100000"/>
              </a:lnSpc>
            </a:pPr>
            <a:r>
              <a:rPr lang="en-US" altLang="en-US" sz="2000" dirty="0" smtClean="0">
                <a:latin typeface="Times New Roman" panose="02020603050405020304" pitchFamily="18" charset="0"/>
                <a:cs typeface="Times New Roman" panose="02020603050405020304" pitchFamily="18" charset="0"/>
              </a:rPr>
              <a:t>This </a:t>
            </a:r>
            <a:r>
              <a:rPr lang="en-US" altLang="en-US" sz="2000" dirty="0">
                <a:latin typeface="Times New Roman" panose="02020603050405020304" pitchFamily="18" charset="0"/>
                <a:cs typeface="Times New Roman" panose="02020603050405020304" pitchFamily="18" charset="0"/>
              </a:rPr>
              <a:t>project proposes a tech-enabled simulation model to reduce government pension expenditure by making financially capable adult offspring or family members contribute to their retired parents’ pensions based on their income and assets</a:t>
            </a:r>
            <a:r>
              <a:rPr lang="en-US" altLang="en-US" sz="2000" dirty="0" smtClean="0">
                <a:latin typeface="Times New Roman" panose="02020603050405020304" pitchFamily="18" charset="0"/>
                <a:cs typeface="Times New Roman" panose="02020603050405020304" pitchFamily="18" charset="0"/>
              </a:rPr>
              <a:t>.</a:t>
            </a:r>
          </a:p>
          <a:p>
            <a:pPr algn="just" eaLnBrk="1" hangingPunct="1">
              <a:lnSpc>
                <a:spcPct val="100000"/>
              </a:lnSpc>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00000"/>
              </a:lnSpc>
            </a:pPr>
            <a:r>
              <a:rPr lang="en-US" altLang="en-US" sz="2000" dirty="0" smtClean="0">
                <a:latin typeface="Times New Roman" panose="02020603050405020304" pitchFamily="18" charset="0"/>
                <a:cs typeface="Times New Roman" panose="02020603050405020304" pitchFamily="18" charset="0"/>
              </a:rPr>
              <a:t>      With </a:t>
            </a:r>
            <a:r>
              <a:rPr lang="en-US" altLang="en-US" sz="2000" dirty="0">
                <a:latin typeface="Times New Roman" panose="02020603050405020304" pitchFamily="18" charset="0"/>
                <a:cs typeface="Times New Roman" panose="02020603050405020304" pitchFamily="18" charset="0"/>
              </a:rPr>
              <a:t>Andhra Pradesh’s old-age pension at ₹4,000/month (₹48,000/year), the system calculates and automates direct transfers from the </a:t>
            </a:r>
            <a:r>
              <a:rPr lang="en-US" altLang="en-US" sz="2000" dirty="0" err="1" smtClean="0">
                <a:latin typeface="Times New Roman" panose="02020603050405020304" pitchFamily="18" charset="0"/>
                <a:cs typeface="Times New Roman" panose="02020603050405020304" pitchFamily="18" charset="0"/>
              </a:rPr>
              <a:t>childrens</a:t>
            </a:r>
            <a:r>
              <a:rPr lang="en-US" altLang="en-US" sz="2000" dirty="0">
                <a:latin typeface="Times New Roman" panose="02020603050405020304" pitchFamily="18" charset="0"/>
                <a:cs typeface="Times New Roman" panose="02020603050405020304" pitchFamily="18" charset="0"/>
              </a:rPr>
              <a:t>' or their spouses’ accounts to the parent’s account, ensuring fairness, reducing family disputes, and avoiding dependency on government funds where unnecessary</a:t>
            </a:r>
            <a:r>
              <a:rPr lang="en-US" altLang="en-US" sz="2000" dirty="0" smtClean="0">
                <a:latin typeface="Times New Roman" panose="02020603050405020304" pitchFamily="18" charset="0"/>
                <a:cs typeface="Times New Roman" panose="02020603050405020304" pitchFamily="18" charset="0"/>
              </a:rPr>
              <a:t>.</a:t>
            </a:r>
          </a:p>
          <a:p>
            <a:pPr algn="just" eaLnBrk="1" hangingPunct="1">
              <a:lnSpc>
                <a:spcPct val="100000"/>
              </a:lnSpc>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00000"/>
              </a:lnSpc>
            </a:pPr>
            <a:r>
              <a:rPr lang="en-US" altLang="en-US" sz="2000" dirty="0" smtClean="0">
                <a:latin typeface="Times New Roman" panose="02020603050405020304" pitchFamily="18" charset="0"/>
                <a:cs typeface="Times New Roman" panose="02020603050405020304" pitchFamily="18" charset="0"/>
              </a:rPr>
              <a:t>The </a:t>
            </a:r>
            <a:r>
              <a:rPr lang="en-US" altLang="en-US" sz="2000" dirty="0">
                <a:latin typeface="Times New Roman" panose="02020603050405020304" pitchFamily="18" charset="0"/>
                <a:cs typeface="Times New Roman" panose="02020603050405020304" pitchFamily="18" charset="0"/>
              </a:rPr>
              <a:t>money saved through this contribution-based approach can be reallocated to rural development initiatives, making pension distribution more sustainable, equitable, and socially responsible.</a:t>
            </a:r>
          </a:p>
        </p:txBody>
      </p:sp>
    </p:spTree>
    <p:extLst>
      <p:ext uri="{BB962C8B-B14F-4D97-AF65-F5344CB8AC3E}">
        <p14:creationId xmlns:p14="http://schemas.microsoft.com/office/powerpoint/2010/main" val="2154086946"/>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8CF0B-CBCC-4ABC-86AA-F5A009DDBBB4}"/>
              </a:ext>
            </a:extLst>
          </p:cNvPr>
          <p:cNvSpPr>
            <a:spLocks noGrp="1"/>
          </p:cNvSpPr>
          <p:nvPr>
            <p:ph type="title"/>
          </p:nvPr>
        </p:nvSpPr>
        <p:spPr/>
        <p:txBody>
          <a:bodyPr rtlCol="0">
            <a:normAutofit/>
          </a:bodyPr>
          <a:lstStyle/>
          <a:p>
            <a:pPr eaLnBrk="1" fontAlgn="auto" hangingPunct="1">
              <a:spcAft>
                <a:spcPts val="0"/>
              </a:spcAft>
              <a:defRPr/>
            </a:pPr>
            <a:r>
              <a:rPr lang="en-IN" altLang="en-US" sz="3600" b="1"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Objectives</a:t>
            </a:r>
            <a:r>
              <a:rPr lang="en-US" sz="3600" b="1"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t>
            </a:r>
            <a:endParaRPr lang="en-US" sz="3600" dirty="0"/>
          </a:p>
        </p:txBody>
      </p:sp>
      <p:sp>
        <p:nvSpPr>
          <p:cNvPr id="4099" name="Content Placeholder 2">
            <a:extLst>
              <a:ext uri="{FF2B5EF4-FFF2-40B4-BE49-F238E27FC236}">
                <a16:creationId xmlns:a16="http://schemas.microsoft.com/office/drawing/2014/main" xmlns="" id="{8337AC7E-B3F5-4DCC-BF60-5E4C6A5FD972}"/>
              </a:ext>
            </a:extLst>
          </p:cNvPr>
          <p:cNvSpPr>
            <a:spLocks noGrp="1"/>
          </p:cNvSpPr>
          <p:nvPr>
            <p:ph idx="1"/>
          </p:nvPr>
        </p:nvSpPr>
        <p:spPr>
          <a:xfrm>
            <a:off x="838200" y="1540701"/>
            <a:ext cx="10515600" cy="4636262"/>
          </a:xfrm>
        </p:spPr>
        <p:txBody>
          <a:bodyPr/>
          <a:lstStyle/>
          <a:p>
            <a:pPr marL="0" indent="0" eaLnBrk="1" hangingPunct="1">
              <a:buFont typeface="Arial" panose="020B0604020202020204" pitchFamily="34" charset="0"/>
              <a:buNone/>
              <a:defRPr/>
            </a:pPr>
            <a:r>
              <a:rPr lang="en-US" b="1" dirty="0"/>
              <a:t> </a:t>
            </a:r>
            <a:r>
              <a:rPr lang="en-US" sz="2000" dirty="0">
                <a:latin typeface="Times New Roman" panose="02020603050405020304" pitchFamily="18" charset="0"/>
                <a:cs typeface="Times New Roman" panose="02020603050405020304" pitchFamily="18" charset="0"/>
              </a:rPr>
              <a:t>The main objectives to be fulfilled are:</a:t>
            </a: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eaLnBrk="1" hangingPunct="1">
              <a:defRPr/>
            </a:pPr>
            <a:r>
              <a:rPr lang="en-US" sz="2000" dirty="0">
                <a:latin typeface="Times New Roman" panose="02020603050405020304" pitchFamily="18" charset="0"/>
                <a:cs typeface="Times New Roman" panose="02020603050405020304" pitchFamily="18" charset="0"/>
              </a:rPr>
              <a:t>Reduce government spending on pensions by involving earning family members.</a:t>
            </a:r>
          </a:p>
          <a:p>
            <a:pPr eaLnBrk="1" hangingPunct="1">
              <a:defRPr/>
            </a:pPr>
            <a:r>
              <a:rPr lang="en-US" sz="2000" dirty="0" smtClean="0">
                <a:latin typeface="Times New Roman" panose="02020603050405020304" pitchFamily="18" charset="0"/>
                <a:cs typeface="Times New Roman" panose="02020603050405020304" pitchFamily="18" charset="0"/>
              </a:rPr>
              <a:t>Create </a:t>
            </a:r>
            <a:r>
              <a:rPr lang="en-US" sz="2000" dirty="0">
                <a:latin typeface="Times New Roman" panose="02020603050405020304" pitchFamily="18" charset="0"/>
                <a:cs typeface="Times New Roman" panose="02020603050405020304" pitchFamily="18" charset="0"/>
              </a:rPr>
              <a:t>a system that checks income and property before giving full pension.</a:t>
            </a:r>
          </a:p>
          <a:p>
            <a:pPr eaLnBrk="1" hangingPunct="1">
              <a:defRPr/>
            </a:pPr>
            <a:r>
              <a:rPr lang="en-US" sz="2000" dirty="0" smtClean="0">
                <a:latin typeface="Times New Roman" panose="02020603050405020304" pitchFamily="18" charset="0"/>
                <a:cs typeface="Times New Roman" panose="02020603050405020304" pitchFamily="18" charset="0"/>
              </a:rPr>
              <a:t>Give </a:t>
            </a:r>
            <a:r>
              <a:rPr lang="en-US" sz="2000" dirty="0">
                <a:latin typeface="Times New Roman" panose="02020603050405020304" pitchFamily="18" charset="0"/>
                <a:cs typeface="Times New Roman" panose="02020603050405020304" pitchFamily="18" charset="0"/>
              </a:rPr>
              <a:t>full government pension only to those who truly need it.</a:t>
            </a:r>
          </a:p>
          <a:p>
            <a:pPr eaLnBrk="1" hangingPunct="1">
              <a:defRPr/>
            </a:pPr>
            <a:r>
              <a:rPr lang="en-US" sz="2000" dirty="0" smtClean="0">
                <a:latin typeface="Times New Roman" panose="02020603050405020304" pitchFamily="18" charset="0"/>
                <a:cs typeface="Times New Roman" panose="02020603050405020304" pitchFamily="18" charset="0"/>
              </a:rPr>
              <a:t>Encourage </a:t>
            </a:r>
            <a:r>
              <a:rPr lang="en-US" sz="2000" dirty="0">
                <a:latin typeface="Times New Roman" panose="02020603050405020304" pitchFamily="18" charset="0"/>
                <a:cs typeface="Times New Roman" panose="02020603050405020304" pitchFamily="18" charset="0"/>
              </a:rPr>
              <a:t>families to support their retired parents if they can afford it.</a:t>
            </a:r>
          </a:p>
          <a:p>
            <a:pPr eaLnBrk="1" hangingPunct="1">
              <a:defRPr/>
            </a:pPr>
            <a:r>
              <a:rPr lang="en-US" sz="2000" dirty="0" smtClean="0">
                <a:latin typeface="Times New Roman" panose="02020603050405020304" pitchFamily="18" charset="0"/>
                <a:cs typeface="Times New Roman" panose="02020603050405020304" pitchFamily="18" charset="0"/>
              </a:rPr>
              <a:t>Transfer </a:t>
            </a:r>
            <a:r>
              <a:rPr lang="en-US" sz="2000" dirty="0">
                <a:latin typeface="Times New Roman" panose="02020603050405020304" pitchFamily="18" charset="0"/>
                <a:cs typeface="Times New Roman" panose="02020603050405020304" pitchFamily="18" charset="0"/>
              </a:rPr>
              <a:t>pension money directly from family accounts to parents automatically.</a:t>
            </a:r>
          </a:p>
          <a:p>
            <a:pPr eaLnBrk="1" hangingPunct="1">
              <a:defRPr/>
            </a:pPr>
            <a:r>
              <a:rPr lang="en-US" sz="2000" dirty="0" smtClean="0">
                <a:latin typeface="Times New Roman" panose="02020603050405020304" pitchFamily="18" charset="0"/>
                <a:cs typeface="Times New Roman" panose="02020603050405020304" pitchFamily="18" charset="0"/>
              </a:rPr>
              <a:t>Build </a:t>
            </a:r>
            <a:r>
              <a:rPr lang="en-US" sz="2000" dirty="0">
                <a:latin typeface="Times New Roman" panose="02020603050405020304" pitchFamily="18" charset="0"/>
                <a:cs typeface="Times New Roman" panose="02020603050405020304" pitchFamily="18" charset="0"/>
              </a:rPr>
              <a:t>a model that can be used for other government welfare schemes..</a:t>
            </a:r>
            <a:r>
              <a:rPr lang="en-US" sz="2000" b="1"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eaLnBrk="1" hangingPunct="1">
              <a:defRP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8CF0B-CBCC-4ABC-86AA-F5A009DDBBB4}"/>
              </a:ext>
            </a:extLst>
          </p:cNvPr>
          <p:cNvSpPr>
            <a:spLocks noGrp="1"/>
          </p:cNvSpPr>
          <p:nvPr>
            <p:ph type="title"/>
          </p:nvPr>
        </p:nvSpPr>
        <p:spPr>
          <a:xfrm>
            <a:off x="1004454" y="747510"/>
            <a:ext cx="10515600" cy="1325563"/>
          </a:xfrm>
          <a:effectLst/>
        </p:spPr>
        <p:txBody>
          <a:bodyPr rtlCol="0">
            <a:normAutofit/>
          </a:bodyPr>
          <a:lstStyle/>
          <a:p>
            <a:pPr eaLnBrk="1" fontAlgn="auto" hangingPunct="1">
              <a:spcAft>
                <a:spcPts val="0"/>
              </a:spcAft>
              <a:defRPr/>
            </a:pPr>
            <a:r>
              <a:rPr lang="en-US" sz="3600" b="1" dirty="0" smtClean="0">
                <a:ln w="0"/>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Scope:-</a:t>
            </a:r>
            <a:endParaRPr lang="en-US" sz="3600" dirty="0">
              <a:effectLst>
                <a:reflection blurRad="6350" stA="55000" endA="300" endPos="45500" dir="5400000" sy="-100000" algn="bl" rotWithShape="0"/>
              </a:effectLst>
            </a:endParaRPr>
          </a:p>
        </p:txBody>
      </p:sp>
      <p:sp>
        <p:nvSpPr>
          <p:cNvPr id="4099" name="Content Placeholder 2">
            <a:extLst>
              <a:ext uri="{FF2B5EF4-FFF2-40B4-BE49-F238E27FC236}">
                <a16:creationId xmlns:a16="http://schemas.microsoft.com/office/drawing/2014/main" xmlns="" id="{8337AC7E-B3F5-4DCC-BF60-5E4C6A5FD972}"/>
              </a:ext>
            </a:extLst>
          </p:cNvPr>
          <p:cNvSpPr>
            <a:spLocks noGrp="1"/>
          </p:cNvSpPr>
          <p:nvPr>
            <p:ph idx="1"/>
          </p:nvPr>
        </p:nvSpPr>
        <p:spPr>
          <a:xfrm>
            <a:off x="1062644" y="2004164"/>
            <a:ext cx="10515600" cy="4738063"/>
          </a:xfrm>
        </p:spPr>
        <p:txBody>
          <a:bodyPr/>
          <a:lstStyle/>
          <a:p>
            <a:pPr eaLnBrk="1" hangingPunct="1">
              <a:defRPr/>
            </a:pPr>
            <a:r>
              <a:rPr lang="en-US" sz="2000" dirty="0" smtClean="0">
                <a:latin typeface="Times New Roman" panose="02020603050405020304" pitchFamily="18" charset="0"/>
                <a:cs typeface="Times New Roman" panose="02020603050405020304" pitchFamily="18" charset="0"/>
              </a:rPr>
              <a:t>Applies </a:t>
            </a:r>
            <a:r>
              <a:rPr lang="en-US" sz="2000" dirty="0">
                <a:latin typeface="Times New Roman" panose="02020603050405020304" pitchFamily="18" charset="0"/>
                <a:cs typeface="Times New Roman" panose="02020603050405020304" pitchFamily="18" charset="0"/>
              </a:rPr>
              <a:t>to government pension schemes for senior citizens.</a:t>
            </a:r>
          </a:p>
          <a:p>
            <a:pPr eaLnBrk="1" hangingPunct="1">
              <a:defRPr/>
            </a:pPr>
            <a:r>
              <a:rPr lang="en-US" sz="2000" dirty="0" smtClean="0">
                <a:latin typeface="Times New Roman" panose="02020603050405020304" pitchFamily="18" charset="0"/>
                <a:cs typeface="Times New Roman" panose="02020603050405020304" pitchFamily="18" charset="0"/>
              </a:rPr>
              <a:t>Covers </a:t>
            </a:r>
            <a:r>
              <a:rPr lang="en-US" sz="2000" dirty="0">
                <a:latin typeface="Times New Roman" panose="02020603050405020304" pitchFamily="18" charset="0"/>
                <a:cs typeface="Times New Roman" panose="02020603050405020304" pitchFamily="18" charset="0"/>
              </a:rPr>
              <a:t>income and property checks of sons, daughters, or their spouses.</a:t>
            </a:r>
          </a:p>
          <a:p>
            <a:pPr eaLnBrk="1" hangingPunct="1">
              <a:defRPr/>
            </a:pPr>
            <a:r>
              <a:rPr lang="en-US" sz="2000" dirty="0" smtClean="0">
                <a:latin typeface="Times New Roman" panose="02020603050405020304" pitchFamily="18" charset="0"/>
                <a:cs typeface="Times New Roman" panose="02020603050405020304" pitchFamily="18" charset="0"/>
              </a:rPr>
              <a:t>Works </a:t>
            </a:r>
            <a:r>
              <a:rPr lang="en-US" sz="2000" dirty="0">
                <a:latin typeface="Times New Roman" panose="02020603050405020304" pitchFamily="18" charset="0"/>
                <a:cs typeface="Times New Roman" panose="02020603050405020304" pitchFamily="18" charset="0"/>
              </a:rPr>
              <a:t>for both urban and rural families across the state.</a:t>
            </a:r>
          </a:p>
          <a:p>
            <a:pPr eaLnBrk="1" hangingPunct="1">
              <a:defRPr/>
            </a:pPr>
            <a:r>
              <a:rPr lang="en-US" sz="2000" dirty="0" smtClean="0">
                <a:latin typeface="Times New Roman" panose="02020603050405020304" pitchFamily="18" charset="0"/>
                <a:cs typeface="Times New Roman" panose="02020603050405020304" pitchFamily="18" charset="0"/>
              </a:rPr>
              <a:t>Can </a:t>
            </a:r>
            <a:r>
              <a:rPr lang="en-US" sz="2000" dirty="0">
                <a:latin typeface="Times New Roman" panose="02020603050405020304" pitchFamily="18" charset="0"/>
                <a:cs typeface="Times New Roman" panose="02020603050405020304" pitchFamily="18" charset="0"/>
              </a:rPr>
              <a:t>be used by government officers to track financial data and decide pension sharing.</a:t>
            </a:r>
          </a:p>
          <a:p>
            <a:pPr eaLnBrk="1" hangingPunct="1">
              <a:defRPr/>
            </a:pPr>
            <a:r>
              <a:rPr lang="en-US" sz="2000" dirty="0" smtClean="0">
                <a:latin typeface="Times New Roman" panose="02020603050405020304" pitchFamily="18" charset="0"/>
                <a:cs typeface="Times New Roman" panose="02020603050405020304" pitchFamily="18" charset="0"/>
              </a:rPr>
              <a:t>Helps </a:t>
            </a:r>
            <a:r>
              <a:rPr lang="en-US" sz="2000" dirty="0">
                <a:latin typeface="Times New Roman" panose="02020603050405020304" pitchFamily="18" charset="0"/>
                <a:cs typeface="Times New Roman" panose="02020603050405020304" pitchFamily="18" charset="0"/>
              </a:rPr>
              <a:t>reduce misuse of pension funds by wealthy families.</a:t>
            </a:r>
          </a:p>
          <a:p>
            <a:pPr eaLnBrk="1" hangingPunct="1">
              <a:defRPr/>
            </a:pPr>
            <a:r>
              <a:rPr lang="en-US" sz="2000" dirty="0" smtClean="0">
                <a:latin typeface="Times New Roman" panose="02020603050405020304" pitchFamily="18" charset="0"/>
                <a:cs typeface="Times New Roman" panose="02020603050405020304" pitchFamily="18" charset="0"/>
              </a:rPr>
              <a:t>Can </a:t>
            </a:r>
            <a:r>
              <a:rPr lang="en-US" sz="2000" dirty="0">
                <a:latin typeface="Times New Roman" panose="02020603050405020304" pitchFamily="18" charset="0"/>
                <a:cs typeface="Times New Roman" panose="02020603050405020304" pitchFamily="18" charset="0"/>
              </a:rPr>
              <a:t>be extended to other welfare programs like subsidies or healthcare.</a:t>
            </a:r>
          </a:p>
        </p:txBody>
      </p:sp>
    </p:spTree>
    <p:extLst>
      <p:ext uri="{BB962C8B-B14F-4D97-AF65-F5344CB8AC3E}">
        <p14:creationId xmlns:p14="http://schemas.microsoft.com/office/powerpoint/2010/main" val="28345845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8CF0B-CBCC-4ABC-86AA-F5A009DDBBB4}"/>
              </a:ext>
            </a:extLst>
          </p:cNvPr>
          <p:cNvSpPr>
            <a:spLocks noGrp="1"/>
          </p:cNvSpPr>
          <p:nvPr>
            <p:ph type="title"/>
          </p:nvPr>
        </p:nvSpPr>
        <p:spPr>
          <a:xfrm>
            <a:off x="1004454" y="484463"/>
            <a:ext cx="10515600" cy="1325563"/>
          </a:xfrm>
          <a:effectLst/>
        </p:spPr>
        <p:txBody>
          <a:bodyPr rtlCol="0">
            <a:normAutofit/>
          </a:bodyPr>
          <a:lstStyle/>
          <a:p>
            <a:pPr eaLnBrk="1" fontAlgn="auto" hangingPunct="1">
              <a:spcAft>
                <a:spcPts val="0"/>
              </a:spcAft>
              <a:defRPr/>
            </a:pPr>
            <a:r>
              <a:rPr lang="en-US" sz="3600" b="1" dirty="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What is Pension Scheme?</a:t>
            </a:r>
            <a:endParaRPr lang="en-US" sz="3600" dirty="0">
              <a:effectLst>
                <a:reflection blurRad="6350" stA="55000" endA="300" endPos="45500" dir="5400000" sy="-100000" algn="bl" rotWithShape="0"/>
              </a:effectLst>
            </a:endParaRPr>
          </a:p>
        </p:txBody>
      </p:sp>
      <p:sp>
        <p:nvSpPr>
          <p:cNvPr id="4099" name="Content Placeholder 2">
            <a:extLst>
              <a:ext uri="{FF2B5EF4-FFF2-40B4-BE49-F238E27FC236}">
                <a16:creationId xmlns:a16="http://schemas.microsoft.com/office/drawing/2014/main" xmlns="" id="{8337AC7E-B3F5-4DCC-BF60-5E4C6A5FD972}"/>
              </a:ext>
            </a:extLst>
          </p:cNvPr>
          <p:cNvSpPr>
            <a:spLocks noGrp="1"/>
          </p:cNvSpPr>
          <p:nvPr>
            <p:ph idx="1"/>
          </p:nvPr>
        </p:nvSpPr>
        <p:spPr>
          <a:xfrm>
            <a:off x="962436" y="1528175"/>
            <a:ext cx="10515600" cy="4738063"/>
          </a:xfrm>
        </p:spPr>
        <p:txBody>
          <a:bodyPr/>
          <a:lstStyle/>
          <a:p>
            <a:r>
              <a:rPr lang="en-US" sz="2000" dirty="0">
                <a:latin typeface="Times New Roman" pitchFamily="18" charset="0"/>
                <a:cs typeface="Times New Roman" pitchFamily="18" charset="0"/>
              </a:rPr>
              <a:t>A pension scheme is a government or </a:t>
            </a:r>
          </a:p>
          <a:p>
            <a:pPr marL="0" indent="0">
              <a:buNone/>
            </a:pPr>
            <a:r>
              <a:rPr lang="en-US" sz="2000" dirty="0">
                <a:latin typeface="Times New Roman" pitchFamily="18" charset="0"/>
                <a:cs typeface="Times New Roman" pitchFamily="18" charset="0"/>
              </a:rPr>
              <a:t>   employer-backed program that provides</a:t>
            </a:r>
          </a:p>
          <a:p>
            <a:pPr marL="0" indent="0">
              <a:buNone/>
            </a:pPr>
            <a:r>
              <a:rPr lang="en-US" sz="2000" dirty="0">
                <a:latin typeface="Times New Roman" pitchFamily="18" charset="0"/>
                <a:cs typeface="Times New Roman" pitchFamily="18" charset="0"/>
              </a:rPr>
              <a:t>    regular financial support to individuals </a:t>
            </a:r>
          </a:p>
          <a:p>
            <a:pPr marL="0" indent="0">
              <a:buNone/>
            </a:pPr>
            <a:r>
              <a:rPr lang="en-US" sz="2000" dirty="0">
                <a:latin typeface="Times New Roman" pitchFamily="18" charset="0"/>
                <a:cs typeface="Times New Roman" pitchFamily="18" charset="0"/>
              </a:rPr>
              <a:t>    after retirement, typically once they reach </a:t>
            </a:r>
          </a:p>
          <a:p>
            <a:pPr marL="0" indent="0">
              <a:buNone/>
            </a:pPr>
            <a:r>
              <a:rPr lang="en-US" sz="2000" dirty="0">
                <a:latin typeface="Times New Roman" pitchFamily="18" charset="0"/>
                <a:cs typeface="Times New Roman" pitchFamily="18" charset="0"/>
              </a:rPr>
              <a:t>    a certain age (like 60 years in India). It ensures </a:t>
            </a:r>
          </a:p>
          <a:p>
            <a:pPr marL="0" indent="0">
              <a:buNone/>
            </a:pPr>
            <a:r>
              <a:rPr lang="en-US" sz="2000" dirty="0">
                <a:latin typeface="Times New Roman" pitchFamily="18" charset="0"/>
                <a:cs typeface="Times New Roman" pitchFamily="18" charset="0"/>
              </a:rPr>
              <a:t>    a stable income when people are no longer </a:t>
            </a:r>
          </a:p>
          <a:p>
            <a:pPr marL="0" indent="0">
              <a:buNone/>
            </a:pPr>
            <a:r>
              <a:rPr lang="en-US" sz="2000" dirty="0">
                <a:latin typeface="Times New Roman" pitchFamily="18" charset="0"/>
                <a:cs typeface="Times New Roman" pitchFamily="18" charset="0"/>
              </a:rPr>
              <a:t>    earning through active employment.</a:t>
            </a:r>
          </a:p>
          <a:p>
            <a:pPr marL="0" indent="0">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Types:</a:t>
            </a:r>
          </a:p>
          <a:p>
            <a:r>
              <a:rPr lang="en-US" sz="2000" dirty="0">
                <a:latin typeface="Times New Roman" pitchFamily="18" charset="0"/>
                <a:cs typeface="Times New Roman" pitchFamily="18" charset="0"/>
              </a:rPr>
              <a:t>Government Pension – for senior citizens, widows, disabled, etc.</a:t>
            </a:r>
          </a:p>
          <a:p>
            <a:r>
              <a:rPr lang="en-US" sz="2000" dirty="0">
                <a:latin typeface="Times New Roman" pitchFamily="18" charset="0"/>
                <a:cs typeface="Times New Roman" pitchFamily="18" charset="0"/>
              </a:rPr>
              <a:t>Employee Pension Schemes – for salaried people (like EPF in India).</a:t>
            </a:r>
            <a:endParaRPr lang="en-IN" sz="2000" dirty="0">
              <a:latin typeface="Times New Roman" pitchFamily="18" charset="0"/>
              <a:cs typeface="Times New Roman" pitchFamily="18" charset="0"/>
            </a:endParaRPr>
          </a:p>
          <a:p>
            <a:pPr marL="0" indent="0" eaLnBrk="1" hangingPunct="1">
              <a:buNone/>
              <a:defRPr/>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7727" y="1528175"/>
            <a:ext cx="4346532" cy="2805830"/>
          </a:xfrm>
          <a:prstGeom prst="rect">
            <a:avLst/>
          </a:prstGeom>
        </p:spPr>
      </p:pic>
    </p:spTree>
    <p:extLst>
      <p:ext uri="{BB962C8B-B14F-4D97-AF65-F5344CB8AC3E}">
        <p14:creationId xmlns:p14="http://schemas.microsoft.com/office/powerpoint/2010/main" val="2074966344"/>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8CF0B-CBCC-4ABC-86AA-F5A009DDBBB4}"/>
              </a:ext>
            </a:extLst>
          </p:cNvPr>
          <p:cNvSpPr>
            <a:spLocks noGrp="1"/>
          </p:cNvSpPr>
          <p:nvPr>
            <p:ph type="title"/>
          </p:nvPr>
        </p:nvSpPr>
        <p:spPr>
          <a:xfrm>
            <a:off x="691304" y="284048"/>
            <a:ext cx="10515600" cy="1056238"/>
          </a:xfrm>
          <a:effectLst/>
        </p:spPr>
        <p:txBody>
          <a:bodyPr rtlCol="0">
            <a:normAutofit/>
          </a:bodyPr>
          <a:lstStyle/>
          <a:p>
            <a:pPr eaLnBrk="1" fontAlgn="auto" hangingPunct="1">
              <a:spcAft>
                <a:spcPts val="0"/>
              </a:spcAft>
              <a:defRPr/>
            </a:pPr>
            <a:r>
              <a:rPr lang="en-US" sz="3600" b="1" dirty="0">
                <a:effectLst>
                  <a:reflection blurRad="6350" stA="55000" endA="300" endPos="45500" dir="5400000" sy="-100000" algn="bl" rotWithShape="0"/>
                </a:effectLst>
                <a:latin typeface="Times New Roman" pitchFamily="18" charset="0"/>
                <a:cs typeface="Times New Roman" pitchFamily="18" charset="0"/>
              </a:rPr>
              <a:t>Eligibility Criteria for Pension:-</a:t>
            </a:r>
            <a:endParaRPr lang="en-US" sz="3600" dirty="0">
              <a:effectLst>
                <a:reflection blurRad="6350" stA="55000" endA="300" endPos="45500" dir="5400000" sy="-100000" algn="bl" rotWithShape="0"/>
              </a:effectLst>
            </a:endParaRPr>
          </a:p>
        </p:txBody>
      </p:sp>
      <p:sp>
        <p:nvSpPr>
          <p:cNvPr id="4099" name="Content Placeholder 2">
            <a:extLst>
              <a:ext uri="{FF2B5EF4-FFF2-40B4-BE49-F238E27FC236}">
                <a16:creationId xmlns:a16="http://schemas.microsoft.com/office/drawing/2014/main" xmlns="" id="{8337AC7E-B3F5-4DCC-BF60-5E4C6A5FD972}"/>
              </a:ext>
            </a:extLst>
          </p:cNvPr>
          <p:cNvSpPr>
            <a:spLocks noGrp="1"/>
          </p:cNvSpPr>
          <p:nvPr>
            <p:ph idx="1"/>
          </p:nvPr>
        </p:nvSpPr>
        <p:spPr>
          <a:xfrm>
            <a:off x="812124" y="1189973"/>
            <a:ext cx="10515600" cy="5260932"/>
          </a:xfrm>
        </p:spPr>
        <p:txBody>
          <a:bodyPr/>
          <a:lstStyle/>
          <a:p>
            <a:r>
              <a:rPr lang="en-US" sz="2000" dirty="0">
                <a:latin typeface="Times New Roman" pitchFamily="18" charset="0"/>
                <a:cs typeface="Times New Roman" pitchFamily="18" charset="0"/>
              </a:rPr>
              <a:t>Minimum Age Requirement:</a:t>
            </a:r>
          </a:p>
          <a:p>
            <a:pPr marL="0" indent="0">
              <a:buNone/>
            </a:pPr>
            <a:r>
              <a:rPr lang="en-US" sz="2000" dirty="0">
                <a:latin typeface="Times New Roman" pitchFamily="18" charset="0"/>
                <a:cs typeface="Times New Roman" pitchFamily="18" charset="0"/>
              </a:rPr>
              <a:t>   1.Must be 60 years or older (for old age pensions).</a:t>
            </a:r>
          </a:p>
          <a:p>
            <a:r>
              <a:rPr lang="en-US" sz="2000" dirty="0">
                <a:latin typeface="Times New Roman" pitchFamily="18" charset="0"/>
                <a:cs typeface="Times New Roman" pitchFamily="18" charset="0"/>
              </a:rPr>
              <a:t>Income Limit:</a:t>
            </a:r>
          </a:p>
          <a:p>
            <a:pPr marL="0" indent="0">
              <a:buNone/>
            </a:pPr>
            <a:r>
              <a:rPr lang="en-US" sz="2000" dirty="0">
                <a:latin typeface="Times New Roman" pitchFamily="18" charset="0"/>
                <a:cs typeface="Times New Roman" pitchFamily="18" charset="0"/>
              </a:rPr>
              <a:t>   1.Must belong to a Below Poverty Line (BPL) household.</a:t>
            </a:r>
          </a:p>
          <a:p>
            <a:pPr marL="0" indent="0">
              <a:buNone/>
            </a:pPr>
            <a:r>
              <a:rPr lang="en-US" sz="2000" dirty="0">
                <a:latin typeface="Times New Roman" pitchFamily="18" charset="0"/>
                <a:cs typeface="Times New Roman" pitchFamily="18" charset="0"/>
              </a:rPr>
              <a:t>   2.Annual family income must be below ₹1,00,000 (varies by state).</a:t>
            </a:r>
          </a:p>
          <a:p>
            <a:r>
              <a:rPr lang="en-US" sz="2000" dirty="0">
                <a:latin typeface="Times New Roman" pitchFamily="18" charset="0"/>
                <a:cs typeface="Times New Roman" pitchFamily="18" charset="0"/>
              </a:rPr>
              <a:t>Residency Status:</a:t>
            </a:r>
          </a:p>
          <a:p>
            <a:pPr marL="0" indent="0">
              <a:buNone/>
            </a:pPr>
            <a:r>
              <a:rPr lang="en-US" sz="2000" dirty="0">
                <a:latin typeface="Times New Roman" pitchFamily="18" charset="0"/>
                <a:cs typeface="Times New Roman" pitchFamily="18" charset="0"/>
              </a:rPr>
              <a:t>   1.Must be a resident of the state where the pension is claimed.</a:t>
            </a:r>
          </a:p>
          <a:p>
            <a:r>
              <a:rPr lang="en-US" sz="2000" dirty="0">
                <a:latin typeface="Times New Roman" pitchFamily="18" charset="0"/>
                <a:cs typeface="Times New Roman" pitchFamily="18" charset="0"/>
              </a:rPr>
              <a:t>Asset Conditions:</a:t>
            </a:r>
          </a:p>
          <a:p>
            <a:pPr marL="0" indent="0">
              <a:buNone/>
            </a:pPr>
            <a:r>
              <a:rPr lang="en-US" sz="2000" dirty="0">
                <a:latin typeface="Times New Roman" pitchFamily="18" charset="0"/>
                <a:cs typeface="Times New Roman" pitchFamily="18" charset="0"/>
              </a:rPr>
              <a:t>   1.Should not own large properties, 4-wheelers, or high-value assets.</a:t>
            </a:r>
          </a:p>
          <a:p>
            <a:pPr marL="0" indent="0">
              <a:buNone/>
            </a:pPr>
            <a:r>
              <a:rPr lang="en-US" sz="2000" dirty="0">
                <a:latin typeface="Times New Roman" pitchFamily="18" charset="0"/>
                <a:cs typeface="Times New Roman" pitchFamily="18" charset="0"/>
              </a:rPr>
              <a:t>   2.Owning more than one house, commercial buildings may  disqualify.</a:t>
            </a:r>
          </a:p>
          <a:p>
            <a:r>
              <a:rPr lang="en-US" sz="2000" dirty="0">
                <a:latin typeface="Times New Roman" pitchFamily="18" charset="0"/>
                <a:cs typeface="Times New Roman" pitchFamily="18" charset="0"/>
              </a:rPr>
              <a:t>Documentation Required: </a:t>
            </a:r>
            <a:r>
              <a:rPr lang="en-US" sz="2000" dirty="0" err="1">
                <a:latin typeface="Times New Roman" pitchFamily="18" charset="0"/>
                <a:cs typeface="Times New Roman" pitchFamily="18" charset="0"/>
              </a:rPr>
              <a:t>Aadhaar</a:t>
            </a:r>
            <a:r>
              <a:rPr lang="en-US" sz="2000" dirty="0">
                <a:latin typeface="Times New Roman" pitchFamily="18" charset="0"/>
                <a:cs typeface="Times New Roman" pitchFamily="18" charset="0"/>
              </a:rPr>
              <a:t> card, income certificate, age proof, BPL ration card, bank account details, etc.</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65802287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xmlns="" id="{A3E09CDE-4F5B-4BE6-A587-D174B0E05200}"/>
              </a:ext>
            </a:extLst>
          </p:cNvPr>
          <p:cNvSpPr>
            <a:spLocks noGrp="1"/>
          </p:cNvSpPr>
          <p:nvPr>
            <p:ph type="title"/>
          </p:nvPr>
        </p:nvSpPr>
        <p:spPr>
          <a:xfrm>
            <a:off x="825674" y="367709"/>
            <a:ext cx="10515600" cy="1325563"/>
          </a:xfrm>
        </p:spPr>
        <p:txBody>
          <a:bodyPr/>
          <a:lstStyle/>
          <a:p>
            <a:pPr eaLnBrk="1" hangingPunct="1">
              <a:defRPr/>
            </a:pPr>
            <a:r>
              <a:rPr lang="en-US" altLang="en-US" sz="3600" b="1"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Problems </a:t>
            </a:r>
            <a:r>
              <a:rPr lang="en-US" altLang="en-US" sz="3600" b="1" dirty="0" smtClean="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Identified:-</a:t>
            </a:r>
            <a:endParaRPr lang="en-US" altLang="en-US" sz="3600" dirty="0">
              <a:latin typeface="Times New Roman" panose="02020603050405020304" pitchFamily="18" charset="0"/>
              <a:cs typeface="Times New Roman" panose="02020603050405020304" pitchFamily="18" charset="0"/>
            </a:endParaRPr>
          </a:p>
        </p:txBody>
      </p:sp>
      <p:sp>
        <p:nvSpPr>
          <p:cNvPr id="6147" name="Content Placeholder 2">
            <a:extLst>
              <a:ext uri="{FF2B5EF4-FFF2-40B4-BE49-F238E27FC236}">
                <a16:creationId xmlns:a16="http://schemas.microsoft.com/office/drawing/2014/main" xmlns="" id="{3F5F240E-74E6-4948-B4ED-822F700F7E36}"/>
              </a:ext>
            </a:extLst>
          </p:cNvPr>
          <p:cNvSpPr>
            <a:spLocks noGrp="1"/>
          </p:cNvSpPr>
          <p:nvPr>
            <p:ph idx="1"/>
          </p:nvPr>
        </p:nvSpPr>
        <p:spPr>
          <a:xfrm>
            <a:off x="838200" y="1340675"/>
            <a:ext cx="10515600" cy="4352925"/>
          </a:xfrm>
        </p:spPr>
        <p:txBody>
          <a:bodyPr/>
          <a:lstStyle/>
          <a:p>
            <a:pPr marL="0" indent="0" eaLnBrk="1" hangingPunct="1">
              <a:buFont typeface="Arial" panose="020B0604020202020204" pitchFamily="34" charset="0"/>
              <a:buNone/>
              <a:defRPr/>
            </a:pPr>
            <a:endParaRPr lang="en-US" dirty="0"/>
          </a:p>
          <a:p>
            <a:pPr marL="0" indent="0" eaLnBrk="1" hangingPunct="1">
              <a:buNone/>
              <a:defRPr/>
            </a:pPr>
            <a:r>
              <a:rPr lang="en-US" sz="2000" dirty="0">
                <a:latin typeface="Times New Roman" pitchFamily="18" charset="0"/>
                <a:cs typeface="Times New Roman" pitchFamily="18" charset="0"/>
              </a:rPr>
              <a:t>1. No check on family income/assets – Pension given even if family is wealthy.</a:t>
            </a:r>
          </a:p>
          <a:p>
            <a:pPr marL="0" indent="0" eaLnBrk="1" hangingPunct="1">
              <a:buNone/>
              <a:defRPr/>
            </a:pPr>
            <a:r>
              <a:rPr lang="en-US" sz="2000" dirty="0" smtClean="0">
                <a:latin typeface="Times New Roman" pitchFamily="18" charset="0"/>
                <a:cs typeface="Times New Roman" pitchFamily="18" charset="0"/>
              </a:rPr>
              <a:t>2</a:t>
            </a:r>
            <a:r>
              <a:rPr lang="en-US" sz="2000" dirty="0">
                <a:latin typeface="Times New Roman" pitchFamily="18" charset="0"/>
                <a:cs typeface="Times New Roman" pitchFamily="18" charset="0"/>
              </a:rPr>
              <a:t>. No contribution from earning children – Full burden on government.</a:t>
            </a:r>
          </a:p>
          <a:p>
            <a:pPr marL="0" indent="0" eaLnBrk="1" hangingPunct="1">
              <a:buNone/>
              <a:defRPr/>
            </a:pPr>
            <a:r>
              <a:rPr lang="en-US" sz="2000" dirty="0" smtClean="0">
                <a:latin typeface="Times New Roman" pitchFamily="18" charset="0"/>
                <a:cs typeface="Times New Roman" pitchFamily="18" charset="0"/>
              </a:rPr>
              <a:t>3</a:t>
            </a:r>
            <a:r>
              <a:rPr lang="en-US" sz="2000" dirty="0">
                <a:latin typeface="Times New Roman" pitchFamily="18" charset="0"/>
                <a:cs typeface="Times New Roman" pitchFamily="18" charset="0"/>
              </a:rPr>
              <a:t>. Wastage of public funds – Funds go to those who don’t truly need it.</a:t>
            </a:r>
          </a:p>
          <a:p>
            <a:pPr marL="0" indent="0" eaLnBrk="1" hangingPunct="1">
              <a:buNone/>
              <a:defRPr/>
            </a:pPr>
            <a:r>
              <a:rPr lang="en-US" sz="2000" dirty="0" smtClean="0">
                <a:latin typeface="Times New Roman" pitchFamily="18" charset="0"/>
                <a:cs typeface="Times New Roman" pitchFamily="18" charset="0"/>
              </a:rPr>
              <a:t>4</a:t>
            </a:r>
            <a:r>
              <a:rPr lang="en-US" sz="2000" dirty="0">
                <a:latin typeface="Times New Roman" pitchFamily="18" charset="0"/>
                <a:cs typeface="Times New Roman" pitchFamily="18" charset="0"/>
              </a:rPr>
              <a:t>. No accountability system – Lack of direct contribution method.</a:t>
            </a:r>
          </a:p>
          <a:p>
            <a:pPr marL="0" indent="0" eaLnBrk="1" hangingPunct="1">
              <a:buNone/>
              <a:defRPr/>
            </a:pPr>
            <a:r>
              <a:rPr lang="en-US" sz="2000" dirty="0" smtClean="0">
                <a:latin typeface="Times New Roman" pitchFamily="18" charset="0"/>
                <a:cs typeface="Times New Roman" pitchFamily="18" charset="0"/>
              </a:rPr>
              <a:t>5</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No Digital tracking of eligibility based on family status.</a:t>
            </a:r>
            <a:endParaRPr lang="en-US" altLang="en-US" sz="20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xmlns="" id="{A3E09CDE-4F5B-4BE6-A587-D174B0E05200}"/>
              </a:ext>
            </a:extLst>
          </p:cNvPr>
          <p:cNvSpPr>
            <a:spLocks noGrp="1"/>
          </p:cNvSpPr>
          <p:nvPr>
            <p:ph type="title"/>
          </p:nvPr>
        </p:nvSpPr>
        <p:spPr>
          <a:xfrm>
            <a:off x="825674" y="367709"/>
            <a:ext cx="10515600" cy="1325563"/>
          </a:xfrm>
        </p:spPr>
        <p:txBody>
          <a:bodyPr/>
          <a:lstStyle/>
          <a:p>
            <a:pPr eaLnBrk="1" hangingPunct="1">
              <a:defRPr/>
            </a:pPr>
            <a:r>
              <a:rPr lang="en-US" altLang="en-US" sz="3600" b="1" dirty="0" smtClean="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Analysis of Problems:-</a:t>
            </a:r>
            <a:endParaRPr lang="en-US" altLang="en-US" sz="3600" dirty="0">
              <a:latin typeface="Times New Roman" panose="02020603050405020304" pitchFamily="18" charset="0"/>
              <a:cs typeface="Times New Roman" panose="02020603050405020304" pitchFamily="18" charset="0"/>
            </a:endParaRPr>
          </a:p>
        </p:txBody>
      </p:sp>
      <p:sp>
        <p:nvSpPr>
          <p:cNvPr id="6147" name="Content Placeholder 2">
            <a:extLst>
              <a:ext uri="{FF2B5EF4-FFF2-40B4-BE49-F238E27FC236}">
                <a16:creationId xmlns:a16="http://schemas.microsoft.com/office/drawing/2014/main" xmlns="" id="{3F5F240E-74E6-4948-B4ED-822F700F7E36}"/>
              </a:ext>
            </a:extLst>
          </p:cNvPr>
          <p:cNvSpPr>
            <a:spLocks noGrp="1"/>
          </p:cNvSpPr>
          <p:nvPr>
            <p:ph idx="1"/>
          </p:nvPr>
        </p:nvSpPr>
        <p:spPr>
          <a:xfrm>
            <a:off x="800621" y="1516039"/>
            <a:ext cx="10515600" cy="4352925"/>
          </a:xfrm>
        </p:spPr>
        <p:txBody>
          <a:bodyPr/>
          <a:lstStyle/>
          <a:p>
            <a:pPr eaLnBrk="1" hangingPunct="1">
              <a:defRPr/>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retired parent </a:t>
            </a:r>
            <a:r>
              <a:rPr lang="en-US" sz="2000" dirty="0" smtClean="0">
                <a:latin typeface="Times New Roman" pitchFamily="18" charset="0"/>
                <a:cs typeface="Times New Roman" pitchFamily="18" charset="0"/>
              </a:rPr>
              <a:t>may receive </a:t>
            </a:r>
            <a:r>
              <a:rPr lang="en-US" sz="2000" dirty="0">
                <a:latin typeface="Times New Roman" pitchFamily="18" charset="0"/>
                <a:cs typeface="Times New Roman" pitchFamily="18" charset="0"/>
              </a:rPr>
              <a:t>₹48,000/year pension </a:t>
            </a:r>
            <a:r>
              <a:rPr lang="en-US" sz="2000" dirty="0" smtClean="0">
                <a:latin typeface="Times New Roman" pitchFamily="18" charset="0"/>
                <a:cs typeface="Times New Roman" pitchFamily="18" charset="0"/>
              </a:rPr>
              <a:t>while:</a:t>
            </a:r>
          </a:p>
          <a:p>
            <a:pPr lvl="1" eaLnBrk="1" hangingPunct="1">
              <a:buFont typeface="Courier New" pitchFamily="49" charset="0"/>
              <a:buChar char="o"/>
              <a:defRPr/>
            </a:pPr>
            <a:r>
              <a:rPr lang="en-US" sz="2000" dirty="0" smtClean="0">
                <a:latin typeface="Times New Roman" pitchFamily="18" charset="0"/>
                <a:cs typeface="Times New Roman" pitchFamily="18" charset="0"/>
              </a:rPr>
              <a:t> Son earns ₹15–20L/year</a:t>
            </a:r>
          </a:p>
          <a:p>
            <a:pPr lvl="1" eaLnBrk="1" hangingPunct="1">
              <a:buFont typeface="Courier New" pitchFamily="49" charset="0"/>
              <a:buChar char="o"/>
              <a:defRPr/>
            </a:pPr>
            <a:r>
              <a:rPr lang="en-US" sz="2000" dirty="0" smtClean="0">
                <a:latin typeface="Times New Roman" pitchFamily="18" charset="0"/>
                <a:cs typeface="Times New Roman" pitchFamily="18" charset="0"/>
              </a:rPr>
              <a:t> Daughter </a:t>
            </a:r>
            <a:r>
              <a:rPr lang="en-US" sz="2000" dirty="0">
                <a:latin typeface="Times New Roman" pitchFamily="18" charset="0"/>
                <a:cs typeface="Times New Roman" pitchFamily="18" charset="0"/>
              </a:rPr>
              <a:t>owns luxury cars, land, and property</a:t>
            </a:r>
          </a:p>
          <a:p>
            <a:pPr eaLnBrk="1" hangingPunct="1">
              <a:defRPr/>
            </a:pPr>
            <a:r>
              <a:rPr lang="en-US" sz="2000" dirty="0" smtClean="0">
                <a:latin typeface="Times New Roman" pitchFamily="18" charset="0"/>
                <a:cs typeface="Times New Roman" pitchFamily="18" charset="0"/>
              </a:rPr>
              <a:t>These </a:t>
            </a:r>
            <a:r>
              <a:rPr lang="en-US" sz="2000" dirty="0">
                <a:latin typeface="Times New Roman" pitchFamily="18" charset="0"/>
                <a:cs typeface="Times New Roman" pitchFamily="18" charset="0"/>
              </a:rPr>
              <a:t>cases don’t justify public funds, leading to:</a:t>
            </a:r>
          </a:p>
          <a:p>
            <a:pPr lvl="1" eaLnBrk="1" hangingPunct="1">
              <a:buFont typeface="Courier New" pitchFamily="49" charset="0"/>
              <a:buChar char="o"/>
              <a:defRPr/>
            </a:pPr>
            <a:r>
              <a:rPr lang="en-US" sz="2000" dirty="0" smtClean="0">
                <a:latin typeface="Times New Roman" pitchFamily="18" charset="0"/>
                <a:cs typeface="Times New Roman" pitchFamily="18" charset="0"/>
              </a:rPr>
              <a:t>Inefficiency</a:t>
            </a:r>
            <a:endParaRPr lang="en-US" sz="2000" dirty="0">
              <a:latin typeface="Times New Roman" pitchFamily="18" charset="0"/>
              <a:cs typeface="Times New Roman" pitchFamily="18" charset="0"/>
            </a:endParaRPr>
          </a:p>
          <a:p>
            <a:pPr lvl="1" eaLnBrk="1" hangingPunct="1">
              <a:buFont typeface="Courier New" pitchFamily="49" charset="0"/>
              <a:buChar char="o"/>
              <a:defRPr/>
            </a:pPr>
            <a:r>
              <a:rPr lang="en-US" sz="2000" dirty="0" smtClean="0">
                <a:latin typeface="Times New Roman" pitchFamily="18" charset="0"/>
                <a:cs typeface="Times New Roman" pitchFamily="18" charset="0"/>
              </a:rPr>
              <a:t>Misuse</a:t>
            </a:r>
            <a:endParaRPr lang="en-US" sz="2000" dirty="0">
              <a:latin typeface="Times New Roman" pitchFamily="18" charset="0"/>
              <a:cs typeface="Times New Roman" pitchFamily="18" charset="0"/>
            </a:endParaRPr>
          </a:p>
          <a:p>
            <a:pPr lvl="1" eaLnBrk="1" hangingPunct="1">
              <a:buFont typeface="Courier New" pitchFamily="49" charset="0"/>
              <a:buChar char="o"/>
              <a:defRPr/>
            </a:pPr>
            <a:r>
              <a:rPr lang="en-US" sz="2000" dirty="0" smtClean="0">
                <a:latin typeface="Times New Roman" pitchFamily="18" charset="0"/>
                <a:cs typeface="Times New Roman" pitchFamily="18" charset="0"/>
              </a:rPr>
              <a:t>Unequal </a:t>
            </a:r>
            <a:r>
              <a:rPr lang="en-US" sz="2000" dirty="0">
                <a:latin typeface="Times New Roman" pitchFamily="18" charset="0"/>
                <a:cs typeface="Times New Roman" pitchFamily="18" charset="0"/>
              </a:rPr>
              <a:t>access (rural poor receive the same as urban rich)</a:t>
            </a:r>
          </a:p>
          <a:p>
            <a:pPr eaLnBrk="1" hangingPunct="1">
              <a:defRPr/>
            </a:pPr>
            <a:r>
              <a:rPr lang="en-US" sz="2000" dirty="0" smtClean="0">
                <a:latin typeface="Times New Roman" pitchFamily="18" charset="0"/>
                <a:cs typeface="Times New Roman" pitchFamily="18" charset="0"/>
              </a:rPr>
              <a:t>Even </a:t>
            </a:r>
            <a:r>
              <a:rPr lang="en-US" sz="2000" dirty="0">
                <a:latin typeface="Times New Roman" pitchFamily="18" charset="0"/>
                <a:cs typeface="Times New Roman" pitchFamily="18" charset="0"/>
              </a:rPr>
              <a:t>widows </a:t>
            </a:r>
            <a:r>
              <a:rPr lang="en-US" sz="2000" dirty="0" smtClean="0">
                <a:latin typeface="Times New Roman" pitchFamily="18" charset="0"/>
                <a:cs typeface="Times New Roman" pitchFamily="18" charset="0"/>
              </a:rPr>
              <a:t>and </a:t>
            </a:r>
            <a:r>
              <a:rPr lang="en-US" sz="2000" dirty="0">
                <a:latin typeface="Times New Roman" pitchFamily="18" charset="0"/>
                <a:cs typeface="Times New Roman" pitchFamily="18" charset="0"/>
              </a:rPr>
              <a:t>disabled may get full pensions when relatives can afford to support </a:t>
            </a:r>
            <a:r>
              <a:rPr lang="en-US" sz="2000" dirty="0" smtClean="0">
                <a:latin typeface="Times New Roman" pitchFamily="18" charset="0"/>
                <a:cs typeface="Times New Roman" pitchFamily="18" charset="0"/>
              </a:rPr>
              <a:t>them.</a:t>
            </a:r>
            <a:endParaRPr lang="en-US" alt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363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0D508F-0D42-47C5-A199-D3FD97603ADD}"/>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   </a:t>
            </a:r>
            <a:r>
              <a:rPr lang="en-IN" sz="3600" b="1"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F</a:t>
            </a:r>
            <a:r>
              <a:rPr lang="en-IN" altLang="en-US" sz="3600" b="1"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low chart:-</a:t>
            </a:r>
            <a:endParaRPr lang="en-US" sz="3600" dirty="0">
              <a:latin typeface="Times New Roman" panose="02020603050405020304" pitchFamily="18" charset="0"/>
              <a:cs typeface="Times New Roman" panose="02020603050405020304" pitchFamily="18" charset="0"/>
            </a:endParaRPr>
          </a:p>
        </p:txBody>
      </p:sp>
      <p:pic>
        <p:nvPicPr>
          <p:cNvPr id="1029" name="Picture 5" descr="C:\Users\Win\Pictures\Screenshots\Picture3.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51385" y="713984"/>
            <a:ext cx="6019540" cy="5311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12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1382</TotalTime>
  <Words>1060</Words>
  <Application>Microsoft Office PowerPoint</Application>
  <PresentationFormat>Custom</PresentationFormat>
  <Paragraphs>130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1_Office Theme</vt:lpstr>
      <vt:lpstr> SMART PENION DISTRIBUTION SYSTEM</vt:lpstr>
      <vt:lpstr> Abstract:-</vt:lpstr>
      <vt:lpstr>Objectives:-</vt:lpstr>
      <vt:lpstr>Scope:-</vt:lpstr>
      <vt:lpstr>What is Pension Scheme?</vt:lpstr>
      <vt:lpstr>Eligibility Criteria for Pension:-</vt:lpstr>
      <vt:lpstr>Problems Identified:-</vt:lpstr>
      <vt:lpstr>Analysis of Problems:-</vt:lpstr>
      <vt:lpstr>   Flow chart:-</vt:lpstr>
      <vt:lpstr>    Software Solution:-</vt:lpstr>
      <vt:lpstr>PowerPoint Presentation</vt:lpstr>
      <vt:lpstr>How It Works?</vt:lpstr>
      <vt:lpstr>How It Works?</vt:lpstr>
      <vt:lpstr>Conclusion:-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Perabattula Veera Pavan Kumar</dc:creator>
  <cp:lastModifiedBy>Win</cp:lastModifiedBy>
  <cp:revision>550</cp:revision>
  <dcterms:created xsi:type="dcterms:W3CDTF">2014-01-22T17:29:00Z</dcterms:created>
  <dcterms:modified xsi:type="dcterms:W3CDTF">2025-10-25T12:41:05Z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