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  <a:srgbClr val="FF66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9F04-D6F2-3E18-1F1E-114AEF564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607D-0D25-CB1D-6AF5-36AF09A98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A71F-978A-68A3-A2EA-6F92A4C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E300-2E9B-85BC-B7AC-FC52B287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F1F6-96B9-A624-A6F0-B323ACBE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55B1-134B-69AE-24AD-44D9EC3A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4D7FE-E7F7-96D3-086C-BD988C7D6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C0F6-08CB-0A25-7A45-62A28736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2EB1A-FF75-E98A-F512-2CF75B90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C89F-1BE4-E96D-6E26-40712E3A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0261C-5FF7-99F7-D358-AFD64643A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8E04C-EAA0-4D7A-7D04-B0B7A3A3B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00D7-82D1-F770-765D-C4F6E9A4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EA43-0F1E-68D3-CD92-86B87855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49D5-8D16-7B3B-7C96-12386697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6CEA-51FC-0A94-015B-649B1E9C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3836-E865-77CF-1180-42F48127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325C-7CFE-ED2F-508E-E22323F4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82835-BC43-6719-1075-4ED358D5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8AAC-24BC-B25E-100E-6208188E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784A-6B1C-3920-9254-8B385E39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3B13D-5401-3599-4579-A8A1A947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2946-43DC-8B6D-046D-C64368E1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30B1-7E15-BAD2-02F9-39817C1A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4808-39CD-83DD-C135-08DEC61A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7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4D67-FC0D-2A5F-44FA-07EFAAE6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6658-3D99-7271-6917-AB6AD0E27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B07F-ABDE-973E-B4BC-A056D6DC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B182-D5ED-A1B8-7157-11E72F85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2722F-0040-B87D-2A22-99397AC3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FBFE-3D62-A9C8-C6FE-F0E95FD0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85FE-9789-F9A9-F01B-C6BD307D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D8AD1-4F36-D5D4-21F4-B7C7FE0B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83A6B-2ED0-3219-B918-0F8F1DC3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93F0D-0339-7BAA-A460-F58BB34F0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616C0-DA5A-41A7-ED3A-873CFEB19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6E2B9-548F-20F6-E38F-1CBAB267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7C49-5297-7F25-1019-834F67D0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4DC60-8C4F-B8E4-C7AD-BDA1B654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167-38B9-39AC-0925-B0A86B1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FC64B-EB9B-6A85-B856-0807A261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5110D-A613-3334-699A-D0A608CB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933E4-CFB1-1EFA-F273-BBE6AB02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DED90-630B-A8DF-678E-84E5F2D3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FDF2D-9BA1-29E4-51F6-9E1D1CA2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4D20A-8587-6D3E-BDA7-224B9C1F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0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65D3-B8C5-1E0B-8638-6957955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EB2E-15D6-4521-68E1-957A1FBD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EA93A-F293-786C-6D39-26C33E06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236F-3EEA-67E4-A1F9-69B41DF9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79A8-9800-9E28-8C70-6D323DF4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676A6-13C0-C678-3898-7CFAD363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8CA-833A-64D9-7E3D-3150A9D8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EE028-505F-CD68-907C-CEAED0DB9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F1DE-FB47-6BB9-FA3D-26EEC27F7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8FE0D-C28D-17D0-3877-44C49F10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BC12-F809-89B5-C6AC-D2B7EA7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6C7C-E3FF-45E6-3B8C-2DAF8149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5A99A-9709-7EA7-091D-DA10A0C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857F4-3DEB-92FD-E1AE-B2B710D8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8F11A-8225-EDC6-36BE-2445C66DD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B1FB-AE5A-400E-A63C-7E06223769DC}" type="datetimeFigureOut">
              <a:rPr lang="en-US" smtClean="0"/>
              <a:t>06/13/2023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6E28A-C99B-FBA8-BC14-14DBD6876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9F14-E03A-1192-2AEE-95C1D43BC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BD78-F539-443E-8A35-702F3C10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ectangle, colorfulness, screenshot, square&#10;&#10;Description automatically generated">
            <a:extLst>
              <a:ext uri="{FF2B5EF4-FFF2-40B4-BE49-F238E27FC236}">
                <a16:creationId xmlns:a16="http://schemas.microsoft.com/office/drawing/2014/main" id="{F4BB93AD-76A3-CDDC-A8BE-5AE770022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44" b="90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7E53A-5B35-22AC-9B57-5715FB62F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589" y="838899"/>
            <a:ext cx="4723729" cy="1906528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3600" dirty="0">
                <a:latin typeface="OCR A Extended" panose="02010509020102010303" pitchFamily="50" charset="0"/>
                <a:cs typeface="Courier New" panose="02070309020205020404" pitchFamily="49" charset="0"/>
              </a:rPr>
              <a:t>Interactive</a:t>
            </a:r>
            <a:br>
              <a:rPr lang="en-US" sz="3600" dirty="0">
                <a:latin typeface="OCR A Extended" panose="02010509020102010303" pitchFamily="50" charset="0"/>
                <a:cs typeface="Courier New" panose="02070309020205020404" pitchFamily="49" charset="0"/>
              </a:rPr>
            </a:br>
            <a:r>
              <a:rPr lang="en-US" sz="3600" dirty="0">
                <a:latin typeface="OCR A Extended" panose="02010509020102010303" pitchFamily="50" charset="0"/>
                <a:cs typeface="Courier New" panose="02070309020205020404" pitchFamily="49" charset="0"/>
              </a:rPr>
              <a:t> Map</a:t>
            </a:r>
            <a:br>
              <a:rPr lang="en-US" sz="3600" dirty="0">
                <a:latin typeface="OCR A Extended" panose="02010509020102010303" pitchFamily="50" charset="0"/>
                <a:cs typeface="Courier New" panose="02070309020205020404" pitchFamily="49" charset="0"/>
              </a:rPr>
            </a:br>
            <a:r>
              <a:rPr lang="en-US" sz="3600" dirty="0">
                <a:latin typeface="OCR A Extended" panose="02010509020102010303" pitchFamily="50" charset="0"/>
                <a:cs typeface="Courier New" panose="02070309020205020404" pitchFamily="49" charset="0"/>
              </a:rPr>
              <a:t>  For</a:t>
            </a:r>
            <a:br>
              <a:rPr lang="en-US" sz="3600" dirty="0">
                <a:latin typeface="OCR A Extended" panose="02010509020102010303" pitchFamily="50" charset="0"/>
                <a:cs typeface="Courier New" panose="02070309020205020404" pitchFamily="49" charset="0"/>
              </a:rPr>
            </a:br>
            <a:r>
              <a:rPr lang="en-US" sz="3600" dirty="0">
                <a:latin typeface="OCR A Extended" panose="02010509020102010303" pitchFamily="50" charset="0"/>
                <a:cs typeface="Courier New" panose="02070309020205020404" pitchFamily="49" charset="0"/>
              </a:rPr>
              <a:t>   THK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E0328-33C1-E998-76D3-FCC6B61DF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450" y="4060271"/>
            <a:ext cx="4250156" cy="897623"/>
          </a:xfrm>
        </p:spPr>
        <p:txBody>
          <a:bodyPr>
            <a:noAutofit/>
          </a:bodyPr>
          <a:lstStyle/>
          <a:p>
            <a:pPr algn="l"/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แผ่นที่โรงเรียน </a:t>
            </a:r>
            <a:endParaRPr lang="en-US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/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ธรรมศาสตร์คลองหลังวิทยาคม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แบบโต้ตอบได้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graphics, symbol, logo, font&#10;&#10;Description automatically generated">
            <a:extLst>
              <a:ext uri="{FF2B5EF4-FFF2-40B4-BE49-F238E27FC236}">
                <a16:creationId xmlns:a16="http://schemas.microsoft.com/office/drawing/2014/main" id="{FECBC129-C2BF-343F-7456-6A76473CE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68" y="3541774"/>
            <a:ext cx="967308" cy="96730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70AC68C-847B-D622-3449-67449D21C790}"/>
              </a:ext>
            </a:extLst>
          </p:cNvPr>
          <p:cNvGrpSpPr/>
          <p:nvPr/>
        </p:nvGrpSpPr>
        <p:grpSpPr>
          <a:xfrm>
            <a:off x="9339209" y="707006"/>
            <a:ext cx="1196161" cy="5588769"/>
            <a:chOff x="9339209" y="707006"/>
            <a:chExt cx="1196161" cy="55887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40DBA-84AD-1DF8-C52B-9D3703BC2CE5}"/>
                </a:ext>
              </a:extLst>
            </p:cNvPr>
            <p:cNvSpPr txBox="1"/>
            <p:nvPr/>
          </p:nvSpPr>
          <p:spPr>
            <a:xfrm>
              <a:off x="9339209" y="707006"/>
              <a:ext cx="11961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n>
                    <a:solidFill>
                      <a:schemeClr val="bg1"/>
                    </a:solidFill>
                  </a:ln>
                </a:rPr>
                <a:t>THK Dome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970DC0-35E2-0ADA-B5AC-078B25EB5D9E}"/>
                </a:ext>
              </a:extLst>
            </p:cNvPr>
            <p:cNvSpPr txBox="1"/>
            <p:nvPr/>
          </p:nvSpPr>
          <p:spPr>
            <a:xfrm>
              <a:off x="9339209" y="2573031"/>
              <a:ext cx="10599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2800" b="1" dirty="0">
                  <a:ln>
                    <a:solidFill>
                      <a:schemeClr val="bg1"/>
                    </a:solidFill>
                  </a:ln>
                </a:rPr>
                <a:t>อาคาร</a:t>
              </a:r>
              <a:r>
                <a:rPr lang="th-TH" b="1" dirty="0">
                  <a:ln>
                    <a:solidFill>
                      <a:schemeClr val="bg1"/>
                    </a:solidFill>
                  </a:ln>
                </a:rPr>
                <a:t> </a:t>
              </a:r>
              <a:r>
                <a:rPr lang="en-US" b="1" dirty="0">
                  <a:ln>
                    <a:solidFill>
                      <a:schemeClr val="bg1"/>
                    </a:solidFill>
                  </a:ln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679C1F-5F1B-9CF6-C108-050AB4399507}"/>
                </a:ext>
              </a:extLst>
            </p:cNvPr>
            <p:cNvSpPr txBox="1"/>
            <p:nvPr/>
          </p:nvSpPr>
          <p:spPr>
            <a:xfrm>
              <a:off x="9341362" y="4303598"/>
              <a:ext cx="10599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2800" b="1" dirty="0">
                  <a:ln>
                    <a:solidFill>
                      <a:schemeClr val="bg1"/>
                    </a:solidFill>
                  </a:ln>
                </a:rPr>
                <a:t>อาคาร</a:t>
              </a:r>
              <a:r>
                <a:rPr lang="th-TH" b="1" dirty="0">
                  <a:ln>
                    <a:solidFill>
                      <a:schemeClr val="bg1"/>
                    </a:solidFill>
                  </a:ln>
                </a:rPr>
                <a:t> </a:t>
              </a:r>
              <a:r>
                <a:rPr lang="en-US" b="1" dirty="0">
                  <a:ln>
                    <a:solidFill>
                      <a:schemeClr val="bg1"/>
                    </a:solidFill>
                  </a:ln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9961DF-9309-5404-B3CB-F8AA2D891F02}"/>
                </a:ext>
              </a:extLst>
            </p:cNvPr>
            <p:cNvSpPr txBox="1"/>
            <p:nvPr/>
          </p:nvSpPr>
          <p:spPr>
            <a:xfrm>
              <a:off x="9339209" y="5772555"/>
              <a:ext cx="10599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2800" b="1" dirty="0">
                  <a:ln>
                    <a:solidFill>
                      <a:schemeClr val="bg1"/>
                    </a:solidFill>
                  </a:ln>
                </a:rPr>
                <a:t>อาคาร</a:t>
              </a:r>
              <a:r>
                <a:rPr lang="th-TH" b="1" dirty="0">
                  <a:ln>
                    <a:solidFill>
                      <a:schemeClr val="bg1"/>
                    </a:solidFill>
                  </a:ln>
                </a:rPr>
                <a:t> </a:t>
              </a:r>
              <a:r>
                <a:rPr lang="en-US" b="1" dirty="0">
                  <a:ln>
                    <a:solidFill>
                      <a:schemeClr val="bg1"/>
                    </a:solidFill>
                  </a:ln>
                </a:rPr>
                <a:t>4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526613-B0DC-209A-837E-F257BC789CD8}"/>
              </a:ext>
            </a:extLst>
          </p:cNvPr>
          <p:cNvGrpSpPr/>
          <p:nvPr/>
        </p:nvGrpSpPr>
        <p:grpSpPr>
          <a:xfrm>
            <a:off x="468942" y="5189616"/>
            <a:ext cx="4000338" cy="1399138"/>
            <a:chOff x="468942" y="5189616"/>
            <a:chExt cx="4000338" cy="1399138"/>
          </a:xfrm>
        </p:grpSpPr>
        <p:pic>
          <p:nvPicPr>
            <p:cNvPr id="20" name="Picture 19" descr="A picture containing text, emblem, logo, symbol&#10;&#10;Description automatically generated">
              <a:extLst>
                <a:ext uri="{FF2B5EF4-FFF2-40B4-BE49-F238E27FC236}">
                  <a16:creationId xmlns:a16="http://schemas.microsoft.com/office/drawing/2014/main" id="{88B27F13-410A-B615-8579-267F814B8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2" y="5253915"/>
              <a:ext cx="1334839" cy="1334839"/>
            </a:xfrm>
            <a:prstGeom prst="rect">
              <a:avLst/>
            </a:prstGeom>
          </p:spPr>
        </p:pic>
        <p:pic>
          <p:nvPicPr>
            <p:cNvPr id="22" name="Picture 21" descr="A blue and yellow snake logo&#10;&#10;Description automatically generated with low confidence">
              <a:extLst>
                <a:ext uri="{FF2B5EF4-FFF2-40B4-BE49-F238E27FC236}">
                  <a16:creationId xmlns:a16="http://schemas.microsoft.com/office/drawing/2014/main" id="{6D42994D-A233-A31B-6090-3E31F88C8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7"/>
            <a:stretch/>
          </p:blipFill>
          <p:spPr>
            <a:xfrm>
              <a:off x="1991647" y="5277055"/>
              <a:ext cx="1273312" cy="1307823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917213D-8F76-9A9B-0B52-D5BF991CE9AF}"/>
                </a:ext>
              </a:extLst>
            </p:cNvPr>
            <p:cNvGrpSpPr/>
            <p:nvPr/>
          </p:nvGrpSpPr>
          <p:grpSpPr>
            <a:xfrm>
              <a:off x="3132708" y="5189616"/>
              <a:ext cx="1336572" cy="1395262"/>
              <a:chOff x="3132708" y="5193492"/>
              <a:chExt cx="1336572" cy="13952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FD00DB-E166-7C0A-493C-0916A52CF316}"/>
                  </a:ext>
                </a:extLst>
              </p:cNvPr>
              <p:cNvSpPr/>
              <p:nvPr/>
            </p:nvSpPr>
            <p:spPr>
              <a:xfrm>
                <a:off x="3335622" y="5193492"/>
                <a:ext cx="947800" cy="3180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4" name="Picture 23" descr="A picture containing graphics, orange, symbol, red&#10;&#10;Description automatically generated">
                <a:extLst>
                  <a:ext uri="{FF2B5EF4-FFF2-40B4-BE49-F238E27FC236}">
                    <a16:creationId xmlns:a16="http://schemas.microsoft.com/office/drawing/2014/main" id="{29AC4686-CCE8-EEA8-EC49-C99BFF391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2708" y="5274974"/>
                <a:ext cx="1336572" cy="131378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074408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l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with arms crossed&#10;&#10;Description automatically generated with low confidence">
            <a:extLst>
              <a:ext uri="{FF2B5EF4-FFF2-40B4-BE49-F238E27FC236}">
                <a16:creationId xmlns:a16="http://schemas.microsoft.com/office/drawing/2014/main" id="{49BD6A7E-7971-DA50-0820-49B8208C45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71" b="97328" l="10000" r="90781">
                        <a14:foregroundMark x1="61719" y1="26209" x2="65625" y2="11705"/>
                        <a14:foregroundMark x1="65625" y1="11705" x2="71719" y2="10941"/>
                        <a14:foregroundMark x1="71719" y1="10941" x2="73047" y2="29771"/>
                        <a14:foregroundMark x1="73047" y1="29771" x2="67813" y2="32824"/>
                        <a14:foregroundMark x1="67813" y1="32824" x2="64141" y2="29008"/>
                        <a14:foregroundMark x1="64141" y1="29008" x2="64375" y2="70102"/>
                        <a14:foregroundMark x1="64375" y1="70102" x2="69766" y2="92239"/>
                        <a14:foregroundMark x1="69766" y1="92239" x2="73594" y2="96056"/>
                        <a14:foregroundMark x1="73594" y1="96056" x2="79375" y2="94656"/>
                        <a14:foregroundMark x1="79375" y1="94656" x2="71172" y2="90458"/>
                        <a14:foregroundMark x1="71172" y1="90458" x2="67578" y2="94275"/>
                        <a14:foregroundMark x1="67578" y1="94275" x2="77813" y2="75445"/>
                        <a14:foregroundMark x1="77813" y1="75445" x2="84609" y2="71120"/>
                        <a14:foregroundMark x1="84609" y1="71120" x2="81406" y2="77099"/>
                        <a14:foregroundMark x1="81406" y1="77099" x2="89609" y2="74936"/>
                        <a14:foregroundMark x1="89609" y1="74936" x2="79688" y2="53053"/>
                        <a14:foregroundMark x1="79688" y1="53053" x2="71094" y2="39822"/>
                        <a14:foregroundMark x1="71094" y1="39822" x2="71328" y2="34987"/>
                        <a14:foregroundMark x1="68984" y1="5980" x2="69688" y2="5471"/>
                        <a14:foregroundMark x1="66016" y1="49746" x2="71328" y2="78753"/>
                        <a14:foregroundMark x1="71328" y1="78753" x2="73828" y2="85369"/>
                        <a14:foregroundMark x1="73828" y1="85369" x2="71875" y2="94911"/>
                        <a14:foregroundMark x1="71875" y1="94911" x2="79531" y2="97455"/>
                        <a14:foregroundMark x1="90781" y1="72137" x2="90781" y2="75191"/>
                        <a14:backgroundMark x1="53281" y1="60814" x2="53906" y2="25700"/>
                        <a14:backgroundMark x1="53906" y1="25700" x2="44063" y2="13359"/>
                        <a14:backgroundMark x1="44063" y1="13359" x2="20391" y2="11832"/>
                        <a14:backgroundMark x1="20391" y1="11832" x2="15469" y2="47837"/>
                        <a14:backgroundMark x1="15469" y1="47837" x2="26797" y2="84351"/>
                        <a14:backgroundMark x1="26797" y1="84351" x2="50000" y2="99491"/>
                        <a14:backgroundMark x1="54531" y1="91603" x2="52656" y2="67430"/>
                        <a14:backgroundMark x1="52656" y1="67430" x2="49609" y2="54453"/>
                        <a14:backgroundMark x1="58672" y1="82061" x2="60859" y2="90076"/>
                        <a14:backgroundMark x1="60859" y1="90076" x2="60469" y2="97074"/>
                        <a14:backgroundMark x1="60469" y1="97074" x2="59297" y2="97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54" t="3830" r="7933"/>
          <a:stretch/>
        </p:blipFill>
        <p:spPr>
          <a:xfrm>
            <a:off x="8382273" y="285562"/>
            <a:ext cx="3809727" cy="6595353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13D0AF2-2CF7-AD11-AF76-C811B26BD054}"/>
              </a:ext>
            </a:extLst>
          </p:cNvPr>
          <p:cNvGrpSpPr/>
          <p:nvPr/>
        </p:nvGrpSpPr>
        <p:grpSpPr>
          <a:xfrm>
            <a:off x="0" y="0"/>
            <a:ext cx="4899171" cy="729553"/>
            <a:chOff x="0" y="0"/>
            <a:chExt cx="4899171" cy="729553"/>
          </a:xfrm>
        </p:grpSpPr>
        <p:sp>
          <p:nvSpPr>
            <p:cNvPr id="6" name="Rectangle: Single Corner Snipped 5">
              <a:extLst>
                <a:ext uri="{FF2B5EF4-FFF2-40B4-BE49-F238E27FC236}">
                  <a16:creationId xmlns:a16="http://schemas.microsoft.com/office/drawing/2014/main" id="{2420D723-B27F-1972-004B-4F18F3C849CC}"/>
                </a:ext>
              </a:extLst>
            </p:cNvPr>
            <p:cNvSpPr/>
            <p:nvPr/>
          </p:nvSpPr>
          <p:spPr>
            <a:xfrm flipV="1">
              <a:off x="0" y="0"/>
              <a:ext cx="4899171" cy="729553"/>
            </a:xfrm>
            <a:prstGeom prst="snip1Rect">
              <a:avLst>
                <a:gd name="adj" fmla="val 37073"/>
              </a:avLst>
            </a:prstGeom>
            <a:solidFill>
              <a:schemeClr val="bg2">
                <a:lumMod val="25000"/>
                <a:alpha val="69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21F8B3AA-BF53-76F4-EF64-B51BEB97E064}"/>
                </a:ext>
              </a:extLst>
            </p:cNvPr>
            <p:cNvSpPr/>
            <p:nvPr/>
          </p:nvSpPr>
          <p:spPr>
            <a:xfrm flipV="1">
              <a:off x="0" y="0"/>
              <a:ext cx="4850504" cy="679202"/>
            </a:xfrm>
            <a:prstGeom prst="snip1Rect">
              <a:avLst>
                <a:gd name="adj" fmla="val 37073"/>
              </a:avLst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55A96-4866-C968-5C51-AA314D86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50504" cy="729554"/>
          </a:xfrm>
        </p:spPr>
        <p:txBody>
          <a:bodyPr>
            <a:noAutofit/>
          </a:bodyPr>
          <a:lstStyle/>
          <a:p>
            <a:pPr algn="ctr"/>
            <a:r>
              <a:rPr lang="th-TH" sz="5200" dirty="0">
                <a:ln w="19050">
                  <a:noFill/>
                </a:ln>
                <a:solidFill>
                  <a:schemeClr val="bg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เอกสารและงานวิจัยที่เกี่ยวข้อง</a:t>
            </a:r>
            <a:endParaRPr lang="en-US" sz="5200" dirty="0">
              <a:ln w="19050">
                <a:noFill/>
              </a:ln>
              <a:solidFill>
                <a:schemeClr val="bg1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334E-E156-1E45-7245-E5FCF8FD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03" y="1283363"/>
            <a:ext cx="7410856" cy="1089498"/>
          </a:xfrm>
        </p:spPr>
        <p:txBody>
          <a:bodyPr/>
          <a:lstStyle/>
          <a:p>
            <a:pPr marL="0" indent="0" algn="r">
              <a:buNone/>
            </a:pPr>
            <a:r>
              <a:rPr lang="th-TH" sz="36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คำพูดของอาจารย์ </a:t>
            </a:r>
            <a:r>
              <a:rPr lang="th-TH" sz="3600" dirty="0">
                <a:solidFill>
                  <a:srgbClr val="C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จันทรา</a:t>
            </a:r>
            <a:r>
              <a:rPr lang="en-US" sz="3600" dirty="0">
                <a:solidFill>
                  <a:srgbClr val="C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3600" b="0" i="0" dirty="0">
                <a:solidFill>
                  <a:srgbClr val="C00000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แก่นจันทร์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 </a:t>
            </a:r>
            <a:r>
              <a:rPr lang="th-TH" sz="3600" b="0" i="0" dirty="0">
                <a:solidFill>
                  <a:schemeClr val="bg1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ที่กล่าวไว้ว่า</a:t>
            </a:r>
          </a:p>
          <a:p>
            <a:pPr marL="0" indent="0" algn="r">
              <a:buNone/>
            </a:pPr>
            <a:endParaRPr lang="en-US" sz="96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E79AE4-8A80-9B8A-3B38-28476B41C5B8}"/>
              </a:ext>
            </a:extLst>
          </p:cNvPr>
          <p:cNvGrpSpPr/>
          <p:nvPr/>
        </p:nvGrpSpPr>
        <p:grpSpPr>
          <a:xfrm>
            <a:off x="251299" y="2225597"/>
            <a:ext cx="8235274" cy="2063764"/>
            <a:chOff x="311286" y="2608180"/>
            <a:chExt cx="8235274" cy="22832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67BEEA-E87C-ED3B-643D-581EE97282AF}"/>
                </a:ext>
              </a:extLst>
            </p:cNvPr>
            <p:cNvSpPr txBox="1"/>
            <p:nvPr/>
          </p:nvSpPr>
          <p:spPr>
            <a:xfrm>
              <a:off x="7625675" y="3321795"/>
              <a:ext cx="736871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“</a:t>
              </a:r>
              <a:endParaRPr lang="en-US" sz="9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EEF3AC-65D4-E71D-D485-4A6027F801F2}"/>
                </a:ext>
              </a:extLst>
            </p:cNvPr>
            <p:cNvSpPr txBox="1"/>
            <p:nvPr/>
          </p:nvSpPr>
          <p:spPr>
            <a:xfrm>
              <a:off x="311286" y="2608180"/>
              <a:ext cx="64040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“</a:t>
              </a:r>
              <a:endParaRPr lang="en-US" sz="9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0B7DA9-4506-BF4E-F02B-D1C2E834B82D}"/>
                </a:ext>
              </a:extLst>
            </p:cNvPr>
            <p:cNvSpPr txBox="1"/>
            <p:nvPr/>
          </p:nvSpPr>
          <p:spPr>
            <a:xfrm>
              <a:off x="386673" y="2727444"/>
              <a:ext cx="8159887" cy="13311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h-TH" sz="2800" dirty="0">
                  <a:solidFill>
                    <a:schemeClr val="bg1"/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   เด็กใหม่ ม</a:t>
              </a:r>
              <a:r>
                <a:rPr lang="en-US" sz="2800" dirty="0">
                  <a:solidFill>
                    <a:schemeClr val="bg1"/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.1</a:t>
              </a:r>
              <a:r>
                <a:rPr lang="th-TH" sz="2800" dirty="0">
                  <a:solidFill>
                    <a:schemeClr val="bg1"/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 โรงเรียนของเราชอบบ่นว่าหลงทางบ่อย หาห้องเรียนไม่ค่อยเจอเพราะโรงเรียนเรากว้างมาก</a:t>
              </a:r>
              <a:endParaRPr lang="en-US" sz="28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B54A2-D71C-FF1A-95A4-6D075589D454}"/>
              </a:ext>
            </a:extLst>
          </p:cNvPr>
          <p:cNvSpPr/>
          <p:nvPr/>
        </p:nvSpPr>
        <p:spPr>
          <a:xfrm>
            <a:off x="652562" y="4483759"/>
            <a:ext cx="6424308" cy="1702346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07BF18-8614-7A1F-CADA-D8903A3A7352}"/>
              </a:ext>
            </a:extLst>
          </p:cNvPr>
          <p:cNvSpPr txBox="1"/>
          <p:nvPr/>
        </p:nvSpPr>
        <p:spPr>
          <a:xfrm>
            <a:off x="734435" y="4690876"/>
            <a:ext cx="63424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ราจีงคิดวิธีการแก้ปัญหานี้โดยการคิดการสร้างแผนที่โรงเรียนที่เข้าถึงได้ทุกคนและง่ายต่อการใช้งาน ใช้ได้ทั้งครู และนักเรียน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21" name="Picture 20" descr="A light bulb with a string&#10;&#10;Description automatically generated with low confidence">
            <a:extLst>
              <a:ext uri="{FF2B5EF4-FFF2-40B4-BE49-F238E27FC236}">
                <a16:creationId xmlns:a16="http://schemas.microsoft.com/office/drawing/2014/main" id="{E27059CC-7B75-CCB4-3A7D-5D080F1CE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89" y="4547122"/>
            <a:ext cx="1324208" cy="15813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860C56A-A03A-88F3-A294-0EE4EDA8D4B6}"/>
              </a:ext>
            </a:extLst>
          </p:cNvPr>
          <p:cNvSpPr txBox="1"/>
          <p:nvPr/>
        </p:nvSpPr>
        <p:spPr>
          <a:xfrm>
            <a:off x="571501" y="1113604"/>
            <a:ext cx="830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OCR A Extended" panose="02010509020102010303" pitchFamily="50" charset="0"/>
                <a:cs typeface="Prompt" panose="00000500000000000000" pitchFamily="2" charset="-34"/>
              </a:rPr>
              <a:t>1</a:t>
            </a:r>
            <a:r>
              <a:rPr lang="en-US" sz="6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26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l="-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100DC7F-8894-64AE-B378-309FFFCB48AE}"/>
              </a:ext>
            </a:extLst>
          </p:cNvPr>
          <p:cNvGrpSpPr/>
          <p:nvPr/>
        </p:nvGrpSpPr>
        <p:grpSpPr>
          <a:xfrm>
            <a:off x="3501957" y="1633092"/>
            <a:ext cx="8224930" cy="4338537"/>
            <a:chOff x="1536970" y="826850"/>
            <a:chExt cx="9114818" cy="51945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62503E-836E-2228-C70E-8D4D4B8362E5}"/>
                </a:ext>
              </a:extLst>
            </p:cNvPr>
            <p:cNvSpPr/>
            <p:nvPr/>
          </p:nvSpPr>
          <p:spPr>
            <a:xfrm>
              <a:off x="1536970" y="826850"/>
              <a:ext cx="9114818" cy="5194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, screenshot, diagram, font&#10;&#10;Description automatically generated">
              <a:extLst>
                <a:ext uri="{FF2B5EF4-FFF2-40B4-BE49-F238E27FC236}">
                  <a16:creationId xmlns:a16="http://schemas.microsoft.com/office/drawing/2014/main" id="{892A0F50-175D-E2EA-481A-649F6E028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490" y="907010"/>
              <a:ext cx="8949778" cy="503425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C9C7B7-9066-CCB8-73C1-C7E0ABC029C4}"/>
              </a:ext>
            </a:extLst>
          </p:cNvPr>
          <p:cNvGrpSpPr/>
          <p:nvPr/>
        </p:nvGrpSpPr>
        <p:grpSpPr>
          <a:xfrm>
            <a:off x="0" y="0"/>
            <a:ext cx="4899171" cy="729553"/>
            <a:chOff x="0" y="0"/>
            <a:chExt cx="4899171" cy="729553"/>
          </a:xfrm>
        </p:grpSpPr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B52DF023-1FAC-0BB5-0388-A2F7202161FE}"/>
                </a:ext>
              </a:extLst>
            </p:cNvPr>
            <p:cNvSpPr/>
            <p:nvPr/>
          </p:nvSpPr>
          <p:spPr>
            <a:xfrm flipV="1">
              <a:off x="0" y="0"/>
              <a:ext cx="4899171" cy="729553"/>
            </a:xfrm>
            <a:prstGeom prst="snip1Rect">
              <a:avLst>
                <a:gd name="adj" fmla="val 37073"/>
              </a:avLst>
            </a:prstGeom>
            <a:solidFill>
              <a:schemeClr val="bg2">
                <a:lumMod val="25000"/>
                <a:alpha val="69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F3EA04E7-FBB8-6E0A-DCC5-319727498018}"/>
                </a:ext>
              </a:extLst>
            </p:cNvPr>
            <p:cNvSpPr/>
            <p:nvPr/>
          </p:nvSpPr>
          <p:spPr>
            <a:xfrm flipV="1">
              <a:off x="0" y="0"/>
              <a:ext cx="4850504" cy="679202"/>
            </a:xfrm>
            <a:prstGeom prst="snip1Rect">
              <a:avLst>
                <a:gd name="adj" fmla="val 37073"/>
              </a:avLst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8ECBDE5B-2425-B2E3-7508-5746949FA989}"/>
              </a:ext>
            </a:extLst>
          </p:cNvPr>
          <p:cNvSpPr txBox="1">
            <a:spLocks/>
          </p:cNvSpPr>
          <p:nvPr/>
        </p:nvSpPr>
        <p:spPr>
          <a:xfrm>
            <a:off x="0" y="99000"/>
            <a:ext cx="4850504" cy="679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5200" dirty="0">
                <a:ln w="19050">
                  <a:noFill/>
                </a:ln>
                <a:solidFill>
                  <a:schemeClr val="bg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เอกสารและงานวิจัยที่เกี่ยวข้อง</a:t>
            </a:r>
            <a:endParaRPr lang="en-US" sz="5200" dirty="0">
              <a:ln w="19050">
                <a:noFill/>
              </a:ln>
              <a:solidFill>
                <a:schemeClr val="bg1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00146-31B8-247C-467A-8AED3A6A63A8}"/>
              </a:ext>
            </a:extLst>
          </p:cNvPr>
          <p:cNvSpPr txBox="1"/>
          <p:nvPr/>
        </p:nvSpPr>
        <p:spPr>
          <a:xfrm>
            <a:off x="740730" y="727850"/>
            <a:ext cx="830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OCR A Extended" panose="02010509020102010303" pitchFamily="50" charset="0"/>
                <a:cs typeface="Prompt" panose="00000500000000000000" pitchFamily="2" charset="-34"/>
              </a:rPr>
              <a:t>2</a:t>
            </a:r>
            <a:r>
              <a:rPr lang="en-US" sz="6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25E8E3-C107-4B71-3315-7ABB8D7997B5}"/>
              </a:ext>
            </a:extLst>
          </p:cNvPr>
          <p:cNvSpPr txBox="1">
            <a:spLocks/>
          </p:cNvSpPr>
          <p:nvPr/>
        </p:nvSpPr>
        <p:spPr>
          <a:xfrm>
            <a:off x="1570823" y="1027123"/>
            <a:ext cx="7002603" cy="536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36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แผนที่โรงเรียนเก่าใน</a:t>
            </a:r>
            <a:r>
              <a:rPr lang="th-TH" sz="3600" dirty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เว็บไซต์</a:t>
            </a:r>
            <a:r>
              <a:rPr lang="th-TH" sz="3600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โรงเรียน</a:t>
            </a:r>
            <a:endParaRPr lang="th-TH" sz="36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Prompt" panose="020B0502040204020203" pitchFamily="2" charset="-34"/>
              <a:cs typeface="Prompt" panose="020B0502040204020203" pitchFamily="2" charset="-34"/>
            </a:endParaRPr>
          </a:p>
          <a:p>
            <a:pPr algn="r"/>
            <a:endParaRPr lang="en-US" sz="96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E65D74-3C64-D331-7B0F-8B772C4710EC}"/>
              </a:ext>
            </a:extLst>
          </p:cNvPr>
          <p:cNvSpPr txBox="1"/>
          <p:nvPr/>
        </p:nvSpPr>
        <p:spPr>
          <a:xfrm>
            <a:off x="379378" y="1700042"/>
            <a:ext cx="3122578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แผนที่ที่มีอยู่ในเว็บโรงเรียนขณะนี้</a:t>
            </a:r>
          </a:p>
          <a:p>
            <a:pPr algn="r"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มีปัญหาหลายประการ</a:t>
            </a:r>
          </a:p>
          <a:p>
            <a:pPr algn="r"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เช่น ไม่มีความชัดเจน</a:t>
            </a:r>
          </a:p>
          <a:p>
            <a:pPr algn="r"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ไม่มีรายละเอียดมากพอ</a:t>
            </a:r>
            <a:endParaRPr lang="en-US" sz="24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r"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อีกทั่งยังเข้าถึงได้ยาก</a:t>
            </a:r>
          </a:p>
          <a:p>
            <a:pPr algn="r"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ต้องเข้าเว็บหลายชั้น</a:t>
            </a:r>
          </a:p>
        </p:txBody>
      </p:sp>
    </p:spTree>
    <p:extLst>
      <p:ext uri="{BB962C8B-B14F-4D97-AF65-F5344CB8AC3E}">
        <p14:creationId xmlns:p14="http://schemas.microsoft.com/office/powerpoint/2010/main" val="426928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floor plan of a building&#10;&#10;Description automatically generated with low confidence">
            <a:extLst>
              <a:ext uri="{FF2B5EF4-FFF2-40B4-BE49-F238E27FC236}">
                <a16:creationId xmlns:a16="http://schemas.microsoft.com/office/drawing/2014/main" id="{7675F5B5-06E4-21BE-AE30-BE0DA81A8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12" y="1743513"/>
            <a:ext cx="6876840" cy="463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545F5CF-F85E-00E8-5339-5FD0357A8579}"/>
              </a:ext>
            </a:extLst>
          </p:cNvPr>
          <p:cNvGrpSpPr/>
          <p:nvPr/>
        </p:nvGrpSpPr>
        <p:grpSpPr>
          <a:xfrm>
            <a:off x="0" y="0"/>
            <a:ext cx="4899171" cy="729553"/>
            <a:chOff x="0" y="0"/>
            <a:chExt cx="4899171" cy="729553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5C4A3B20-912D-7393-17DE-FF73C058BF52}"/>
                </a:ext>
              </a:extLst>
            </p:cNvPr>
            <p:cNvSpPr/>
            <p:nvPr/>
          </p:nvSpPr>
          <p:spPr>
            <a:xfrm flipV="1">
              <a:off x="0" y="0"/>
              <a:ext cx="4899171" cy="729553"/>
            </a:xfrm>
            <a:prstGeom prst="snip1Rect">
              <a:avLst>
                <a:gd name="adj" fmla="val 37073"/>
              </a:avLst>
            </a:prstGeom>
            <a:solidFill>
              <a:schemeClr val="bg2">
                <a:lumMod val="25000"/>
                <a:alpha val="69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C89280D7-BD12-7867-143C-4640439DEBD3}"/>
                </a:ext>
              </a:extLst>
            </p:cNvPr>
            <p:cNvSpPr/>
            <p:nvPr/>
          </p:nvSpPr>
          <p:spPr>
            <a:xfrm flipV="1">
              <a:off x="0" y="0"/>
              <a:ext cx="4850504" cy="679202"/>
            </a:xfrm>
            <a:prstGeom prst="snip1Rect">
              <a:avLst>
                <a:gd name="adj" fmla="val 37073"/>
              </a:avLst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FA0B790E-3389-0FDF-A673-CFA4D75A3B5C}"/>
              </a:ext>
            </a:extLst>
          </p:cNvPr>
          <p:cNvSpPr txBox="1">
            <a:spLocks/>
          </p:cNvSpPr>
          <p:nvPr/>
        </p:nvSpPr>
        <p:spPr>
          <a:xfrm>
            <a:off x="0" y="99000"/>
            <a:ext cx="4850504" cy="679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5200" dirty="0">
                <a:ln w="19050">
                  <a:noFill/>
                </a:ln>
                <a:solidFill>
                  <a:schemeClr val="bg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เอกสารและงานวิจัยที่เกี่ยวข้อง</a:t>
            </a:r>
            <a:endParaRPr lang="en-US" sz="5200" dirty="0">
              <a:ln w="19050">
                <a:noFill/>
              </a:ln>
              <a:solidFill>
                <a:schemeClr val="bg1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D154C-4036-D27E-E797-8AADE6DFF044}"/>
              </a:ext>
            </a:extLst>
          </p:cNvPr>
          <p:cNvSpPr txBox="1"/>
          <p:nvPr/>
        </p:nvSpPr>
        <p:spPr>
          <a:xfrm>
            <a:off x="740730" y="727850"/>
            <a:ext cx="830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OCR A Extended" panose="02010509020102010303" pitchFamily="50" charset="0"/>
                <a:cs typeface="Prompt" panose="00000500000000000000" pitchFamily="2" charset="-34"/>
              </a:rPr>
              <a:t>3</a:t>
            </a:r>
            <a:r>
              <a:rPr lang="en-US" sz="6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7F5DD3-6D1A-1AEA-BF43-DD1C8F7A823D}"/>
              </a:ext>
            </a:extLst>
          </p:cNvPr>
          <p:cNvSpPr txBox="1">
            <a:spLocks/>
          </p:cNvSpPr>
          <p:nvPr/>
        </p:nvSpPr>
        <p:spPr>
          <a:xfrm>
            <a:off x="1349228" y="1072065"/>
            <a:ext cx="10528244" cy="1283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76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แผนที่จากเว็บไซต์แผนที่ในเกม </a:t>
            </a:r>
            <a:r>
              <a:rPr lang="en-US" sz="76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 </a:t>
            </a:r>
            <a:r>
              <a:rPr lang="en-US" sz="12000" b="1" dirty="0">
                <a:solidFill>
                  <a:srgbClr val="FF5050"/>
                </a:solidFill>
                <a:cs typeface="Prompt" panose="00000500000000000000" pitchFamily="2" charset="-34"/>
              </a:rPr>
              <a:t>MAP</a:t>
            </a:r>
            <a:r>
              <a:rPr lang="en-US" sz="12000" dirty="0">
                <a:solidFill>
                  <a:srgbClr val="FF505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2000" dirty="0">
                <a:solidFill>
                  <a:srgbClr val="FF5050"/>
                </a:solidFill>
                <a:latin typeface="+mj-lt"/>
                <a:cs typeface="Prompt" panose="00000500000000000000" pitchFamily="2" charset="-34"/>
              </a:rPr>
              <a:t>GENIE</a:t>
            </a:r>
            <a:endParaRPr lang="th-TH" sz="12000" dirty="0">
              <a:ln>
                <a:solidFill>
                  <a:schemeClr val="bg1"/>
                </a:solidFill>
              </a:ln>
              <a:solidFill>
                <a:srgbClr val="FF5050"/>
              </a:solidFill>
              <a:latin typeface="+mj-lt"/>
              <a:cs typeface="Prompt" panose="020B0502040204020203" pitchFamily="2" charset="-34"/>
            </a:endParaRPr>
          </a:p>
          <a:p>
            <a:pPr algn="r"/>
            <a:endParaRPr lang="en-US" sz="96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24B85-5E2F-D700-E15B-70F9EB018C0D}"/>
              </a:ext>
            </a:extLst>
          </p:cNvPr>
          <p:cNvSpPr txBox="1"/>
          <p:nvPr/>
        </p:nvSpPr>
        <p:spPr>
          <a:xfrm>
            <a:off x="7890945" y="1745775"/>
            <a:ext cx="3694697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แผนที่ในเว็บไซต์นี้ </a:t>
            </a:r>
          </a:p>
          <a:p>
            <a:pPr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จะนำมาเป็นแบบของแผนที่</a:t>
            </a:r>
          </a:p>
          <a:p>
            <a:pPr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ที่เราจะทำ มีข้อมูลครบ</a:t>
            </a:r>
          </a:p>
          <a:p>
            <a:pPr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แยกห้องต่างๆ ดูได้ง่าย ขยับ ขยาย ย้ายตำแหน่งได้</a:t>
            </a:r>
          </a:p>
          <a:p>
            <a:pPr>
              <a:lnSpc>
                <a:spcPct val="150000"/>
              </a:lnSpc>
            </a:pPr>
            <a:r>
              <a:rPr lang="th-TH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แล้วจึงนำมาเรียงต่อๆกันเป็น</a:t>
            </a:r>
            <a:r>
              <a:rPr lang="th-TH" sz="240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แผนผังโรงเรียน ที่ดูได้ง่าย</a:t>
            </a:r>
            <a:endParaRPr lang="th-TH" sz="24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181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LilyUPC</vt:lpstr>
      <vt:lpstr>OCR A Extended</vt:lpstr>
      <vt:lpstr>Prompt</vt:lpstr>
      <vt:lpstr>Office Theme</vt:lpstr>
      <vt:lpstr>Interactive  Map   For    THK School</vt:lpstr>
      <vt:lpstr>เอกสารและงานวิจัยที่เกี่ยวข้อง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 Map   For    THK School</dc:title>
  <dc:creator>Panuwut​ Witeepat​</dc:creator>
  <cp:lastModifiedBy>Panuwut​ Witeepat​</cp:lastModifiedBy>
  <cp:revision>1</cp:revision>
  <dcterms:created xsi:type="dcterms:W3CDTF">2023-06-13T05:14:05Z</dcterms:created>
  <dcterms:modified xsi:type="dcterms:W3CDTF">2023-06-13T08:21:32Z</dcterms:modified>
</cp:coreProperties>
</file>