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5"/>
  </p:notesMasterIdLst>
  <p:sldIdLst>
    <p:sldId id="256" r:id="rId3"/>
    <p:sldId id="257" r:id="rId4"/>
    <p:sldId id="261" r:id="rId5"/>
    <p:sldId id="258" r:id="rId6"/>
    <p:sldId id="264" r:id="rId7"/>
    <p:sldId id="263" r:id="rId8"/>
    <p:sldId id="266" r:id="rId9"/>
    <p:sldId id="267" r:id="rId10"/>
    <p:sldId id="268" r:id="rId11"/>
    <p:sldId id="269"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7" autoAdjust="0"/>
  </p:normalViewPr>
  <p:slideViewPr>
    <p:cSldViewPr snapToGrid="0">
      <p:cViewPr varScale="1">
        <p:scale>
          <a:sx n="107" d="100"/>
          <a:sy n="107" d="100"/>
        </p:scale>
        <p:origin x="696" y="126"/>
      </p:cViewPr>
      <p:guideLst/>
    </p:cSldViewPr>
  </p:slideViewPr>
  <p:outlineViewPr>
    <p:cViewPr>
      <p:scale>
        <a:sx n="33" d="100"/>
        <a:sy n="33" d="100"/>
      </p:scale>
      <p:origin x="0" y="-164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FD01A-A7DC-498A-B2CF-3AEFCE5EC95A}"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3FC6A-4F3E-4A98-99B8-0AE76AE355EC}" type="slidenum">
              <a:rPr lang="en-IN" smtClean="0"/>
              <a:t>‹#›</a:t>
            </a:fld>
            <a:endParaRPr lang="en-IN"/>
          </a:p>
        </p:txBody>
      </p:sp>
    </p:spTree>
    <p:extLst>
      <p:ext uri="{BB962C8B-B14F-4D97-AF65-F5344CB8AC3E}">
        <p14:creationId xmlns:p14="http://schemas.microsoft.com/office/powerpoint/2010/main" val="420597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D3FC6A-4F3E-4A98-99B8-0AE76AE355EC}" type="slidenum">
              <a:rPr lang="en-IN" smtClean="0"/>
              <a:t>9</a:t>
            </a:fld>
            <a:endParaRPr lang="en-IN"/>
          </a:p>
        </p:txBody>
      </p:sp>
    </p:spTree>
    <p:extLst>
      <p:ext uri="{BB962C8B-B14F-4D97-AF65-F5344CB8AC3E}">
        <p14:creationId xmlns:p14="http://schemas.microsoft.com/office/powerpoint/2010/main" val="209741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0865-080D-4CEC-3B8C-A05C2F024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B1E5D6-6BC9-4352-CCCA-DDA6AD64E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9A2A9-BD33-EC03-9119-F1867D11085A}"/>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5" name="Footer Placeholder 4">
            <a:extLst>
              <a:ext uri="{FF2B5EF4-FFF2-40B4-BE49-F238E27FC236}">
                <a16:creationId xmlns:a16="http://schemas.microsoft.com/office/drawing/2014/main" id="{DBFA5BE2-A140-286B-A188-E30439212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89C89-9156-B420-9933-E2D9129D18DA}"/>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22904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271A-8409-1189-5A53-C13AFCECAC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6EE65-A962-63A5-4B04-09940E16A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A4E63-FA3C-A7B8-1E78-75168D341A06}"/>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5" name="Footer Placeholder 4">
            <a:extLst>
              <a:ext uri="{FF2B5EF4-FFF2-40B4-BE49-F238E27FC236}">
                <a16:creationId xmlns:a16="http://schemas.microsoft.com/office/drawing/2014/main" id="{9E9177E3-E2C8-AEBE-64B1-BBB15AACA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E0498-6527-6CFE-0222-8D8D26D8BC3D}"/>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165766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F8001-0A8F-A732-535A-38EC28CA7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B7EE69-CF8E-FF7B-5DA6-208E2E687B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BA1D6-F7B6-EE25-1617-DA7862984F11}"/>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5" name="Footer Placeholder 4">
            <a:extLst>
              <a:ext uri="{FF2B5EF4-FFF2-40B4-BE49-F238E27FC236}">
                <a16:creationId xmlns:a16="http://schemas.microsoft.com/office/drawing/2014/main" id="{3F57978A-19C2-7D69-BA3E-226A80CF1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B6938-3A53-8886-AD5C-FCEF2BFBDBCF}"/>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300270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41E1-CA50-F066-462B-08370E1ED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89FBD0-7FA3-DEF2-83FE-7C68612F5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AE1A9-795D-2954-7EFD-455360C91DD9}"/>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5" name="Footer Placeholder 4">
            <a:extLst>
              <a:ext uri="{FF2B5EF4-FFF2-40B4-BE49-F238E27FC236}">
                <a16:creationId xmlns:a16="http://schemas.microsoft.com/office/drawing/2014/main" id="{155D6A63-7048-C7C6-DA1A-68957FCF2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D14AA-5229-7243-DE9C-025D0FEAA895}"/>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3332684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92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9FC-98FE-8C14-7844-CA0F662BF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3F4A3C-9F45-0C53-2993-9CB54075C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12F13-965A-04F6-BF22-3E1E1484AAF8}"/>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5" name="Footer Placeholder 4">
            <a:extLst>
              <a:ext uri="{FF2B5EF4-FFF2-40B4-BE49-F238E27FC236}">
                <a16:creationId xmlns:a16="http://schemas.microsoft.com/office/drawing/2014/main" id="{6A471307-3FA3-29AB-3370-04E8BEEA4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F908B-B446-DC9B-9A5E-74BB5B3B5375}"/>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309557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3FA2-1205-0818-EA10-A8CE183E1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65C09-5BA4-F42D-BA60-D6262D03C3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707EEF-E04B-4F17-3601-EBAC9D2A7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BCF664-AC08-F71D-0740-29AE18EE3F34}"/>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6" name="Footer Placeholder 5">
            <a:extLst>
              <a:ext uri="{FF2B5EF4-FFF2-40B4-BE49-F238E27FC236}">
                <a16:creationId xmlns:a16="http://schemas.microsoft.com/office/drawing/2014/main" id="{CB60FD8A-D13E-6C34-4ADD-531D72110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75FAC-E830-EE9C-EE56-B319A262A346}"/>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292661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378-63A4-7E11-A7B0-012DE7B9D5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F35CA-3F47-B326-C765-D25945B13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FEB6C-66E6-F996-067B-7D1B11370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2AB91E-7B83-791B-E458-D1282B3E0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F6FD4-1184-95D8-D549-3D9B5B7FA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D6830-7258-9304-85D8-BF01E8884A22}"/>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8" name="Footer Placeholder 7">
            <a:extLst>
              <a:ext uri="{FF2B5EF4-FFF2-40B4-BE49-F238E27FC236}">
                <a16:creationId xmlns:a16="http://schemas.microsoft.com/office/drawing/2014/main" id="{F90D0C6B-3311-C0E3-642C-1D0F7EA0EB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11DF81-E09B-CFF2-63EC-9B3EAD646070}"/>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315943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40DB-CB0F-C2A6-8B50-8709E23F78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DCF4C5-0BF6-C6B6-41EF-81F110CDE822}"/>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4" name="Footer Placeholder 3">
            <a:extLst>
              <a:ext uri="{FF2B5EF4-FFF2-40B4-BE49-F238E27FC236}">
                <a16:creationId xmlns:a16="http://schemas.microsoft.com/office/drawing/2014/main" id="{3926980C-E656-22AC-4FE4-1D4E77391E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520A9C-FF3B-1064-44A0-9DA2C36F2A7F}"/>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235892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57520-856E-7D2C-F25B-DED9DAA96B75}"/>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3" name="Footer Placeholder 2">
            <a:extLst>
              <a:ext uri="{FF2B5EF4-FFF2-40B4-BE49-F238E27FC236}">
                <a16:creationId xmlns:a16="http://schemas.microsoft.com/office/drawing/2014/main" id="{43DD522B-826D-3BA9-01FE-2BF02073DF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7CD510-4098-8CDA-A658-340E16667F85}"/>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251335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246-2AC7-69DE-D8A8-C2F3F507B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997530-2C26-03AB-6E4E-98AFE4B40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2831FE-9472-B51E-1FCF-C8A785488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360C8-8E8D-DEDC-9391-363FCC5311DA}"/>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6" name="Footer Placeholder 5">
            <a:extLst>
              <a:ext uri="{FF2B5EF4-FFF2-40B4-BE49-F238E27FC236}">
                <a16:creationId xmlns:a16="http://schemas.microsoft.com/office/drawing/2014/main" id="{F76DC7A7-AACE-1D18-7904-E9665A6D2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C90EE-3D63-AC32-8271-E792EE536C78}"/>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356928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3C5D-3B62-5ACC-57C1-232BCE7A0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B7BE9D-1F86-B2E1-4320-3D965A851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AEAB88-787E-BBFF-F78B-AD1D350E9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11420-00A5-CCF6-60BA-516B31A3282E}"/>
              </a:ext>
            </a:extLst>
          </p:cNvPr>
          <p:cNvSpPr>
            <a:spLocks noGrp="1"/>
          </p:cNvSpPr>
          <p:nvPr>
            <p:ph type="dt" sz="half" idx="10"/>
          </p:nvPr>
        </p:nvSpPr>
        <p:spPr/>
        <p:txBody>
          <a:bodyPr/>
          <a:lstStyle/>
          <a:p>
            <a:fld id="{AB92AB48-447D-4DD7-9C1B-9787D71B59B8}" type="datetimeFigureOut">
              <a:rPr lang="en-IN" smtClean="0"/>
              <a:t>14-10-2024</a:t>
            </a:fld>
            <a:endParaRPr lang="en-IN"/>
          </a:p>
        </p:txBody>
      </p:sp>
      <p:sp>
        <p:nvSpPr>
          <p:cNvPr id="6" name="Footer Placeholder 5">
            <a:extLst>
              <a:ext uri="{FF2B5EF4-FFF2-40B4-BE49-F238E27FC236}">
                <a16:creationId xmlns:a16="http://schemas.microsoft.com/office/drawing/2014/main" id="{1F4CBF27-61E3-9DD7-1B0E-BDA3C8F911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6F2D5-B543-8765-4403-555EA94C9E71}"/>
              </a:ext>
            </a:extLst>
          </p:cNvPr>
          <p:cNvSpPr>
            <a:spLocks noGrp="1"/>
          </p:cNvSpPr>
          <p:nvPr>
            <p:ph type="sldNum" sz="quarter" idx="12"/>
          </p:nvPr>
        </p:nvSpPr>
        <p:spPr/>
        <p:txBody>
          <a:bodyPr/>
          <a:lstStyle/>
          <a:p>
            <a:fld id="{2EA02436-139D-42AF-8562-58D7CBC5C84E}" type="slidenum">
              <a:rPr lang="en-IN" smtClean="0"/>
              <a:t>‹#›</a:t>
            </a:fld>
            <a:endParaRPr lang="en-IN"/>
          </a:p>
        </p:txBody>
      </p:sp>
    </p:spTree>
    <p:extLst>
      <p:ext uri="{BB962C8B-B14F-4D97-AF65-F5344CB8AC3E}">
        <p14:creationId xmlns:p14="http://schemas.microsoft.com/office/powerpoint/2010/main" val="20717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F5744-F0BF-7859-4604-5B1BFA2F6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63861-91A5-82A1-AC85-25D9D9C3E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7080C-72E9-35BF-7E36-21AEEAFA8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AB48-447D-4DD7-9C1B-9787D71B59B8}" type="datetimeFigureOut">
              <a:rPr lang="en-IN" smtClean="0"/>
              <a:t>14-10-2024</a:t>
            </a:fld>
            <a:endParaRPr lang="en-IN"/>
          </a:p>
        </p:txBody>
      </p:sp>
      <p:sp>
        <p:nvSpPr>
          <p:cNvPr id="5" name="Footer Placeholder 4">
            <a:extLst>
              <a:ext uri="{FF2B5EF4-FFF2-40B4-BE49-F238E27FC236}">
                <a16:creationId xmlns:a16="http://schemas.microsoft.com/office/drawing/2014/main" id="{CFF7ECE6-6A37-A247-C45E-73D3050F4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AB6919-2B77-4A72-C297-96006C85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02436-139D-42AF-8562-58D7CBC5C84E}" type="slidenum">
              <a:rPr lang="en-IN" smtClean="0"/>
              <a:t>‹#›</a:t>
            </a:fld>
            <a:endParaRPr lang="en-IN"/>
          </a:p>
        </p:txBody>
      </p:sp>
    </p:spTree>
    <p:extLst>
      <p:ext uri="{BB962C8B-B14F-4D97-AF65-F5344CB8AC3E}">
        <p14:creationId xmlns:p14="http://schemas.microsoft.com/office/powerpoint/2010/main" val="287538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sky-sunset-field-village-4724719/" TargetMode="External"/><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0F222CC-FCBE-9EF0-FA48-E8B3BCF5BD7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23" r="22923"/>
          <a:stretch/>
        </p:blipFill>
        <p:spPr>
          <a:xfrm>
            <a:off x="686842" y="125392"/>
            <a:ext cx="3373436" cy="4152900"/>
          </a:xfrm>
          <a:prstGeom prst="rect">
            <a:avLst/>
          </a:prstGeom>
          <a:ln>
            <a:noFill/>
          </a:ln>
          <a:effectLst>
            <a:outerShdw blurRad="190500" algn="tl" rotWithShape="0">
              <a:srgbClr val="000000">
                <a:alpha val="70000"/>
              </a:srgbClr>
            </a:outerShdw>
          </a:effectLst>
        </p:spPr>
      </p:pic>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p:txBody>
          <a:bodyPr/>
          <a:lstStyle/>
          <a:p>
            <a:r>
              <a:rPr lang="en-GB" dirty="0"/>
              <a:t>Agricultural Crop Production Analysis</a:t>
            </a: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p:txBody>
          <a:bodyPr>
            <a:normAutofit/>
          </a:bodyPr>
          <a:lstStyle/>
          <a:p>
            <a:r>
              <a:rPr lang="en-US" sz="1600" dirty="0"/>
              <a:t>CREATED BY: </a:t>
            </a:r>
            <a:r>
              <a:rPr lang="en-US" sz="1600" b="1" dirty="0"/>
              <a:t>Saransh Agarwal</a:t>
            </a:r>
            <a:r>
              <a:rPr lang="en-US" sz="1600" dirty="0"/>
              <a:t>
DATE: </a:t>
            </a:r>
            <a:r>
              <a:rPr lang="en-US" sz="1600" b="1" dirty="0"/>
              <a:t>14 - October - 2024</a:t>
            </a:r>
            <a:endParaRPr lang="en-GB" sz="1600" b="1" dirty="0"/>
          </a:p>
        </p:txBody>
      </p:sp>
    </p:spTree>
    <p:extLst>
      <p:ext uri="{BB962C8B-B14F-4D97-AF65-F5344CB8AC3E}">
        <p14:creationId xmlns:p14="http://schemas.microsoft.com/office/powerpoint/2010/main" val="2661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FAD26-7BD8-8736-4733-819FDCFC0AA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CFB4BA7-EDAA-B00C-ED8B-3E6B3B6589D1}"/>
              </a:ext>
            </a:extLst>
          </p:cNvPr>
          <p:cNvSpPr>
            <a:spLocks noGrp="1"/>
          </p:cNvSpPr>
          <p:nvPr>
            <p:ph type="body" sz="quarter" idx="13"/>
          </p:nvPr>
        </p:nvSpPr>
        <p:spPr>
          <a:xfrm>
            <a:off x="6777861" y="474723"/>
            <a:ext cx="5010570" cy="3281081"/>
          </a:xfrm>
        </p:spPr>
        <p:txBody>
          <a:bodyPr>
            <a:normAutofit fontScale="92500" lnSpcReduction="20000"/>
          </a:bodyPr>
          <a:lstStyle/>
          <a:p>
            <a:pPr>
              <a:lnSpc>
                <a:spcPct val="160000"/>
              </a:lnSpc>
            </a:pPr>
            <a:r>
              <a:rPr lang="en-US" sz="1100" dirty="0">
                <a:solidFill>
                  <a:schemeClr val="tx1"/>
                </a:solidFill>
              </a:rPr>
              <a:t>In this query, we are trying to find the state that have largest increase in area for crops between two years of group. In first CTE(years_grouping) we are making groups of two corresponding years e.g. 1997-1998 or 2001-2002 with </a:t>
            </a:r>
            <a:r>
              <a:rPr lang="en-US" sz="1100" b="1" dirty="0">
                <a:solidFill>
                  <a:srgbClr val="FF0000"/>
                </a:solidFill>
              </a:rPr>
              <a:t>year_group </a:t>
            </a:r>
            <a:r>
              <a:rPr lang="en-US" sz="1100" dirty="0">
                <a:solidFill>
                  <a:schemeClr val="tx1"/>
                </a:solidFill>
              </a:rPr>
              <a:t>column. In second CTE(previous_area_table) we are using LAG built in function to show previous row of every row. In third CTE(Total_area_changed) we are finding total area changed by subtracting the previous year’s area from current year’s area. In forth CTE(Ranking) we are giving ranks to the highest area changed to the lowest. Then we selecting the required columns of the rank = 1</a:t>
            </a:r>
          </a:p>
          <a:p>
            <a:endParaRPr lang="en-US" sz="1100" dirty="0">
              <a:solidFill>
                <a:schemeClr val="tx1"/>
              </a:solidFill>
            </a:endParaRPr>
          </a:p>
          <a:p>
            <a:pPr>
              <a:lnSpc>
                <a:spcPct val="160000"/>
              </a:lnSpc>
              <a:spcBef>
                <a:spcPts val="600"/>
              </a:spcBef>
            </a:pPr>
            <a:r>
              <a:rPr lang="en-US" sz="1100" b="1" dirty="0">
                <a:solidFill>
                  <a:srgbClr val="FF0000"/>
                </a:solidFill>
              </a:rPr>
              <a:t>Year_group – </a:t>
            </a:r>
          </a:p>
          <a:p>
            <a:pPr>
              <a:lnSpc>
                <a:spcPct val="160000"/>
              </a:lnSpc>
              <a:spcBef>
                <a:spcPts val="600"/>
              </a:spcBef>
            </a:pPr>
            <a:r>
              <a:rPr lang="en-US" sz="1100" dirty="0">
                <a:solidFill>
                  <a:schemeClr val="tx1"/>
                </a:solidFill>
              </a:rPr>
              <a:t>The CONCAT function creates a group label for every 2-year period. We calculate the range by subtracting 1997 from the year, dividing it by 2 (which groups every two consecutive years together), then using FLOOR to group them properly. This produces ranges like ‘1997-1998', ‘1999-2000', etc.</a:t>
            </a:r>
          </a:p>
        </p:txBody>
      </p:sp>
      <p:sp>
        <p:nvSpPr>
          <p:cNvPr id="4" name="Text Placeholder 3">
            <a:extLst>
              <a:ext uri="{FF2B5EF4-FFF2-40B4-BE49-F238E27FC236}">
                <a16:creationId xmlns:a16="http://schemas.microsoft.com/office/drawing/2014/main" id="{36A338EF-6FC4-7E54-352C-EE4BCDE3D6F9}"/>
              </a:ext>
            </a:extLst>
          </p:cNvPr>
          <p:cNvSpPr>
            <a:spLocks noGrp="1"/>
          </p:cNvSpPr>
          <p:nvPr>
            <p:ph type="body" sz="quarter" idx="14"/>
          </p:nvPr>
        </p:nvSpPr>
        <p:spPr>
          <a:xfrm>
            <a:off x="6783292" y="114723"/>
            <a:ext cx="5005139" cy="360000"/>
          </a:xfrm>
        </p:spPr>
        <p:txBody>
          <a:bodyPr>
            <a:noAutofit/>
          </a:bodyPr>
          <a:lstStyle/>
          <a:p>
            <a:r>
              <a:rPr lang="en-US" sz="1600" dirty="0">
                <a:latin typeface="Bell MT" panose="02020503060305020303" pitchFamily="18" charset="0"/>
              </a:rPr>
              <a:t>Description</a:t>
            </a:r>
            <a:endParaRPr lang="en-IN" sz="1600" dirty="0">
              <a:latin typeface="Bell MT" panose="02020503060305020303" pitchFamily="18" charset="0"/>
            </a:endParaRPr>
          </a:p>
        </p:txBody>
      </p:sp>
      <p:sp>
        <p:nvSpPr>
          <p:cNvPr id="7" name="Title 6">
            <a:extLst>
              <a:ext uri="{FF2B5EF4-FFF2-40B4-BE49-F238E27FC236}">
                <a16:creationId xmlns:a16="http://schemas.microsoft.com/office/drawing/2014/main" id="{5BD749F2-92AB-79F7-C90C-898DC0C72F7C}"/>
              </a:ext>
            </a:extLst>
          </p:cNvPr>
          <p:cNvSpPr>
            <a:spLocks noGrp="1"/>
          </p:cNvSpPr>
          <p:nvPr>
            <p:ph type="title"/>
          </p:nvPr>
        </p:nvSpPr>
        <p:spPr>
          <a:xfrm>
            <a:off x="147780" y="672353"/>
            <a:ext cx="6118549" cy="6070923"/>
          </a:xfrm>
        </p:spPr>
        <p:txBody>
          <a:bodyPr numCol="2" spcCol="720000">
            <a:noAutofit/>
          </a:bodyPr>
          <a:lstStyle/>
          <a:p>
            <a:pPr>
              <a:lnSpc>
                <a:spcPct val="100000"/>
              </a:lnSpc>
              <a:spcAft>
                <a:spcPts val="120"/>
              </a:spcAft>
            </a:pP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with</a:t>
            </a: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years_grouping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Crop_Year</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FF00FF"/>
                </a:solidFill>
                <a:latin typeface="Calibri" panose="020F0502020204030204" pitchFamily="34" charset="0"/>
                <a:ea typeface="Calibri" panose="020F0502020204030204" pitchFamily="34" charset="0"/>
                <a:cs typeface="Calibri" panose="020F0502020204030204" pitchFamily="34" charset="0"/>
              </a:rPr>
              <a:t>CONCAT</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FF00FF"/>
                </a:solidFill>
                <a:latin typeface="Calibri" panose="020F0502020204030204" pitchFamily="34" charset="0"/>
                <a:ea typeface="Calibri" panose="020F0502020204030204" pitchFamily="34" charset="0"/>
                <a:cs typeface="Calibri" panose="020F0502020204030204" pitchFamily="34" charset="0"/>
              </a:rPr>
              <a:t>FLOOR</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crop_year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1997</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2</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2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1997</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FF00FF"/>
                </a:solidFill>
                <a:latin typeface="Calibri" panose="020F0502020204030204" pitchFamily="34" charset="0"/>
                <a:ea typeface="Calibri" panose="020F0502020204030204" pitchFamily="34" charset="0"/>
                <a:cs typeface="Calibri" panose="020F0502020204030204" pitchFamily="34" charset="0"/>
              </a:rPr>
              <a:t>FLOOR</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crop_year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1997</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2</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2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1998</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FF00FF"/>
                </a:solidFill>
                <a:latin typeface="Calibri" panose="020F0502020204030204" pitchFamily="34" charset="0"/>
                <a:ea typeface="Calibri" panose="020F0502020204030204" pitchFamily="34" charset="0"/>
                <a:cs typeface="Calibri" panose="020F0502020204030204" pitchFamily="34" charset="0"/>
              </a:rPr>
              <a:t>sum</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Area</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total_area</a:t>
            </a:r>
            <a:b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crop_production</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group</a:t>
            </a: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Crop_Year</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previous_area_table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total_area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current_area</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FF00FF"/>
                </a:solidFill>
                <a:latin typeface="Calibri" panose="020F0502020204030204" pitchFamily="34" charset="0"/>
                <a:ea typeface="Calibri" panose="020F0502020204030204" pitchFamily="34" charset="0"/>
                <a:cs typeface="Calibri" panose="020F0502020204030204" pitchFamily="34" charset="0"/>
              </a:rPr>
              <a:t>LAG</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total_area</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1</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over</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partition</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order</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total_area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desc</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previous_area</a:t>
            </a:r>
            <a:b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years_grouping</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Total_area_changed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current_area</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previous_area</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previous_area </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current_area</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changed_area</a:t>
            </a:r>
            <a:b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previous_area_table</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ranking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changed_area</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FF00FF"/>
                </a:solidFill>
                <a:latin typeface="Calibri" panose="020F0502020204030204" pitchFamily="34" charset="0"/>
                <a:ea typeface="Calibri" panose="020F0502020204030204" pitchFamily="34" charset="0"/>
                <a:cs typeface="Calibri" panose="020F0502020204030204" pitchFamily="34" charset="0"/>
              </a:rPr>
              <a:t>DENSE_RANK</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over</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partition</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order</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changed_area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desc</a:t>
            </a:r>
            <a:r>
              <a:rPr lang="en-US"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rnk</a:t>
            </a:r>
            <a:b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Total_area_changed</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Year_group</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changed_area</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ranking</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FF"/>
                </a:solidFill>
                <a:latin typeface="Calibri" panose="020F0502020204030204" pitchFamily="34" charset="0"/>
                <a:ea typeface="Calibri" panose="020F0502020204030204" pitchFamily="34" charset="0"/>
                <a:cs typeface="Calibri" panose="020F0502020204030204" pitchFamily="34" charset="0"/>
              </a:rPr>
              <a:t>where</a:t>
            </a:r>
            <a:b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rnk </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1</a:t>
            </a:r>
            <a:r>
              <a:rPr lang="en-IN" sz="1000" dirty="0">
                <a:solidFill>
                  <a:srgbClr val="808080"/>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D645F2A-118F-4F9E-2510-AD9A156904E2}"/>
              </a:ext>
            </a:extLst>
          </p:cNvPr>
          <p:cNvSpPr txBox="1"/>
          <p:nvPr/>
        </p:nvSpPr>
        <p:spPr>
          <a:xfrm>
            <a:off x="6795791" y="4228192"/>
            <a:ext cx="1187164" cy="246221"/>
          </a:xfrm>
          <a:prstGeom prst="rect">
            <a:avLst/>
          </a:prstGeom>
          <a:noFill/>
        </p:spPr>
        <p:txBody>
          <a:bodyPr wrap="square" rtlCol="0">
            <a:spAutoFit/>
          </a:bodyPr>
          <a:lstStyle/>
          <a:p>
            <a:r>
              <a:rPr lang="en-US" sz="1000" b="1" dirty="0">
                <a:solidFill>
                  <a:srgbClr val="FF0000"/>
                </a:solidFill>
              </a:rPr>
              <a:t>Sample Output</a:t>
            </a:r>
          </a:p>
        </p:txBody>
      </p:sp>
      <p:sp>
        <p:nvSpPr>
          <p:cNvPr id="2" name="TextBox 1">
            <a:extLst>
              <a:ext uri="{FF2B5EF4-FFF2-40B4-BE49-F238E27FC236}">
                <a16:creationId xmlns:a16="http://schemas.microsoft.com/office/drawing/2014/main" id="{D7BE38BD-07AA-1757-7CD3-F42DAA2E031B}"/>
              </a:ext>
            </a:extLst>
          </p:cNvPr>
          <p:cNvSpPr txBox="1"/>
          <p:nvPr/>
        </p:nvSpPr>
        <p:spPr>
          <a:xfrm>
            <a:off x="147780" y="0"/>
            <a:ext cx="5844988" cy="523220"/>
          </a:xfrm>
          <a:prstGeom prst="rect">
            <a:avLst/>
          </a:prstGeom>
          <a:noFill/>
        </p:spPr>
        <p:txBody>
          <a:bodyPr wrap="square" rtlCol="0">
            <a:spAutoFit/>
          </a:bodyPr>
          <a:lstStyle/>
          <a:p>
            <a:r>
              <a:rPr lang="en-US" sz="1400" dirty="0">
                <a:latin typeface="Bell MT" panose="02020503060305020303" pitchFamily="18" charset="0"/>
              </a:rPr>
              <a:t>Identifies states that have the largest increase in cultivated area for a specific crop between two years</a:t>
            </a:r>
            <a:endParaRPr lang="en-IN" sz="1400" dirty="0">
              <a:latin typeface="Bell MT" panose="02020503060305020303" pitchFamily="18" charset="0"/>
            </a:endParaRPr>
          </a:p>
        </p:txBody>
      </p:sp>
      <p:pic>
        <p:nvPicPr>
          <p:cNvPr id="13" name="Picture Placeholder 12">
            <a:extLst>
              <a:ext uri="{FF2B5EF4-FFF2-40B4-BE49-F238E27FC236}">
                <a16:creationId xmlns:a16="http://schemas.microsoft.com/office/drawing/2014/main" id="{BD9319EF-1567-D0F2-D0AD-80FFC4C528F2}"/>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791" b="-911"/>
          <a:stretch/>
        </p:blipFill>
        <p:spPr>
          <a:xfrm>
            <a:off x="6871873" y="4510658"/>
            <a:ext cx="3958055" cy="22380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7167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8C9A-F2D2-5317-6EC3-13BD3B38861F}"/>
              </a:ext>
            </a:extLst>
          </p:cNvPr>
          <p:cNvSpPr>
            <a:spLocks noGrp="1"/>
          </p:cNvSpPr>
          <p:nvPr>
            <p:ph type="title"/>
          </p:nvPr>
        </p:nvSpPr>
        <p:spPr/>
        <p:txBody>
          <a:bodyPr/>
          <a:lstStyle/>
          <a:p>
            <a:r>
              <a:rPr lang="en-IN" dirty="0"/>
              <a:t>Key Findings</a:t>
            </a:r>
          </a:p>
        </p:txBody>
      </p:sp>
      <p:sp>
        <p:nvSpPr>
          <p:cNvPr id="3" name="Text Placeholder 2">
            <a:extLst>
              <a:ext uri="{FF2B5EF4-FFF2-40B4-BE49-F238E27FC236}">
                <a16:creationId xmlns:a16="http://schemas.microsoft.com/office/drawing/2014/main" id="{80332E32-544F-0B6D-53FA-EA7AF72463AC}"/>
              </a:ext>
            </a:extLst>
          </p:cNvPr>
          <p:cNvSpPr>
            <a:spLocks noGrp="1"/>
          </p:cNvSpPr>
          <p:nvPr>
            <p:ph type="body" sz="quarter" idx="12"/>
          </p:nvPr>
        </p:nvSpPr>
        <p:spPr/>
        <p:txBody>
          <a:bodyPr/>
          <a:lstStyle/>
          <a:p>
            <a:r>
              <a:rPr lang="en-IN" b="1" dirty="0"/>
              <a:t>YEARLY TRENDS</a:t>
            </a:r>
            <a:endParaRPr lang="en-IN" dirty="0"/>
          </a:p>
        </p:txBody>
      </p:sp>
      <p:sp>
        <p:nvSpPr>
          <p:cNvPr id="4" name="Text Placeholder 3">
            <a:extLst>
              <a:ext uri="{FF2B5EF4-FFF2-40B4-BE49-F238E27FC236}">
                <a16:creationId xmlns:a16="http://schemas.microsoft.com/office/drawing/2014/main" id="{2ED9F763-A72A-1B5B-938A-57B9885216A5}"/>
              </a:ext>
            </a:extLst>
          </p:cNvPr>
          <p:cNvSpPr>
            <a:spLocks noGrp="1"/>
          </p:cNvSpPr>
          <p:nvPr>
            <p:ph type="body" sz="quarter" idx="15"/>
          </p:nvPr>
        </p:nvSpPr>
        <p:spPr/>
        <p:txBody>
          <a:bodyPr/>
          <a:lstStyle/>
          <a:p>
            <a:r>
              <a:rPr lang="en-US" dirty="0"/>
              <a:t>Highest production was recorded in </a:t>
            </a:r>
            <a:r>
              <a:rPr lang="en-US" b="1" dirty="0"/>
              <a:t>2011</a:t>
            </a:r>
            <a:r>
              <a:rPr lang="en-US" dirty="0"/>
              <a:t> with 14.31 billion tones.</a:t>
            </a:r>
          </a:p>
          <a:p>
            <a:r>
              <a:rPr lang="en-US" dirty="0"/>
              <a:t>Production dropped significantly in </a:t>
            </a:r>
            <a:r>
              <a:rPr lang="en-US" b="1" dirty="0"/>
              <a:t>2012</a:t>
            </a:r>
            <a:r>
              <a:rPr lang="en-US" dirty="0"/>
              <a:t> and </a:t>
            </a:r>
            <a:r>
              <a:rPr lang="en-US" b="1" dirty="0"/>
              <a:t>2014.</a:t>
            </a:r>
          </a:p>
          <a:p>
            <a:r>
              <a:rPr lang="en-US" dirty="0"/>
              <a:t>Other years with high production include </a:t>
            </a:r>
            <a:r>
              <a:rPr lang="en-US" b="1" dirty="0"/>
              <a:t>2013</a:t>
            </a:r>
            <a:r>
              <a:rPr lang="en-US" dirty="0"/>
              <a:t> (12.90 billion tones) and </a:t>
            </a:r>
            <a:r>
              <a:rPr lang="en-US" b="1" dirty="0"/>
              <a:t>1999-2000</a:t>
            </a:r>
            <a:r>
              <a:rPr lang="en-US" dirty="0"/>
              <a:t> (approximately 6-7 billion tones).</a:t>
            </a:r>
            <a:endParaRPr lang="en-IN" b="1" dirty="0"/>
          </a:p>
        </p:txBody>
      </p:sp>
      <p:sp>
        <p:nvSpPr>
          <p:cNvPr id="5" name="Text Placeholder 4">
            <a:extLst>
              <a:ext uri="{FF2B5EF4-FFF2-40B4-BE49-F238E27FC236}">
                <a16:creationId xmlns:a16="http://schemas.microsoft.com/office/drawing/2014/main" id="{CD438176-D0FD-7C87-4045-37DCB4B68A80}"/>
              </a:ext>
            </a:extLst>
          </p:cNvPr>
          <p:cNvSpPr>
            <a:spLocks noGrp="1"/>
          </p:cNvSpPr>
          <p:nvPr>
            <p:ph type="body" sz="quarter" idx="16"/>
          </p:nvPr>
        </p:nvSpPr>
        <p:spPr/>
        <p:txBody>
          <a:bodyPr/>
          <a:lstStyle/>
          <a:p>
            <a:r>
              <a:rPr lang="en-IN" dirty="0"/>
              <a:t>REGIONAL INSIGHTS</a:t>
            </a:r>
          </a:p>
        </p:txBody>
      </p:sp>
      <p:sp>
        <p:nvSpPr>
          <p:cNvPr id="6" name="Text Placeholder 5">
            <a:extLst>
              <a:ext uri="{FF2B5EF4-FFF2-40B4-BE49-F238E27FC236}">
                <a16:creationId xmlns:a16="http://schemas.microsoft.com/office/drawing/2014/main" id="{47031D89-8CE9-3186-F722-771614873EDF}"/>
              </a:ext>
            </a:extLst>
          </p:cNvPr>
          <p:cNvSpPr>
            <a:spLocks noGrp="1"/>
          </p:cNvSpPr>
          <p:nvPr>
            <p:ph type="body" sz="quarter" idx="17"/>
          </p:nvPr>
        </p:nvSpPr>
        <p:spPr/>
        <p:txBody>
          <a:bodyPr/>
          <a:lstStyle/>
          <a:p>
            <a:r>
              <a:rPr lang="en-US" dirty="0"/>
              <a:t>Kerala(</a:t>
            </a:r>
            <a:r>
              <a:rPr lang="en-IN" dirty="0"/>
              <a:t>97.88 billion tonnes</a:t>
            </a:r>
            <a:r>
              <a:rPr lang="en-US" dirty="0"/>
              <a:t>), Andhra Pradesh(</a:t>
            </a:r>
            <a:r>
              <a:rPr lang="en-IN" dirty="0"/>
              <a:t>17.32 billion tonnes</a:t>
            </a:r>
            <a:r>
              <a:rPr lang="en-US" dirty="0"/>
              <a:t>), and Tamil Nadu(</a:t>
            </a:r>
            <a:r>
              <a:rPr lang="en-IN" dirty="0"/>
              <a:t>12.08 billion tonnes</a:t>
            </a:r>
            <a:r>
              <a:rPr lang="en-US" dirty="0"/>
              <a:t>) are far ahead of other states, showing a strong contribution to overall production, likely driven by specific high-production crops.</a:t>
            </a:r>
          </a:p>
          <a:p>
            <a:r>
              <a:rPr lang="en-US" dirty="0"/>
              <a:t>Other notable states include </a:t>
            </a:r>
            <a:r>
              <a:rPr lang="en-US" b="1" dirty="0"/>
              <a:t>Uttar Pradesh</a:t>
            </a:r>
            <a:r>
              <a:rPr lang="en-US" dirty="0"/>
              <a:t> (3.23 billion tones), </a:t>
            </a:r>
            <a:r>
              <a:rPr lang="en-US" b="1" dirty="0"/>
              <a:t>Assam</a:t>
            </a:r>
            <a:r>
              <a:rPr lang="en-US" dirty="0"/>
              <a:t> (2.11 billion tones), and </a:t>
            </a:r>
            <a:r>
              <a:rPr lang="en-US" b="1" dirty="0"/>
              <a:t>West Bengal</a:t>
            </a:r>
            <a:r>
              <a:rPr lang="en-US" dirty="0"/>
              <a:t> (1.40 billion tones).</a:t>
            </a:r>
          </a:p>
        </p:txBody>
      </p:sp>
      <p:sp>
        <p:nvSpPr>
          <p:cNvPr id="7" name="Text Placeholder 6">
            <a:extLst>
              <a:ext uri="{FF2B5EF4-FFF2-40B4-BE49-F238E27FC236}">
                <a16:creationId xmlns:a16="http://schemas.microsoft.com/office/drawing/2014/main" id="{E7DB22B2-1008-574B-90CA-787FB0881319}"/>
              </a:ext>
            </a:extLst>
          </p:cNvPr>
          <p:cNvSpPr>
            <a:spLocks noGrp="1"/>
          </p:cNvSpPr>
          <p:nvPr>
            <p:ph type="body" sz="quarter" idx="18"/>
          </p:nvPr>
        </p:nvSpPr>
        <p:spPr>
          <a:xfrm>
            <a:off x="8423121" y="3233186"/>
            <a:ext cx="3302714" cy="360000"/>
          </a:xfrm>
        </p:spPr>
        <p:txBody>
          <a:bodyPr>
            <a:noAutofit/>
          </a:bodyPr>
          <a:lstStyle/>
          <a:p>
            <a:r>
              <a:rPr lang="en-US" dirty="0"/>
              <a:t>PRODUCTION INSIGHTS(Crop wise)</a:t>
            </a:r>
            <a:endParaRPr lang="en-IN" dirty="0"/>
          </a:p>
        </p:txBody>
      </p:sp>
      <p:sp>
        <p:nvSpPr>
          <p:cNvPr id="8" name="Text Placeholder 7">
            <a:extLst>
              <a:ext uri="{FF2B5EF4-FFF2-40B4-BE49-F238E27FC236}">
                <a16:creationId xmlns:a16="http://schemas.microsoft.com/office/drawing/2014/main" id="{DBAB865D-4C55-B39F-44FF-A7F138D8613D}"/>
              </a:ext>
            </a:extLst>
          </p:cNvPr>
          <p:cNvSpPr>
            <a:spLocks noGrp="1"/>
          </p:cNvSpPr>
          <p:nvPr>
            <p:ph type="body" sz="quarter" idx="19"/>
          </p:nvPr>
        </p:nvSpPr>
        <p:spPr/>
        <p:txBody>
          <a:bodyPr/>
          <a:lstStyle/>
          <a:p>
            <a:r>
              <a:rPr lang="en-US" dirty="0"/>
              <a:t>Whole Year crops have the highest total production, with 134.42 billion tones.</a:t>
            </a:r>
          </a:p>
          <a:p>
            <a:r>
              <a:rPr lang="en-US" dirty="0"/>
              <a:t>Kharif season production is significant at 4.03 billion tones, followed by Rabi season with 2.05 billion tones.</a:t>
            </a:r>
          </a:p>
          <a:p>
            <a:r>
              <a:rPr lang="en-US" dirty="0"/>
              <a:t>Other seasons (Autumn, Summer, Winter) contribute smaller amounts in comparison.</a:t>
            </a:r>
            <a:endParaRPr lang="en-IN" dirty="0"/>
          </a:p>
        </p:txBody>
      </p:sp>
    </p:spTree>
    <p:extLst>
      <p:ext uri="{BB962C8B-B14F-4D97-AF65-F5344CB8AC3E}">
        <p14:creationId xmlns:p14="http://schemas.microsoft.com/office/powerpoint/2010/main" val="178830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0002D5-C9C8-55D3-95B2-158355E1B217}"/>
              </a:ext>
            </a:extLst>
          </p:cNvPr>
          <p:cNvSpPr txBox="1"/>
          <p:nvPr/>
        </p:nvSpPr>
        <p:spPr>
          <a:xfrm>
            <a:off x="3747248" y="2481607"/>
            <a:ext cx="4258235" cy="2308324"/>
          </a:xfrm>
          <a:prstGeom prst="rect">
            <a:avLst/>
          </a:prstGeom>
          <a:noFill/>
        </p:spPr>
        <p:txBody>
          <a:bodyPr wrap="square" rtlCol="0">
            <a:spAutoFit/>
          </a:bodyPr>
          <a:lstStyle/>
          <a:p>
            <a:r>
              <a:rPr lang="en-US" sz="7200" b="1" dirty="0">
                <a:latin typeface="Bell MT" panose="02020503060305020303" pitchFamily="18" charset="0"/>
              </a:rPr>
              <a:t>Thank</a:t>
            </a:r>
          </a:p>
          <a:p>
            <a:r>
              <a:rPr lang="en-US" sz="7200" b="1" dirty="0">
                <a:latin typeface="Bell MT" panose="02020503060305020303" pitchFamily="18" charset="0"/>
              </a:rPr>
              <a:t>          you</a:t>
            </a:r>
            <a:endParaRPr lang="en-IN" sz="7200" b="1" dirty="0">
              <a:latin typeface="Bell MT" panose="02020503060305020303" pitchFamily="18" charset="0"/>
            </a:endParaRPr>
          </a:p>
        </p:txBody>
      </p:sp>
    </p:spTree>
    <p:extLst>
      <p:ext uri="{BB962C8B-B14F-4D97-AF65-F5344CB8AC3E}">
        <p14:creationId xmlns:p14="http://schemas.microsoft.com/office/powerpoint/2010/main" val="206975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FBBD-4AE9-5B00-38F3-8F6AB562D073}"/>
              </a:ext>
            </a:extLst>
          </p:cNvPr>
          <p:cNvSpPr>
            <a:spLocks noGrp="1"/>
          </p:cNvSpPr>
          <p:nvPr>
            <p:ph type="title"/>
          </p:nvPr>
        </p:nvSpPr>
        <p:spPr/>
        <p:txBody>
          <a:bodyPr/>
          <a:lstStyle/>
          <a:p>
            <a:r>
              <a:rPr lang="en-IN"/>
              <a:t>Objective of Study</a:t>
            </a:r>
          </a:p>
        </p:txBody>
      </p:sp>
      <p:sp>
        <p:nvSpPr>
          <p:cNvPr id="3" name="Text Placeholder 2">
            <a:extLst>
              <a:ext uri="{FF2B5EF4-FFF2-40B4-BE49-F238E27FC236}">
                <a16:creationId xmlns:a16="http://schemas.microsoft.com/office/drawing/2014/main" id="{C2880616-451A-4A6D-1C04-A450C75AA961}"/>
              </a:ext>
            </a:extLst>
          </p:cNvPr>
          <p:cNvSpPr>
            <a:spLocks noGrp="1"/>
          </p:cNvSpPr>
          <p:nvPr>
            <p:ph type="body" sz="quarter" idx="10"/>
          </p:nvPr>
        </p:nvSpPr>
        <p:spPr>
          <a:xfrm>
            <a:off x="550862" y="3835401"/>
            <a:ext cx="6180138" cy="2395070"/>
          </a:xfrm>
        </p:spPr>
        <p:txBody>
          <a:bodyPr>
            <a:noAutofit/>
          </a:bodyPr>
          <a:lstStyle/>
          <a:p>
            <a:r>
              <a:rPr lang="en-US" sz="1400" dirty="0">
                <a:latin typeface="Bell MT" panose="02020503060305020303" pitchFamily="18" charset="0"/>
              </a:rPr>
              <a:t>This study aims to derive insights into crop performance, focusing on historical trends and significant factors impacting agricultural productivity. This project analyzes agricultural crop production data from various states and districts in India over multiple years. The objective is to derive valuable insights into the performance of different crops, their production trends, and the efficiency of land use (yield) using </a:t>
            </a:r>
            <a:r>
              <a:rPr lang="en-US" sz="1400" b="1" dirty="0">
                <a:latin typeface="Bell MT" panose="02020503060305020303" pitchFamily="18" charset="0"/>
              </a:rPr>
              <a:t>SQL</a:t>
            </a:r>
            <a:r>
              <a:rPr lang="en-US" sz="1400" dirty="0">
                <a:latin typeface="Bell MT" panose="02020503060305020303" pitchFamily="18" charset="0"/>
              </a:rPr>
              <a:t> and visualize the findings using </a:t>
            </a:r>
            <a:r>
              <a:rPr lang="en-US" sz="1400" b="1" dirty="0">
                <a:latin typeface="Bell MT" panose="02020503060305020303" pitchFamily="18" charset="0"/>
              </a:rPr>
              <a:t>Power BI/Tableau</a:t>
            </a:r>
            <a:r>
              <a:rPr lang="en-US" sz="1400" dirty="0">
                <a:latin typeface="Bell MT" panose="02020503060305020303" pitchFamily="18" charset="0"/>
              </a:rPr>
              <a:t>. The dataset includes detailed information such as crop type, area cultivated, production quantity, season, and year, making it ideal for advanced data analysis and reporting.</a:t>
            </a:r>
            <a:endParaRPr lang="en-IN" sz="1400" dirty="0">
              <a:latin typeface="Bell MT" panose="02020503060305020303" pitchFamily="18" charset="0"/>
            </a:endParaRPr>
          </a:p>
        </p:txBody>
      </p:sp>
      <p:pic>
        <p:nvPicPr>
          <p:cNvPr id="6" name="Picture Placeholder 5">
            <a:extLst>
              <a:ext uri="{FF2B5EF4-FFF2-40B4-BE49-F238E27FC236}">
                <a16:creationId xmlns:a16="http://schemas.microsoft.com/office/drawing/2014/main" id="{2BC79791-049A-1DC6-E734-1BA68AE86109}"/>
              </a:ext>
            </a:extLst>
          </p:cNvPr>
          <p:cNvPicPr>
            <a:picLocks noGrp="1" noChangeAspect="1"/>
          </p:cNvPicPr>
          <p:nvPr>
            <p:ph type="pic" sz="quarter" idx="12"/>
          </p:nvPr>
        </p:nvPicPr>
        <p:blipFill>
          <a:blip r:embed="rId2"/>
          <a:srcRect l="22673" r="22673"/>
          <a:stretch>
            <a:fillRect/>
          </a:stretch>
        </p:blipFill>
        <p:spPr/>
      </p:pic>
      <p:sp>
        <p:nvSpPr>
          <p:cNvPr id="5" name="Text Placeholder 4">
            <a:extLst>
              <a:ext uri="{FF2B5EF4-FFF2-40B4-BE49-F238E27FC236}">
                <a16:creationId xmlns:a16="http://schemas.microsoft.com/office/drawing/2014/main" id="{64C34511-1C78-7C7F-2C52-596C07798D2C}"/>
              </a:ext>
            </a:extLst>
          </p:cNvPr>
          <p:cNvSpPr>
            <a:spLocks noGrp="1"/>
          </p:cNvSpPr>
          <p:nvPr>
            <p:ph type="body" sz="quarter" idx="15"/>
          </p:nvPr>
        </p:nvSpPr>
        <p:spPr/>
        <p:txBody>
          <a:bodyPr/>
          <a:lstStyle/>
          <a:p>
            <a:r>
              <a:rPr lang="en-IN" dirty="0"/>
              <a:t>PURPOSE OF THE RESEARCH</a:t>
            </a:r>
          </a:p>
        </p:txBody>
      </p:sp>
    </p:spTree>
    <p:extLst>
      <p:ext uri="{BB962C8B-B14F-4D97-AF65-F5344CB8AC3E}">
        <p14:creationId xmlns:p14="http://schemas.microsoft.com/office/powerpoint/2010/main" val="212802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33400" y="5080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solidFill>
                  <a:schemeClr val="accent2">
                    <a:lumMod val="75000"/>
                  </a:schemeClr>
                </a:solidFill>
                <a:latin typeface="Montserrat ExtraBold"/>
              </a:rPr>
              <a:t>Data Overview</a:t>
            </a:r>
          </a:p>
        </p:txBody>
      </p:sp>
      <p:sp>
        <p:nvSpPr>
          <p:cNvPr id="4" name="Shape 1"/>
          <p:cNvSpPr/>
          <p:nvPr/>
        </p:nvSpPr>
        <p:spPr>
          <a:xfrm>
            <a:off x="1219200" y="1219200"/>
            <a:ext cx="1219200" cy="1219200"/>
          </a:xfrm>
          <a:prstGeom prst="line">
            <a:avLst/>
          </a:prstGeom>
          <a:noFill/>
          <a:ln/>
        </p:spPr>
      </p:sp>
      <p:sp>
        <p:nvSpPr>
          <p:cNvPr id="5" name="TextBox 4">
            <a:extLst>
              <a:ext uri="{FF2B5EF4-FFF2-40B4-BE49-F238E27FC236}">
                <a16:creationId xmlns:a16="http://schemas.microsoft.com/office/drawing/2014/main" id="{A803A41F-C91E-C742-E6DE-3BC1308F608C}"/>
              </a:ext>
            </a:extLst>
          </p:cNvPr>
          <p:cNvSpPr txBox="1"/>
          <p:nvPr/>
        </p:nvSpPr>
        <p:spPr>
          <a:xfrm>
            <a:off x="533399" y="1797251"/>
            <a:ext cx="10878671" cy="3693319"/>
          </a:xfrm>
          <a:prstGeom prst="rect">
            <a:avLst/>
          </a:prstGeom>
          <a:noFill/>
        </p:spPr>
        <p:txBody>
          <a:bodyPr wrap="square" rtlCol="0">
            <a:spAutoFit/>
          </a:bodyPr>
          <a:lstStyle/>
          <a:p>
            <a:r>
              <a:rPr lang="en-US" b="1" dirty="0">
                <a:latin typeface="Bell MT" panose="02020503060305020303" pitchFamily="18" charset="0"/>
              </a:rPr>
              <a:t>State_Name</a:t>
            </a:r>
            <a:r>
              <a:rPr lang="en-US" dirty="0">
                <a:latin typeface="Bell MT" panose="02020503060305020303" pitchFamily="18" charset="0"/>
              </a:rPr>
              <a:t>: Name of the state where the crop was grown.</a:t>
            </a:r>
          </a:p>
          <a:p>
            <a:endParaRPr lang="en-US" dirty="0">
              <a:latin typeface="Bell MT" panose="02020503060305020303" pitchFamily="18" charset="0"/>
            </a:endParaRPr>
          </a:p>
          <a:p>
            <a:r>
              <a:rPr lang="en-US" b="1" dirty="0">
                <a:latin typeface="Bell MT" panose="02020503060305020303" pitchFamily="18" charset="0"/>
              </a:rPr>
              <a:t>District_Name</a:t>
            </a:r>
            <a:r>
              <a:rPr lang="en-US" dirty="0">
                <a:latin typeface="Bell MT" panose="02020503060305020303" pitchFamily="18" charset="0"/>
              </a:rPr>
              <a:t>: District within the state.</a:t>
            </a:r>
          </a:p>
          <a:p>
            <a:endParaRPr lang="en-US" dirty="0">
              <a:latin typeface="Bell MT" panose="02020503060305020303" pitchFamily="18" charset="0"/>
            </a:endParaRPr>
          </a:p>
          <a:p>
            <a:r>
              <a:rPr lang="en-US" b="1" dirty="0">
                <a:latin typeface="Bell MT" panose="02020503060305020303" pitchFamily="18" charset="0"/>
              </a:rPr>
              <a:t>Crop_Year</a:t>
            </a:r>
            <a:r>
              <a:rPr lang="en-US" dirty="0">
                <a:latin typeface="Bell MT" panose="02020503060305020303" pitchFamily="18" charset="0"/>
              </a:rPr>
              <a:t>: Year of crop production.</a:t>
            </a:r>
          </a:p>
          <a:p>
            <a:endParaRPr lang="en-US" dirty="0">
              <a:latin typeface="Bell MT" panose="02020503060305020303" pitchFamily="18" charset="0"/>
            </a:endParaRPr>
          </a:p>
          <a:p>
            <a:r>
              <a:rPr lang="en-US" b="1" dirty="0">
                <a:latin typeface="Bell MT" panose="02020503060305020303" pitchFamily="18" charset="0"/>
              </a:rPr>
              <a:t>Season</a:t>
            </a:r>
            <a:r>
              <a:rPr lang="en-US" dirty="0">
                <a:latin typeface="Bell MT" panose="02020503060305020303" pitchFamily="18" charset="0"/>
              </a:rPr>
              <a:t>: Season in which the crop was grown (e.g., Kharif, Whole Year).</a:t>
            </a:r>
          </a:p>
          <a:p>
            <a:endParaRPr lang="en-US" dirty="0">
              <a:latin typeface="Bell MT" panose="02020503060305020303" pitchFamily="18" charset="0"/>
            </a:endParaRPr>
          </a:p>
          <a:p>
            <a:r>
              <a:rPr lang="en-US" b="1" dirty="0">
                <a:latin typeface="Bell MT" panose="02020503060305020303" pitchFamily="18" charset="0"/>
              </a:rPr>
              <a:t>Crop</a:t>
            </a:r>
            <a:r>
              <a:rPr lang="en-US" dirty="0">
                <a:latin typeface="Bell MT" panose="02020503060305020303" pitchFamily="18" charset="0"/>
              </a:rPr>
              <a:t>: Type of crop produced.</a:t>
            </a:r>
          </a:p>
          <a:p>
            <a:endParaRPr lang="en-US" dirty="0">
              <a:latin typeface="Bell MT" panose="02020503060305020303" pitchFamily="18" charset="0"/>
            </a:endParaRPr>
          </a:p>
          <a:p>
            <a:r>
              <a:rPr lang="en-US" b="1" dirty="0">
                <a:latin typeface="Bell MT" panose="02020503060305020303" pitchFamily="18" charset="0"/>
              </a:rPr>
              <a:t>Area</a:t>
            </a:r>
            <a:r>
              <a:rPr lang="en-US" dirty="0">
                <a:latin typeface="Bell MT" panose="02020503060305020303" pitchFamily="18" charset="0"/>
              </a:rPr>
              <a:t>: The area (presumably in hectares) used for cultivation.</a:t>
            </a:r>
          </a:p>
          <a:p>
            <a:endParaRPr lang="en-US" dirty="0">
              <a:latin typeface="Bell MT" panose="02020503060305020303" pitchFamily="18" charset="0"/>
            </a:endParaRPr>
          </a:p>
          <a:p>
            <a:r>
              <a:rPr lang="en-US" b="1" dirty="0">
                <a:latin typeface="Bell MT" panose="02020503060305020303" pitchFamily="18" charset="0"/>
              </a:rPr>
              <a:t>Production</a:t>
            </a:r>
            <a:r>
              <a:rPr lang="en-US" dirty="0">
                <a:latin typeface="Bell MT" panose="02020503060305020303" pitchFamily="18" charset="0"/>
              </a:rPr>
              <a:t>: The crop production output (presumably in metric tons).</a:t>
            </a:r>
          </a:p>
        </p:txBody>
      </p:sp>
    </p:spTree>
    <p:extLst>
      <p:ext uri="{BB962C8B-B14F-4D97-AF65-F5344CB8AC3E}">
        <p14:creationId xmlns:p14="http://schemas.microsoft.com/office/powerpoint/2010/main" val="37065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D914E99-E3A0-C971-7320-8608F0868473}"/>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812" b="7812"/>
          <a:stretch/>
        </p:blipFill>
        <p:spPr>
          <a:xfrm>
            <a:off x="5916705" y="3258670"/>
            <a:ext cx="6096000" cy="3429000"/>
          </a:xfrm>
          <a:prstGeom prst="rect">
            <a:avLst/>
          </a:prstGeom>
          <a:ln>
            <a:noFill/>
          </a:ln>
          <a:effectLst>
            <a:outerShdw blurRad="190500" algn="tl" rotWithShape="0">
              <a:srgbClr val="000000">
                <a:alpha val="70000"/>
              </a:srgbClr>
            </a:outerShdw>
          </a:effectLst>
        </p:spPr>
      </p:pic>
      <p:sp>
        <p:nvSpPr>
          <p:cNvPr id="3" name="Text Placeholder 2">
            <a:extLst>
              <a:ext uri="{FF2B5EF4-FFF2-40B4-BE49-F238E27FC236}">
                <a16:creationId xmlns:a16="http://schemas.microsoft.com/office/drawing/2014/main" id="{D7A30B1F-2442-377F-EA90-E81B1A1A2531}"/>
              </a:ext>
            </a:extLst>
          </p:cNvPr>
          <p:cNvSpPr>
            <a:spLocks noGrp="1"/>
          </p:cNvSpPr>
          <p:nvPr>
            <p:ph type="body" sz="quarter" idx="13"/>
          </p:nvPr>
        </p:nvSpPr>
        <p:spPr>
          <a:xfrm>
            <a:off x="6636000" y="1084668"/>
            <a:ext cx="5010570" cy="959285"/>
          </a:xfrm>
        </p:spPr>
        <p:txBody>
          <a:bodyPr/>
          <a:lstStyle/>
          <a:p>
            <a:r>
              <a:rPr lang="en-US" dirty="0"/>
              <a:t>The analysis covers major crops such as coconut, rice, and corn that dominate production in various regions. These crops are typically studied in depth to understand their growth patterns, yield potential, disease resistance, and adaptability to changing climates.</a:t>
            </a:r>
            <a:endParaRPr lang="en-IN" dirty="0"/>
          </a:p>
        </p:txBody>
      </p:sp>
      <p:sp>
        <p:nvSpPr>
          <p:cNvPr id="4" name="Text Placeholder 3">
            <a:extLst>
              <a:ext uri="{FF2B5EF4-FFF2-40B4-BE49-F238E27FC236}">
                <a16:creationId xmlns:a16="http://schemas.microsoft.com/office/drawing/2014/main" id="{935B62AB-24B9-1390-0502-780B72AFE0D3}"/>
              </a:ext>
            </a:extLst>
          </p:cNvPr>
          <p:cNvSpPr>
            <a:spLocks noGrp="1"/>
          </p:cNvSpPr>
          <p:nvPr>
            <p:ph type="body" sz="quarter" idx="14"/>
          </p:nvPr>
        </p:nvSpPr>
        <p:spPr/>
        <p:txBody>
          <a:bodyPr/>
          <a:lstStyle/>
          <a:p>
            <a:r>
              <a:rPr lang="en-IN" dirty="0"/>
              <a:t>KEY CROPS STUDIED</a:t>
            </a:r>
          </a:p>
        </p:txBody>
      </p:sp>
      <p:sp>
        <p:nvSpPr>
          <p:cNvPr id="5" name="Text Placeholder 4">
            <a:extLst>
              <a:ext uri="{FF2B5EF4-FFF2-40B4-BE49-F238E27FC236}">
                <a16:creationId xmlns:a16="http://schemas.microsoft.com/office/drawing/2014/main" id="{3D71A199-718D-541B-38AD-10F75B342627}"/>
              </a:ext>
            </a:extLst>
          </p:cNvPr>
          <p:cNvSpPr>
            <a:spLocks noGrp="1"/>
          </p:cNvSpPr>
          <p:nvPr>
            <p:ph type="body" sz="quarter" idx="15"/>
          </p:nvPr>
        </p:nvSpPr>
        <p:spPr/>
        <p:txBody>
          <a:bodyPr/>
          <a:lstStyle/>
          <a:p>
            <a:r>
              <a:rPr lang="en-US" dirty="0"/>
              <a:t>These crops play a critical role in food security and economic stability, affecting millions of livelihoods globally. Their importance spans across multiple dimensions, from providing food and nutrition to fueling industries and global trade.</a:t>
            </a:r>
            <a:endParaRPr lang="en-IN" dirty="0"/>
          </a:p>
        </p:txBody>
      </p:sp>
      <p:sp>
        <p:nvSpPr>
          <p:cNvPr id="6" name="Text Placeholder 5">
            <a:extLst>
              <a:ext uri="{FF2B5EF4-FFF2-40B4-BE49-F238E27FC236}">
                <a16:creationId xmlns:a16="http://schemas.microsoft.com/office/drawing/2014/main" id="{323AB23D-8913-C347-987A-A302C4B99FE1}"/>
              </a:ext>
            </a:extLst>
          </p:cNvPr>
          <p:cNvSpPr>
            <a:spLocks noGrp="1"/>
          </p:cNvSpPr>
          <p:nvPr>
            <p:ph type="body" sz="quarter" idx="16"/>
          </p:nvPr>
        </p:nvSpPr>
        <p:spPr/>
        <p:txBody>
          <a:bodyPr/>
          <a:lstStyle/>
          <a:p>
            <a:r>
              <a:rPr lang="en-IN" dirty="0"/>
              <a:t>SIGNIFICANCE OF CROPS</a:t>
            </a:r>
          </a:p>
        </p:txBody>
      </p:sp>
      <p:sp>
        <p:nvSpPr>
          <p:cNvPr id="7" name="Title 6">
            <a:extLst>
              <a:ext uri="{FF2B5EF4-FFF2-40B4-BE49-F238E27FC236}">
                <a16:creationId xmlns:a16="http://schemas.microsoft.com/office/drawing/2014/main" id="{747815F1-93D8-EF1D-2C15-65854339C3AF}"/>
              </a:ext>
            </a:extLst>
          </p:cNvPr>
          <p:cNvSpPr>
            <a:spLocks noGrp="1"/>
          </p:cNvSpPr>
          <p:nvPr>
            <p:ph type="title"/>
          </p:nvPr>
        </p:nvSpPr>
        <p:spPr/>
        <p:txBody>
          <a:bodyPr/>
          <a:lstStyle/>
          <a:p>
            <a:r>
              <a:rPr lang="en-IN" dirty="0"/>
              <a:t>Crops Analysed</a:t>
            </a:r>
          </a:p>
        </p:txBody>
      </p:sp>
    </p:spTree>
    <p:extLst>
      <p:ext uri="{BB962C8B-B14F-4D97-AF65-F5344CB8AC3E}">
        <p14:creationId xmlns:p14="http://schemas.microsoft.com/office/powerpoint/2010/main" val="39545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FA99D21-9C3B-126F-8E7D-9ABE4FF02F8E}"/>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1875" b="21875"/>
          <a:stretch>
            <a:fillRect/>
          </a:stretch>
        </p:blipFill>
        <p:spPr>
          <a:xfrm>
            <a:off x="3047999" y="3115236"/>
            <a:ext cx="6096000" cy="3429000"/>
          </a:xfrm>
          <a:prstGeom prst="rect">
            <a:avLst/>
          </a:prstGeom>
          <a:ln>
            <a:noFill/>
          </a:ln>
          <a:effectLst>
            <a:outerShdw blurRad="190500" algn="tl" rotWithShape="0">
              <a:srgbClr val="000000">
                <a:alpha val="70000"/>
              </a:srgbClr>
            </a:outerShdw>
          </a:effectLst>
        </p:spPr>
      </p:pic>
      <p:sp>
        <p:nvSpPr>
          <p:cNvPr id="7" name="Title 6">
            <a:extLst>
              <a:ext uri="{FF2B5EF4-FFF2-40B4-BE49-F238E27FC236}">
                <a16:creationId xmlns:a16="http://schemas.microsoft.com/office/drawing/2014/main" id="{342412F3-4624-BC72-358A-F23BF8E0641A}"/>
              </a:ext>
            </a:extLst>
          </p:cNvPr>
          <p:cNvSpPr>
            <a:spLocks noGrp="1"/>
          </p:cNvSpPr>
          <p:nvPr>
            <p:ph type="title"/>
          </p:nvPr>
        </p:nvSpPr>
        <p:spPr>
          <a:xfrm>
            <a:off x="1231938" y="866111"/>
            <a:ext cx="9728123" cy="2879725"/>
          </a:xfrm>
        </p:spPr>
        <p:txBody>
          <a:bodyPr/>
          <a:lstStyle/>
          <a:p>
            <a:pPr algn="ctr"/>
            <a:r>
              <a:rPr lang="en-US" dirty="0"/>
              <a:t>SQL Queries To Find Key Insights</a:t>
            </a:r>
            <a:br>
              <a:rPr lang="en-US" dirty="0"/>
            </a:br>
            <a:br>
              <a:rPr lang="en-US" dirty="0"/>
            </a:br>
            <a:endParaRPr lang="en-IN" dirty="0"/>
          </a:p>
        </p:txBody>
      </p:sp>
    </p:spTree>
    <p:extLst>
      <p:ext uri="{BB962C8B-B14F-4D97-AF65-F5344CB8AC3E}">
        <p14:creationId xmlns:p14="http://schemas.microsoft.com/office/powerpoint/2010/main" val="399742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333021-83CB-3993-70D2-86D8632894E4}"/>
              </a:ext>
            </a:extLst>
          </p:cNvPr>
          <p:cNvSpPr>
            <a:spLocks noGrp="1"/>
          </p:cNvSpPr>
          <p:nvPr>
            <p:ph type="body" sz="quarter" idx="13"/>
          </p:nvPr>
        </p:nvSpPr>
        <p:spPr>
          <a:xfrm>
            <a:off x="6464583" y="3495830"/>
            <a:ext cx="5010570" cy="3027955"/>
          </a:xfrm>
        </p:spPr>
        <p:txBody>
          <a:bodyPr>
            <a:normAutofit fontScale="92500"/>
          </a:bodyPr>
          <a:lstStyle/>
          <a:p>
            <a:pPr>
              <a:lnSpc>
                <a:spcPct val="160000"/>
              </a:lnSpc>
            </a:pPr>
            <a:r>
              <a:rPr lang="en-US" dirty="0"/>
              <a:t>This Query defines the crop yield for each crop in terms of production. In this first we are selecting the columns i.e., Crop, </a:t>
            </a:r>
            <a:r>
              <a:rPr lang="en-IN" dirty="0"/>
              <a:t>Area, Production, Round((Production/Area), 2) as Crop_yield from Crop_production table (that is defined while importing the data) then ordered the whole query according to the Crop_yield in descending order.</a:t>
            </a:r>
          </a:p>
          <a:p>
            <a:pPr>
              <a:lnSpc>
                <a:spcPct val="160000"/>
              </a:lnSpc>
              <a:spcBef>
                <a:spcPts val="0"/>
              </a:spcBef>
            </a:pPr>
            <a:endParaRPr lang="en-IN" dirty="0"/>
          </a:p>
          <a:p>
            <a:r>
              <a:rPr lang="en-IN" b="1" dirty="0">
                <a:solidFill>
                  <a:srgbClr val="FF0000"/>
                </a:solidFill>
              </a:rPr>
              <a:t>-- Round((Production/Area), 2) as Crop_yield --</a:t>
            </a:r>
            <a:endParaRPr lang="en-US" b="1" dirty="0">
              <a:solidFill>
                <a:srgbClr val="FF0000"/>
              </a:solidFill>
              <a:latin typeface="Consolas" panose="020B0609020204030204" pitchFamily="49" charset="0"/>
            </a:endParaRPr>
          </a:p>
          <a:p>
            <a:r>
              <a:rPr lang="en-IN" b="1" dirty="0">
                <a:solidFill>
                  <a:schemeClr val="tx1"/>
                </a:solidFill>
              </a:rPr>
              <a:t>Round – </a:t>
            </a:r>
            <a:r>
              <a:rPr lang="en-US" dirty="0">
                <a:solidFill>
                  <a:schemeClr val="tx1"/>
                </a:solidFill>
                <a:latin typeface="Nunito" panose="020F0502020204030204" pitchFamily="2" charset="0"/>
              </a:rPr>
              <a:t>This function</a:t>
            </a:r>
            <a:r>
              <a:rPr lang="en-US" i="0" dirty="0">
                <a:solidFill>
                  <a:schemeClr val="tx1"/>
                </a:solidFill>
                <a:effectLst/>
                <a:latin typeface="Nunito" panose="020F0502020204030204" pitchFamily="2" charset="0"/>
              </a:rPr>
              <a:t> rounds off a specified number to a decimal place.</a:t>
            </a:r>
          </a:p>
          <a:p>
            <a:r>
              <a:rPr lang="en-IN" b="1" dirty="0">
                <a:solidFill>
                  <a:schemeClr val="tx1"/>
                </a:solidFill>
              </a:rPr>
              <a:t>Production/Area – </a:t>
            </a:r>
            <a:r>
              <a:rPr lang="en-IN" dirty="0">
                <a:solidFill>
                  <a:schemeClr val="tx1"/>
                </a:solidFill>
              </a:rPr>
              <a:t>This finds the production per area.</a:t>
            </a:r>
          </a:p>
          <a:p>
            <a:r>
              <a:rPr lang="en-IN" b="1" dirty="0">
                <a:solidFill>
                  <a:schemeClr val="tx1"/>
                </a:solidFill>
              </a:rPr>
              <a:t>Crop_yield – </a:t>
            </a:r>
            <a:r>
              <a:rPr lang="en-IN" dirty="0">
                <a:solidFill>
                  <a:schemeClr val="tx1"/>
                </a:solidFill>
              </a:rPr>
              <a:t>Aliasing given to the column</a:t>
            </a:r>
          </a:p>
        </p:txBody>
      </p:sp>
      <p:sp>
        <p:nvSpPr>
          <p:cNvPr id="4" name="Text Placeholder 3">
            <a:extLst>
              <a:ext uri="{FF2B5EF4-FFF2-40B4-BE49-F238E27FC236}">
                <a16:creationId xmlns:a16="http://schemas.microsoft.com/office/drawing/2014/main" id="{50490BB4-76D8-AD0E-5FFF-E58AF1DC4DCD}"/>
              </a:ext>
            </a:extLst>
          </p:cNvPr>
          <p:cNvSpPr>
            <a:spLocks noGrp="1"/>
          </p:cNvSpPr>
          <p:nvPr>
            <p:ph type="body" sz="quarter" idx="14"/>
          </p:nvPr>
        </p:nvSpPr>
        <p:spPr>
          <a:xfrm>
            <a:off x="6470014" y="3091005"/>
            <a:ext cx="5005139" cy="360000"/>
          </a:xfrm>
        </p:spPr>
        <p:txBody>
          <a:bodyPr>
            <a:noAutofit/>
          </a:bodyPr>
          <a:lstStyle/>
          <a:p>
            <a:r>
              <a:rPr lang="en-US" sz="1600" dirty="0">
                <a:latin typeface="Bell MT" panose="02020503060305020303" pitchFamily="18" charset="0"/>
              </a:rPr>
              <a:t>Description</a:t>
            </a:r>
            <a:endParaRPr lang="en-IN" sz="1600" dirty="0">
              <a:latin typeface="Bell MT" panose="02020503060305020303" pitchFamily="18" charset="0"/>
            </a:endParaRPr>
          </a:p>
        </p:txBody>
      </p:sp>
      <p:sp>
        <p:nvSpPr>
          <p:cNvPr id="7" name="Title 6">
            <a:extLst>
              <a:ext uri="{FF2B5EF4-FFF2-40B4-BE49-F238E27FC236}">
                <a16:creationId xmlns:a16="http://schemas.microsoft.com/office/drawing/2014/main" id="{48F0730D-537C-FCBE-6ED8-F60662B228E3}"/>
              </a:ext>
            </a:extLst>
          </p:cNvPr>
          <p:cNvSpPr>
            <a:spLocks noGrp="1"/>
          </p:cNvSpPr>
          <p:nvPr>
            <p:ph type="title"/>
          </p:nvPr>
        </p:nvSpPr>
        <p:spPr>
          <a:xfrm>
            <a:off x="6464583" y="134471"/>
            <a:ext cx="5545136" cy="2357718"/>
          </a:xfrm>
        </p:spPr>
        <p:txBody>
          <a:bodyPr>
            <a:normAutofit fontScale="90000"/>
          </a:bodyPr>
          <a:lstStyle/>
          <a:p>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Calculate crop yield (production per unit area) to assess which crops are the most efficient in production</a:t>
            </a:r>
            <a:br>
              <a:rPr lang="en-IN" sz="1400" dirty="0">
                <a:solidFill>
                  <a:srgbClr val="0000FF"/>
                </a:solidFill>
                <a:latin typeface="Consolas" panose="020B0609020204030204" pitchFamily="49" charset="0"/>
              </a:rPr>
            </a:br>
            <a:br>
              <a:rPr lang="en-IN" sz="1400" dirty="0">
                <a:solidFill>
                  <a:srgbClr val="0000FF"/>
                </a:solidFill>
                <a:latin typeface="Consolas" panose="020B0609020204030204" pitchFamily="49" charset="0"/>
              </a:rPr>
            </a:br>
            <a:r>
              <a:rPr lang="en-IN" sz="1400" dirty="0">
                <a:solidFill>
                  <a:srgbClr val="0000FF"/>
                </a:solidFill>
                <a:latin typeface="Consolas" panose="020B0609020204030204" pitchFamily="49" charset="0"/>
              </a:rPr>
              <a:t>SELECT</a:t>
            </a: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Crop</a:t>
            </a:r>
            <a:r>
              <a:rPr lang="en-IN" sz="1400" dirty="0">
                <a:solidFill>
                  <a:srgbClr val="808080"/>
                </a:solidFill>
                <a:latin typeface="Consolas" panose="020B0609020204030204" pitchFamily="49" charset="0"/>
              </a:rPr>
              <a:t>,</a:t>
            </a: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Area</a:t>
            </a:r>
            <a:r>
              <a:rPr lang="en-IN" sz="1400" dirty="0">
                <a:solidFill>
                  <a:srgbClr val="808080"/>
                </a:solidFill>
                <a:latin typeface="Consolas" panose="020B0609020204030204" pitchFamily="49" charset="0"/>
              </a:rPr>
              <a:t>,</a:t>
            </a: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Production</a:t>
            </a:r>
            <a:r>
              <a:rPr lang="en-IN" sz="1400" dirty="0">
                <a:solidFill>
                  <a:srgbClr val="808080"/>
                </a:solidFill>
                <a:latin typeface="Consolas" panose="020B0609020204030204" pitchFamily="49" charset="0"/>
              </a:rPr>
              <a:t>,</a:t>
            </a: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ROUND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Production</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Area</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2</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Crop_yield</a:t>
            </a:r>
            <a:br>
              <a:rPr lang="en-US" sz="1400" dirty="0">
                <a:solidFill>
                  <a:srgbClr val="000000"/>
                </a:solidFill>
                <a:latin typeface="Consolas" panose="020B0609020204030204" pitchFamily="49" charset="0"/>
              </a:rPr>
            </a:br>
            <a:r>
              <a:rPr lang="en-IN" sz="1400" dirty="0">
                <a:solidFill>
                  <a:srgbClr val="0000FF"/>
                </a:solidFill>
                <a:latin typeface="Consolas" panose="020B0609020204030204" pitchFamily="49" charset="0"/>
              </a:rPr>
              <a:t>FROM</a:t>
            </a: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crop_production</a:t>
            </a:r>
            <a:br>
              <a:rPr lang="en-IN" sz="1400" dirty="0">
                <a:solidFill>
                  <a:srgbClr val="000000"/>
                </a:solidFill>
                <a:latin typeface="Consolas" panose="020B0609020204030204" pitchFamily="49" charset="0"/>
              </a:rPr>
            </a:br>
            <a:r>
              <a:rPr lang="en-IN" sz="1400" dirty="0">
                <a:solidFill>
                  <a:srgbClr val="0000FF"/>
                </a:solidFill>
                <a:latin typeface="Consolas" panose="020B0609020204030204" pitchFamily="49" charset="0"/>
              </a:rPr>
              <a:t>ORDER</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BY</a:t>
            </a: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Crop_yield </a:t>
            </a:r>
            <a:r>
              <a:rPr lang="en-IN" sz="1400" dirty="0">
                <a:solidFill>
                  <a:srgbClr val="0000FF"/>
                </a:solidFill>
                <a:latin typeface="Consolas" panose="020B0609020204030204" pitchFamily="49" charset="0"/>
              </a:rPr>
              <a:t>DESC</a:t>
            </a:r>
            <a:r>
              <a:rPr lang="en-IN" sz="1400" dirty="0">
                <a:solidFill>
                  <a:srgbClr val="808080"/>
                </a:solidFill>
                <a:latin typeface="Consolas" panose="020B0609020204030204" pitchFamily="49" charset="0"/>
              </a:rPr>
              <a:t>;</a:t>
            </a:r>
            <a:endParaRPr lang="en-IN" sz="1400" dirty="0"/>
          </a:p>
        </p:txBody>
      </p:sp>
      <p:pic>
        <p:nvPicPr>
          <p:cNvPr id="13" name="Picture Placeholder 12">
            <a:extLst>
              <a:ext uri="{FF2B5EF4-FFF2-40B4-BE49-F238E27FC236}">
                <a16:creationId xmlns:a16="http://schemas.microsoft.com/office/drawing/2014/main" id="{6113369F-2D29-7B7B-C74D-F261A62169C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18" b="209"/>
          <a:stretch/>
        </p:blipFill>
        <p:spPr>
          <a:xfrm>
            <a:off x="289858" y="580742"/>
            <a:ext cx="3700037" cy="6001315"/>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5AD23325-48F5-2010-9A23-FF7EDFD9D276}"/>
              </a:ext>
            </a:extLst>
          </p:cNvPr>
          <p:cNvSpPr txBox="1"/>
          <p:nvPr/>
        </p:nvSpPr>
        <p:spPr>
          <a:xfrm>
            <a:off x="262963" y="229155"/>
            <a:ext cx="1359648" cy="276999"/>
          </a:xfrm>
          <a:prstGeom prst="rect">
            <a:avLst/>
          </a:prstGeom>
          <a:noFill/>
        </p:spPr>
        <p:txBody>
          <a:bodyPr wrap="square" rtlCol="0">
            <a:spAutoFit/>
          </a:bodyPr>
          <a:lstStyle/>
          <a:p>
            <a:r>
              <a:rPr lang="en-US" sz="1200" b="1" dirty="0">
                <a:solidFill>
                  <a:srgbClr val="FF0000"/>
                </a:solidFill>
              </a:rPr>
              <a:t>Sample Output</a:t>
            </a:r>
            <a:endParaRPr lang="en-IN" sz="1200" b="1" dirty="0">
              <a:solidFill>
                <a:srgbClr val="FF0000"/>
              </a:solidFill>
            </a:endParaRPr>
          </a:p>
        </p:txBody>
      </p:sp>
    </p:spTree>
    <p:extLst>
      <p:ext uri="{BB962C8B-B14F-4D97-AF65-F5344CB8AC3E}">
        <p14:creationId xmlns:p14="http://schemas.microsoft.com/office/powerpoint/2010/main" val="25318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2B760-2673-37CC-FD7F-B7C052C02AE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3BC3198-4870-15A4-9EE9-05D30C170C49}"/>
              </a:ext>
            </a:extLst>
          </p:cNvPr>
          <p:cNvSpPr>
            <a:spLocks noGrp="1"/>
          </p:cNvSpPr>
          <p:nvPr>
            <p:ph type="body" sz="quarter" idx="13"/>
          </p:nvPr>
        </p:nvSpPr>
        <p:spPr>
          <a:xfrm>
            <a:off x="5861202" y="483283"/>
            <a:ext cx="6141153" cy="2564718"/>
          </a:xfrm>
        </p:spPr>
        <p:txBody>
          <a:bodyPr>
            <a:normAutofit fontScale="92500"/>
          </a:bodyPr>
          <a:lstStyle/>
          <a:p>
            <a:pPr>
              <a:lnSpc>
                <a:spcPct val="160000"/>
              </a:lnSpc>
            </a:pPr>
            <a:r>
              <a:rPr lang="en-US" sz="1050" dirty="0"/>
              <a:t>This Query calculates YOY percentage growth in crop Production. In this query we joining the table with itself(Self Join) to compare the previous year’s production with the current year’s production. First we are selecting State_Name, Crop, Crop_Year, Production(Current), Production(Previous) from the crop_production table then join it with itself with some case conditions.</a:t>
            </a:r>
            <a:endParaRPr lang="en-US" sz="1050" b="1" dirty="0">
              <a:solidFill>
                <a:srgbClr val="FF0000"/>
              </a:solidFill>
              <a:latin typeface="Consolas" panose="020B0609020204030204" pitchFamily="49" charset="0"/>
            </a:endParaRPr>
          </a:p>
          <a:p>
            <a:pPr>
              <a:lnSpc>
                <a:spcPct val="100000"/>
              </a:lnSpc>
            </a:pPr>
            <a:r>
              <a:rPr lang="en-US" sz="1050" b="1" dirty="0">
                <a:solidFill>
                  <a:srgbClr val="FF0000"/>
                </a:solidFill>
                <a:latin typeface="Consolas" panose="020B0609020204030204" pitchFamily="49" charset="0"/>
              </a:rPr>
              <a:t>Case – </a:t>
            </a:r>
            <a:r>
              <a:rPr lang="en-US" sz="1050" dirty="0">
                <a:solidFill>
                  <a:schemeClr val="tx1"/>
                </a:solidFill>
                <a:latin typeface="Consolas" panose="020B0609020204030204" pitchFamily="49" charset="0"/>
              </a:rPr>
              <a:t>Condition when previous Production is more than 0</a:t>
            </a:r>
          </a:p>
          <a:p>
            <a:pPr>
              <a:lnSpc>
                <a:spcPct val="100000"/>
              </a:lnSpc>
            </a:pPr>
            <a:r>
              <a:rPr lang="en-US" sz="1050" b="1" dirty="0">
                <a:solidFill>
                  <a:srgbClr val="FF0000"/>
                </a:solidFill>
                <a:latin typeface="Consolas" panose="020B0609020204030204" pitchFamily="49" charset="0"/>
              </a:rPr>
              <a:t>((current_year.production - previous.production)/previous.production)*100 </a:t>
            </a:r>
            <a:r>
              <a:rPr lang="en-US" sz="1050" dirty="0">
                <a:solidFill>
                  <a:srgbClr val="FF0000"/>
                </a:solidFill>
                <a:latin typeface="Consolas" panose="020B0609020204030204" pitchFamily="49" charset="0"/>
              </a:rPr>
              <a:t>– </a:t>
            </a:r>
            <a:r>
              <a:rPr lang="en-US" sz="1050" dirty="0">
                <a:solidFill>
                  <a:schemeClr val="tx1"/>
                </a:solidFill>
                <a:latin typeface="Consolas" panose="020B0609020204030204" pitchFamily="49" charset="0"/>
              </a:rPr>
              <a:t>change percentage</a:t>
            </a:r>
          </a:p>
          <a:p>
            <a:pPr>
              <a:lnSpc>
                <a:spcPct val="160000"/>
              </a:lnSpc>
            </a:pPr>
            <a:r>
              <a:rPr lang="en-US" sz="1050" b="1" dirty="0">
                <a:solidFill>
                  <a:srgbClr val="FF0000"/>
                </a:solidFill>
                <a:latin typeface="Consolas" panose="020B0609020204030204" pitchFamily="49" charset="0"/>
              </a:rPr>
              <a:t>Join</a:t>
            </a:r>
            <a:r>
              <a:rPr lang="en-US" sz="1050" dirty="0">
                <a:solidFill>
                  <a:schemeClr val="tx1"/>
                </a:solidFill>
                <a:latin typeface="Consolas" panose="020B0609020204030204" pitchFamily="49" charset="0"/>
              </a:rPr>
              <a:t> – Joins the table on one record ahead because of comparison</a:t>
            </a:r>
          </a:p>
          <a:p>
            <a:pPr>
              <a:lnSpc>
                <a:spcPct val="160000"/>
              </a:lnSpc>
            </a:pPr>
            <a:r>
              <a:rPr lang="en-US" sz="1050" b="1" dirty="0">
                <a:solidFill>
                  <a:srgbClr val="FF0000"/>
                </a:solidFill>
                <a:latin typeface="Consolas" panose="020B0609020204030204" pitchFamily="49" charset="0"/>
              </a:rPr>
              <a:t>Order by </a:t>
            </a:r>
            <a:r>
              <a:rPr lang="en-US" sz="1050" dirty="0">
                <a:solidFill>
                  <a:schemeClr val="tx1"/>
                </a:solidFill>
                <a:latin typeface="Consolas" panose="020B0609020204030204" pitchFamily="49" charset="0"/>
              </a:rPr>
              <a:t>– Orders the output according to the State_Name, Crop, Crop_year</a:t>
            </a:r>
          </a:p>
        </p:txBody>
      </p:sp>
      <p:sp>
        <p:nvSpPr>
          <p:cNvPr id="4" name="Text Placeholder 3">
            <a:extLst>
              <a:ext uri="{FF2B5EF4-FFF2-40B4-BE49-F238E27FC236}">
                <a16:creationId xmlns:a16="http://schemas.microsoft.com/office/drawing/2014/main" id="{91669C71-60E4-0CAB-0152-515100EB1592}"/>
              </a:ext>
            </a:extLst>
          </p:cNvPr>
          <p:cNvSpPr>
            <a:spLocks noGrp="1"/>
          </p:cNvSpPr>
          <p:nvPr>
            <p:ph type="body" sz="quarter" idx="14"/>
          </p:nvPr>
        </p:nvSpPr>
        <p:spPr>
          <a:xfrm>
            <a:off x="5861202" y="123688"/>
            <a:ext cx="1356174" cy="360000"/>
          </a:xfrm>
        </p:spPr>
        <p:txBody>
          <a:bodyPr>
            <a:noAutofit/>
          </a:bodyPr>
          <a:lstStyle/>
          <a:p>
            <a:r>
              <a:rPr lang="en-US" sz="1600" dirty="0">
                <a:latin typeface="Bell MT" panose="02020503060305020303" pitchFamily="18" charset="0"/>
              </a:rPr>
              <a:t>Description</a:t>
            </a:r>
            <a:endParaRPr lang="en-IN" sz="1600" dirty="0">
              <a:latin typeface="Bell MT" panose="02020503060305020303" pitchFamily="18" charset="0"/>
            </a:endParaRPr>
          </a:p>
        </p:txBody>
      </p:sp>
      <p:sp>
        <p:nvSpPr>
          <p:cNvPr id="7" name="Title 6">
            <a:extLst>
              <a:ext uri="{FF2B5EF4-FFF2-40B4-BE49-F238E27FC236}">
                <a16:creationId xmlns:a16="http://schemas.microsoft.com/office/drawing/2014/main" id="{58A81C53-40B6-DED0-057D-631C6E423356}"/>
              </a:ext>
            </a:extLst>
          </p:cNvPr>
          <p:cNvSpPr>
            <a:spLocks noGrp="1"/>
          </p:cNvSpPr>
          <p:nvPr>
            <p:ph type="title"/>
          </p:nvPr>
        </p:nvSpPr>
        <p:spPr>
          <a:xfrm>
            <a:off x="107577" y="152399"/>
            <a:ext cx="5545136" cy="4455460"/>
          </a:xfrm>
        </p:spPr>
        <p:txBody>
          <a:bodyPr>
            <a:normAutofit fontScale="90000"/>
          </a:bodyPr>
          <a:lstStyle/>
          <a:p>
            <a:br>
              <a:rPr lang="en-US" sz="1200" dirty="0">
                <a:solidFill>
                  <a:srgbClr val="008000"/>
                </a:solidFill>
                <a:latin typeface="Consolas" panose="020B0609020204030204" pitchFamily="49" charset="0"/>
              </a:rPr>
            </a:br>
            <a:br>
              <a:rPr lang="en-US" sz="1200" dirty="0">
                <a:solidFill>
                  <a:srgbClr val="008000"/>
                </a:solidFill>
                <a:latin typeface="Consolas" panose="020B0609020204030204" pitchFamily="49" charset="0"/>
              </a:rPr>
            </a:br>
            <a:br>
              <a:rPr lang="en-US" sz="1200" dirty="0">
                <a:solidFill>
                  <a:srgbClr val="008000"/>
                </a:solidFill>
                <a:latin typeface="Consolas" panose="020B0609020204030204" pitchFamily="49" charset="0"/>
              </a:rPr>
            </a:br>
            <a:br>
              <a:rPr lang="en-US" sz="1200" dirty="0">
                <a:solidFill>
                  <a:srgbClr val="008000"/>
                </a:solidFill>
                <a:latin typeface="Consolas" panose="020B0609020204030204" pitchFamily="49" charset="0"/>
              </a:rPr>
            </a:br>
            <a:br>
              <a:rPr lang="en-US" sz="1400" dirty="0">
                <a:solidFill>
                  <a:srgbClr val="008000"/>
                </a:solidFill>
                <a:latin typeface="Consolas" panose="020B0609020204030204" pitchFamily="49" charset="0"/>
              </a:rPr>
            </a:br>
            <a:r>
              <a:rPr lang="en-US" sz="1400" b="1" dirty="0">
                <a:solidFill>
                  <a:schemeClr val="tx1"/>
                </a:solidFill>
                <a:latin typeface="Bell MT" panose="02020503060305020303" pitchFamily="18" charset="0"/>
              </a:rPr>
              <a:t>Calculates the year-over-year percentage growth in crop production for each state and crop</a:t>
            </a:r>
            <a:br>
              <a:rPr lang="en-IN" sz="1400" dirty="0">
                <a:solidFill>
                  <a:srgbClr val="0000FF"/>
                </a:solidFill>
                <a:latin typeface="Consolas" panose="020B0609020204030204" pitchFamily="49" charset="0"/>
              </a:rPr>
            </a:br>
            <a:br>
              <a:rPr lang="en-IN" sz="1200" dirty="0">
                <a:solidFill>
                  <a:srgbClr val="0000FF"/>
                </a:solidFill>
                <a:latin typeface="Consolas" panose="020B0609020204030204" pitchFamily="49" charset="0"/>
              </a:rPr>
            </a:br>
            <a:br>
              <a:rPr lang="en-IN" sz="1200" dirty="0">
                <a:solidFill>
                  <a:srgbClr val="0000FF"/>
                </a:solidFill>
                <a:latin typeface="Consolas" panose="020B0609020204030204" pitchFamily="49"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State_Name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current_production</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previous_production</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case</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when</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previous</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 </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0</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then</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current_year</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100</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else</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null</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end</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yoy_growth_percentage</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crop_production current_year</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JOIN</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crop_production previous</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ON</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State_Name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State_Name</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AND</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AND</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Crop_Year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previous</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Crop_Year </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1</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ORDER</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State_Name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current_year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Crop_Year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Placeholder 7">
            <a:extLst>
              <a:ext uri="{FF2B5EF4-FFF2-40B4-BE49-F238E27FC236}">
                <a16:creationId xmlns:a16="http://schemas.microsoft.com/office/drawing/2014/main" id="{BDF15244-AAAE-7380-292F-D4843370745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98" b="16000"/>
          <a:stretch/>
        </p:blipFill>
        <p:spPr>
          <a:xfrm>
            <a:off x="5888097" y="3180123"/>
            <a:ext cx="5241909" cy="359719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E91ECCD4-A3E2-0C9C-8920-39B1B75A5646}"/>
              </a:ext>
            </a:extLst>
          </p:cNvPr>
          <p:cNvSpPr txBox="1"/>
          <p:nvPr/>
        </p:nvSpPr>
        <p:spPr>
          <a:xfrm rot="16200000">
            <a:off x="5069880" y="3547130"/>
            <a:ext cx="1226549" cy="246221"/>
          </a:xfrm>
          <a:prstGeom prst="rect">
            <a:avLst/>
          </a:prstGeom>
          <a:noFill/>
        </p:spPr>
        <p:txBody>
          <a:bodyPr wrap="square" rtlCol="0">
            <a:spAutoFit/>
          </a:bodyPr>
          <a:lstStyle/>
          <a:p>
            <a:r>
              <a:rPr lang="en-US" sz="1000" b="1" dirty="0">
                <a:solidFill>
                  <a:srgbClr val="FF0000"/>
                </a:solidFill>
              </a:rPr>
              <a:t>Sample Output</a:t>
            </a:r>
            <a:endParaRPr lang="en-IN" sz="1000" b="1" dirty="0">
              <a:solidFill>
                <a:srgbClr val="FF0000"/>
              </a:solidFill>
            </a:endParaRPr>
          </a:p>
        </p:txBody>
      </p:sp>
    </p:spTree>
    <p:extLst>
      <p:ext uri="{BB962C8B-B14F-4D97-AF65-F5344CB8AC3E}">
        <p14:creationId xmlns:p14="http://schemas.microsoft.com/office/powerpoint/2010/main" val="212794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68A1-B871-8A58-8A57-78CAB9A47DE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E5658BB-1595-3869-C5BB-573149786928}"/>
              </a:ext>
            </a:extLst>
          </p:cNvPr>
          <p:cNvSpPr>
            <a:spLocks noGrp="1"/>
          </p:cNvSpPr>
          <p:nvPr>
            <p:ph type="body" sz="quarter" idx="13"/>
          </p:nvPr>
        </p:nvSpPr>
        <p:spPr>
          <a:xfrm>
            <a:off x="5805112" y="474725"/>
            <a:ext cx="5010570" cy="2546382"/>
          </a:xfrm>
        </p:spPr>
        <p:txBody>
          <a:bodyPr>
            <a:normAutofit/>
          </a:bodyPr>
          <a:lstStyle/>
          <a:p>
            <a:pPr>
              <a:lnSpc>
                <a:spcPct val="160000"/>
              </a:lnSpc>
            </a:pPr>
            <a:r>
              <a:rPr lang="en-US" sz="1100" dirty="0">
                <a:solidFill>
                  <a:schemeClr val="tx1"/>
                </a:solidFill>
              </a:rPr>
              <a:t>This query is returning each state’s average yield and top states with highest average yield over multiple years.</a:t>
            </a:r>
            <a:endParaRPr lang="en-IN" sz="1100" dirty="0">
              <a:solidFill>
                <a:schemeClr val="tx1"/>
              </a:solidFill>
            </a:endParaRPr>
          </a:p>
          <a:p>
            <a:pPr>
              <a:lnSpc>
                <a:spcPct val="100000"/>
              </a:lnSpc>
            </a:pPr>
            <a:r>
              <a:rPr lang="en-US" sz="1100" dirty="0">
                <a:solidFill>
                  <a:schemeClr val="tx1"/>
                </a:solidFill>
              </a:rPr>
              <a:t>First we are creating a </a:t>
            </a:r>
            <a:r>
              <a:rPr lang="en-US" sz="1100" dirty="0">
                <a:solidFill>
                  <a:srgbClr val="FF0000"/>
                </a:solidFill>
              </a:rPr>
              <a:t>CTE</a:t>
            </a:r>
            <a:r>
              <a:rPr lang="en-US" sz="1100" dirty="0">
                <a:solidFill>
                  <a:schemeClr val="tx1"/>
                </a:solidFill>
              </a:rPr>
              <a:t>(Common Table Expression) in which we are selecting columns required with additional </a:t>
            </a:r>
            <a:r>
              <a:rPr lang="en-US" sz="1100" dirty="0">
                <a:solidFill>
                  <a:srgbClr val="FF0000"/>
                </a:solidFill>
              </a:rPr>
              <a:t>average yield </a:t>
            </a:r>
            <a:r>
              <a:rPr lang="en-US" sz="1100" dirty="0">
                <a:solidFill>
                  <a:schemeClr val="tx1"/>
                </a:solidFill>
              </a:rPr>
              <a:t>and a </a:t>
            </a:r>
            <a:r>
              <a:rPr lang="en-US" sz="1100" dirty="0">
                <a:solidFill>
                  <a:srgbClr val="FF0000"/>
                </a:solidFill>
              </a:rPr>
              <a:t>RANK</a:t>
            </a:r>
            <a:r>
              <a:rPr lang="en-US" sz="1100" dirty="0">
                <a:solidFill>
                  <a:schemeClr val="tx1"/>
                </a:solidFill>
              </a:rPr>
              <a:t> column then using </a:t>
            </a:r>
            <a:r>
              <a:rPr lang="en-US" sz="1100" dirty="0">
                <a:solidFill>
                  <a:srgbClr val="FF0000"/>
                </a:solidFill>
              </a:rPr>
              <a:t>group by </a:t>
            </a:r>
            <a:r>
              <a:rPr lang="en-US" sz="1100" dirty="0">
                <a:solidFill>
                  <a:schemeClr val="tx1"/>
                </a:solidFill>
              </a:rPr>
              <a:t>on columns</a:t>
            </a:r>
          </a:p>
          <a:p>
            <a:pPr>
              <a:lnSpc>
                <a:spcPct val="100000"/>
              </a:lnSpc>
            </a:pPr>
            <a:r>
              <a:rPr lang="en-US" sz="1100" b="1" dirty="0">
                <a:solidFill>
                  <a:srgbClr val="FF0000"/>
                </a:solidFill>
              </a:rPr>
              <a:t>CTE</a:t>
            </a:r>
            <a:r>
              <a:rPr lang="en-US" sz="1100" dirty="0">
                <a:solidFill>
                  <a:schemeClr val="tx1"/>
                </a:solidFill>
              </a:rPr>
              <a:t> -  It is used to reduce complexity between queries.</a:t>
            </a:r>
          </a:p>
          <a:p>
            <a:pPr>
              <a:lnSpc>
                <a:spcPct val="100000"/>
              </a:lnSpc>
            </a:pPr>
            <a:r>
              <a:rPr lang="en-US" sz="1100" b="1" dirty="0">
                <a:solidFill>
                  <a:srgbClr val="FF0000"/>
                </a:solidFill>
              </a:rPr>
              <a:t>Average</a:t>
            </a:r>
            <a:r>
              <a:rPr lang="en-US" sz="1100" dirty="0">
                <a:solidFill>
                  <a:schemeClr val="tx1"/>
                </a:solidFill>
              </a:rPr>
              <a:t> </a:t>
            </a:r>
            <a:r>
              <a:rPr lang="en-US" sz="1100" b="1" dirty="0">
                <a:solidFill>
                  <a:srgbClr val="FF0000"/>
                </a:solidFill>
              </a:rPr>
              <a:t>yield</a:t>
            </a:r>
            <a:r>
              <a:rPr lang="en-US" sz="1100" dirty="0">
                <a:solidFill>
                  <a:schemeClr val="tx1"/>
                </a:solidFill>
              </a:rPr>
              <a:t> – It is avg of production per area</a:t>
            </a:r>
          </a:p>
          <a:p>
            <a:pPr>
              <a:lnSpc>
                <a:spcPct val="100000"/>
              </a:lnSpc>
            </a:pPr>
            <a:r>
              <a:rPr lang="en-US" sz="1100" b="1" dirty="0">
                <a:solidFill>
                  <a:srgbClr val="FF0000"/>
                </a:solidFill>
              </a:rPr>
              <a:t>Rank</a:t>
            </a:r>
            <a:r>
              <a:rPr lang="en-US" sz="1100" dirty="0">
                <a:solidFill>
                  <a:schemeClr val="tx1"/>
                </a:solidFill>
              </a:rPr>
              <a:t> – It is used to give numbering to each row according to the given parameters i.e., Partition by (It divides the rows of the given column) and order by (It orders the given column)</a:t>
            </a:r>
          </a:p>
        </p:txBody>
      </p:sp>
      <p:sp>
        <p:nvSpPr>
          <p:cNvPr id="4" name="Text Placeholder 3">
            <a:extLst>
              <a:ext uri="{FF2B5EF4-FFF2-40B4-BE49-F238E27FC236}">
                <a16:creationId xmlns:a16="http://schemas.microsoft.com/office/drawing/2014/main" id="{65C4F780-D188-E3EE-4E35-D642A0A447D8}"/>
              </a:ext>
            </a:extLst>
          </p:cNvPr>
          <p:cNvSpPr>
            <a:spLocks noGrp="1"/>
          </p:cNvSpPr>
          <p:nvPr>
            <p:ph type="body" sz="quarter" idx="14"/>
          </p:nvPr>
        </p:nvSpPr>
        <p:spPr>
          <a:xfrm>
            <a:off x="5810543" y="114724"/>
            <a:ext cx="5005139" cy="360000"/>
          </a:xfrm>
        </p:spPr>
        <p:txBody>
          <a:bodyPr>
            <a:noAutofit/>
          </a:bodyPr>
          <a:lstStyle/>
          <a:p>
            <a:r>
              <a:rPr lang="en-US" sz="1600" dirty="0">
                <a:latin typeface="Bell MT" panose="02020503060305020303" pitchFamily="18" charset="0"/>
              </a:rPr>
              <a:t>Description</a:t>
            </a:r>
            <a:endParaRPr lang="en-IN" sz="1600" dirty="0">
              <a:latin typeface="Bell MT" panose="02020503060305020303" pitchFamily="18" charset="0"/>
            </a:endParaRPr>
          </a:p>
        </p:txBody>
      </p:sp>
      <p:sp>
        <p:nvSpPr>
          <p:cNvPr id="7" name="Title 6">
            <a:extLst>
              <a:ext uri="{FF2B5EF4-FFF2-40B4-BE49-F238E27FC236}">
                <a16:creationId xmlns:a16="http://schemas.microsoft.com/office/drawing/2014/main" id="{44ABE0C5-A550-D920-EB04-A1BCA31E17E7}"/>
              </a:ext>
            </a:extLst>
          </p:cNvPr>
          <p:cNvSpPr>
            <a:spLocks noGrp="1"/>
          </p:cNvSpPr>
          <p:nvPr>
            <p:ph type="title"/>
          </p:nvPr>
        </p:nvSpPr>
        <p:spPr>
          <a:xfrm>
            <a:off x="147781" y="69899"/>
            <a:ext cx="4782807" cy="6673377"/>
          </a:xfrm>
        </p:spPr>
        <p:txBody>
          <a:bodyPr>
            <a:normAutofit fontScale="90000"/>
          </a:bodyPr>
          <a:lstStyle/>
          <a:p>
            <a:br>
              <a:rPr lang="en-US" sz="1000" dirty="0">
                <a:solidFill>
                  <a:srgbClr val="008000"/>
                </a:solidFill>
                <a:latin typeface="Consolas" panose="020B0609020204030204" pitchFamily="49" charset="0"/>
              </a:rPr>
            </a:br>
            <a:br>
              <a:rPr lang="en-US" sz="1000" dirty="0">
                <a:solidFill>
                  <a:srgbClr val="008000"/>
                </a:solidFill>
                <a:latin typeface="Consolas" panose="020B0609020204030204" pitchFamily="49" charset="0"/>
              </a:rPr>
            </a:br>
            <a:br>
              <a:rPr lang="en-US" sz="1000" dirty="0">
                <a:solidFill>
                  <a:srgbClr val="008000"/>
                </a:solidFill>
                <a:latin typeface="Consolas" panose="020B0609020204030204" pitchFamily="49" charset="0"/>
              </a:rPr>
            </a:br>
            <a:br>
              <a:rPr lang="en-US" sz="1000" dirty="0">
                <a:solidFill>
                  <a:srgbClr val="008000"/>
                </a:solidFill>
                <a:latin typeface="Consolas" panose="020B0609020204030204" pitchFamily="49" charset="0"/>
              </a:rPr>
            </a:br>
            <a:br>
              <a:rPr lang="en-US" sz="1400" dirty="0">
                <a:solidFill>
                  <a:srgbClr val="008000"/>
                </a:solidFill>
                <a:latin typeface="Bell MT" panose="02020503060305020303" pitchFamily="18" charset="0"/>
              </a:rPr>
            </a:br>
            <a:r>
              <a:rPr lang="en-US" sz="1400" b="1" dirty="0">
                <a:solidFill>
                  <a:schemeClr val="tx1"/>
                </a:solidFill>
                <a:latin typeface="Bell MT" panose="02020503060305020303" pitchFamily="18" charset="0"/>
              </a:rPr>
              <a:t>Calculates each state's average yield (production per area) and identifies the top N states with the highest average yield over multiple years.</a:t>
            </a:r>
            <a:br>
              <a:rPr lang="en-US" sz="1300" b="1" dirty="0">
                <a:solidFill>
                  <a:schemeClr val="tx1"/>
                </a:solidFill>
                <a:latin typeface="Bell MT" panose="02020503060305020303" pitchFamily="18" charset="0"/>
              </a:rPr>
            </a:br>
            <a:br>
              <a:rPr lang="en-US" sz="1300" b="1" dirty="0">
                <a:solidFill>
                  <a:schemeClr val="tx1"/>
                </a:solidFill>
                <a:latin typeface="Consolas" panose="020B0609020204030204" pitchFamily="49" charset="0"/>
              </a:rPr>
            </a:br>
            <a:br>
              <a:rPr lang="en-IN" sz="1000" dirty="0">
                <a:solidFill>
                  <a:srgbClr val="0000FF"/>
                </a:solidFill>
                <a:latin typeface="Consolas" panose="020B0609020204030204" pitchFamily="49" charset="0"/>
              </a:rPr>
            </a:br>
            <a:br>
              <a:rPr lang="en-IN" sz="1000" dirty="0">
                <a:solidFill>
                  <a:srgbClr val="0000FF"/>
                </a:solidFill>
                <a:latin typeface="Consolas" panose="020B0609020204030204" pitchFamily="49"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WITH</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CTE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State 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 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Production</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Area</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FF00FF"/>
                </a:solidFill>
                <a:latin typeface="Calibri" panose="020F0502020204030204" pitchFamily="34" charset="0"/>
                <a:ea typeface="Calibri" panose="020F0502020204030204" pitchFamily="34" charset="0"/>
                <a:cs typeface="Calibri" panose="020F0502020204030204" pitchFamily="34" charset="0"/>
              </a:rPr>
              <a:t>ROUND</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FF00FF"/>
                </a:solidFill>
                <a:latin typeface="Calibri" panose="020F0502020204030204" pitchFamily="34" charset="0"/>
                <a:ea typeface="Calibri" panose="020F0502020204030204" pitchFamily="34" charset="0"/>
                <a:cs typeface="Calibri" panose="020F0502020204030204" pitchFamily="34" charset="0"/>
              </a:rPr>
              <a:t>AVG</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Area</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2</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average yield</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FF00FF"/>
                </a:solidFill>
                <a:latin typeface="Calibri" panose="020F0502020204030204" pitchFamily="34" charset="0"/>
                <a:ea typeface="Calibri" panose="020F0502020204030204" pitchFamily="34" charset="0"/>
                <a:cs typeface="Calibri" panose="020F0502020204030204" pitchFamily="34" charset="0"/>
              </a:rPr>
              <a:t>DENSE_RANK</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OVER</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PARTITION</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Crop_Year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ORDER</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FF00FF"/>
                </a:solidFill>
                <a:latin typeface="Calibri" panose="020F0502020204030204" pitchFamily="34" charset="0"/>
                <a:ea typeface="Calibri" panose="020F0502020204030204" pitchFamily="34" charset="0"/>
                <a:cs typeface="Calibri" panose="020F0502020204030204" pitchFamily="34" charset="0"/>
              </a:rPr>
              <a:t>AVG</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Area</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DESC</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rank</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crop_production</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GROUP</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State 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 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Production</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Area</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State 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 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average yield</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CTE</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WHERE</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rank </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1</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State 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 Year</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FF00FF"/>
                </a:solidFill>
                <a:latin typeface="Calibri" panose="020F0502020204030204" pitchFamily="34" charset="0"/>
                <a:ea typeface="Calibri" panose="020F0502020204030204" pitchFamily="34" charset="0"/>
                <a:cs typeface="Calibri" panose="020F0502020204030204" pitchFamily="34" charset="0"/>
              </a:rPr>
              <a:t>ROUND</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FF00FF"/>
                </a:solidFill>
                <a:latin typeface="Calibri" panose="020F0502020204030204" pitchFamily="34" charset="0"/>
                <a:ea typeface="Calibri" panose="020F0502020204030204" pitchFamily="34" charset="0"/>
                <a:cs typeface="Calibri" panose="020F0502020204030204" pitchFamily="34" charset="0"/>
              </a:rPr>
              <a:t>AVG</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Area</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2</a:t>
            </a:r>
            <a:r>
              <a:rPr lang="en-US"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average yield</a:t>
            </a:r>
            <a:b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crop_production</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GROUP</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State Name</a:t>
            </a:r>
            <a:r>
              <a:rPr lang="en-IN" sz="12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Crop Year</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ORDER</a:t>
            </a: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200" dirty="0">
                <a:solidFill>
                  <a:srgbClr val="000000"/>
                </a:solidFill>
                <a:latin typeface="Calibri" panose="020F0502020204030204" pitchFamily="34" charset="0"/>
                <a:ea typeface="Calibri" panose="020F0502020204030204" pitchFamily="34" charset="0"/>
                <a:cs typeface="Calibri" panose="020F0502020204030204" pitchFamily="34" charset="0"/>
              </a:rPr>
              <a:t>   average yield </a:t>
            </a:r>
            <a:r>
              <a:rPr lang="en-IN" sz="1200" dirty="0">
                <a:solidFill>
                  <a:srgbClr val="0000FF"/>
                </a:solidFill>
                <a:latin typeface="Calibri" panose="020F0502020204030204" pitchFamily="34" charset="0"/>
                <a:ea typeface="Calibri" panose="020F0502020204030204" pitchFamily="34"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Placeholder 7">
            <a:extLst>
              <a:ext uri="{FF2B5EF4-FFF2-40B4-BE49-F238E27FC236}">
                <a16:creationId xmlns:a16="http://schemas.microsoft.com/office/drawing/2014/main" id="{1E02A2D3-5ABB-D727-A913-E44F467E391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7" t="10" r="-7" b="12834"/>
          <a:stretch/>
        </p:blipFill>
        <p:spPr>
          <a:xfrm>
            <a:off x="5849778" y="3429000"/>
            <a:ext cx="3433368" cy="3314276"/>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4345A401-0FC2-808D-078A-8CD6BA1A3E43}"/>
              </a:ext>
            </a:extLst>
          </p:cNvPr>
          <p:cNvSpPr txBox="1"/>
          <p:nvPr/>
        </p:nvSpPr>
        <p:spPr>
          <a:xfrm>
            <a:off x="8310397" y="3182779"/>
            <a:ext cx="1258724" cy="246221"/>
          </a:xfrm>
          <a:prstGeom prst="rect">
            <a:avLst/>
          </a:prstGeom>
          <a:noFill/>
        </p:spPr>
        <p:txBody>
          <a:bodyPr wrap="square" rtlCol="0">
            <a:spAutoFit/>
          </a:bodyPr>
          <a:lstStyle/>
          <a:p>
            <a:r>
              <a:rPr lang="en-US" sz="1000" b="1" dirty="0">
                <a:solidFill>
                  <a:srgbClr val="FF0000"/>
                </a:solidFill>
              </a:rPr>
              <a:t>Sample Output</a:t>
            </a:r>
          </a:p>
        </p:txBody>
      </p:sp>
    </p:spTree>
    <p:extLst>
      <p:ext uri="{BB962C8B-B14F-4D97-AF65-F5344CB8AC3E}">
        <p14:creationId xmlns:p14="http://schemas.microsoft.com/office/powerpoint/2010/main" val="134898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421D8-6511-2A3A-067B-E3C70642ED1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C8954F3-902D-D7C7-C8E8-468F2FFAA39D}"/>
              </a:ext>
            </a:extLst>
          </p:cNvPr>
          <p:cNvSpPr>
            <a:spLocks noGrp="1"/>
          </p:cNvSpPr>
          <p:nvPr>
            <p:ph type="body" sz="quarter" idx="13"/>
          </p:nvPr>
        </p:nvSpPr>
        <p:spPr>
          <a:xfrm>
            <a:off x="6464583" y="3791675"/>
            <a:ext cx="5010570" cy="3027955"/>
          </a:xfrm>
        </p:spPr>
        <p:txBody>
          <a:bodyPr>
            <a:normAutofit/>
          </a:bodyPr>
          <a:lstStyle/>
          <a:p>
            <a:pPr>
              <a:lnSpc>
                <a:spcPct val="160000"/>
              </a:lnSpc>
            </a:pPr>
            <a:r>
              <a:rPr lang="en-US" dirty="0">
                <a:solidFill>
                  <a:schemeClr val="tx1"/>
                </a:solidFill>
              </a:rPr>
              <a:t>In this query, We find the </a:t>
            </a:r>
            <a:r>
              <a:rPr lang="en-IN" sz="1200" dirty="0">
                <a:solidFill>
                  <a:srgbClr val="FF0000"/>
                </a:solidFill>
                <a:latin typeface="Calibri" panose="020F0502020204030204" pitchFamily="34" charset="0"/>
                <a:ea typeface="Calibri" panose="020F0502020204030204" pitchFamily="34" charset="0"/>
                <a:cs typeface="Calibri" panose="020F0502020204030204" pitchFamily="34" charset="0"/>
              </a:rPr>
              <a:t>Variance_In_Production</a:t>
            </a:r>
            <a:r>
              <a:rPr lang="en-US" dirty="0">
                <a:solidFill>
                  <a:srgbClr val="FF0000"/>
                </a:solidFill>
              </a:rPr>
              <a:t> </a:t>
            </a:r>
            <a:r>
              <a:rPr lang="en-US" dirty="0">
                <a:solidFill>
                  <a:schemeClr val="tx1"/>
                </a:solidFill>
              </a:rPr>
              <a:t>in production of each crop in each state by using SQL built-in function i.e., VAR. then Grouped by required columns and then order them accordingly.</a:t>
            </a:r>
          </a:p>
          <a:p>
            <a:pPr>
              <a:lnSpc>
                <a:spcPct val="160000"/>
              </a:lnSpc>
            </a:pPr>
            <a:r>
              <a:rPr lang="en-IN" sz="1300" b="1" dirty="0">
                <a:solidFill>
                  <a:srgbClr val="FF0000"/>
                </a:solidFill>
                <a:latin typeface="Calibri" panose="020F0502020204030204" pitchFamily="34" charset="0"/>
                <a:ea typeface="Calibri" panose="020F0502020204030204" pitchFamily="34" charset="0"/>
                <a:cs typeface="Calibri" panose="020F0502020204030204" pitchFamily="34" charset="0"/>
              </a:rPr>
              <a:t>Variance_In_Production</a:t>
            </a:r>
            <a:r>
              <a:rPr lang="en-US" sz="1300" b="1" dirty="0">
                <a:solidFill>
                  <a:srgbClr val="FF0000"/>
                </a:solidFill>
              </a:rPr>
              <a:t> </a:t>
            </a:r>
            <a:r>
              <a:rPr lang="en-US" dirty="0">
                <a:solidFill>
                  <a:schemeClr val="tx1"/>
                </a:solidFill>
              </a:rPr>
              <a:t>– It is a statistical word meaning </a:t>
            </a:r>
            <a:r>
              <a:rPr lang="en-US" dirty="0"/>
              <a:t>square of average distance between each quantity and mean</a:t>
            </a:r>
            <a:r>
              <a:rPr lang="en-US" dirty="0">
                <a:solidFill>
                  <a:schemeClr val="tx1"/>
                </a:solidFill>
              </a:rPr>
              <a:t>. It also states that how the data is spread out around the mean. In our case, T</a:t>
            </a:r>
            <a:r>
              <a:rPr lang="en-US" dirty="0"/>
              <a:t>he variance provides insight into how much the production levels of different crops or states differ from the average production level.</a:t>
            </a:r>
            <a:endParaRPr lang="en-IN" dirty="0">
              <a:solidFill>
                <a:schemeClr val="tx1"/>
              </a:solidFill>
            </a:endParaRPr>
          </a:p>
        </p:txBody>
      </p:sp>
      <p:sp>
        <p:nvSpPr>
          <p:cNvPr id="4" name="Text Placeholder 3">
            <a:extLst>
              <a:ext uri="{FF2B5EF4-FFF2-40B4-BE49-F238E27FC236}">
                <a16:creationId xmlns:a16="http://schemas.microsoft.com/office/drawing/2014/main" id="{E35D3A4C-3F28-686D-5152-370A139BC2DC}"/>
              </a:ext>
            </a:extLst>
          </p:cNvPr>
          <p:cNvSpPr>
            <a:spLocks noGrp="1"/>
          </p:cNvSpPr>
          <p:nvPr>
            <p:ph type="body" sz="quarter" idx="14"/>
          </p:nvPr>
        </p:nvSpPr>
        <p:spPr>
          <a:xfrm>
            <a:off x="6470014" y="3386850"/>
            <a:ext cx="5005139" cy="360000"/>
          </a:xfrm>
        </p:spPr>
        <p:txBody>
          <a:bodyPr>
            <a:noAutofit/>
          </a:bodyPr>
          <a:lstStyle/>
          <a:p>
            <a:r>
              <a:rPr lang="en-US" sz="1600" dirty="0">
                <a:latin typeface="Bell MT" panose="02020503060305020303" pitchFamily="18" charset="0"/>
              </a:rPr>
              <a:t>Description</a:t>
            </a:r>
            <a:endParaRPr lang="en-IN" sz="1600" dirty="0">
              <a:latin typeface="Bell MT" panose="02020503060305020303" pitchFamily="18" charset="0"/>
            </a:endParaRPr>
          </a:p>
        </p:txBody>
      </p:sp>
      <p:sp>
        <p:nvSpPr>
          <p:cNvPr id="7" name="Title 6">
            <a:extLst>
              <a:ext uri="{FF2B5EF4-FFF2-40B4-BE49-F238E27FC236}">
                <a16:creationId xmlns:a16="http://schemas.microsoft.com/office/drawing/2014/main" id="{035F8AAE-D0E2-E209-3316-4687E61E3787}"/>
              </a:ext>
            </a:extLst>
          </p:cNvPr>
          <p:cNvSpPr>
            <a:spLocks noGrp="1"/>
          </p:cNvSpPr>
          <p:nvPr>
            <p:ph type="title"/>
          </p:nvPr>
        </p:nvSpPr>
        <p:spPr>
          <a:xfrm>
            <a:off x="6464583" y="143435"/>
            <a:ext cx="5545136" cy="2902745"/>
          </a:xfrm>
        </p:spPr>
        <p:txBody>
          <a:bodyPr>
            <a:normAutofit fontScale="90000"/>
          </a:bodyPr>
          <a:lstStyle/>
          <a:p>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br>
              <a:rPr lang="en-US" sz="1800" dirty="0">
                <a:solidFill>
                  <a:srgbClr val="008000"/>
                </a:solidFill>
                <a:latin typeface="Consolas" panose="020B0609020204030204" pitchFamily="49" charset="0"/>
              </a:rPr>
            </a:br>
            <a:r>
              <a:rPr lang="en-US" sz="1600" dirty="0">
                <a:solidFill>
                  <a:schemeClr val="tx1"/>
                </a:solidFill>
                <a:latin typeface="Bell MT" panose="02020503060305020303" pitchFamily="18" charset="0"/>
              </a:rPr>
              <a:t>Calculates the variance in production across different crops and states</a:t>
            </a:r>
            <a:br>
              <a:rPr lang="en-US" sz="1600" dirty="0">
                <a:solidFill>
                  <a:schemeClr val="tx1"/>
                </a:solidFill>
                <a:latin typeface="Consolas" panose="020B0609020204030204" pitchFamily="49" charset="0"/>
              </a:rPr>
            </a:br>
            <a:br>
              <a:rPr lang="en-US" sz="1600" dirty="0">
                <a:solidFill>
                  <a:schemeClr val="tx1"/>
                </a:solidFill>
                <a:latin typeface="Consolas" panose="020B0609020204030204" pitchFamily="49" charset="0"/>
              </a:rPr>
            </a:br>
            <a:br>
              <a:rPr lang="en-IN" sz="1300" dirty="0">
                <a:solidFill>
                  <a:srgbClr val="0000FF"/>
                </a:solidFill>
                <a:latin typeface="Consolas" panose="020B0609020204030204" pitchFamily="49" charset="0"/>
              </a:rPr>
            </a:b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3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3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FF00FF"/>
                </a:solidFill>
                <a:latin typeface="Calibri" panose="020F0502020204030204" pitchFamily="34" charset="0"/>
                <a:ea typeface="Calibri" panose="020F0502020204030204" pitchFamily="34" charset="0"/>
                <a:cs typeface="Calibri" panose="020F0502020204030204" pitchFamily="34" charset="0"/>
              </a:rPr>
              <a:t>VAR</a:t>
            </a:r>
            <a:r>
              <a:rPr lang="en-IN" sz="13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Production</a:t>
            </a:r>
            <a:r>
              <a:rPr lang="en-IN" sz="1300" dirty="0">
                <a:solidFill>
                  <a:srgbClr val="808080"/>
                </a:solidFill>
                <a:latin typeface="Calibri" panose="020F0502020204030204" pitchFamily="34" charset="0"/>
                <a:ea typeface="Calibri" panose="020F0502020204030204" pitchFamily="34" charset="0"/>
                <a:cs typeface="Calibri" panose="020F0502020204030204" pitchFamily="34" charset="0"/>
              </a:rPr>
              <a:t>)</a:t>
            </a: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Variance_In_Production</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crop_production</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GROUP</a:t>
            </a: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r>
              <a:rPr lang="en-IN" sz="13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ORDER</a:t>
            </a: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000FF"/>
                </a:solidFill>
                <a:latin typeface="Calibri" panose="020F0502020204030204" pitchFamily="34" charset="0"/>
                <a:ea typeface="Calibri" panose="020F0502020204030204" pitchFamily="34" charset="0"/>
                <a:cs typeface="Calibri" panose="020F0502020204030204" pitchFamily="34" charset="0"/>
              </a:rPr>
              <a:t>BY</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State_Name</a:t>
            </a:r>
            <a:r>
              <a:rPr lang="en-IN" sz="1300" dirty="0">
                <a:solidFill>
                  <a:srgbClr val="808080"/>
                </a:solidFill>
                <a:latin typeface="Calibri" panose="020F0502020204030204" pitchFamily="34" charset="0"/>
                <a:ea typeface="Calibri" panose="020F0502020204030204" pitchFamily="34" charset="0"/>
                <a:cs typeface="Calibri" panose="020F0502020204030204" pitchFamily="34" charset="0"/>
              </a:rPr>
              <a:t>,</a:t>
            </a:r>
            <a:b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IN" sz="1300" dirty="0">
                <a:solidFill>
                  <a:srgbClr val="000000"/>
                </a:solidFill>
                <a:latin typeface="Calibri" panose="020F0502020204030204" pitchFamily="34" charset="0"/>
                <a:ea typeface="Calibri" panose="020F0502020204030204" pitchFamily="34" charset="0"/>
                <a:cs typeface="Calibri" panose="020F0502020204030204" pitchFamily="34" charset="0"/>
              </a:rPr>
              <a:t>   Crop</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526FC919-3B39-1762-1D6F-DC3F3B95C436}"/>
              </a:ext>
            </a:extLst>
          </p:cNvPr>
          <p:cNvSpPr txBox="1"/>
          <p:nvPr/>
        </p:nvSpPr>
        <p:spPr>
          <a:xfrm>
            <a:off x="262963" y="229155"/>
            <a:ext cx="1359648" cy="276999"/>
          </a:xfrm>
          <a:prstGeom prst="rect">
            <a:avLst/>
          </a:prstGeom>
          <a:noFill/>
        </p:spPr>
        <p:txBody>
          <a:bodyPr wrap="square" rtlCol="0">
            <a:spAutoFit/>
          </a:bodyPr>
          <a:lstStyle/>
          <a:p>
            <a:r>
              <a:rPr lang="en-US" sz="1200" b="1" dirty="0">
                <a:solidFill>
                  <a:srgbClr val="FF0000"/>
                </a:solidFill>
              </a:rPr>
              <a:t>Sample Output</a:t>
            </a:r>
            <a:endParaRPr lang="en-IN" sz="1200" b="1" dirty="0">
              <a:solidFill>
                <a:srgbClr val="FF0000"/>
              </a:solidFill>
            </a:endParaRPr>
          </a:p>
        </p:txBody>
      </p:sp>
      <p:pic>
        <p:nvPicPr>
          <p:cNvPr id="8" name="Picture Placeholder 7">
            <a:extLst>
              <a:ext uri="{FF2B5EF4-FFF2-40B4-BE49-F238E27FC236}">
                <a16:creationId xmlns:a16="http://schemas.microsoft.com/office/drawing/2014/main" id="{C6C87693-A808-838A-C8E8-A67E00AD934A}"/>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0" t="-83" b="-218"/>
          <a:stretch/>
        </p:blipFill>
        <p:spPr>
          <a:xfrm>
            <a:off x="296235" y="604562"/>
            <a:ext cx="4338518" cy="6024283"/>
          </a:xfrm>
        </p:spPr>
      </p:pic>
    </p:spTree>
    <p:extLst>
      <p:ext uri="{BB962C8B-B14F-4D97-AF65-F5344CB8AC3E}">
        <p14:creationId xmlns:p14="http://schemas.microsoft.com/office/powerpoint/2010/main" val="19631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B71C779-8385-4DE1-9801-688D0E3D8B38}">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720</TotalTime>
  <Words>2090</Words>
  <Application>Microsoft Office PowerPoint</Application>
  <PresentationFormat>Widescreen</PresentationFormat>
  <Paragraphs>79</Paragraphs>
  <Slides>12</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Bell MT</vt:lpstr>
      <vt:lpstr>Calibri</vt:lpstr>
      <vt:lpstr>Calibri Light</vt:lpstr>
      <vt:lpstr>Consolas</vt:lpstr>
      <vt:lpstr>Montserrat ExtraBold</vt:lpstr>
      <vt:lpstr>Nunito</vt:lpstr>
      <vt:lpstr>Open Sans</vt:lpstr>
      <vt:lpstr>Office Theme</vt:lpstr>
      <vt:lpstr>Mint</vt:lpstr>
      <vt:lpstr>Agricultural Crop Production Analysis</vt:lpstr>
      <vt:lpstr>Objective of Study</vt:lpstr>
      <vt:lpstr>PowerPoint Presentation</vt:lpstr>
      <vt:lpstr>Crops Analysed</vt:lpstr>
      <vt:lpstr>SQL Queries To Find Key Insights  </vt:lpstr>
      <vt:lpstr>     Calculate crop yield (production per unit area) to assess which crops are the most efficient in production  SELECT    Crop,    Area,    Production,    ROUND((Production/Area), 2) as Crop_yield FROM    crop_production ORDER BY    Crop_yield DESC;</vt:lpstr>
      <vt:lpstr>     Calculates the year-over-year percentage growth in crop production for each state and crop   SELECT     current_year.State_Name,     current_year.Crop,     current_year.Crop_Year,     current_year.production AS current_production,     previous.production AS previous_production, case when previous.Production &gt; 0 then ((current_year.production - previous.production) / previous.production) * 100 else null end AS yoy_growth_percentage FROM     crop_production current_year JOIN     crop_production previous     ON current_year.State_Name = previous.State_Name     AND current_year.Crop = previous.Crop     AND current_year.Crop_Year = previous.Crop_Year + 1 ORDER BY     current_year.State_Name,     current_year.Crop,     current_year.Crop_Year;</vt:lpstr>
      <vt:lpstr>     Calculates each state's average yield (production per area) and identifies the top N states with the highest average yield over multiple years.    WITH CTE AS( SELECT    State Name,    Crop Year,    Production,    Area,    ROUND(AVG(Production/Area), 2) as average yield,    DENSE_RANK() OVER(PARTITION BY Crop_Year ORDER BY AVG(Production/Area) DESC) as rank FROM    crop_production GROUP BY    State Name,    Crop Year,    Production,    Area ) SELECT    State Name,    Crop Year,    average yield FROM    CTE WHERE    rank = 1  SELECT    State Name,    Crop Year,    ROUND(AVG(Production/Area), 2) as average yield FROM    crop_production GROUP BY    State Name,    Crop Year ORDER BY    average yield DESC</vt:lpstr>
      <vt:lpstr>     Calculates the variance in production across different crops and states   SELECT    Crop,    State_Name,    VAR(Production) AS Variance_In_Production FROM    crop_production GROUP BY    Crop,    State_Name ORDER BY    State_Name,    Crop</vt:lpstr>
      <vt:lpstr>with years_grouping as(     select        State_Name,        Crop_Year,        Crop,        CONCAT(FLOOR((crop_year - 1997) / 2) * 2 + 1997, '-', FLOOR((crop_year - 1997) / 2) * 2 + 1998) as Year_group,        sum(Area) as total_area from        crop_production group by        Crop_Year,        State_Name,        Crop ), previous_area_table as(     select         State_Name,         Year_group,         Crop,         total_area as current_area,        LAG(total_area, 1) over(partition by year_group order by total_area desc) as previous_area from       years_grouping ), Total_area_changed as(     Select         State_Name,         Crop,         Year_group,         current_area,         previous_area,        (previous_area - current_area) as changed_area from         previous_area_table ), ranking as(     select         State_Name,         Year_group,         Crop,         changed_area,         DENSE_RANK() over(partition by Year_group order by changed_area desc) as rnk from Total_area_changed ) select     State_Name,     Crop,     Year_group,     changed_area from     ranking where     rnk = 1;</vt:lpstr>
      <vt:lpstr>Key Findings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Saransh Agarwal</dc:creator>
  <cp:lastModifiedBy>Saransh Agarwal</cp:lastModifiedBy>
  <cp:revision>8</cp:revision>
  <dcterms:created xsi:type="dcterms:W3CDTF">2024-10-13T07:38:04Z</dcterms:created>
  <dcterms:modified xsi:type="dcterms:W3CDTF">2024-10-14T13:32:07Z</dcterms:modified>
</cp:coreProperties>
</file>