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60" r:id="rId6"/>
  </p:sldIdLst>
  <p:sldSz cx="9144000" cy="5143500" type="screen16x9"/>
  <p:notesSz cx="6858000" cy="9144000"/>
  <p:embeddedFontLst>
    <p:embeddedFont>
      <p:font typeface="Quattrocento Sans" panose="020B0502050000020003" pitchFamily="34" charset="0"/>
      <p:regular r:id="rId8"/>
      <p:bold r:id="rId9"/>
      <p:italic r:id="rId10"/>
      <p:boldItalic r:id="rId11"/>
    </p:embeddedFont>
    <p:embeddedFont>
      <p:font typeface="Source Code Pro" panose="020B0509030403020204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928b642d7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c928b642d7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/>
              <a:t>Show this on day 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928b642d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c928b642d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/>
              <a:t>Show this on day 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928b642d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c928b642d7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/>
              <a:t>Show this on day 3-4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928b642d7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c928b642d7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5211600" y="255620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“similar” song</a:t>
            </a: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5563550" y="145550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>
            <a:off x="2721975" y="2370650"/>
            <a:ext cx="28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2" name="Google Shape;102;p25"/>
          <p:cNvCxnSpPr/>
          <p:nvPr/>
        </p:nvCxnSpPr>
        <p:spPr>
          <a:xfrm>
            <a:off x="4549625" y="2370650"/>
            <a:ext cx="23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25"/>
          <p:cNvCxnSpPr/>
          <p:nvPr/>
        </p:nvCxnSpPr>
        <p:spPr>
          <a:xfrm>
            <a:off x="4785700" y="1820300"/>
            <a:ext cx="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25"/>
          <p:cNvCxnSpPr/>
          <p:nvPr/>
        </p:nvCxnSpPr>
        <p:spPr>
          <a:xfrm>
            <a:off x="4773750" y="1820300"/>
            <a:ext cx="10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25"/>
          <p:cNvCxnSpPr>
            <a:endCxn id="99" idx="2"/>
          </p:cNvCxnSpPr>
          <p:nvPr/>
        </p:nvCxnSpPr>
        <p:spPr>
          <a:xfrm>
            <a:off x="4794150" y="2921000"/>
            <a:ext cx="65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" name="Google Shape;106;p25"/>
          <p:cNvSpPr/>
          <p:nvPr/>
        </p:nvSpPr>
        <p:spPr>
          <a:xfrm>
            <a:off x="1424575" y="202910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2996650" y="176345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5009050" y="153510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sz="12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4749600" y="26454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sz="12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26375" y="0"/>
            <a:ext cx="28428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PT" sz="26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 flowchart</a:t>
            </a:r>
            <a:endParaRPr sz="2600" b="1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4826950" y="3318375"/>
            <a:ext cx="297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Sorry , your song is not in the hot list!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3272525" y="596675"/>
            <a:ext cx="1659600" cy="1406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collection</a:t>
            </a:r>
            <a:endParaRPr sz="14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5098425" y="36338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recommendation</a:t>
            </a: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5722000" y="25331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9" name="Google Shape;119;p26"/>
          <p:cNvCxnSpPr/>
          <p:nvPr/>
        </p:nvCxnSpPr>
        <p:spPr>
          <a:xfrm>
            <a:off x="2880425" y="3448300"/>
            <a:ext cx="28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20;p26"/>
          <p:cNvSpPr/>
          <p:nvPr/>
        </p:nvSpPr>
        <p:spPr>
          <a:xfrm>
            <a:off x="4368350" y="1675325"/>
            <a:ext cx="2309953" cy="937423"/>
          </a:xfrm>
          <a:custGeom>
            <a:avLst/>
            <a:gdLst/>
            <a:ahLst/>
            <a:cxnLst/>
            <a:rect l="l" t="t" r="r" b="b"/>
            <a:pathLst>
              <a:path w="156793" h="33696" extrusionOk="0">
                <a:moveTo>
                  <a:pt x="0" y="0"/>
                </a:moveTo>
                <a:cubicBezTo>
                  <a:pt x="3170" y="4121"/>
                  <a:pt x="-2717" y="21241"/>
                  <a:pt x="19022" y="24728"/>
                </a:cubicBezTo>
                <a:cubicBezTo>
                  <a:pt x="40761" y="28215"/>
                  <a:pt x="107473" y="19429"/>
                  <a:pt x="130435" y="20924"/>
                </a:cubicBezTo>
                <a:cubicBezTo>
                  <a:pt x="153397" y="22419"/>
                  <a:pt x="152400" y="31567"/>
                  <a:pt x="156793" y="3369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/>
          <p:nvPr/>
        </p:nvSpPr>
        <p:spPr>
          <a:xfrm rot="480551">
            <a:off x="3445461" y="1661145"/>
            <a:ext cx="544671" cy="1457467"/>
          </a:xfrm>
          <a:custGeom>
            <a:avLst/>
            <a:gdLst/>
            <a:ahLst/>
            <a:cxnLst/>
            <a:rect l="l" t="t" r="r" b="b"/>
            <a:pathLst>
              <a:path w="11909" h="32880" extrusionOk="0">
                <a:moveTo>
                  <a:pt x="11909" y="32880"/>
                </a:moveTo>
                <a:cubicBezTo>
                  <a:pt x="9962" y="30842"/>
                  <a:pt x="1492" y="26132"/>
                  <a:pt x="224" y="20652"/>
                </a:cubicBezTo>
                <a:cubicBezTo>
                  <a:pt x="-1044" y="15172"/>
                  <a:pt x="3621" y="3442"/>
                  <a:pt x="430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6"/>
          <p:cNvCxnSpPr/>
          <p:nvPr/>
        </p:nvCxnSpPr>
        <p:spPr>
          <a:xfrm>
            <a:off x="4708075" y="3448300"/>
            <a:ext cx="23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26"/>
          <p:cNvCxnSpPr/>
          <p:nvPr/>
        </p:nvCxnSpPr>
        <p:spPr>
          <a:xfrm>
            <a:off x="4944150" y="2897950"/>
            <a:ext cx="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26"/>
          <p:cNvCxnSpPr/>
          <p:nvPr/>
        </p:nvCxnSpPr>
        <p:spPr>
          <a:xfrm>
            <a:off x="4932200" y="2897950"/>
            <a:ext cx="10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26"/>
          <p:cNvCxnSpPr/>
          <p:nvPr/>
        </p:nvCxnSpPr>
        <p:spPr>
          <a:xfrm>
            <a:off x="4952600" y="3998650"/>
            <a:ext cx="37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126;p26"/>
          <p:cNvSpPr/>
          <p:nvPr/>
        </p:nvSpPr>
        <p:spPr>
          <a:xfrm>
            <a:off x="1583025" y="310675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3155100" y="284110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5167500" y="26127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sz="12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4908050" y="37133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sz="12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3448150" y="1005100"/>
            <a:ext cx="1245300" cy="729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“Hot” songs</a:t>
            </a:r>
            <a:endParaRPr sz="14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4937425" y="1039525"/>
            <a:ext cx="1353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 scraping</a:t>
            </a:r>
            <a:endParaRPr sz="12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8123" y="850412"/>
            <a:ext cx="372900" cy="33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851" y="1218656"/>
            <a:ext cx="425175" cy="423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6"/>
          <p:cNvCxnSpPr/>
          <p:nvPr/>
        </p:nvCxnSpPr>
        <p:spPr>
          <a:xfrm rot="10800000">
            <a:off x="4789150" y="1358800"/>
            <a:ext cx="145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35" name="Google Shape;135;p26"/>
          <p:cNvCxnSpPr/>
          <p:nvPr/>
        </p:nvCxnSpPr>
        <p:spPr>
          <a:xfrm>
            <a:off x="4811275" y="1108100"/>
            <a:ext cx="147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36" name="Google Shape;136;p26"/>
          <p:cNvSpPr txBox="1"/>
          <p:nvPr/>
        </p:nvSpPr>
        <p:spPr>
          <a:xfrm>
            <a:off x="26375" y="0"/>
            <a:ext cx="28428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PT" sz="26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1st prototype</a:t>
            </a:r>
            <a:endParaRPr sz="2600" b="1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639200" y="1597450"/>
            <a:ext cx="1353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 scraping</a:t>
            </a:r>
            <a:endParaRPr sz="12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5873625" y="40148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song from same cluster</a:t>
            </a:r>
            <a:endParaRPr sz="11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4274200" y="29141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sz="11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4" name="Google Shape;144;p27"/>
          <p:cNvGrpSpPr/>
          <p:nvPr/>
        </p:nvGrpSpPr>
        <p:grpSpPr>
          <a:xfrm>
            <a:off x="1824725" y="1129802"/>
            <a:ext cx="3690900" cy="1254495"/>
            <a:chOff x="2616200" y="215675"/>
            <a:chExt cx="3690900" cy="1406700"/>
          </a:xfrm>
        </p:grpSpPr>
        <p:sp>
          <p:nvSpPr>
            <p:cNvPr id="145" name="Google Shape;145;p27"/>
            <p:cNvSpPr/>
            <p:nvPr/>
          </p:nvSpPr>
          <p:spPr>
            <a:xfrm>
              <a:off x="2616200" y="215675"/>
              <a:ext cx="3690900" cy="1406700"/>
            </a:xfrm>
            <a:prstGeom prst="rect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PT" sz="1400" b="1" i="0" u="none" strike="noStrike" cap="non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collection</a:t>
              </a:r>
              <a:endParaRPr sz="14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791825" y="624100"/>
              <a:ext cx="1245300" cy="729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PT" sz="1400" b="0" i="0" u="none" strike="noStrike" cap="non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“Hot” songs</a:t>
              </a:r>
              <a:endParaRPr sz="1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4604375" y="624000"/>
              <a:ext cx="1298100" cy="729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PT" sz="1400" b="0" i="0" u="none" strike="noStrike" cap="non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Audio features </a:t>
              </a:r>
              <a:endParaRPr sz="1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" name="Google Shape;148;p27"/>
          <p:cNvGrpSpPr/>
          <p:nvPr/>
        </p:nvGrpSpPr>
        <p:grpSpPr>
          <a:xfrm>
            <a:off x="6469725" y="1129766"/>
            <a:ext cx="2368500" cy="1254495"/>
            <a:chOff x="6469725" y="977675"/>
            <a:chExt cx="2368500" cy="1406700"/>
          </a:xfrm>
        </p:grpSpPr>
        <p:sp>
          <p:nvSpPr>
            <p:cNvPr id="149" name="Google Shape;149;p27"/>
            <p:cNvSpPr/>
            <p:nvPr/>
          </p:nvSpPr>
          <p:spPr>
            <a:xfrm>
              <a:off x="6469725" y="977675"/>
              <a:ext cx="2368500" cy="1406700"/>
            </a:xfrm>
            <a:prstGeom prst="rect">
              <a:avLst/>
            </a:prstGeom>
            <a:noFill/>
            <a:ln w="2857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PT" sz="1400" b="1" i="0" u="none" strike="noStrike" cap="non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Modelling</a:t>
              </a:r>
              <a:endParaRPr sz="14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7023800" y="1374275"/>
              <a:ext cx="1372200" cy="7296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PT" sz="1400" b="0" i="0" u="none" strike="noStrike" cap="non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Song clusters</a:t>
              </a:r>
              <a:endParaRPr sz="1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51" name="Google Shape;151;p27"/>
          <p:cNvCxnSpPr/>
          <p:nvPr/>
        </p:nvCxnSpPr>
        <p:spPr>
          <a:xfrm>
            <a:off x="1432625" y="3829300"/>
            <a:ext cx="28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p27"/>
          <p:cNvSpPr/>
          <p:nvPr/>
        </p:nvSpPr>
        <p:spPr>
          <a:xfrm>
            <a:off x="2920550" y="2056325"/>
            <a:ext cx="2309953" cy="937423"/>
          </a:xfrm>
          <a:custGeom>
            <a:avLst/>
            <a:gdLst/>
            <a:ahLst/>
            <a:cxnLst/>
            <a:rect l="l" t="t" r="r" b="b"/>
            <a:pathLst>
              <a:path w="156793" h="33696" extrusionOk="0">
                <a:moveTo>
                  <a:pt x="0" y="0"/>
                </a:moveTo>
                <a:cubicBezTo>
                  <a:pt x="3170" y="4121"/>
                  <a:pt x="-2717" y="21241"/>
                  <a:pt x="19022" y="24728"/>
                </a:cubicBezTo>
                <a:cubicBezTo>
                  <a:pt x="40761" y="28215"/>
                  <a:pt x="107473" y="19429"/>
                  <a:pt x="130435" y="20924"/>
                </a:cubicBezTo>
                <a:cubicBezTo>
                  <a:pt x="153397" y="22419"/>
                  <a:pt x="152400" y="31567"/>
                  <a:pt x="156793" y="3369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 rot="480551">
            <a:off x="1997661" y="2042145"/>
            <a:ext cx="544671" cy="1457467"/>
          </a:xfrm>
          <a:custGeom>
            <a:avLst/>
            <a:gdLst/>
            <a:ahLst/>
            <a:cxnLst/>
            <a:rect l="l" t="t" r="r" b="b"/>
            <a:pathLst>
              <a:path w="11909" h="32880" extrusionOk="0">
                <a:moveTo>
                  <a:pt x="11909" y="32880"/>
                </a:moveTo>
                <a:cubicBezTo>
                  <a:pt x="9962" y="30842"/>
                  <a:pt x="1492" y="26132"/>
                  <a:pt x="224" y="20652"/>
                </a:cubicBezTo>
                <a:cubicBezTo>
                  <a:pt x="-1044" y="15172"/>
                  <a:pt x="3621" y="3442"/>
                  <a:pt x="430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7"/>
          <p:cNvCxnSpPr/>
          <p:nvPr/>
        </p:nvCxnSpPr>
        <p:spPr>
          <a:xfrm>
            <a:off x="3260275" y="3829300"/>
            <a:ext cx="23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7"/>
          <p:cNvCxnSpPr/>
          <p:nvPr/>
        </p:nvCxnSpPr>
        <p:spPr>
          <a:xfrm>
            <a:off x="3496350" y="3278950"/>
            <a:ext cx="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3484400" y="3278950"/>
            <a:ext cx="10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57;p27"/>
          <p:cNvCxnSpPr/>
          <p:nvPr/>
        </p:nvCxnSpPr>
        <p:spPr>
          <a:xfrm>
            <a:off x="3504800" y="4379650"/>
            <a:ext cx="37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27"/>
          <p:cNvSpPr/>
          <p:nvPr/>
        </p:nvSpPr>
        <p:spPr>
          <a:xfrm>
            <a:off x="3886600" y="4091050"/>
            <a:ext cx="1565700" cy="72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1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audio features of the song</a:t>
            </a:r>
            <a:endParaRPr sz="11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9" name="Google Shape;159;p27"/>
          <p:cNvCxnSpPr>
            <a:stCxn id="158" idx="3"/>
          </p:cNvCxnSpPr>
          <p:nvPr/>
        </p:nvCxnSpPr>
        <p:spPr>
          <a:xfrm>
            <a:off x="5452300" y="4455850"/>
            <a:ext cx="66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" name="Google Shape;160;p27"/>
          <p:cNvSpPr/>
          <p:nvPr/>
        </p:nvSpPr>
        <p:spPr>
          <a:xfrm>
            <a:off x="5026525" y="1471084"/>
            <a:ext cx="2078800" cy="198025"/>
          </a:xfrm>
          <a:custGeom>
            <a:avLst/>
            <a:gdLst/>
            <a:ahLst/>
            <a:cxnLst/>
            <a:rect l="l" t="t" r="r" b="b"/>
            <a:pathLst>
              <a:path w="83152" h="7921" extrusionOk="0">
                <a:moveTo>
                  <a:pt x="0" y="6019"/>
                </a:moveTo>
                <a:cubicBezTo>
                  <a:pt x="6024" y="5023"/>
                  <a:pt x="22282" y="-277"/>
                  <a:pt x="36141" y="40"/>
                </a:cubicBezTo>
                <a:cubicBezTo>
                  <a:pt x="50000" y="357"/>
                  <a:pt x="75317" y="6608"/>
                  <a:pt x="83152" y="792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7560475" y="2069900"/>
            <a:ext cx="396300" cy="2044850"/>
          </a:xfrm>
          <a:custGeom>
            <a:avLst/>
            <a:gdLst/>
            <a:ahLst/>
            <a:cxnLst/>
            <a:rect l="l" t="t" r="r" b="b"/>
            <a:pathLst>
              <a:path w="15852" h="81794" extrusionOk="0">
                <a:moveTo>
                  <a:pt x="4348" y="0"/>
                </a:moveTo>
                <a:cubicBezTo>
                  <a:pt x="6250" y="8424"/>
                  <a:pt x="16486" y="36912"/>
                  <a:pt x="15761" y="50544"/>
                </a:cubicBezTo>
                <a:cubicBezTo>
                  <a:pt x="15036" y="64176"/>
                  <a:pt x="2627" y="76586"/>
                  <a:pt x="0" y="8179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135225" y="348775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1707300" y="322210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sz="11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5040100" y="1995175"/>
            <a:ext cx="1924675" cy="2099175"/>
          </a:xfrm>
          <a:custGeom>
            <a:avLst/>
            <a:gdLst/>
            <a:ahLst/>
            <a:cxnLst/>
            <a:rect l="l" t="t" r="r" b="b"/>
            <a:pathLst>
              <a:path w="76987" h="83967" extrusionOk="0">
                <a:moveTo>
                  <a:pt x="16305" y="83967"/>
                </a:moveTo>
                <a:cubicBezTo>
                  <a:pt x="25137" y="80616"/>
                  <a:pt x="59421" y="70517"/>
                  <a:pt x="69294" y="63859"/>
                </a:cubicBezTo>
                <a:cubicBezTo>
                  <a:pt x="79167" y="57202"/>
                  <a:pt x="77356" y="50634"/>
                  <a:pt x="75544" y="44022"/>
                </a:cubicBezTo>
                <a:cubicBezTo>
                  <a:pt x="73732" y="37410"/>
                  <a:pt x="71015" y="31522"/>
                  <a:pt x="58424" y="24185"/>
                </a:cubicBezTo>
                <a:cubicBezTo>
                  <a:pt x="45833" y="16848"/>
                  <a:pt x="9737" y="4031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719700" y="29937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sz="12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460250" y="40943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sz="12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4200" y="280000"/>
            <a:ext cx="462000" cy="4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7"/>
          <p:cNvCxnSpPr/>
          <p:nvPr/>
        </p:nvCxnSpPr>
        <p:spPr>
          <a:xfrm rot="10800000">
            <a:off x="4335075" y="741677"/>
            <a:ext cx="0" cy="7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69" name="Google Shape;169;p27"/>
          <p:cNvCxnSpPr/>
          <p:nvPr/>
        </p:nvCxnSpPr>
        <p:spPr>
          <a:xfrm>
            <a:off x="4669450" y="741475"/>
            <a:ext cx="0" cy="7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0" name="Google Shape;170;p27"/>
          <p:cNvSpPr txBox="1"/>
          <p:nvPr/>
        </p:nvSpPr>
        <p:spPr>
          <a:xfrm>
            <a:off x="4301375" y="741988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</a:t>
            </a:r>
            <a:endParaRPr sz="12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988" y="1254223"/>
            <a:ext cx="462000" cy="414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401" y="1809956"/>
            <a:ext cx="425175" cy="423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7"/>
          <p:cNvCxnSpPr/>
          <p:nvPr/>
        </p:nvCxnSpPr>
        <p:spPr>
          <a:xfrm>
            <a:off x="1320601" y="1288450"/>
            <a:ext cx="0" cy="12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74" name="Google Shape;174;p27"/>
          <p:cNvCxnSpPr/>
          <p:nvPr/>
        </p:nvCxnSpPr>
        <p:spPr>
          <a:xfrm rot="10800000">
            <a:off x="1342700" y="1015625"/>
            <a:ext cx="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5" name="Google Shape;175;p27"/>
          <p:cNvSpPr txBox="1"/>
          <p:nvPr/>
        </p:nvSpPr>
        <p:spPr>
          <a:xfrm>
            <a:off x="26375" y="0"/>
            <a:ext cx="28428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PT" sz="2600" b="1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2nd prototype</a:t>
            </a:r>
            <a:endParaRPr sz="2600" b="1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5341000" y="326571"/>
            <a:ext cx="2995500" cy="3698504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SONGS DATABASE*</a:t>
            </a:r>
            <a:endParaRPr sz="14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5380300" y="1226025"/>
            <a:ext cx="1306200" cy="1168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PT" sz="13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1</a:t>
            </a:r>
            <a:endParaRPr sz="13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6986325" y="1152525"/>
            <a:ext cx="1306200" cy="11688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PT" sz="13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2</a:t>
            </a:r>
            <a:endParaRPr sz="13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6235150" y="2144525"/>
            <a:ext cx="1129200" cy="10263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PT" sz="13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3</a:t>
            </a:r>
            <a:endParaRPr sz="13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5380300" y="2871450"/>
            <a:ext cx="1147200" cy="10263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1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n</a:t>
            </a:r>
            <a:endParaRPr sz="11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7030300" y="2812750"/>
            <a:ext cx="1306200" cy="11688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PT" sz="13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4</a:t>
            </a:r>
            <a:endParaRPr sz="13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1239625" y="3374372"/>
            <a:ext cx="1298100" cy="650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Audio features </a:t>
            </a: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1276100" y="967375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925" y="2213250"/>
            <a:ext cx="462000" cy="4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9"/>
          <p:cNvCxnSpPr/>
          <p:nvPr/>
        </p:nvCxnSpPr>
        <p:spPr>
          <a:xfrm>
            <a:off x="1918975" y="2994452"/>
            <a:ext cx="0" cy="32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96" name="Google Shape;196;p29"/>
          <p:cNvCxnSpPr/>
          <p:nvPr/>
        </p:nvCxnSpPr>
        <p:spPr>
          <a:xfrm>
            <a:off x="1862825" y="1780813"/>
            <a:ext cx="0" cy="3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97" name="Google Shape;197;p29"/>
          <p:cNvSpPr txBox="1"/>
          <p:nvPr/>
        </p:nvSpPr>
        <p:spPr>
          <a:xfrm>
            <a:off x="1728100" y="2675238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</a:t>
            </a:r>
            <a:endParaRPr sz="12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8" name="Google Shape;198;p29"/>
          <p:cNvCxnSpPr>
            <a:stCxn id="192" idx="3"/>
            <a:endCxn id="189" idx="2"/>
          </p:cNvCxnSpPr>
          <p:nvPr/>
        </p:nvCxnSpPr>
        <p:spPr>
          <a:xfrm rot="10800000" flipH="1">
            <a:off x="2537725" y="2657822"/>
            <a:ext cx="3697500" cy="104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29"/>
          <p:cNvCxnSpPr>
            <a:endCxn id="200" idx="5"/>
          </p:cNvCxnSpPr>
          <p:nvPr/>
        </p:nvCxnSpPr>
        <p:spPr>
          <a:xfrm flipH="1">
            <a:off x="4573743" y="2803675"/>
            <a:ext cx="2298000" cy="135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200" name="Google Shape;200;p29"/>
          <p:cNvSpPr/>
          <p:nvPr/>
        </p:nvSpPr>
        <p:spPr>
          <a:xfrm>
            <a:off x="2857825" y="3795175"/>
            <a:ext cx="1906575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Recommended song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5338750" y="4025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*Collected &amp; clustered previously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 rot="-833425">
            <a:off x="3041230" y="2958613"/>
            <a:ext cx="2315616" cy="40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cluster</a:t>
            </a:r>
            <a:endParaRPr sz="1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0C5556-E0C4-2C5D-1E99-BDADA1258175}"/>
              </a:ext>
            </a:extLst>
          </p:cNvPr>
          <p:cNvSpPr txBox="1"/>
          <p:nvPr/>
        </p:nvSpPr>
        <p:spPr>
          <a:xfrm>
            <a:off x="5380300" y="625615"/>
            <a:ext cx="291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Kmeans</a:t>
            </a:r>
            <a:r>
              <a:rPr lang="de-DE" dirty="0"/>
              <a:t> </a:t>
            </a:r>
          </a:p>
          <a:p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Bildschirmpräsentation (16:9)</PresentationFormat>
  <Paragraphs>50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Quattrocento Sans</vt:lpstr>
      <vt:lpstr>Source Code Pro</vt:lpstr>
      <vt:lpstr>Arial</vt:lpstr>
      <vt:lpstr>Simple Light</vt:lpstr>
      <vt:lpstr>Simple Light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Srnzzz</dc:creator>
  <cp:lastModifiedBy>Sören Gottschalch</cp:lastModifiedBy>
  <cp:revision>3</cp:revision>
  <dcterms:modified xsi:type="dcterms:W3CDTF">2024-11-22T13:59:13Z</dcterms:modified>
</cp:coreProperties>
</file>