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1" i="0">
                <a:solidFill>
                  <a:srgbClr val="F0D6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1" i="0">
                <a:solidFill>
                  <a:srgbClr val="F0D6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1" i="0">
                <a:solidFill>
                  <a:srgbClr val="F0D6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4539" y="537559"/>
            <a:ext cx="7558920" cy="93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1" i="0">
                <a:solidFill>
                  <a:srgbClr val="F0D6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902" y="2296419"/>
            <a:ext cx="16884194" cy="545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22142" y="8909081"/>
            <a:ext cx="5532755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45" dirty="0">
                <a:solidFill>
                  <a:srgbClr val="FFFFFF"/>
                </a:solidFill>
              </a:rPr>
              <a:t>B</a:t>
            </a:r>
            <a:r>
              <a:rPr sz="4300" spc="5" dirty="0">
                <a:solidFill>
                  <a:srgbClr val="FFFFFF"/>
                </a:solidFill>
              </a:rPr>
              <a:t>y</a:t>
            </a:r>
            <a:r>
              <a:rPr sz="4300" spc="-380" dirty="0">
                <a:solidFill>
                  <a:srgbClr val="FFFFFF"/>
                </a:solidFill>
              </a:rPr>
              <a:t>:</a:t>
            </a:r>
            <a:r>
              <a:rPr sz="4300" spc="-250" dirty="0">
                <a:solidFill>
                  <a:srgbClr val="FFFFFF"/>
                </a:solidFill>
              </a:rPr>
              <a:t> </a:t>
            </a:r>
            <a:r>
              <a:rPr lang="en-IN" sz="4300" spc="-250" dirty="0">
                <a:solidFill>
                  <a:srgbClr val="FFFFFF"/>
                </a:solidFill>
              </a:rPr>
              <a:t>Saransh Jindal</a:t>
            </a:r>
            <a:endParaRPr sz="4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35" dirty="0"/>
              <a:t>R</a:t>
            </a:r>
            <a:r>
              <a:rPr spc="65" dirty="0"/>
              <a:t>o</a:t>
            </a:r>
            <a:r>
              <a:rPr spc="-175" dirty="0"/>
              <a:t>a</a:t>
            </a:r>
            <a:r>
              <a:rPr spc="114" dirty="0"/>
              <a:t>d</a:t>
            </a:r>
            <a:r>
              <a:rPr spc="-335" dirty="0"/>
              <a:t> </a:t>
            </a:r>
            <a:r>
              <a:rPr spc="20" dirty="0"/>
              <a:t>t</a:t>
            </a:r>
            <a:r>
              <a:rPr spc="70" dirty="0"/>
              <a:t>o</a:t>
            </a:r>
            <a:r>
              <a:rPr spc="-335" dirty="0"/>
              <a:t> </a:t>
            </a:r>
            <a:r>
              <a:rPr spc="-15" dirty="0"/>
              <a:t>P</a:t>
            </a:r>
            <a:r>
              <a:rPr spc="-60" dirty="0"/>
              <a:t>r</a:t>
            </a:r>
            <a:r>
              <a:rPr spc="65" dirty="0"/>
              <a:t>o</a:t>
            </a:r>
            <a:r>
              <a:rPr spc="40" dirty="0"/>
              <a:t>f</a:t>
            </a:r>
            <a:r>
              <a:rPr spc="-70" dirty="0"/>
              <a:t>i</a:t>
            </a:r>
            <a:r>
              <a:rPr spc="20" dirty="0"/>
              <a:t>t</a:t>
            </a:r>
            <a:r>
              <a:rPr spc="-175" dirty="0"/>
              <a:t>a</a:t>
            </a:r>
            <a:r>
              <a:rPr spc="90" dirty="0"/>
              <a:t>b</a:t>
            </a:r>
            <a:r>
              <a:rPr spc="-70" dirty="0"/>
              <a:t>i</a:t>
            </a:r>
            <a:r>
              <a:rPr spc="50" dirty="0"/>
              <a:t>l</a:t>
            </a:r>
            <a:r>
              <a:rPr spc="-70" dirty="0"/>
              <a:t>i</a:t>
            </a:r>
            <a:r>
              <a:rPr spc="20" dirty="0"/>
              <a:t>t</a:t>
            </a:r>
            <a:r>
              <a:rPr spc="30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269876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3917965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5137165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7739" y="6356365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32999" y="2376807"/>
            <a:ext cx="1368806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2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grocery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segment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expected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grow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~50%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CAGR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years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leverage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out.</a:t>
            </a:r>
            <a:endParaRPr sz="3200">
              <a:latin typeface="Microsoft Sans Serif"/>
              <a:cs typeface="Microsoft Sans Serif"/>
            </a:endParaRPr>
          </a:p>
          <a:p>
            <a:pPr marL="12700" marR="656590">
              <a:lnSpc>
                <a:spcPct val="125000"/>
              </a:lnSpc>
            </a:pP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dark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cashflow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positive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i.e.,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profitable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level,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institutional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level.</a:t>
            </a:r>
            <a:endParaRPr sz="3200">
              <a:latin typeface="Microsoft Sans Serif"/>
              <a:cs typeface="Microsoft Sans Serif"/>
            </a:endParaRPr>
          </a:p>
          <a:p>
            <a:pPr marL="12700" marR="190500">
              <a:lnSpc>
                <a:spcPct val="125000"/>
              </a:lnSpc>
            </a:pPr>
            <a:r>
              <a:rPr sz="32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dark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stores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signifies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overall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profit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bring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out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profitability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whole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institution.</a:t>
            </a:r>
            <a:endParaRPr sz="3200">
              <a:latin typeface="Microsoft Sans Serif"/>
              <a:cs typeface="Microsoft Sans Serif"/>
            </a:endParaRPr>
          </a:p>
          <a:p>
            <a:pPr marL="12700" marR="833755">
              <a:lnSpc>
                <a:spcPct val="125000"/>
              </a:lnSpc>
            </a:pPr>
            <a:r>
              <a:rPr sz="3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0.3%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population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India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uses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Zepto.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Profitability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achieved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3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reaches</a:t>
            </a:r>
            <a:r>
              <a:rPr sz="3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0.35%.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35" dirty="0"/>
              <a:t>R</a:t>
            </a:r>
            <a:r>
              <a:rPr spc="65" dirty="0"/>
              <a:t>o</a:t>
            </a:r>
            <a:r>
              <a:rPr spc="-175" dirty="0"/>
              <a:t>a</a:t>
            </a:r>
            <a:r>
              <a:rPr spc="114" dirty="0"/>
              <a:t>d</a:t>
            </a:r>
            <a:r>
              <a:rPr spc="-335" dirty="0"/>
              <a:t> </a:t>
            </a:r>
            <a:r>
              <a:rPr spc="20" dirty="0"/>
              <a:t>t</a:t>
            </a:r>
            <a:r>
              <a:rPr spc="70" dirty="0"/>
              <a:t>o</a:t>
            </a:r>
            <a:r>
              <a:rPr spc="-335" dirty="0"/>
              <a:t> </a:t>
            </a:r>
            <a:r>
              <a:rPr spc="-15" dirty="0"/>
              <a:t>P</a:t>
            </a:r>
            <a:r>
              <a:rPr spc="-60" dirty="0"/>
              <a:t>r</a:t>
            </a:r>
            <a:r>
              <a:rPr spc="65" dirty="0"/>
              <a:t>o</a:t>
            </a:r>
            <a:r>
              <a:rPr spc="40" dirty="0"/>
              <a:t>f</a:t>
            </a:r>
            <a:r>
              <a:rPr spc="-70" dirty="0"/>
              <a:t>i</a:t>
            </a:r>
            <a:r>
              <a:rPr spc="20" dirty="0"/>
              <a:t>t</a:t>
            </a:r>
            <a:r>
              <a:rPr spc="-175" dirty="0"/>
              <a:t>a</a:t>
            </a:r>
            <a:r>
              <a:rPr spc="90" dirty="0"/>
              <a:t>b</a:t>
            </a:r>
            <a:r>
              <a:rPr spc="-70" dirty="0"/>
              <a:t>i</a:t>
            </a:r>
            <a:r>
              <a:rPr spc="50" dirty="0"/>
              <a:t>l</a:t>
            </a:r>
            <a:r>
              <a:rPr spc="-70" dirty="0"/>
              <a:t>i</a:t>
            </a:r>
            <a:r>
              <a:rPr spc="20" dirty="0"/>
              <a:t>t</a:t>
            </a:r>
            <a:r>
              <a:rPr spc="30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2932508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4151708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5370908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7739" y="6590107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32999" y="2610550"/>
            <a:ext cx="135591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245">
              <a:lnSpc>
                <a:spcPct val="125000"/>
              </a:lnSpc>
              <a:spcBef>
                <a:spcPts val="100"/>
              </a:spcBef>
            </a:pP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Sell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premium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goods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higher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/>
                <a:cs typeface="Verdana"/>
              </a:rPr>
              <a:t>margins.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acquired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3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Introducing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electronics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proposition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gross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Verdana"/>
                <a:cs typeface="Verdana"/>
              </a:rPr>
              <a:t>margin</a:t>
            </a:r>
            <a:r>
              <a:rPr sz="32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products.</a:t>
            </a:r>
            <a:endParaRPr sz="3200">
              <a:latin typeface="Verdana"/>
              <a:cs typeface="Verdana"/>
            </a:endParaRPr>
          </a:p>
          <a:p>
            <a:pPr marL="12700" marR="343535">
              <a:lnSpc>
                <a:spcPct val="125000"/>
              </a:lnSpc>
            </a:pP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Zepto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earns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0" dirty="0">
                <a:solidFill>
                  <a:srgbClr val="FFFFFF"/>
                </a:solidFill>
                <a:latin typeface="Verdana"/>
                <a:cs typeface="Verdana"/>
              </a:rPr>
              <a:t>10-12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crores/month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promoting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brands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catalogue.</a:t>
            </a:r>
            <a:r>
              <a:rPr sz="32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Verdana"/>
                <a:cs typeface="Verdana"/>
              </a:rPr>
              <a:t>Increasing</a:t>
            </a:r>
            <a:r>
              <a:rPr sz="32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32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32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2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significantly</a:t>
            </a:r>
            <a:r>
              <a:rPr sz="32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32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profit.</a:t>
            </a:r>
            <a:endParaRPr sz="3200">
              <a:latin typeface="Verdana"/>
              <a:cs typeface="Verdana"/>
            </a:endParaRPr>
          </a:p>
          <a:p>
            <a:pPr marL="12700" marR="109855">
              <a:lnSpc>
                <a:spcPct val="125000"/>
              </a:lnSpc>
            </a:pP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ample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untapped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potential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cities 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Chandigarh, 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Ahmedabad,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Jaipur,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/>
                <a:cs typeface="Verdana"/>
              </a:rPr>
              <a:t>Goa,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Lucknow,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Indore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Verdana"/>
                <a:cs typeface="Verdana"/>
              </a:rPr>
              <a:t>etc.,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tap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into.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0154" y="535873"/>
            <a:ext cx="550799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10" dirty="0"/>
              <a:t>S</a:t>
            </a:r>
            <a:r>
              <a:rPr spc="-535" dirty="0"/>
              <a:t>W</a:t>
            </a:r>
            <a:r>
              <a:rPr spc="60" dirty="0"/>
              <a:t>O</a:t>
            </a:r>
            <a:r>
              <a:rPr spc="-105" dirty="0"/>
              <a:t>T</a:t>
            </a:r>
            <a:r>
              <a:rPr spc="-335" dirty="0"/>
              <a:t> </a:t>
            </a:r>
            <a:r>
              <a:rPr spc="80" dirty="0"/>
              <a:t>A</a:t>
            </a:r>
            <a:r>
              <a:rPr spc="-45" dirty="0"/>
              <a:t>n</a:t>
            </a:r>
            <a:r>
              <a:rPr spc="-175" dirty="0"/>
              <a:t>a</a:t>
            </a:r>
            <a:r>
              <a:rPr spc="55" dirty="0"/>
              <a:t>l</a:t>
            </a:r>
            <a:r>
              <a:rPr spc="25" dirty="0"/>
              <a:t>y</a:t>
            </a:r>
            <a:r>
              <a:rPr spc="-100" dirty="0"/>
              <a:t>s</a:t>
            </a:r>
            <a:r>
              <a:rPr spc="-65" dirty="0"/>
              <a:t>i</a:t>
            </a:r>
            <a:r>
              <a:rPr spc="-9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662" y="2868044"/>
            <a:ext cx="8214359" cy="5730875"/>
            <a:chOff x="490662" y="2868044"/>
            <a:chExt cx="8214359" cy="5730875"/>
          </a:xfrm>
        </p:grpSpPr>
        <p:sp>
          <p:nvSpPr>
            <p:cNvPr id="4" name="object 4"/>
            <p:cNvSpPr/>
            <p:nvPr/>
          </p:nvSpPr>
          <p:spPr>
            <a:xfrm>
              <a:off x="490662" y="2868044"/>
              <a:ext cx="8214359" cy="5730875"/>
            </a:xfrm>
            <a:custGeom>
              <a:avLst/>
              <a:gdLst/>
              <a:ahLst/>
              <a:cxnLst/>
              <a:rect l="l" t="t" r="r" b="b"/>
              <a:pathLst>
                <a:path w="8214359" h="5730875">
                  <a:moveTo>
                    <a:pt x="7728095" y="5730334"/>
                  </a:moveTo>
                  <a:lnTo>
                    <a:pt x="485774" y="5730334"/>
                  </a:lnTo>
                  <a:lnTo>
                    <a:pt x="437761" y="5727957"/>
                  </a:lnTo>
                  <a:lnTo>
                    <a:pt x="390561" y="5720914"/>
                  </a:lnTo>
                  <a:lnTo>
                    <a:pt x="344494" y="5709337"/>
                  </a:lnTo>
                  <a:lnTo>
                    <a:pt x="299876" y="5693357"/>
                  </a:lnTo>
                  <a:lnTo>
                    <a:pt x="257027" y="5673107"/>
                  </a:lnTo>
                  <a:lnTo>
                    <a:pt x="216266" y="5648719"/>
                  </a:lnTo>
                  <a:lnTo>
                    <a:pt x="177910" y="5620324"/>
                  </a:lnTo>
                  <a:lnTo>
                    <a:pt x="142279" y="5588054"/>
                  </a:lnTo>
                  <a:lnTo>
                    <a:pt x="110010" y="5552423"/>
                  </a:lnTo>
                  <a:lnTo>
                    <a:pt x="81615" y="5514068"/>
                  </a:lnTo>
                  <a:lnTo>
                    <a:pt x="57226" y="5473306"/>
                  </a:lnTo>
                  <a:lnTo>
                    <a:pt x="36976" y="5430457"/>
                  </a:lnTo>
                  <a:lnTo>
                    <a:pt x="20997" y="5385840"/>
                  </a:lnTo>
                  <a:lnTo>
                    <a:pt x="9419" y="5339772"/>
                  </a:lnTo>
                  <a:lnTo>
                    <a:pt x="2376" y="5292572"/>
                  </a:lnTo>
                  <a:lnTo>
                    <a:pt x="0" y="5244569"/>
                  </a:lnTo>
                  <a:lnTo>
                    <a:pt x="0" y="485764"/>
                  </a:lnTo>
                  <a:lnTo>
                    <a:pt x="2376" y="437761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6" y="299876"/>
                  </a:lnTo>
                  <a:lnTo>
                    <a:pt x="57226" y="257027"/>
                  </a:lnTo>
                  <a:lnTo>
                    <a:pt x="81615" y="216266"/>
                  </a:lnTo>
                  <a:lnTo>
                    <a:pt x="110010" y="177910"/>
                  </a:lnTo>
                  <a:lnTo>
                    <a:pt x="142279" y="142279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1" y="9419"/>
                  </a:lnTo>
                  <a:lnTo>
                    <a:pt x="437761" y="2376"/>
                  </a:lnTo>
                  <a:lnTo>
                    <a:pt x="485767" y="0"/>
                  </a:lnTo>
                  <a:lnTo>
                    <a:pt x="7728103" y="0"/>
                  </a:lnTo>
                  <a:lnTo>
                    <a:pt x="7776108" y="2376"/>
                  </a:lnTo>
                  <a:lnTo>
                    <a:pt x="7823308" y="9419"/>
                  </a:lnTo>
                  <a:lnTo>
                    <a:pt x="7869376" y="20997"/>
                  </a:lnTo>
                  <a:lnTo>
                    <a:pt x="7913993" y="36977"/>
                  </a:lnTo>
                  <a:lnTo>
                    <a:pt x="7956842" y="57227"/>
                  </a:lnTo>
                  <a:lnTo>
                    <a:pt x="7997603" y="81615"/>
                  </a:lnTo>
                  <a:lnTo>
                    <a:pt x="8035959" y="110010"/>
                  </a:lnTo>
                  <a:lnTo>
                    <a:pt x="8071590" y="142279"/>
                  </a:lnTo>
                  <a:lnTo>
                    <a:pt x="8103859" y="177910"/>
                  </a:lnTo>
                  <a:lnTo>
                    <a:pt x="8132254" y="216266"/>
                  </a:lnTo>
                  <a:lnTo>
                    <a:pt x="8156643" y="257027"/>
                  </a:lnTo>
                  <a:lnTo>
                    <a:pt x="8176893" y="299876"/>
                  </a:lnTo>
                  <a:lnTo>
                    <a:pt x="8192873" y="344494"/>
                  </a:lnTo>
                  <a:lnTo>
                    <a:pt x="8204450" y="390562"/>
                  </a:lnTo>
                  <a:lnTo>
                    <a:pt x="8211493" y="437761"/>
                  </a:lnTo>
                  <a:lnTo>
                    <a:pt x="8213870" y="485764"/>
                  </a:lnTo>
                  <a:lnTo>
                    <a:pt x="8213870" y="5244569"/>
                  </a:lnTo>
                  <a:lnTo>
                    <a:pt x="8211493" y="5292572"/>
                  </a:lnTo>
                  <a:lnTo>
                    <a:pt x="8204450" y="5339772"/>
                  </a:lnTo>
                  <a:lnTo>
                    <a:pt x="8192873" y="5385840"/>
                  </a:lnTo>
                  <a:lnTo>
                    <a:pt x="8176893" y="5430457"/>
                  </a:lnTo>
                  <a:lnTo>
                    <a:pt x="8156643" y="5473306"/>
                  </a:lnTo>
                  <a:lnTo>
                    <a:pt x="8132254" y="5514068"/>
                  </a:lnTo>
                  <a:lnTo>
                    <a:pt x="8103859" y="5552423"/>
                  </a:lnTo>
                  <a:lnTo>
                    <a:pt x="8071590" y="5588054"/>
                  </a:lnTo>
                  <a:lnTo>
                    <a:pt x="8035959" y="5620324"/>
                  </a:lnTo>
                  <a:lnTo>
                    <a:pt x="7997603" y="5648719"/>
                  </a:lnTo>
                  <a:lnTo>
                    <a:pt x="7956842" y="5673107"/>
                  </a:lnTo>
                  <a:lnTo>
                    <a:pt x="7913993" y="5693357"/>
                  </a:lnTo>
                  <a:lnTo>
                    <a:pt x="7869376" y="5709337"/>
                  </a:lnTo>
                  <a:lnTo>
                    <a:pt x="7823308" y="5720914"/>
                  </a:lnTo>
                  <a:lnTo>
                    <a:pt x="7776108" y="5727957"/>
                  </a:lnTo>
                  <a:lnTo>
                    <a:pt x="7728095" y="5730334"/>
                  </a:lnTo>
                  <a:close/>
                </a:path>
              </a:pathLst>
            </a:custGeom>
            <a:solidFill>
              <a:srgbClr val="E7E7E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3370276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4684726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5999176"/>
              <a:ext cx="114300" cy="1142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9455" y="1852024"/>
            <a:ext cx="7190105" cy="483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algn="ctr">
              <a:lnSpc>
                <a:spcPct val="100000"/>
              </a:lnSpc>
              <a:spcBef>
                <a:spcPts val="100"/>
              </a:spcBef>
            </a:pPr>
            <a:r>
              <a:rPr sz="5200" b="1" spc="-85" dirty="0">
                <a:solidFill>
                  <a:srgbClr val="FFFFFF"/>
                </a:solidFill>
                <a:latin typeface="Tahoma"/>
                <a:cs typeface="Tahoma"/>
              </a:rPr>
              <a:t>Strength</a:t>
            </a:r>
            <a:endParaRPr sz="52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4015"/>
              </a:spcBef>
            </a:pPr>
            <a:r>
              <a:rPr sz="2500" b="1" spc="-15" dirty="0">
                <a:solidFill>
                  <a:srgbClr val="FFFFFF"/>
                </a:solidFill>
                <a:latin typeface="Tahoma"/>
                <a:cs typeface="Tahoma"/>
              </a:rPr>
              <a:t>Limited </a:t>
            </a:r>
            <a:r>
              <a:rPr sz="2500" b="1" spc="-75" dirty="0">
                <a:solidFill>
                  <a:srgbClr val="FFFFFF"/>
                </a:solidFill>
                <a:latin typeface="Tahoma"/>
                <a:cs typeface="Tahoma"/>
              </a:rPr>
              <a:t>Inventory: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2500" spc="-80" dirty="0">
                <a:solidFill>
                  <a:srgbClr val="FFFFFF"/>
                </a:solidFill>
                <a:latin typeface="Verdana"/>
                <a:cs typeface="Verdana"/>
              </a:rPr>
              <a:t>keep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limited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inventory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dark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stores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according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customer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 marR="112395">
              <a:lnSpc>
                <a:spcPct val="114999"/>
              </a:lnSpc>
            </a:pPr>
            <a:r>
              <a:rPr sz="2500" b="1" spc="-50" dirty="0">
                <a:solidFill>
                  <a:srgbClr val="FFFFFF"/>
                </a:solidFill>
                <a:latin typeface="Tahoma"/>
                <a:cs typeface="Tahoma"/>
              </a:rPr>
              <a:t>Strong</a:t>
            </a:r>
            <a:r>
              <a:rPr sz="25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25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ahoma"/>
                <a:cs typeface="Tahoma"/>
              </a:rPr>
              <a:t>support:</a:t>
            </a:r>
            <a:r>
              <a:rPr sz="25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Zepto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well-funded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$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500" spc="16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500" spc="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 marR="475615">
              <a:lnSpc>
                <a:spcPct val="114999"/>
              </a:lnSpc>
            </a:pP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ol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5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500" b="1" spc="-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500" b="1" spc="30" dirty="0">
                <a:solidFill>
                  <a:srgbClr val="FFFFFF"/>
                </a:solidFill>
                <a:latin typeface="Tahoma"/>
                <a:cs typeface="Tahoma"/>
              </a:rPr>
              <a:t>pp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50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50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500" b="1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50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50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500" b="1" spc="-1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500" b="1" spc="-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5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22369" y="2868044"/>
            <a:ext cx="8214359" cy="5730875"/>
            <a:chOff x="9522369" y="2868044"/>
            <a:chExt cx="8214359" cy="5730875"/>
          </a:xfrm>
        </p:grpSpPr>
        <p:sp>
          <p:nvSpPr>
            <p:cNvPr id="10" name="object 10"/>
            <p:cNvSpPr/>
            <p:nvPr/>
          </p:nvSpPr>
          <p:spPr>
            <a:xfrm>
              <a:off x="9522369" y="2868044"/>
              <a:ext cx="8214359" cy="5730875"/>
            </a:xfrm>
            <a:custGeom>
              <a:avLst/>
              <a:gdLst/>
              <a:ahLst/>
              <a:cxnLst/>
              <a:rect l="l" t="t" r="r" b="b"/>
              <a:pathLst>
                <a:path w="8214359" h="5730875">
                  <a:moveTo>
                    <a:pt x="7728095" y="5730334"/>
                  </a:moveTo>
                  <a:lnTo>
                    <a:pt x="485774" y="5730334"/>
                  </a:lnTo>
                  <a:lnTo>
                    <a:pt x="437761" y="5727957"/>
                  </a:lnTo>
                  <a:lnTo>
                    <a:pt x="390562" y="5720914"/>
                  </a:lnTo>
                  <a:lnTo>
                    <a:pt x="344494" y="5709337"/>
                  </a:lnTo>
                  <a:lnTo>
                    <a:pt x="299876" y="5693357"/>
                  </a:lnTo>
                  <a:lnTo>
                    <a:pt x="257027" y="5673107"/>
                  </a:lnTo>
                  <a:lnTo>
                    <a:pt x="216266" y="5648719"/>
                  </a:lnTo>
                  <a:lnTo>
                    <a:pt x="177911" y="5620324"/>
                  </a:lnTo>
                  <a:lnTo>
                    <a:pt x="142280" y="5588054"/>
                  </a:lnTo>
                  <a:lnTo>
                    <a:pt x="110010" y="5552423"/>
                  </a:lnTo>
                  <a:lnTo>
                    <a:pt x="81615" y="5514068"/>
                  </a:lnTo>
                  <a:lnTo>
                    <a:pt x="57227" y="5473306"/>
                  </a:lnTo>
                  <a:lnTo>
                    <a:pt x="36977" y="5430457"/>
                  </a:lnTo>
                  <a:lnTo>
                    <a:pt x="20997" y="5385840"/>
                  </a:lnTo>
                  <a:lnTo>
                    <a:pt x="9420" y="5339772"/>
                  </a:lnTo>
                  <a:lnTo>
                    <a:pt x="2376" y="5292572"/>
                  </a:lnTo>
                  <a:lnTo>
                    <a:pt x="0" y="5244563"/>
                  </a:lnTo>
                  <a:lnTo>
                    <a:pt x="0" y="485770"/>
                  </a:lnTo>
                  <a:lnTo>
                    <a:pt x="2376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0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19"/>
                  </a:lnTo>
                  <a:lnTo>
                    <a:pt x="437761" y="2376"/>
                  </a:lnTo>
                  <a:lnTo>
                    <a:pt x="485767" y="0"/>
                  </a:lnTo>
                  <a:lnTo>
                    <a:pt x="7728103" y="0"/>
                  </a:lnTo>
                  <a:lnTo>
                    <a:pt x="7776108" y="2376"/>
                  </a:lnTo>
                  <a:lnTo>
                    <a:pt x="7823308" y="9419"/>
                  </a:lnTo>
                  <a:lnTo>
                    <a:pt x="7869376" y="20997"/>
                  </a:lnTo>
                  <a:lnTo>
                    <a:pt x="7913993" y="36977"/>
                  </a:lnTo>
                  <a:lnTo>
                    <a:pt x="7956842" y="57227"/>
                  </a:lnTo>
                  <a:lnTo>
                    <a:pt x="7997604" y="81615"/>
                  </a:lnTo>
                  <a:lnTo>
                    <a:pt x="8035959" y="110010"/>
                  </a:lnTo>
                  <a:lnTo>
                    <a:pt x="8071590" y="142279"/>
                  </a:lnTo>
                  <a:lnTo>
                    <a:pt x="8103859" y="177910"/>
                  </a:lnTo>
                  <a:lnTo>
                    <a:pt x="8132254" y="216266"/>
                  </a:lnTo>
                  <a:lnTo>
                    <a:pt x="8156643" y="257027"/>
                  </a:lnTo>
                  <a:lnTo>
                    <a:pt x="8176893" y="299876"/>
                  </a:lnTo>
                  <a:lnTo>
                    <a:pt x="8192873" y="344494"/>
                  </a:lnTo>
                  <a:lnTo>
                    <a:pt x="8204450" y="390562"/>
                  </a:lnTo>
                  <a:lnTo>
                    <a:pt x="8211493" y="437761"/>
                  </a:lnTo>
                  <a:lnTo>
                    <a:pt x="8213870" y="485770"/>
                  </a:lnTo>
                  <a:lnTo>
                    <a:pt x="8213870" y="5244563"/>
                  </a:lnTo>
                  <a:lnTo>
                    <a:pt x="8211493" y="5292572"/>
                  </a:lnTo>
                  <a:lnTo>
                    <a:pt x="8204450" y="5339772"/>
                  </a:lnTo>
                  <a:lnTo>
                    <a:pt x="8192873" y="5385840"/>
                  </a:lnTo>
                  <a:lnTo>
                    <a:pt x="8176893" y="5430457"/>
                  </a:lnTo>
                  <a:lnTo>
                    <a:pt x="8156643" y="5473306"/>
                  </a:lnTo>
                  <a:lnTo>
                    <a:pt x="8132254" y="5514068"/>
                  </a:lnTo>
                  <a:lnTo>
                    <a:pt x="8103859" y="5552423"/>
                  </a:lnTo>
                  <a:lnTo>
                    <a:pt x="8071590" y="5588054"/>
                  </a:lnTo>
                  <a:lnTo>
                    <a:pt x="8035959" y="5620324"/>
                  </a:lnTo>
                  <a:lnTo>
                    <a:pt x="7997604" y="5648719"/>
                  </a:lnTo>
                  <a:lnTo>
                    <a:pt x="7956842" y="5673107"/>
                  </a:lnTo>
                  <a:lnTo>
                    <a:pt x="7913993" y="5693357"/>
                  </a:lnTo>
                  <a:lnTo>
                    <a:pt x="7869376" y="5709337"/>
                  </a:lnTo>
                  <a:lnTo>
                    <a:pt x="7823308" y="5720914"/>
                  </a:lnTo>
                  <a:lnTo>
                    <a:pt x="7776108" y="5727957"/>
                  </a:lnTo>
                  <a:lnTo>
                    <a:pt x="7728095" y="5730334"/>
                  </a:lnTo>
                  <a:close/>
                </a:path>
              </a:pathLst>
            </a:custGeom>
            <a:solidFill>
              <a:srgbClr val="E7E7E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0019" y="3370276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0019" y="4684726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0019" y="5999176"/>
              <a:ext cx="114300" cy="1142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49320" y="1852024"/>
            <a:ext cx="7524750" cy="483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6235" algn="ctr">
              <a:lnSpc>
                <a:spcPct val="100000"/>
              </a:lnSpc>
              <a:spcBef>
                <a:spcPts val="100"/>
              </a:spcBef>
            </a:pPr>
            <a:r>
              <a:rPr sz="5200" b="1" spc="-170" dirty="0">
                <a:solidFill>
                  <a:srgbClr val="FFFFFF"/>
                </a:solidFill>
                <a:latin typeface="Tahoma"/>
                <a:cs typeface="Tahoma"/>
              </a:rPr>
              <a:t>Weakness</a:t>
            </a:r>
            <a:endParaRPr sz="5200">
              <a:latin typeface="Tahoma"/>
              <a:cs typeface="Tahoma"/>
            </a:endParaRPr>
          </a:p>
          <a:p>
            <a:pPr marL="12700" marR="5080" algn="just">
              <a:lnSpc>
                <a:spcPct val="114999"/>
              </a:lnSpc>
              <a:spcBef>
                <a:spcPts val="4015"/>
              </a:spcBef>
            </a:pPr>
            <a:r>
              <a:rPr sz="2500" b="1" spc="1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2500" b="1" spc="-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50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5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50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5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5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ol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2500" b="1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500" b="1" spc="-16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500" b="1" spc="-22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pretty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difficult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 marR="401320" algn="just">
              <a:lnSpc>
                <a:spcPct val="114999"/>
              </a:lnSpc>
            </a:pP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Strolling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90" dirty="0">
                <a:solidFill>
                  <a:srgbClr val="FFFFFF"/>
                </a:solidFill>
                <a:latin typeface="Tahoma"/>
                <a:cs typeface="Tahoma"/>
              </a:rPr>
              <a:t>Indian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Tahoma"/>
                <a:cs typeface="Tahoma"/>
              </a:rPr>
              <a:t>Consumers:</a:t>
            </a:r>
            <a:r>
              <a:rPr sz="25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loyal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 marR="549275" algn="just">
              <a:lnSpc>
                <a:spcPct val="114999"/>
              </a:lnSpc>
            </a:pP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500" b="1" spc="-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50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500" b="1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500" b="1" spc="-16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500" b="1" spc="-12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500" b="1" spc="-22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50" dirty="0">
                <a:solidFill>
                  <a:srgbClr val="FFFFFF"/>
                </a:solidFill>
                <a:latin typeface="Verdana"/>
                <a:cs typeface="Verdana"/>
              </a:rPr>
              <a:t>~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500" spc="16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986" y="2814741"/>
            <a:ext cx="8214359" cy="5730875"/>
            <a:chOff x="493986" y="2814741"/>
            <a:chExt cx="8214359" cy="5730875"/>
          </a:xfrm>
        </p:grpSpPr>
        <p:sp>
          <p:nvSpPr>
            <p:cNvPr id="3" name="object 3"/>
            <p:cNvSpPr/>
            <p:nvPr/>
          </p:nvSpPr>
          <p:spPr>
            <a:xfrm>
              <a:off x="493986" y="2814741"/>
              <a:ext cx="8214359" cy="5730875"/>
            </a:xfrm>
            <a:custGeom>
              <a:avLst/>
              <a:gdLst/>
              <a:ahLst/>
              <a:cxnLst/>
              <a:rect l="l" t="t" r="r" b="b"/>
              <a:pathLst>
                <a:path w="8214359" h="5730875">
                  <a:moveTo>
                    <a:pt x="7728100" y="5730335"/>
                  </a:moveTo>
                  <a:lnTo>
                    <a:pt x="485770" y="5730335"/>
                  </a:lnTo>
                  <a:lnTo>
                    <a:pt x="437761" y="5727958"/>
                  </a:lnTo>
                  <a:lnTo>
                    <a:pt x="390561" y="5720915"/>
                  </a:lnTo>
                  <a:lnTo>
                    <a:pt x="344494" y="5709337"/>
                  </a:lnTo>
                  <a:lnTo>
                    <a:pt x="299876" y="5693358"/>
                  </a:lnTo>
                  <a:lnTo>
                    <a:pt x="257027" y="5673108"/>
                  </a:lnTo>
                  <a:lnTo>
                    <a:pt x="216266" y="5648719"/>
                  </a:lnTo>
                  <a:lnTo>
                    <a:pt x="177910" y="5620324"/>
                  </a:lnTo>
                  <a:lnTo>
                    <a:pt x="142279" y="5588055"/>
                  </a:lnTo>
                  <a:lnTo>
                    <a:pt x="110010" y="5552424"/>
                  </a:lnTo>
                  <a:lnTo>
                    <a:pt x="81615" y="5514068"/>
                  </a:lnTo>
                  <a:lnTo>
                    <a:pt x="57226" y="5473307"/>
                  </a:lnTo>
                  <a:lnTo>
                    <a:pt x="36976" y="5430458"/>
                  </a:lnTo>
                  <a:lnTo>
                    <a:pt x="20997" y="5385840"/>
                  </a:lnTo>
                  <a:lnTo>
                    <a:pt x="9419" y="5339772"/>
                  </a:lnTo>
                  <a:lnTo>
                    <a:pt x="2376" y="5292573"/>
                  </a:lnTo>
                  <a:lnTo>
                    <a:pt x="0" y="5244569"/>
                  </a:lnTo>
                  <a:lnTo>
                    <a:pt x="0" y="485765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6" y="299876"/>
                  </a:lnTo>
                  <a:lnTo>
                    <a:pt x="57226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1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7728095" y="0"/>
                  </a:lnTo>
                  <a:lnTo>
                    <a:pt x="7776108" y="2377"/>
                  </a:lnTo>
                  <a:lnTo>
                    <a:pt x="7823308" y="9420"/>
                  </a:lnTo>
                  <a:lnTo>
                    <a:pt x="7869376" y="20997"/>
                  </a:lnTo>
                  <a:lnTo>
                    <a:pt x="7913993" y="36977"/>
                  </a:lnTo>
                  <a:lnTo>
                    <a:pt x="7956842" y="57227"/>
                  </a:lnTo>
                  <a:lnTo>
                    <a:pt x="7997604" y="81615"/>
                  </a:lnTo>
                  <a:lnTo>
                    <a:pt x="8035959" y="110010"/>
                  </a:lnTo>
                  <a:lnTo>
                    <a:pt x="8071590" y="142280"/>
                  </a:lnTo>
                  <a:lnTo>
                    <a:pt x="8103859" y="177911"/>
                  </a:lnTo>
                  <a:lnTo>
                    <a:pt x="8132254" y="216266"/>
                  </a:lnTo>
                  <a:lnTo>
                    <a:pt x="8156643" y="257028"/>
                  </a:lnTo>
                  <a:lnTo>
                    <a:pt x="8176893" y="299876"/>
                  </a:lnTo>
                  <a:lnTo>
                    <a:pt x="8192873" y="344494"/>
                  </a:lnTo>
                  <a:lnTo>
                    <a:pt x="8204450" y="390562"/>
                  </a:lnTo>
                  <a:lnTo>
                    <a:pt x="8211493" y="437762"/>
                  </a:lnTo>
                  <a:lnTo>
                    <a:pt x="8213870" y="485765"/>
                  </a:lnTo>
                  <a:lnTo>
                    <a:pt x="8213870" y="5244569"/>
                  </a:lnTo>
                  <a:lnTo>
                    <a:pt x="8211493" y="5292573"/>
                  </a:lnTo>
                  <a:lnTo>
                    <a:pt x="8204450" y="5339772"/>
                  </a:lnTo>
                  <a:lnTo>
                    <a:pt x="8192873" y="5385840"/>
                  </a:lnTo>
                  <a:lnTo>
                    <a:pt x="8176893" y="5430458"/>
                  </a:lnTo>
                  <a:lnTo>
                    <a:pt x="8156643" y="5473307"/>
                  </a:lnTo>
                  <a:lnTo>
                    <a:pt x="8132254" y="5514068"/>
                  </a:lnTo>
                  <a:lnTo>
                    <a:pt x="8103859" y="5552424"/>
                  </a:lnTo>
                  <a:lnTo>
                    <a:pt x="8071590" y="5588055"/>
                  </a:lnTo>
                  <a:lnTo>
                    <a:pt x="8035959" y="5620324"/>
                  </a:lnTo>
                  <a:lnTo>
                    <a:pt x="7997604" y="5648719"/>
                  </a:lnTo>
                  <a:lnTo>
                    <a:pt x="7956842" y="5673108"/>
                  </a:lnTo>
                  <a:lnTo>
                    <a:pt x="7913993" y="5693358"/>
                  </a:lnTo>
                  <a:lnTo>
                    <a:pt x="7869376" y="5709337"/>
                  </a:lnTo>
                  <a:lnTo>
                    <a:pt x="7823308" y="5720915"/>
                  </a:lnTo>
                  <a:lnTo>
                    <a:pt x="7776108" y="5727958"/>
                  </a:lnTo>
                  <a:lnTo>
                    <a:pt x="7728100" y="5730335"/>
                  </a:lnTo>
                  <a:close/>
                </a:path>
              </a:pathLst>
            </a:custGeom>
            <a:solidFill>
              <a:srgbClr val="E7E7E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3319161"/>
              <a:ext cx="114300" cy="11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4633611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5509911"/>
              <a:ext cx="114300" cy="1142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90555" y="537559"/>
            <a:ext cx="550735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10" dirty="0"/>
              <a:t>S</a:t>
            </a:r>
            <a:r>
              <a:rPr spc="-535" dirty="0"/>
              <a:t>W</a:t>
            </a:r>
            <a:r>
              <a:rPr spc="60" dirty="0"/>
              <a:t>O</a:t>
            </a:r>
            <a:r>
              <a:rPr spc="-105" dirty="0"/>
              <a:t>T</a:t>
            </a:r>
            <a:r>
              <a:rPr spc="-335" dirty="0"/>
              <a:t> </a:t>
            </a:r>
            <a:r>
              <a:rPr spc="80" dirty="0"/>
              <a:t>A</a:t>
            </a:r>
            <a:r>
              <a:rPr spc="-45" dirty="0"/>
              <a:t>n</a:t>
            </a:r>
            <a:r>
              <a:rPr spc="-175" dirty="0"/>
              <a:t>a</a:t>
            </a:r>
            <a:r>
              <a:rPr spc="50" dirty="0"/>
              <a:t>l</a:t>
            </a:r>
            <a:r>
              <a:rPr spc="25" dirty="0"/>
              <a:t>y</a:t>
            </a:r>
            <a:r>
              <a:rPr spc="-100" dirty="0"/>
              <a:t>s</a:t>
            </a:r>
            <a:r>
              <a:rPr spc="-70" dirty="0"/>
              <a:t>i</a:t>
            </a:r>
            <a:r>
              <a:rPr spc="-9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2316" y="1747223"/>
            <a:ext cx="403732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solidFill>
                  <a:srgbClr val="FFFFFF"/>
                </a:solidFill>
                <a:latin typeface="Tahoma"/>
                <a:cs typeface="Tahoma"/>
              </a:rPr>
              <a:t>Opportunity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455" y="3103255"/>
            <a:ext cx="742251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2500" spc="-58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 marR="62865">
              <a:lnSpc>
                <a:spcPct val="114999"/>
              </a:lnSpc>
            </a:pPr>
            <a:r>
              <a:rPr sz="2500" b="1" spc="-45" dirty="0">
                <a:solidFill>
                  <a:srgbClr val="FFFFFF"/>
                </a:solidFill>
                <a:latin typeface="Tahoma"/>
                <a:cs typeface="Tahoma"/>
              </a:rPr>
              <a:t>Entering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Tahoma"/>
                <a:cs typeface="Tahoma"/>
              </a:rPr>
              <a:t>fresh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locations:</a:t>
            </a:r>
            <a:r>
              <a:rPr sz="25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infiltrate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 marR="154305">
              <a:lnSpc>
                <a:spcPct val="114999"/>
              </a:lnSpc>
            </a:pPr>
            <a:r>
              <a:rPr sz="2500" b="1" spc="-20" dirty="0">
                <a:solidFill>
                  <a:srgbClr val="FFFFFF"/>
                </a:solidFill>
                <a:latin typeface="Tahoma"/>
                <a:cs typeface="Tahoma"/>
              </a:rPr>
              <a:t>Brand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40" dirty="0">
                <a:solidFill>
                  <a:srgbClr val="FFFFFF"/>
                </a:solidFill>
                <a:latin typeface="Tahoma"/>
                <a:cs typeface="Tahoma"/>
              </a:rPr>
              <a:t>Utilization: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Zepto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brand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sectors.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4668" y="1852024"/>
            <a:ext cx="21501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75" dirty="0">
                <a:solidFill>
                  <a:srgbClr val="FFFFFF"/>
                </a:solidFill>
                <a:latin typeface="Tahoma"/>
                <a:cs typeface="Tahoma"/>
              </a:rPr>
              <a:t>Threat</a:t>
            </a:r>
            <a:endParaRPr sz="5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532621" y="2814741"/>
            <a:ext cx="8214359" cy="5730875"/>
            <a:chOff x="9532621" y="2814741"/>
            <a:chExt cx="8214359" cy="5730875"/>
          </a:xfrm>
        </p:grpSpPr>
        <p:sp>
          <p:nvSpPr>
            <p:cNvPr id="12" name="object 12"/>
            <p:cNvSpPr/>
            <p:nvPr/>
          </p:nvSpPr>
          <p:spPr>
            <a:xfrm>
              <a:off x="9532621" y="2814741"/>
              <a:ext cx="8214359" cy="5730875"/>
            </a:xfrm>
            <a:custGeom>
              <a:avLst/>
              <a:gdLst/>
              <a:ahLst/>
              <a:cxnLst/>
              <a:rect l="l" t="t" r="r" b="b"/>
              <a:pathLst>
                <a:path w="8214359" h="5730875">
                  <a:moveTo>
                    <a:pt x="7728099" y="5730335"/>
                  </a:moveTo>
                  <a:lnTo>
                    <a:pt x="485769" y="5730335"/>
                  </a:lnTo>
                  <a:lnTo>
                    <a:pt x="437761" y="5727958"/>
                  </a:lnTo>
                  <a:lnTo>
                    <a:pt x="390561" y="5720915"/>
                  </a:lnTo>
                  <a:lnTo>
                    <a:pt x="344493" y="5709337"/>
                  </a:lnTo>
                  <a:lnTo>
                    <a:pt x="299876" y="5693358"/>
                  </a:lnTo>
                  <a:lnTo>
                    <a:pt x="257027" y="5673108"/>
                  </a:lnTo>
                  <a:lnTo>
                    <a:pt x="216266" y="5648719"/>
                  </a:lnTo>
                  <a:lnTo>
                    <a:pt x="177910" y="5620324"/>
                  </a:lnTo>
                  <a:lnTo>
                    <a:pt x="142279" y="5588055"/>
                  </a:lnTo>
                  <a:lnTo>
                    <a:pt x="110010" y="5552424"/>
                  </a:lnTo>
                  <a:lnTo>
                    <a:pt x="81615" y="5514068"/>
                  </a:lnTo>
                  <a:lnTo>
                    <a:pt x="57226" y="5473307"/>
                  </a:lnTo>
                  <a:lnTo>
                    <a:pt x="36976" y="5430458"/>
                  </a:lnTo>
                  <a:lnTo>
                    <a:pt x="20996" y="5385840"/>
                  </a:lnTo>
                  <a:lnTo>
                    <a:pt x="9419" y="5339772"/>
                  </a:lnTo>
                  <a:lnTo>
                    <a:pt x="2376" y="5292573"/>
                  </a:lnTo>
                  <a:lnTo>
                    <a:pt x="0" y="5244574"/>
                  </a:lnTo>
                  <a:lnTo>
                    <a:pt x="0" y="485760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6" y="344494"/>
                  </a:lnTo>
                  <a:lnTo>
                    <a:pt x="36976" y="299876"/>
                  </a:lnTo>
                  <a:lnTo>
                    <a:pt x="57226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3" y="20997"/>
                  </a:lnTo>
                  <a:lnTo>
                    <a:pt x="390561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7728095" y="0"/>
                  </a:lnTo>
                  <a:lnTo>
                    <a:pt x="7776108" y="2377"/>
                  </a:lnTo>
                  <a:lnTo>
                    <a:pt x="7823307" y="9420"/>
                  </a:lnTo>
                  <a:lnTo>
                    <a:pt x="7869375" y="20997"/>
                  </a:lnTo>
                  <a:lnTo>
                    <a:pt x="7913993" y="36977"/>
                  </a:lnTo>
                  <a:lnTo>
                    <a:pt x="7956842" y="57227"/>
                  </a:lnTo>
                  <a:lnTo>
                    <a:pt x="7997603" y="81615"/>
                  </a:lnTo>
                  <a:lnTo>
                    <a:pt x="8035959" y="110010"/>
                  </a:lnTo>
                  <a:lnTo>
                    <a:pt x="8071589" y="142280"/>
                  </a:lnTo>
                  <a:lnTo>
                    <a:pt x="8103859" y="177911"/>
                  </a:lnTo>
                  <a:lnTo>
                    <a:pt x="8132254" y="216266"/>
                  </a:lnTo>
                  <a:lnTo>
                    <a:pt x="8156642" y="257028"/>
                  </a:lnTo>
                  <a:lnTo>
                    <a:pt x="8176892" y="299876"/>
                  </a:lnTo>
                  <a:lnTo>
                    <a:pt x="8192872" y="344494"/>
                  </a:lnTo>
                  <a:lnTo>
                    <a:pt x="8204450" y="390562"/>
                  </a:lnTo>
                  <a:lnTo>
                    <a:pt x="8211493" y="437762"/>
                  </a:lnTo>
                  <a:lnTo>
                    <a:pt x="8213869" y="485760"/>
                  </a:lnTo>
                  <a:lnTo>
                    <a:pt x="8213869" y="5244574"/>
                  </a:lnTo>
                  <a:lnTo>
                    <a:pt x="8211493" y="5292573"/>
                  </a:lnTo>
                  <a:lnTo>
                    <a:pt x="8204450" y="5339772"/>
                  </a:lnTo>
                  <a:lnTo>
                    <a:pt x="8192872" y="5385840"/>
                  </a:lnTo>
                  <a:lnTo>
                    <a:pt x="8176892" y="5430458"/>
                  </a:lnTo>
                  <a:lnTo>
                    <a:pt x="8156642" y="5473307"/>
                  </a:lnTo>
                  <a:lnTo>
                    <a:pt x="8132254" y="5514068"/>
                  </a:lnTo>
                  <a:lnTo>
                    <a:pt x="8103859" y="5552424"/>
                  </a:lnTo>
                  <a:lnTo>
                    <a:pt x="8071589" y="5588055"/>
                  </a:lnTo>
                  <a:lnTo>
                    <a:pt x="8035959" y="5620324"/>
                  </a:lnTo>
                  <a:lnTo>
                    <a:pt x="7997603" y="5648719"/>
                  </a:lnTo>
                  <a:lnTo>
                    <a:pt x="7956842" y="5673108"/>
                  </a:lnTo>
                  <a:lnTo>
                    <a:pt x="7913993" y="5693358"/>
                  </a:lnTo>
                  <a:lnTo>
                    <a:pt x="7869375" y="5709337"/>
                  </a:lnTo>
                  <a:lnTo>
                    <a:pt x="7823307" y="5720915"/>
                  </a:lnTo>
                  <a:lnTo>
                    <a:pt x="7776108" y="5727958"/>
                  </a:lnTo>
                  <a:lnTo>
                    <a:pt x="7728099" y="5730335"/>
                  </a:lnTo>
                  <a:close/>
                </a:path>
              </a:pathLst>
            </a:custGeom>
            <a:solidFill>
              <a:srgbClr val="E7E7E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3792" y="3319161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3792" y="4195461"/>
              <a:ext cx="114300" cy="1142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183093" y="3103255"/>
            <a:ext cx="743839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5955">
              <a:lnSpc>
                <a:spcPct val="114999"/>
              </a:lnSpc>
              <a:spcBef>
                <a:spcPts val="100"/>
              </a:spcBef>
            </a:pPr>
            <a:r>
              <a:rPr sz="2500" b="1" spc="-10" dirty="0">
                <a:solidFill>
                  <a:srgbClr val="FFFFFF"/>
                </a:solidFill>
                <a:latin typeface="Tahoma"/>
                <a:cs typeface="Tahoma"/>
              </a:rPr>
              <a:t>Price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War:</a:t>
            </a:r>
            <a:r>
              <a:rPr sz="25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Hyper-competitive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5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due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price/coupon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Verdana"/>
                <a:cs typeface="Verdana"/>
              </a:rPr>
              <a:t>wars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2500">
              <a:latin typeface="Verdana"/>
              <a:cs typeface="Verdana"/>
            </a:endParaRPr>
          </a:p>
          <a:p>
            <a:pPr marL="12700" marR="160655">
              <a:lnSpc>
                <a:spcPct val="114999"/>
              </a:lnSpc>
            </a:pPr>
            <a:r>
              <a:rPr sz="2500" b="1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50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500" b="1" spc="-1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5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500" b="1" spc="-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500" b="1" spc="-1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5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50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500" b="1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5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500" b="1" spc="-22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5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$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eve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ves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9140" y="750008"/>
            <a:ext cx="3630295" cy="952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50" spc="-110" dirty="0"/>
              <a:t>S</a:t>
            </a:r>
            <a:r>
              <a:rPr sz="6050" spc="-90" dirty="0"/>
              <a:t>u</a:t>
            </a:r>
            <a:r>
              <a:rPr sz="6050" spc="-110" dirty="0"/>
              <a:t>mm</a:t>
            </a:r>
            <a:r>
              <a:rPr sz="6050" spc="-175" dirty="0"/>
              <a:t>a</a:t>
            </a:r>
            <a:r>
              <a:rPr sz="6050" spc="-65" dirty="0"/>
              <a:t>r</a:t>
            </a:r>
            <a:r>
              <a:rPr sz="6050" spc="30" dirty="0"/>
              <a:t>y</a:t>
            </a:r>
            <a:endParaRPr sz="60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pc="-55" dirty="0"/>
              <a:t>Since</a:t>
            </a:r>
            <a:r>
              <a:rPr spc="-330" dirty="0"/>
              <a:t> </a:t>
            </a:r>
            <a:r>
              <a:rPr spc="-20" dirty="0"/>
              <a:t>its</a:t>
            </a:r>
            <a:r>
              <a:rPr spc="-325" dirty="0"/>
              <a:t> </a:t>
            </a:r>
            <a:r>
              <a:rPr dirty="0"/>
              <a:t>inception</a:t>
            </a:r>
            <a:r>
              <a:rPr spc="-325" dirty="0"/>
              <a:t> </a:t>
            </a:r>
            <a:r>
              <a:rPr spc="-35" dirty="0"/>
              <a:t>in</a:t>
            </a:r>
            <a:r>
              <a:rPr spc="-325" dirty="0"/>
              <a:t> </a:t>
            </a:r>
            <a:r>
              <a:rPr spc="50" dirty="0"/>
              <a:t>July</a:t>
            </a:r>
            <a:r>
              <a:rPr spc="-330" dirty="0"/>
              <a:t> </a:t>
            </a:r>
            <a:r>
              <a:rPr spc="-200" dirty="0"/>
              <a:t>2021,</a:t>
            </a:r>
            <a:r>
              <a:rPr spc="-325" dirty="0"/>
              <a:t> </a:t>
            </a:r>
            <a:r>
              <a:rPr spc="-65" dirty="0"/>
              <a:t>Zepto</a:t>
            </a:r>
            <a:r>
              <a:rPr spc="-325" dirty="0"/>
              <a:t> </a:t>
            </a:r>
            <a:r>
              <a:rPr spc="-90" dirty="0"/>
              <a:t>has</a:t>
            </a:r>
            <a:r>
              <a:rPr spc="-325" dirty="0"/>
              <a:t> </a:t>
            </a:r>
            <a:r>
              <a:rPr spc="-80" dirty="0"/>
              <a:t>grown</a:t>
            </a:r>
            <a:r>
              <a:rPr spc="-330" dirty="0"/>
              <a:t> </a:t>
            </a:r>
            <a:r>
              <a:rPr spc="35" dirty="0"/>
              <a:t>to</a:t>
            </a:r>
            <a:r>
              <a:rPr spc="-325" dirty="0"/>
              <a:t> </a:t>
            </a:r>
            <a:r>
              <a:rPr spc="-25" dirty="0"/>
              <a:t>become</a:t>
            </a:r>
            <a:r>
              <a:rPr spc="-325" dirty="0"/>
              <a:t> </a:t>
            </a:r>
            <a:r>
              <a:rPr spc="-30" dirty="0"/>
              <a:t>one</a:t>
            </a:r>
            <a:r>
              <a:rPr spc="-325" dirty="0"/>
              <a:t> </a:t>
            </a:r>
            <a:r>
              <a:rPr spc="60" dirty="0"/>
              <a:t>of</a:t>
            </a:r>
            <a:r>
              <a:rPr spc="-330" dirty="0"/>
              <a:t> </a:t>
            </a:r>
            <a:r>
              <a:rPr spc="-95" dirty="0"/>
              <a:t>India’s</a:t>
            </a:r>
            <a:r>
              <a:rPr spc="-325" dirty="0"/>
              <a:t> </a:t>
            </a:r>
            <a:r>
              <a:rPr spc="-45" dirty="0"/>
              <a:t>most</a:t>
            </a:r>
            <a:r>
              <a:rPr spc="-325" dirty="0"/>
              <a:t> </a:t>
            </a:r>
            <a:r>
              <a:rPr spc="-40" dirty="0"/>
              <a:t>valuable </a:t>
            </a:r>
            <a:r>
              <a:rPr spc="-35" dirty="0"/>
              <a:t> </a:t>
            </a:r>
            <a:r>
              <a:rPr spc="-45" dirty="0"/>
              <a:t>and </a:t>
            </a:r>
            <a:r>
              <a:rPr spc="-60" dirty="0"/>
              <a:t>promising </a:t>
            </a:r>
            <a:r>
              <a:rPr spc="-65" dirty="0"/>
              <a:t>startups. </a:t>
            </a:r>
            <a:r>
              <a:rPr spc="-165" dirty="0"/>
              <a:t>It </a:t>
            </a:r>
            <a:r>
              <a:rPr spc="-90" dirty="0"/>
              <a:t>has </a:t>
            </a:r>
            <a:r>
              <a:rPr spc="10" dirty="0"/>
              <a:t>built </a:t>
            </a:r>
            <a:r>
              <a:rPr spc="-135" dirty="0"/>
              <a:t>a </a:t>
            </a:r>
            <a:r>
              <a:rPr spc="-55" dirty="0"/>
              <a:t>strong </a:t>
            </a:r>
            <a:r>
              <a:rPr spc="-60" dirty="0"/>
              <a:t>workforce, </a:t>
            </a:r>
            <a:r>
              <a:rPr spc="-55" dirty="0"/>
              <a:t>leadership, </a:t>
            </a:r>
            <a:r>
              <a:rPr spc="10" dirty="0"/>
              <a:t>solid </a:t>
            </a:r>
            <a:r>
              <a:rPr spc="-75" dirty="0"/>
              <a:t>funding, </a:t>
            </a:r>
            <a:r>
              <a:rPr spc="-45" dirty="0"/>
              <a:t>and </a:t>
            </a:r>
            <a:r>
              <a:rPr spc="-40" dirty="0"/>
              <a:t> figured</a:t>
            </a:r>
            <a:r>
              <a:rPr spc="-330" dirty="0"/>
              <a:t> </a:t>
            </a:r>
            <a:r>
              <a:rPr dirty="0"/>
              <a:t>out</a:t>
            </a:r>
            <a:r>
              <a:rPr spc="-325" dirty="0"/>
              <a:t> </a:t>
            </a:r>
            <a:r>
              <a:rPr spc="-135" dirty="0"/>
              <a:t>a</a:t>
            </a:r>
            <a:r>
              <a:rPr spc="-325" dirty="0"/>
              <a:t> </a:t>
            </a:r>
            <a:r>
              <a:rPr spc="-10" dirty="0"/>
              <a:t>pretty</a:t>
            </a:r>
            <a:r>
              <a:rPr spc="-325" dirty="0"/>
              <a:t> </a:t>
            </a:r>
            <a:r>
              <a:rPr spc="-10" dirty="0"/>
              <a:t>robust</a:t>
            </a:r>
            <a:r>
              <a:rPr spc="-330" dirty="0"/>
              <a:t> </a:t>
            </a:r>
            <a:r>
              <a:rPr spc="-45" dirty="0"/>
              <a:t>execution</a:t>
            </a:r>
            <a:r>
              <a:rPr spc="-325" dirty="0"/>
              <a:t> </a:t>
            </a:r>
            <a:r>
              <a:rPr spc="-20" dirty="0"/>
              <a:t>plan</a:t>
            </a:r>
            <a:r>
              <a:rPr spc="-325" dirty="0"/>
              <a:t> </a:t>
            </a:r>
            <a:r>
              <a:rPr spc="-80" dirty="0"/>
              <a:t>maintaining</a:t>
            </a:r>
            <a:r>
              <a:rPr spc="-325" dirty="0"/>
              <a:t> </a:t>
            </a:r>
            <a:r>
              <a:rPr spc="-25" dirty="0"/>
              <a:t>operational</a:t>
            </a:r>
            <a:r>
              <a:rPr spc="-330" dirty="0"/>
              <a:t> </a:t>
            </a:r>
            <a:r>
              <a:rPr spc="-30" dirty="0"/>
              <a:t>excellence</a:t>
            </a:r>
            <a:r>
              <a:rPr spc="-325" dirty="0"/>
              <a:t> </a:t>
            </a:r>
            <a:r>
              <a:rPr spc="-45" dirty="0"/>
              <a:t>and</a:t>
            </a:r>
            <a:r>
              <a:rPr spc="-325" dirty="0"/>
              <a:t> </a:t>
            </a:r>
            <a:r>
              <a:rPr spc="-10" dirty="0"/>
              <a:t>supply </a:t>
            </a:r>
            <a:r>
              <a:rPr spc="-1075" dirty="0"/>
              <a:t> </a:t>
            </a:r>
            <a:r>
              <a:rPr spc="-30" dirty="0"/>
              <a:t>chain</a:t>
            </a:r>
            <a:r>
              <a:rPr spc="-340" dirty="0"/>
              <a:t> </a:t>
            </a:r>
            <a:r>
              <a:rPr spc="-125" dirty="0"/>
              <a:t>management.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/>
          </a:p>
          <a:p>
            <a:pPr marL="281940" marR="274320" algn="ctr">
              <a:lnSpc>
                <a:spcPct val="114900"/>
              </a:lnSpc>
            </a:pPr>
            <a:r>
              <a:rPr spc="-210" dirty="0"/>
              <a:t>In</a:t>
            </a:r>
            <a:r>
              <a:rPr spc="-335" dirty="0"/>
              <a:t> </a:t>
            </a:r>
            <a:r>
              <a:rPr spc="-25" dirty="0"/>
              <a:t>the</a:t>
            </a:r>
            <a:r>
              <a:rPr spc="-330" dirty="0"/>
              <a:t> </a:t>
            </a:r>
            <a:r>
              <a:rPr spc="-30" dirty="0"/>
              <a:t>past</a:t>
            </a:r>
            <a:r>
              <a:rPr spc="-330" dirty="0"/>
              <a:t> </a:t>
            </a:r>
            <a:r>
              <a:rPr spc="-30" dirty="0"/>
              <a:t>few</a:t>
            </a:r>
            <a:r>
              <a:rPr spc="-330" dirty="0"/>
              <a:t> </a:t>
            </a:r>
            <a:r>
              <a:rPr spc="-75" dirty="0"/>
              <a:t>quarters,</a:t>
            </a:r>
            <a:r>
              <a:rPr spc="-330" dirty="0"/>
              <a:t> </a:t>
            </a:r>
            <a:r>
              <a:rPr spc="10" dirty="0"/>
              <a:t>it</a:t>
            </a:r>
            <a:r>
              <a:rPr spc="-330" dirty="0"/>
              <a:t> </a:t>
            </a:r>
            <a:r>
              <a:rPr spc="-90" dirty="0"/>
              <a:t>has</a:t>
            </a:r>
            <a:r>
              <a:rPr spc="-330" dirty="0"/>
              <a:t> </a:t>
            </a:r>
            <a:r>
              <a:rPr spc="-5" dirty="0"/>
              <a:t>reduced</a:t>
            </a:r>
            <a:r>
              <a:rPr spc="-330" dirty="0"/>
              <a:t> </a:t>
            </a:r>
            <a:r>
              <a:rPr spc="-20" dirty="0"/>
              <a:t>its</a:t>
            </a:r>
            <a:r>
              <a:rPr spc="-330" dirty="0"/>
              <a:t> </a:t>
            </a:r>
            <a:r>
              <a:rPr spc="-35" dirty="0"/>
              <a:t>losses</a:t>
            </a:r>
            <a:r>
              <a:rPr spc="-335" dirty="0"/>
              <a:t> </a:t>
            </a:r>
            <a:r>
              <a:rPr spc="35" dirty="0"/>
              <a:t>to</a:t>
            </a:r>
            <a:r>
              <a:rPr spc="-330" dirty="0"/>
              <a:t> </a:t>
            </a:r>
            <a:r>
              <a:rPr spc="-135" dirty="0"/>
              <a:t>a</a:t>
            </a:r>
            <a:r>
              <a:rPr spc="-330" dirty="0"/>
              <a:t> </a:t>
            </a:r>
            <a:r>
              <a:rPr spc="-25" dirty="0"/>
              <a:t>certain</a:t>
            </a:r>
            <a:r>
              <a:rPr spc="-330" dirty="0"/>
              <a:t> </a:t>
            </a:r>
            <a:r>
              <a:rPr spc="-100" dirty="0"/>
              <a:t>extent,</a:t>
            </a:r>
            <a:r>
              <a:rPr spc="-330" dirty="0"/>
              <a:t> </a:t>
            </a:r>
            <a:r>
              <a:rPr spc="10" dirty="0"/>
              <a:t>but</a:t>
            </a:r>
            <a:r>
              <a:rPr spc="-330" dirty="0"/>
              <a:t> </a:t>
            </a:r>
            <a:r>
              <a:rPr spc="-45" dirty="0"/>
              <a:t>there’s</a:t>
            </a:r>
            <a:r>
              <a:rPr spc="-330" dirty="0"/>
              <a:t> </a:t>
            </a:r>
            <a:r>
              <a:rPr spc="-135" dirty="0"/>
              <a:t>a</a:t>
            </a:r>
            <a:r>
              <a:rPr spc="-330" dirty="0"/>
              <a:t> </a:t>
            </a:r>
            <a:r>
              <a:rPr spc="-45" dirty="0"/>
              <a:t>long </a:t>
            </a:r>
            <a:r>
              <a:rPr spc="-1075" dirty="0"/>
              <a:t> </a:t>
            </a:r>
            <a:r>
              <a:rPr spc="-75" dirty="0"/>
              <a:t>journey</a:t>
            </a:r>
            <a:r>
              <a:rPr spc="-340" dirty="0"/>
              <a:t> </a:t>
            </a:r>
            <a:r>
              <a:rPr spc="-110" dirty="0"/>
              <a:t>ahead.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/>
          </a:p>
          <a:p>
            <a:pPr marL="70485" marR="62865" algn="ctr">
              <a:lnSpc>
                <a:spcPct val="114900"/>
              </a:lnSpc>
              <a:spcBef>
                <a:spcPts val="5"/>
              </a:spcBef>
            </a:pPr>
            <a:r>
              <a:rPr spc="-210" dirty="0"/>
              <a:t>In</a:t>
            </a:r>
            <a:r>
              <a:rPr spc="-330" dirty="0"/>
              <a:t> </a:t>
            </a:r>
            <a:r>
              <a:rPr spc="-15" dirty="0"/>
              <a:t>order</a:t>
            </a:r>
            <a:r>
              <a:rPr spc="-330" dirty="0"/>
              <a:t> </a:t>
            </a:r>
            <a:r>
              <a:rPr spc="35" dirty="0"/>
              <a:t>to</a:t>
            </a:r>
            <a:r>
              <a:rPr spc="-325" dirty="0"/>
              <a:t> </a:t>
            </a:r>
            <a:r>
              <a:rPr spc="-40" dirty="0"/>
              <a:t>reach</a:t>
            </a:r>
            <a:r>
              <a:rPr spc="-330" dirty="0"/>
              <a:t> </a:t>
            </a:r>
            <a:r>
              <a:rPr spc="-20" dirty="0"/>
              <a:t>profitability,</a:t>
            </a:r>
            <a:r>
              <a:rPr spc="-330" dirty="0"/>
              <a:t> </a:t>
            </a:r>
            <a:r>
              <a:rPr spc="-25" dirty="0"/>
              <a:t>certain</a:t>
            </a:r>
            <a:r>
              <a:rPr spc="-325" dirty="0"/>
              <a:t> </a:t>
            </a:r>
            <a:r>
              <a:rPr spc="5" dirty="0"/>
              <a:t>proposed</a:t>
            </a:r>
            <a:r>
              <a:rPr spc="-330" dirty="0"/>
              <a:t> </a:t>
            </a:r>
            <a:r>
              <a:rPr spc="-15" dirty="0"/>
              <a:t>solutions</a:t>
            </a:r>
            <a:r>
              <a:rPr spc="-330" dirty="0"/>
              <a:t> </a:t>
            </a:r>
            <a:r>
              <a:rPr spc="-30" dirty="0"/>
              <a:t>can</a:t>
            </a:r>
            <a:r>
              <a:rPr spc="-325" dirty="0"/>
              <a:t> </a:t>
            </a:r>
            <a:r>
              <a:rPr spc="-100" dirty="0"/>
              <a:t>work</a:t>
            </a:r>
            <a:r>
              <a:rPr spc="-330" dirty="0"/>
              <a:t> </a:t>
            </a:r>
            <a:r>
              <a:rPr dirty="0"/>
              <a:t>out</a:t>
            </a:r>
            <a:r>
              <a:rPr spc="-325" dirty="0"/>
              <a:t> </a:t>
            </a:r>
            <a:r>
              <a:rPr spc="-40" dirty="0"/>
              <a:t>while</a:t>
            </a:r>
            <a:r>
              <a:rPr spc="-330" dirty="0"/>
              <a:t> </a:t>
            </a:r>
            <a:r>
              <a:rPr spc="-70" dirty="0"/>
              <a:t>adhering</a:t>
            </a:r>
            <a:r>
              <a:rPr spc="-330" dirty="0"/>
              <a:t> </a:t>
            </a:r>
            <a:r>
              <a:rPr spc="35" dirty="0"/>
              <a:t>to </a:t>
            </a:r>
            <a:r>
              <a:rPr spc="-1075" dirty="0"/>
              <a:t> </a:t>
            </a:r>
            <a:r>
              <a:rPr spc="-20" dirty="0"/>
              <a:t>basic</a:t>
            </a:r>
            <a:r>
              <a:rPr spc="-335" dirty="0"/>
              <a:t> </a:t>
            </a:r>
            <a:r>
              <a:rPr spc="-5" dirty="0"/>
              <a:t>principles</a:t>
            </a:r>
            <a:r>
              <a:rPr spc="-330" dirty="0"/>
              <a:t> </a:t>
            </a:r>
            <a:r>
              <a:rPr spc="-45" dirty="0"/>
              <a:t>and</a:t>
            </a:r>
            <a:r>
              <a:rPr spc="-335" dirty="0"/>
              <a:t> </a:t>
            </a:r>
            <a:r>
              <a:rPr spc="-30" dirty="0"/>
              <a:t>finding</a:t>
            </a:r>
            <a:r>
              <a:rPr spc="-330" dirty="0"/>
              <a:t> </a:t>
            </a:r>
            <a:r>
              <a:rPr spc="-35" dirty="0"/>
              <a:t>methods</a:t>
            </a:r>
            <a:r>
              <a:rPr spc="-330" dirty="0"/>
              <a:t> </a:t>
            </a:r>
            <a:r>
              <a:rPr spc="35" dirty="0"/>
              <a:t>to</a:t>
            </a:r>
            <a:r>
              <a:rPr spc="-335" dirty="0"/>
              <a:t> </a:t>
            </a:r>
            <a:r>
              <a:rPr spc="-15" dirty="0"/>
              <a:t>reduce</a:t>
            </a:r>
            <a:r>
              <a:rPr spc="-330" dirty="0"/>
              <a:t> </a:t>
            </a:r>
            <a:r>
              <a:rPr spc="-30" dirty="0"/>
              <a:t>their</a:t>
            </a:r>
            <a:r>
              <a:rPr spc="-330" dirty="0"/>
              <a:t> </a:t>
            </a:r>
            <a:r>
              <a:rPr spc="-25" dirty="0"/>
              <a:t>operational</a:t>
            </a:r>
            <a:r>
              <a:rPr spc="-335" dirty="0"/>
              <a:t> </a:t>
            </a:r>
            <a:r>
              <a:rPr spc="-110" dirty="0"/>
              <a:t>expenses.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013" y="3560731"/>
            <a:ext cx="7307273" cy="1854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2104" y="6663047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400" spc="85" dirty="0">
                <a:solidFill>
                  <a:srgbClr val="FFFFFF"/>
                </a:solidFill>
                <a:latin typeface="Arial"/>
                <a:cs typeface="Arial"/>
              </a:rPr>
              <a:t>Saransh Jindal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6321" y="762628"/>
            <a:ext cx="3049270" cy="15074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8700" b="1" spc="-39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8700" b="1" spc="-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8700" b="1" spc="1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8700" b="1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700" b="1" spc="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8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8909" y="826116"/>
            <a:ext cx="8648065" cy="1353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668134" algn="l"/>
              </a:tabLst>
            </a:pPr>
            <a:r>
              <a:rPr sz="8700" spc="-805" dirty="0">
                <a:solidFill>
                  <a:srgbClr val="FFFFFF"/>
                </a:solidFill>
              </a:rPr>
              <a:t>W</a:t>
            </a:r>
            <a:r>
              <a:rPr sz="8700" spc="-80" dirty="0">
                <a:solidFill>
                  <a:srgbClr val="FFFFFF"/>
                </a:solidFill>
              </a:rPr>
              <a:t>h</a:t>
            </a:r>
            <a:r>
              <a:rPr sz="8700" spc="-265" dirty="0">
                <a:solidFill>
                  <a:srgbClr val="FFFFFF"/>
                </a:solidFill>
              </a:rPr>
              <a:t>a</a:t>
            </a:r>
            <a:r>
              <a:rPr sz="8700" spc="30" dirty="0">
                <a:solidFill>
                  <a:srgbClr val="FFFFFF"/>
                </a:solidFill>
              </a:rPr>
              <a:t>t</a:t>
            </a:r>
            <a:r>
              <a:rPr sz="8700" dirty="0">
                <a:solidFill>
                  <a:srgbClr val="FFFFFF"/>
                </a:solidFill>
              </a:rPr>
              <a:t>	</a:t>
            </a:r>
            <a:r>
              <a:rPr sz="8700" spc="140" dirty="0">
                <a:solidFill>
                  <a:srgbClr val="FFFFFF"/>
                </a:solidFill>
              </a:rPr>
              <a:t>d</a:t>
            </a:r>
            <a:r>
              <a:rPr sz="8700" spc="75" dirty="0">
                <a:solidFill>
                  <a:srgbClr val="FFFFFF"/>
                </a:solidFill>
              </a:rPr>
              <a:t>o</a:t>
            </a:r>
            <a:r>
              <a:rPr sz="8700" spc="-525" dirty="0">
                <a:solidFill>
                  <a:srgbClr val="FFFFFF"/>
                </a:solidFill>
              </a:rPr>
              <a:t>?</a:t>
            </a:r>
            <a:endParaRPr sz="8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7538" y="1033849"/>
            <a:ext cx="3228974" cy="1219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8705" y="3349789"/>
            <a:ext cx="7708900" cy="435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6100"/>
              </a:lnSpc>
              <a:spcBef>
                <a:spcPts val="95"/>
              </a:spcBef>
            </a:pPr>
            <a:r>
              <a:rPr sz="35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 </a:t>
            </a:r>
            <a:r>
              <a:rPr sz="3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35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your </a:t>
            </a:r>
            <a:r>
              <a:rPr sz="35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next-door 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quick 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Tahoma"/>
                <a:cs typeface="Tahoma"/>
              </a:rPr>
              <a:t>commerce </a:t>
            </a:r>
            <a:r>
              <a:rPr sz="3500" b="1" spc="-1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3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, </a:t>
            </a:r>
            <a:r>
              <a:rPr sz="35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delivering </a:t>
            </a:r>
            <a:r>
              <a:rPr sz="35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groceries, </a:t>
            </a:r>
            <a:r>
              <a:rPr sz="35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personal </a:t>
            </a:r>
            <a:r>
              <a:rPr sz="3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care, </a:t>
            </a:r>
            <a:r>
              <a:rPr sz="35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5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5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5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50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5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5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5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5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r>
              <a:rPr sz="35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500" spc="459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b="1" spc="-39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500" b="1" spc="2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500" spc="459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  </a:t>
            </a:r>
            <a:r>
              <a:rPr sz="350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5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5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50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50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5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5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5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5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5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5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b="1" spc="-285" dirty="0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r>
              <a:rPr sz="3500" b="1" spc="20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500" b="1" spc="-102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b="1" spc="-2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3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5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5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50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5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5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5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5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5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b="1" spc="3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3500" b="1" spc="-13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3500" b="1" spc="204" dirty="0">
                <a:solidFill>
                  <a:srgbClr val="FFFFFF"/>
                </a:solidFill>
                <a:latin typeface="Tahoma"/>
                <a:cs typeface="Tahoma"/>
              </a:rPr>
              <a:t>00</a:t>
            </a:r>
            <a:r>
              <a:rPr sz="3500" b="1" spc="-102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-1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  </a:t>
            </a:r>
            <a:r>
              <a:rPr sz="35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choose</a:t>
            </a:r>
            <a:r>
              <a:rPr sz="3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from.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5984" y="3460926"/>
            <a:ext cx="5333785" cy="32774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51778" y="3429208"/>
            <a:ext cx="5142230" cy="275717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</a:pPr>
            <a:r>
              <a:rPr sz="3000" b="1" spc="-75" dirty="0">
                <a:solidFill>
                  <a:srgbClr val="31346E"/>
                </a:solidFill>
                <a:latin typeface="Tahoma"/>
                <a:cs typeface="Tahoma"/>
              </a:rPr>
              <a:t>Dark</a:t>
            </a:r>
            <a:r>
              <a:rPr sz="3000" b="1" spc="-175" dirty="0">
                <a:solidFill>
                  <a:srgbClr val="31346E"/>
                </a:solidFill>
                <a:latin typeface="Tahoma"/>
                <a:cs typeface="Tahoma"/>
              </a:rPr>
              <a:t> </a:t>
            </a:r>
            <a:r>
              <a:rPr sz="3000" b="1" spc="-25" dirty="0">
                <a:solidFill>
                  <a:srgbClr val="31346E"/>
                </a:solidFill>
                <a:latin typeface="Tahoma"/>
                <a:cs typeface="Tahoma"/>
              </a:rPr>
              <a:t>Stores</a:t>
            </a:r>
            <a:endParaRPr sz="3000">
              <a:latin typeface="Tahoma"/>
              <a:cs typeface="Tahoma"/>
            </a:endParaRPr>
          </a:p>
          <a:p>
            <a:pPr marL="12700" marR="5080" algn="ctr">
              <a:lnSpc>
                <a:spcPct val="114599"/>
              </a:lnSpc>
              <a:spcBef>
                <a:spcPts val="950"/>
              </a:spcBef>
            </a:pPr>
            <a:r>
              <a:rPr sz="1800" b="1" spc="20" dirty="0">
                <a:solidFill>
                  <a:srgbClr val="2B014B"/>
                </a:solidFill>
                <a:latin typeface="Tahoma"/>
                <a:cs typeface="Tahoma"/>
              </a:rPr>
              <a:t>A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2B014B"/>
                </a:solidFill>
                <a:latin typeface="Tahoma"/>
                <a:cs typeface="Tahoma"/>
              </a:rPr>
              <a:t>dark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014B"/>
                </a:solidFill>
                <a:latin typeface="Tahoma"/>
                <a:cs typeface="Tahoma"/>
              </a:rPr>
              <a:t>store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2B014B"/>
                </a:solidFill>
                <a:latin typeface="Tahoma"/>
                <a:cs typeface="Tahoma"/>
              </a:rPr>
              <a:t>is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2B014B"/>
                </a:solidFill>
                <a:latin typeface="Tahoma"/>
                <a:cs typeface="Tahoma"/>
              </a:rPr>
              <a:t>essentially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014B"/>
                </a:solidFill>
                <a:latin typeface="Tahoma"/>
                <a:cs typeface="Tahoma"/>
              </a:rPr>
              <a:t>distribution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014B"/>
                </a:solidFill>
                <a:latin typeface="Tahoma"/>
                <a:cs typeface="Tahoma"/>
              </a:rPr>
              <a:t>centers  </a:t>
            </a:r>
            <a:r>
              <a:rPr sz="1800" b="1" spc="-15" dirty="0">
                <a:solidFill>
                  <a:srgbClr val="2B014B"/>
                </a:solidFill>
                <a:latin typeface="Tahoma"/>
                <a:cs typeface="Tahoma"/>
              </a:rPr>
              <a:t>used </a:t>
            </a:r>
            <a:r>
              <a:rPr sz="1800" b="1" dirty="0">
                <a:solidFill>
                  <a:srgbClr val="2B014B"/>
                </a:solidFill>
                <a:latin typeface="Tahoma"/>
                <a:cs typeface="Tahoma"/>
              </a:rPr>
              <a:t>for </a:t>
            </a:r>
            <a:r>
              <a:rPr sz="1800" b="1" spc="-10" dirty="0">
                <a:solidFill>
                  <a:srgbClr val="2B014B"/>
                </a:solidFill>
                <a:latin typeface="Tahoma"/>
                <a:cs typeface="Tahoma"/>
              </a:rPr>
              <a:t>the </a:t>
            </a:r>
            <a:r>
              <a:rPr sz="1800" b="1" spc="-5" dirty="0">
                <a:solidFill>
                  <a:srgbClr val="2B014B"/>
                </a:solidFill>
                <a:latin typeface="Tahoma"/>
                <a:cs typeface="Tahoma"/>
              </a:rPr>
              <a:t>fulfillment </a:t>
            </a:r>
            <a:r>
              <a:rPr sz="1800" b="1" spc="10" dirty="0">
                <a:solidFill>
                  <a:srgbClr val="2B014B"/>
                </a:solidFill>
                <a:latin typeface="Tahoma"/>
                <a:cs typeface="Tahoma"/>
              </a:rPr>
              <a:t>of </a:t>
            </a:r>
            <a:r>
              <a:rPr sz="1800" b="1" spc="-10" dirty="0">
                <a:solidFill>
                  <a:srgbClr val="2B014B"/>
                </a:solidFill>
                <a:latin typeface="Tahoma"/>
                <a:cs typeface="Tahoma"/>
              </a:rPr>
              <a:t>online </a:t>
            </a:r>
            <a:r>
              <a:rPr sz="1800" b="1" spc="-20" dirty="0">
                <a:solidFill>
                  <a:srgbClr val="2B014B"/>
                </a:solidFill>
                <a:latin typeface="Tahoma"/>
                <a:cs typeface="Tahoma"/>
              </a:rPr>
              <a:t>orders, </a:t>
            </a:r>
            <a:r>
              <a:rPr sz="1800" b="1" spc="-50" dirty="0">
                <a:solidFill>
                  <a:srgbClr val="2B014B"/>
                </a:solidFill>
                <a:latin typeface="Tahoma"/>
                <a:cs typeface="Tahoma"/>
              </a:rPr>
              <a:t>just </a:t>
            </a:r>
            <a:r>
              <a:rPr sz="1800" b="1" spc="-4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2B014B"/>
                </a:solidFill>
                <a:latin typeface="Tahoma"/>
                <a:cs typeface="Tahoma"/>
              </a:rPr>
              <a:t>like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2B014B"/>
                </a:solidFill>
                <a:latin typeface="Tahoma"/>
                <a:cs typeface="Tahoma"/>
              </a:rPr>
              <a:t>mini-warehouses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B014B"/>
                </a:solidFill>
                <a:latin typeface="Tahoma"/>
                <a:cs typeface="Tahoma"/>
              </a:rPr>
              <a:t>usually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2B014B"/>
                </a:solidFill>
                <a:latin typeface="Tahoma"/>
                <a:cs typeface="Tahoma"/>
              </a:rPr>
              <a:t>located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B014B"/>
                </a:solidFill>
                <a:latin typeface="Tahoma"/>
                <a:cs typeface="Tahoma"/>
              </a:rPr>
              <a:t>in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2B014B"/>
                </a:solidFill>
                <a:latin typeface="Tahoma"/>
                <a:cs typeface="Tahoma"/>
              </a:rPr>
              <a:t>areas  </a:t>
            </a:r>
            <a:r>
              <a:rPr sz="1800" b="1" spc="-55" dirty="0">
                <a:solidFill>
                  <a:srgbClr val="2B014B"/>
                </a:solidFill>
                <a:latin typeface="Tahoma"/>
                <a:cs typeface="Tahoma"/>
              </a:rPr>
              <a:t>with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2B014B"/>
                </a:solidFill>
                <a:latin typeface="Tahoma"/>
                <a:cs typeface="Tahoma"/>
              </a:rPr>
              <a:t>high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B014B"/>
                </a:solidFill>
                <a:latin typeface="Tahoma"/>
                <a:cs typeface="Tahoma"/>
              </a:rPr>
              <a:t>demand.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B014B"/>
                </a:solidFill>
                <a:latin typeface="Tahoma"/>
                <a:cs typeface="Tahoma"/>
              </a:rPr>
              <a:t>They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2B014B"/>
                </a:solidFill>
                <a:latin typeface="Tahoma"/>
                <a:cs typeface="Tahoma"/>
              </a:rPr>
              <a:t>are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014B"/>
                </a:solidFill>
                <a:latin typeface="Tahoma"/>
                <a:cs typeface="Tahoma"/>
              </a:rPr>
              <a:t>typically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014B"/>
                </a:solidFill>
                <a:latin typeface="Tahoma"/>
                <a:cs typeface="Tahoma"/>
              </a:rPr>
              <a:t>2,500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2B014B"/>
                </a:solidFill>
                <a:latin typeface="Tahoma"/>
                <a:cs typeface="Tahoma"/>
              </a:rPr>
              <a:t>-  </a:t>
            </a:r>
            <a:r>
              <a:rPr sz="1800" b="1" dirty="0">
                <a:solidFill>
                  <a:srgbClr val="2B014B"/>
                </a:solidFill>
                <a:latin typeface="Tahoma"/>
                <a:cs typeface="Tahoma"/>
              </a:rPr>
              <a:t>3,500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014B"/>
                </a:solidFill>
                <a:latin typeface="Tahoma"/>
                <a:cs typeface="Tahoma"/>
              </a:rPr>
              <a:t>sqft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2B014B"/>
                </a:solidFill>
                <a:latin typeface="Tahoma"/>
                <a:cs typeface="Tahoma"/>
              </a:rPr>
              <a:t>large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2B014B"/>
                </a:solidFill>
                <a:latin typeface="Tahoma"/>
                <a:cs typeface="Tahoma"/>
              </a:rPr>
              <a:t>and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014B"/>
                </a:solidFill>
                <a:latin typeface="Tahoma"/>
                <a:cs typeface="Tahoma"/>
              </a:rPr>
              <a:t>restricted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2B014B"/>
                </a:solidFill>
                <a:latin typeface="Tahoma"/>
                <a:cs typeface="Tahoma"/>
              </a:rPr>
              <a:t>to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2B014B"/>
                </a:solidFill>
                <a:latin typeface="Tahoma"/>
                <a:cs typeface="Tahoma"/>
              </a:rPr>
              <a:t>a</a:t>
            </a:r>
            <a:r>
              <a:rPr sz="1800" b="1" spc="-105" dirty="0">
                <a:solidFill>
                  <a:srgbClr val="2B014B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2B014B"/>
                </a:solidFill>
                <a:latin typeface="Tahoma"/>
                <a:cs typeface="Tahoma"/>
              </a:rPr>
              <a:t>few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b="1" spc="-15" dirty="0">
                <a:solidFill>
                  <a:srgbClr val="2B014B"/>
                </a:solidFill>
                <a:latin typeface="Tahoma"/>
                <a:cs typeface="Tahoma"/>
              </a:rPr>
              <a:t>employees.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57341"/>
            <a:ext cx="3190592" cy="3190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968" y="2257341"/>
            <a:ext cx="3190592" cy="3190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6236" y="5810708"/>
            <a:ext cx="3190592" cy="31905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320" y="664242"/>
            <a:ext cx="77508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75" dirty="0">
                <a:solidFill>
                  <a:srgbClr val="FFFFFF"/>
                </a:solidFill>
              </a:rPr>
              <a:t>M</a:t>
            </a:r>
            <a:r>
              <a:rPr sz="6600" spc="-215" dirty="0">
                <a:solidFill>
                  <a:srgbClr val="FFFFFF"/>
                </a:solidFill>
              </a:rPr>
              <a:t>a</a:t>
            </a:r>
            <a:r>
              <a:rPr sz="6600" spc="-490" dirty="0">
                <a:solidFill>
                  <a:srgbClr val="FFFFFF"/>
                </a:solidFill>
              </a:rPr>
              <a:t>j</a:t>
            </a:r>
            <a:r>
              <a:rPr sz="6600" spc="45" dirty="0">
                <a:solidFill>
                  <a:srgbClr val="FFFFFF"/>
                </a:solidFill>
              </a:rPr>
              <a:t>o</a:t>
            </a:r>
            <a:r>
              <a:rPr sz="6600" spc="-80" dirty="0">
                <a:solidFill>
                  <a:srgbClr val="FFFFFF"/>
                </a:solidFill>
              </a:rPr>
              <a:t>r</a:t>
            </a:r>
            <a:r>
              <a:rPr sz="6600" spc="-380" dirty="0">
                <a:solidFill>
                  <a:srgbClr val="FFFFFF"/>
                </a:solidFill>
              </a:rPr>
              <a:t> </a:t>
            </a:r>
            <a:r>
              <a:rPr sz="6600" spc="204" dirty="0">
                <a:solidFill>
                  <a:srgbClr val="FFFFFF"/>
                </a:solidFill>
              </a:rPr>
              <a:t>C</a:t>
            </a:r>
            <a:r>
              <a:rPr sz="6600" spc="45" dirty="0">
                <a:solidFill>
                  <a:srgbClr val="FFFFFF"/>
                </a:solidFill>
              </a:rPr>
              <a:t>o</a:t>
            </a:r>
            <a:r>
              <a:rPr sz="6600" spc="-155" dirty="0">
                <a:solidFill>
                  <a:srgbClr val="FFFFFF"/>
                </a:solidFill>
              </a:rPr>
              <a:t>m</a:t>
            </a:r>
            <a:r>
              <a:rPr sz="6600" spc="90" dirty="0">
                <a:solidFill>
                  <a:srgbClr val="FFFFFF"/>
                </a:solidFill>
              </a:rPr>
              <a:t>p</a:t>
            </a:r>
            <a:r>
              <a:rPr sz="6600" spc="-65" dirty="0">
                <a:solidFill>
                  <a:srgbClr val="FFFFFF"/>
                </a:solidFill>
              </a:rPr>
              <a:t>e</a:t>
            </a:r>
            <a:r>
              <a:rPr sz="6600" spc="10" dirty="0">
                <a:solidFill>
                  <a:srgbClr val="FFFFFF"/>
                </a:solidFill>
              </a:rPr>
              <a:t>t</a:t>
            </a:r>
            <a:r>
              <a:rPr sz="6600" spc="-85" dirty="0">
                <a:solidFill>
                  <a:srgbClr val="FFFFFF"/>
                </a:solidFill>
              </a:rPr>
              <a:t>i</a:t>
            </a:r>
            <a:r>
              <a:rPr sz="6600" spc="10" dirty="0">
                <a:solidFill>
                  <a:srgbClr val="FFFFFF"/>
                </a:solidFill>
              </a:rPr>
              <a:t>t</a:t>
            </a:r>
            <a:r>
              <a:rPr sz="6600" spc="45" dirty="0">
                <a:solidFill>
                  <a:srgbClr val="FFFFFF"/>
                </a:solidFill>
              </a:rPr>
              <a:t>o</a:t>
            </a:r>
            <a:r>
              <a:rPr sz="6600" spc="-85" dirty="0">
                <a:solidFill>
                  <a:srgbClr val="FFFFFF"/>
                </a:solidFill>
              </a:rPr>
              <a:t>r</a:t>
            </a:r>
            <a:r>
              <a:rPr sz="6600" spc="-125" dirty="0">
                <a:solidFill>
                  <a:srgbClr val="FFFFFF"/>
                </a:solidFill>
              </a:rPr>
              <a:t>s</a:t>
            </a:r>
            <a:endParaRPr sz="6600"/>
          </a:p>
        </p:txBody>
      </p:sp>
      <p:sp>
        <p:nvSpPr>
          <p:cNvPr id="6" name="object 6"/>
          <p:cNvSpPr txBox="1"/>
          <p:nvPr/>
        </p:nvSpPr>
        <p:spPr>
          <a:xfrm>
            <a:off x="15786368" y="3844997"/>
            <a:ext cx="1946910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7860" marR="5080" indent="-645795">
              <a:lnSpc>
                <a:spcPct val="117700"/>
              </a:lnSpc>
              <a:spcBef>
                <a:spcPts val="90"/>
              </a:spcBef>
            </a:pP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Swiggy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Instamart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31.7%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9925" y="3412975"/>
            <a:ext cx="685800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75">
              <a:lnSpc>
                <a:spcPct val="117700"/>
              </a:lnSpc>
              <a:spcBef>
                <a:spcPts val="90"/>
              </a:spcBef>
            </a:pP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 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8867" y="6400879"/>
            <a:ext cx="1125855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265" marR="5080" indent="-203200">
              <a:lnSpc>
                <a:spcPct val="117700"/>
              </a:lnSpc>
              <a:spcBef>
                <a:spcPts val="90"/>
              </a:spcBef>
            </a:pP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 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10.9%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853534" y="3354511"/>
            <a:ext cx="4933315" cy="4933315"/>
            <a:chOff x="10853534" y="3354511"/>
            <a:chExt cx="4933315" cy="4933315"/>
          </a:xfrm>
        </p:grpSpPr>
        <p:sp>
          <p:nvSpPr>
            <p:cNvPr id="10" name="object 10"/>
            <p:cNvSpPr/>
            <p:nvPr/>
          </p:nvSpPr>
          <p:spPr>
            <a:xfrm>
              <a:off x="13320135" y="3354511"/>
              <a:ext cx="2466975" cy="3583940"/>
            </a:xfrm>
            <a:custGeom>
              <a:avLst/>
              <a:gdLst/>
              <a:ahLst/>
              <a:cxnLst/>
              <a:rect l="l" t="t" r="r" b="b"/>
              <a:pathLst>
                <a:path w="2466975" h="3583940">
                  <a:moveTo>
                    <a:pt x="2199250" y="3583528"/>
                  </a:moveTo>
                  <a:lnTo>
                    <a:pt x="0" y="2466615"/>
                  </a:lnTo>
                  <a:lnTo>
                    <a:pt x="0" y="0"/>
                  </a:lnTo>
                  <a:lnTo>
                    <a:pt x="49408" y="493"/>
                  </a:lnTo>
                  <a:lnTo>
                    <a:pt x="98667" y="1967"/>
                  </a:lnTo>
                  <a:lnTo>
                    <a:pt x="147765" y="4417"/>
                  </a:lnTo>
                  <a:lnTo>
                    <a:pt x="196690" y="7834"/>
                  </a:lnTo>
                  <a:lnTo>
                    <a:pt x="245430" y="12213"/>
                  </a:lnTo>
                  <a:lnTo>
                    <a:pt x="293972" y="17546"/>
                  </a:lnTo>
                  <a:lnTo>
                    <a:pt x="342305" y="23827"/>
                  </a:lnTo>
                  <a:lnTo>
                    <a:pt x="390415" y="31048"/>
                  </a:lnTo>
                  <a:lnTo>
                    <a:pt x="438291" y="39203"/>
                  </a:lnTo>
                  <a:lnTo>
                    <a:pt x="485921" y="48285"/>
                  </a:lnTo>
                  <a:lnTo>
                    <a:pt x="533292" y="58288"/>
                  </a:lnTo>
                  <a:lnTo>
                    <a:pt x="580392" y="69203"/>
                  </a:lnTo>
                  <a:lnTo>
                    <a:pt x="627209" y="81026"/>
                  </a:lnTo>
                  <a:lnTo>
                    <a:pt x="673731" y="93748"/>
                  </a:lnTo>
                  <a:lnTo>
                    <a:pt x="719946" y="107362"/>
                  </a:lnTo>
                  <a:lnTo>
                    <a:pt x="765841" y="121863"/>
                  </a:lnTo>
                  <a:lnTo>
                    <a:pt x="811404" y="137244"/>
                  </a:lnTo>
                  <a:lnTo>
                    <a:pt x="856624" y="153496"/>
                  </a:lnTo>
                  <a:lnTo>
                    <a:pt x="901487" y="170614"/>
                  </a:lnTo>
                  <a:lnTo>
                    <a:pt x="945981" y="188591"/>
                  </a:lnTo>
                  <a:lnTo>
                    <a:pt x="990095" y="207420"/>
                  </a:lnTo>
                  <a:lnTo>
                    <a:pt x="1033817" y="227094"/>
                  </a:lnTo>
                  <a:lnTo>
                    <a:pt x="1077133" y="247606"/>
                  </a:lnTo>
                  <a:lnTo>
                    <a:pt x="1120032" y="268950"/>
                  </a:lnTo>
                  <a:lnTo>
                    <a:pt x="1162501" y="291118"/>
                  </a:lnTo>
                  <a:lnTo>
                    <a:pt x="1204529" y="314104"/>
                  </a:lnTo>
                  <a:lnTo>
                    <a:pt x="1246103" y="337901"/>
                  </a:lnTo>
                  <a:lnTo>
                    <a:pt x="1287212" y="362503"/>
                  </a:lnTo>
                  <a:lnTo>
                    <a:pt x="1327842" y="387901"/>
                  </a:lnTo>
                  <a:lnTo>
                    <a:pt x="1367981" y="414090"/>
                  </a:lnTo>
                  <a:lnTo>
                    <a:pt x="1407618" y="441063"/>
                  </a:lnTo>
                  <a:lnTo>
                    <a:pt x="1446740" y="468812"/>
                  </a:lnTo>
                  <a:lnTo>
                    <a:pt x="1485335" y="497332"/>
                  </a:lnTo>
                  <a:lnTo>
                    <a:pt x="1523391" y="526614"/>
                  </a:lnTo>
                  <a:lnTo>
                    <a:pt x="1560896" y="556653"/>
                  </a:lnTo>
                  <a:lnTo>
                    <a:pt x="1597836" y="587442"/>
                  </a:lnTo>
                  <a:lnTo>
                    <a:pt x="1634201" y="618973"/>
                  </a:lnTo>
                  <a:lnTo>
                    <a:pt x="1669978" y="651240"/>
                  </a:lnTo>
                  <a:lnTo>
                    <a:pt x="1705155" y="684236"/>
                  </a:lnTo>
                  <a:lnTo>
                    <a:pt x="1739720" y="717954"/>
                  </a:lnTo>
                  <a:lnTo>
                    <a:pt x="1773659" y="752388"/>
                  </a:lnTo>
                  <a:lnTo>
                    <a:pt x="1806962" y="787530"/>
                  </a:lnTo>
                  <a:lnTo>
                    <a:pt x="1839616" y="823374"/>
                  </a:lnTo>
                  <a:lnTo>
                    <a:pt x="1871609" y="859913"/>
                  </a:lnTo>
                  <a:lnTo>
                    <a:pt x="1902928" y="897140"/>
                  </a:lnTo>
                  <a:lnTo>
                    <a:pt x="1933562" y="935048"/>
                  </a:lnTo>
                  <a:lnTo>
                    <a:pt x="1963498" y="973631"/>
                  </a:lnTo>
                  <a:lnTo>
                    <a:pt x="1992724" y="1012881"/>
                  </a:lnTo>
                  <a:lnTo>
                    <a:pt x="2021227" y="1052792"/>
                  </a:lnTo>
                  <a:lnTo>
                    <a:pt x="2048997" y="1093357"/>
                  </a:lnTo>
                  <a:lnTo>
                    <a:pt x="2076019" y="1134569"/>
                  </a:lnTo>
                  <a:lnTo>
                    <a:pt x="2102283" y="1176421"/>
                  </a:lnTo>
                  <a:lnTo>
                    <a:pt x="2127706" y="1218790"/>
                  </a:lnTo>
                  <a:lnTo>
                    <a:pt x="2152215" y="1261544"/>
                  </a:lnTo>
                  <a:lnTo>
                    <a:pt x="2175809" y="1304672"/>
                  </a:lnTo>
                  <a:lnTo>
                    <a:pt x="2198487" y="1348158"/>
                  </a:lnTo>
                  <a:lnTo>
                    <a:pt x="2220249" y="1391989"/>
                  </a:lnTo>
                  <a:lnTo>
                    <a:pt x="2241094" y="1436150"/>
                  </a:lnTo>
                  <a:lnTo>
                    <a:pt x="2261022" y="1480629"/>
                  </a:lnTo>
                  <a:lnTo>
                    <a:pt x="2280032" y="1525410"/>
                  </a:lnTo>
                  <a:lnTo>
                    <a:pt x="2298124" y="1570480"/>
                  </a:lnTo>
                  <a:lnTo>
                    <a:pt x="2315296" y="1615825"/>
                  </a:lnTo>
                  <a:lnTo>
                    <a:pt x="2331549" y="1661431"/>
                  </a:lnTo>
                  <a:lnTo>
                    <a:pt x="2346882" y="1707284"/>
                  </a:lnTo>
                  <a:lnTo>
                    <a:pt x="2361295" y="1753370"/>
                  </a:lnTo>
                  <a:lnTo>
                    <a:pt x="2374786" y="1799675"/>
                  </a:lnTo>
                  <a:lnTo>
                    <a:pt x="2387355" y="1846185"/>
                  </a:lnTo>
                  <a:lnTo>
                    <a:pt x="2399002" y="1892886"/>
                  </a:lnTo>
                  <a:lnTo>
                    <a:pt x="2409726" y="1939764"/>
                  </a:lnTo>
                  <a:lnTo>
                    <a:pt x="2419526" y="1986805"/>
                  </a:lnTo>
                  <a:lnTo>
                    <a:pt x="2428403" y="2033996"/>
                  </a:lnTo>
                  <a:lnTo>
                    <a:pt x="2436355" y="2081321"/>
                  </a:lnTo>
                  <a:lnTo>
                    <a:pt x="2443381" y="2128768"/>
                  </a:lnTo>
                  <a:lnTo>
                    <a:pt x="2449482" y="2176322"/>
                  </a:lnTo>
                  <a:lnTo>
                    <a:pt x="2454657" y="2223969"/>
                  </a:lnTo>
                  <a:lnTo>
                    <a:pt x="2458905" y="2271696"/>
                  </a:lnTo>
                  <a:lnTo>
                    <a:pt x="2462225" y="2319488"/>
                  </a:lnTo>
                  <a:lnTo>
                    <a:pt x="2464617" y="2367331"/>
                  </a:lnTo>
                  <a:lnTo>
                    <a:pt x="2466081" y="2415212"/>
                  </a:lnTo>
                  <a:lnTo>
                    <a:pt x="2466616" y="2463116"/>
                  </a:lnTo>
                  <a:lnTo>
                    <a:pt x="2466221" y="2511030"/>
                  </a:lnTo>
                  <a:lnTo>
                    <a:pt x="2464896" y="2558939"/>
                  </a:lnTo>
                  <a:lnTo>
                    <a:pt x="2462640" y="2606830"/>
                  </a:lnTo>
                  <a:lnTo>
                    <a:pt x="2459452" y="2654688"/>
                  </a:lnTo>
                  <a:lnTo>
                    <a:pt x="2455333" y="2702500"/>
                  </a:lnTo>
                  <a:lnTo>
                    <a:pt x="2450281" y="2750251"/>
                  </a:lnTo>
                  <a:lnTo>
                    <a:pt x="2444296" y="2797928"/>
                  </a:lnTo>
                  <a:lnTo>
                    <a:pt x="2437378" y="2845517"/>
                  </a:lnTo>
                  <a:lnTo>
                    <a:pt x="2429525" y="2893004"/>
                  </a:lnTo>
                  <a:lnTo>
                    <a:pt x="2420738" y="2940374"/>
                  </a:lnTo>
                  <a:lnTo>
                    <a:pt x="2411015" y="2987614"/>
                  </a:lnTo>
                  <a:lnTo>
                    <a:pt x="2400356" y="3034710"/>
                  </a:lnTo>
                  <a:lnTo>
                    <a:pt x="2388761" y="3081648"/>
                  </a:lnTo>
                  <a:lnTo>
                    <a:pt x="2376229" y="3128413"/>
                  </a:lnTo>
                  <a:lnTo>
                    <a:pt x="2362760" y="3174992"/>
                  </a:lnTo>
                  <a:lnTo>
                    <a:pt x="2348352" y="3221372"/>
                  </a:lnTo>
                  <a:lnTo>
                    <a:pt x="2333006" y="3267537"/>
                  </a:lnTo>
                  <a:lnTo>
                    <a:pt x="2316720" y="3313474"/>
                  </a:lnTo>
                  <a:lnTo>
                    <a:pt x="2299494" y="3359170"/>
                  </a:lnTo>
                  <a:lnTo>
                    <a:pt x="2281329" y="3404609"/>
                  </a:lnTo>
                  <a:lnTo>
                    <a:pt x="2262222" y="3449778"/>
                  </a:lnTo>
                  <a:lnTo>
                    <a:pt x="2242174" y="3494664"/>
                  </a:lnTo>
                  <a:lnTo>
                    <a:pt x="2221183" y="3539252"/>
                  </a:lnTo>
                  <a:lnTo>
                    <a:pt x="2199250" y="3583528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0826" y="5821128"/>
              <a:ext cx="4262120" cy="2466975"/>
            </a:xfrm>
            <a:custGeom>
              <a:avLst/>
              <a:gdLst/>
              <a:ahLst/>
              <a:cxnLst/>
              <a:rect l="l" t="t" r="r" b="b"/>
              <a:pathLst>
                <a:path w="4262119" h="2466975">
                  <a:moveTo>
                    <a:pt x="2008987" y="2466616"/>
                  </a:moveTo>
                  <a:lnTo>
                    <a:pt x="2003194" y="2466616"/>
                  </a:lnTo>
                  <a:lnTo>
                    <a:pt x="1956314" y="2466086"/>
                  </a:lnTo>
                  <a:lnTo>
                    <a:pt x="1907030" y="2464541"/>
                  </a:lnTo>
                  <a:lnTo>
                    <a:pt x="1857881" y="2462016"/>
                  </a:lnTo>
                  <a:lnTo>
                    <a:pt x="1808881" y="2458516"/>
                  </a:lnTo>
                  <a:lnTo>
                    <a:pt x="1760043" y="2454048"/>
                  </a:lnTo>
                  <a:lnTo>
                    <a:pt x="1711380" y="2448618"/>
                  </a:lnTo>
                  <a:lnTo>
                    <a:pt x="1662906" y="2442232"/>
                  </a:lnTo>
                  <a:lnTo>
                    <a:pt x="1614633" y="2434895"/>
                  </a:lnTo>
                  <a:lnTo>
                    <a:pt x="1566575" y="2426613"/>
                  </a:lnTo>
                  <a:lnTo>
                    <a:pt x="1518745" y="2417393"/>
                  </a:lnTo>
                  <a:lnTo>
                    <a:pt x="1471155" y="2407241"/>
                  </a:lnTo>
                  <a:lnTo>
                    <a:pt x="1423820" y="2396162"/>
                  </a:lnTo>
                  <a:lnTo>
                    <a:pt x="1376752" y="2384163"/>
                  </a:lnTo>
                  <a:lnTo>
                    <a:pt x="1329965" y="2371249"/>
                  </a:lnTo>
                  <a:lnTo>
                    <a:pt x="1283471" y="2357427"/>
                  </a:lnTo>
                  <a:lnTo>
                    <a:pt x="1237284" y="2342702"/>
                  </a:lnTo>
                  <a:lnTo>
                    <a:pt x="1191417" y="2327080"/>
                  </a:lnTo>
                  <a:lnTo>
                    <a:pt x="1145883" y="2310568"/>
                  </a:lnTo>
                  <a:lnTo>
                    <a:pt x="1100695" y="2293171"/>
                  </a:lnTo>
                  <a:lnTo>
                    <a:pt x="1055867" y="2274895"/>
                  </a:lnTo>
                  <a:lnTo>
                    <a:pt x="1011411" y="2255747"/>
                  </a:lnTo>
                  <a:lnTo>
                    <a:pt x="967341" y="2235732"/>
                  </a:lnTo>
                  <a:lnTo>
                    <a:pt x="923669" y="2214856"/>
                  </a:lnTo>
                  <a:lnTo>
                    <a:pt x="880410" y="2193126"/>
                  </a:lnTo>
                  <a:lnTo>
                    <a:pt x="837576" y="2170546"/>
                  </a:lnTo>
                  <a:lnTo>
                    <a:pt x="795180" y="2147124"/>
                  </a:lnTo>
                  <a:lnTo>
                    <a:pt x="753236" y="2122865"/>
                  </a:lnTo>
                  <a:lnTo>
                    <a:pt x="711756" y="2097775"/>
                  </a:lnTo>
                  <a:lnTo>
                    <a:pt x="670754" y="2071860"/>
                  </a:lnTo>
                  <a:lnTo>
                    <a:pt x="630243" y="2045126"/>
                  </a:lnTo>
                  <a:lnTo>
                    <a:pt x="590237" y="2017579"/>
                  </a:lnTo>
                  <a:lnTo>
                    <a:pt x="550747" y="1989226"/>
                  </a:lnTo>
                  <a:lnTo>
                    <a:pt x="511788" y="1960071"/>
                  </a:lnTo>
                  <a:lnTo>
                    <a:pt x="473373" y="1930121"/>
                  </a:lnTo>
                  <a:lnTo>
                    <a:pt x="435514" y="1899382"/>
                  </a:lnTo>
                  <a:lnTo>
                    <a:pt x="398225" y="1867860"/>
                  </a:lnTo>
                  <a:lnTo>
                    <a:pt x="361519" y="1835561"/>
                  </a:lnTo>
                  <a:lnTo>
                    <a:pt x="325410" y="1802491"/>
                  </a:lnTo>
                  <a:lnTo>
                    <a:pt x="289909" y="1768655"/>
                  </a:lnTo>
                  <a:lnTo>
                    <a:pt x="255032" y="1734061"/>
                  </a:lnTo>
                  <a:lnTo>
                    <a:pt x="220790" y="1698713"/>
                  </a:lnTo>
                  <a:lnTo>
                    <a:pt x="187196" y="1662618"/>
                  </a:lnTo>
                  <a:lnTo>
                    <a:pt x="154146" y="1625643"/>
                  </a:lnTo>
                  <a:lnTo>
                    <a:pt x="122009" y="1588210"/>
                  </a:lnTo>
                  <a:lnTo>
                    <a:pt x="90441" y="1549909"/>
                  </a:lnTo>
                  <a:lnTo>
                    <a:pt x="59575" y="1510885"/>
                  </a:lnTo>
                  <a:lnTo>
                    <a:pt x="29423" y="1471143"/>
                  </a:lnTo>
                  <a:lnTo>
                    <a:pt x="0" y="1430690"/>
                  </a:lnTo>
                  <a:lnTo>
                    <a:pt x="2009308" y="0"/>
                  </a:lnTo>
                  <a:lnTo>
                    <a:pt x="4261633" y="1005598"/>
                  </a:lnTo>
                  <a:lnTo>
                    <a:pt x="4240780" y="1051066"/>
                  </a:lnTo>
                  <a:lnTo>
                    <a:pt x="4219072" y="1095981"/>
                  </a:lnTo>
                  <a:lnTo>
                    <a:pt x="4196523" y="1140333"/>
                  </a:lnTo>
                  <a:lnTo>
                    <a:pt x="4173143" y="1184115"/>
                  </a:lnTo>
                  <a:lnTo>
                    <a:pt x="4148944" y="1227318"/>
                  </a:lnTo>
                  <a:lnTo>
                    <a:pt x="4123938" y="1269934"/>
                  </a:lnTo>
                  <a:lnTo>
                    <a:pt x="4098136" y="1311953"/>
                  </a:lnTo>
                  <a:lnTo>
                    <a:pt x="4071551" y="1353368"/>
                  </a:lnTo>
                  <a:lnTo>
                    <a:pt x="4044194" y="1394171"/>
                  </a:lnTo>
                  <a:lnTo>
                    <a:pt x="4016077" y="1434352"/>
                  </a:lnTo>
                  <a:lnTo>
                    <a:pt x="3987211" y="1473903"/>
                  </a:lnTo>
                  <a:lnTo>
                    <a:pt x="3957609" y="1512817"/>
                  </a:lnTo>
                  <a:lnTo>
                    <a:pt x="3927281" y="1551083"/>
                  </a:lnTo>
                  <a:lnTo>
                    <a:pt x="3896241" y="1588695"/>
                  </a:lnTo>
                  <a:lnTo>
                    <a:pt x="3864374" y="1625782"/>
                  </a:lnTo>
                  <a:lnTo>
                    <a:pt x="3832066" y="1661919"/>
                  </a:lnTo>
                  <a:lnTo>
                    <a:pt x="3798955" y="1697514"/>
                  </a:lnTo>
                  <a:lnTo>
                    <a:pt x="3765178" y="1732421"/>
                  </a:lnTo>
                  <a:lnTo>
                    <a:pt x="3730746" y="1766630"/>
                  </a:lnTo>
                  <a:lnTo>
                    <a:pt x="3695671" y="1800134"/>
                  </a:lnTo>
                  <a:lnTo>
                    <a:pt x="3659965" y="1832923"/>
                  </a:lnTo>
                  <a:lnTo>
                    <a:pt x="3623639" y="1864989"/>
                  </a:lnTo>
                  <a:lnTo>
                    <a:pt x="3586705" y="1896325"/>
                  </a:lnTo>
                  <a:lnTo>
                    <a:pt x="3549175" y="1926920"/>
                  </a:lnTo>
                  <a:lnTo>
                    <a:pt x="3511061" y="1956768"/>
                  </a:lnTo>
                  <a:lnTo>
                    <a:pt x="3472374" y="1985859"/>
                  </a:lnTo>
                  <a:lnTo>
                    <a:pt x="3433126" y="2014185"/>
                  </a:lnTo>
                  <a:lnTo>
                    <a:pt x="3393328" y="2041737"/>
                  </a:lnTo>
                  <a:lnTo>
                    <a:pt x="3352993" y="2068508"/>
                  </a:lnTo>
                  <a:lnTo>
                    <a:pt x="3312132" y="2094488"/>
                  </a:lnTo>
                  <a:lnTo>
                    <a:pt x="3270757" y="2119669"/>
                  </a:lnTo>
                  <a:lnTo>
                    <a:pt x="3228879" y="2144043"/>
                  </a:lnTo>
                  <a:lnTo>
                    <a:pt x="3186511" y="2167601"/>
                  </a:lnTo>
                  <a:lnTo>
                    <a:pt x="3143664" y="2190335"/>
                  </a:lnTo>
                  <a:lnTo>
                    <a:pt x="3100349" y="2212237"/>
                  </a:lnTo>
                  <a:lnTo>
                    <a:pt x="3056579" y="2233297"/>
                  </a:lnTo>
                  <a:lnTo>
                    <a:pt x="3012365" y="2253508"/>
                  </a:lnTo>
                  <a:lnTo>
                    <a:pt x="2967719" y="2272860"/>
                  </a:lnTo>
                  <a:lnTo>
                    <a:pt x="2922652" y="2291346"/>
                  </a:lnTo>
                  <a:lnTo>
                    <a:pt x="2877177" y="2308958"/>
                  </a:lnTo>
                  <a:lnTo>
                    <a:pt x="2831304" y="2325685"/>
                  </a:lnTo>
                  <a:lnTo>
                    <a:pt x="2785047" y="2341521"/>
                  </a:lnTo>
                  <a:lnTo>
                    <a:pt x="2738415" y="2356457"/>
                  </a:lnTo>
                  <a:lnTo>
                    <a:pt x="2691422" y="2370484"/>
                  </a:lnTo>
                  <a:lnTo>
                    <a:pt x="2644079" y="2383594"/>
                  </a:lnTo>
                  <a:lnTo>
                    <a:pt x="2596398" y="2395777"/>
                  </a:lnTo>
                  <a:lnTo>
                    <a:pt x="2548389" y="2407027"/>
                  </a:lnTo>
                  <a:lnTo>
                    <a:pt x="2500066" y="2417335"/>
                  </a:lnTo>
                  <a:lnTo>
                    <a:pt x="2451440" y="2426691"/>
                  </a:lnTo>
                  <a:lnTo>
                    <a:pt x="2402522" y="2435087"/>
                  </a:lnTo>
                  <a:lnTo>
                    <a:pt x="2353324" y="2442516"/>
                  </a:lnTo>
                  <a:lnTo>
                    <a:pt x="2303858" y="2448968"/>
                  </a:lnTo>
                  <a:lnTo>
                    <a:pt x="2254135" y="2454436"/>
                  </a:lnTo>
                  <a:lnTo>
                    <a:pt x="2204313" y="2458898"/>
                  </a:lnTo>
                  <a:lnTo>
                    <a:pt x="2154547" y="2462344"/>
                  </a:lnTo>
                  <a:lnTo>
                    <a:pt x="2104851" y="2464780"/>
                  </a:lnTo>
                  <a:lnTo>
                    <a:pt x="2055238" y="2466211"/>
                  </a:lnTo>
                  <a:lnTo>
                    <a:pt x="2008987" y="2466616"/>
                  </a:lnTo>
                  <a:close/>
                </a:path>
              </a:pathLst>
            </a:custGeom>
            <a:solidFill>
              <a:srgbClr val="33A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53534" y="5659551"/>
              <a:ext cx="2466975" cy="1691005"/>
            </a:xfrm>
            <a:custGeom>
              <a:avLst/>
              <a:gdLst/>
              <a:ahLst/>
              <a:cxnLst/>
              <a:rect l="l" t="t" r="r" b="b"/>
              <a:pathLst>
                <a:path w="2466975" h="1691004">
                  <a:moveTo>
                    <a:pt x="531308" y="1690902"/>
                  </a:moveTo>
                  <a:lnTo>
                    <a:pt x="500201" y="1650694"/>
                  </a:lnTo>
                  <a:lnTo>
                    <a:pt x="469985" y="1609931"/>
                  </a:lnTo>
                  <a:lnTo>
                    <a:pt x="440663" y="1568625"/>
                  </a:lnTo>
                  <a:lnTo>
                    <a:pt x="412240" y="1526794"/>
                  </a:lnTo>
                  <a:lnTo>
                    <a:pt x="384720" y="1484451"/>
                  </a:lnTo>
                  <a:lnTo>
                    <a:pt x="358109" y="1441612"/>
                  </a:lnTo>
                  <a:lnTo>
                    <a:pt x="332411" y="1398291"/>
                  </a:lnTo>
                  <a:lnTo>
                    <a:pt x="307630" y="1354504"/>
                  </a:lnTo>
                  <a:lnTo>
                    <a:pt x="283772" y="1310266"/>
                  </a:lnTo>
                  <a:lnTo>
                    <a:pt x="260841" y="1265591"/>
                  </a:lnTo>
                  <a:lnTo>
                    <a:pt x="238841" y="1220495"/>
                  </a:lnTo>
                  <a:lnTo>
                    <a:pt x="217778" y="1174993"/>
                  </a:lnTo>
                  <a:lnTo>
                    <a:pt x="197656" y="1129099"/>
                  </a:lnTo>
                  <a:lnTo>
                    <a:pt x="178479" y="1082829"/>
                  </a:lnTo>
                  <a:lnTo>
                    <a:pt x="160253" y="1036197"/>
                  </a:lnTo>
                  <a:lnTo>
                    <a:pt x="142982" y="989219"/>
                  </a:lnTo>
                  <a:lnTo>
                    <a:pt x="126670" y="941910"/>
                  </a:lnTo>
                  <a:lnTo>
                    <a:pt x="111323" y="894284"/>
                  </a:lnTo>
                  <a:lnTo>
                    <a:pt x="96944" y="846357"/>
                  </a:lnTo>
                  <a:lnTo>
                    <a:pt x="83539" y="798143"/>
                  </a:lnTo>
                  <a:lnTo>
                    <a:pt x="71113" y="749658"/>
                  </a:lnTo>
                  <a:lnTo>
                    <a:pt x="59669" y="700916"/>
                  </a:lnTo>
                  <a:lnTo>
                    <a:pt x="49213" y="651933"/>
                  </a:lnTo>
                  <a:lnTo>
                    <a:pt x="39750" y="602723"/>
                  </a:lnTo>
                  <a:lnTo>
                    <a:pt x="31283" y="553302"/>
                  </a:lnTo>
                  <a:lnTo>
                    <a:pt x="23818" y="503684"/>
                  </a:lnTo>
                  <a:lnTo>
                    <a:pt x="17359" y="453885"/>
                  </a:lnTo>
                  <a:lnTo>
                    <a:pt x="11911" y="403920"/>
                  </a:lnTo>
                  <a:lnTo>
                    <a:pt x="7479" y="353803"/>
                  </a:lnTo>
                  <a:lnTo>
                    <a:pt x="4067" y="303549"/>
                  </a:lnTo>
                  <a:lnTo>
                    <a:pt x="1680" y="253174"/>
                  </a:lnTo>
                  <a:lnTo>
                    <a:pt x="323" y="202692"/>
                  </a:lnTo>
                  <a:lnTo>
                    <a:pt x="0" y="152119"/>
                  </a:lnTo>
                  <a:lnTo>
                    <a:pt x="715" y="101469"/>
                  </a:lnTo>
                  <a:lnTo>
                    <a:pt x="2475" y="50757"/>
                  </a:lnTo>
                  <a:lnTo>
                    <a:pt x="5282" y="0"/>
                  </a:lnTo>
                  <a:lnTo>
                    <a:pt x="2466601" y="161576"/>
                  </a:lnTo>
                  <a:lnTo>
                    <a:pt x="531308" y="1690902"/>
                  </a:lnTo>
                  <a:close/>
                </a:path>
              </a:pathLst>
            </a:custGeom>
            <a:solidFill>
              <a:srgbClr val="4A6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53817" y="3354695"/>
              <a:ext cx="2466340" cy="2466975"/>
            </a:xfrm>
            <a:custGeom>
              <a:avLst/>
              <a:gdLst/>
              <a:ahLst/>
              <a:cxnLst/>
              <a:rect l="l" t="t" r="r" b="b"/>
              <a:pathLst>
                <a:path w="2466340" h="2466975">
                  <a:moveTo>
                    <a:pt x="2466317" y="2466432"/>
                  </a:moveTo>
                  <a:lnTo>
                    <a:pt x="0" y="2428072"/>
                  </a:lnTo>
                  <a:lnTo>
                    <a:pt x="1210" y="2379917"/>
                  </a:lnTo>
                  <a:lnTo>
                    <a:pt x="3335" y="2331996"/>
                  </a:lnTo>
                  <a:lnTo>
                    <a:pt x="6365" y="2284318"/>
                  </a:lnTo>
                  <a:lnTo>
                    <a:pt x="10292" y="2236890"/>
                  </a:lnTo>
                  <a:lnTo>
                    <a:pt x="15109" y="2189722"/>
                  </a:lnTo>
                  <a:lnTo>
                    <a:pt x="20805" y="2142822"/>
                  </a:lnTo>
                  <a:lnTo>
                    <a:pt x="27373" y="2096197"/>
                  </a:lnTo>
                  <a:lnTo>
                    <a:pt x="34805" y="2049858"/>
                  </a:lnTo>
                  <a:lnTo>
                    <a:pt x="43092" y="2003811"/>
                  </a:lnTo>
                  <a:lnTo>
                    <a:pt x="52225" y="1958065"/>
                  </a:lnTo>
                  <a:lnTo>
                    <a:pt x="62197" y="1912629"/>
                  </a:lnTo>
                  <a:lnTo>
                    <a:pt x="72998" y="1867512"/>
                  </a:lnTo>
                  <a:lnTo>
                    <a:pt x="84621" y="1822721"/>
                  </a:lnTo>
                  <a:lnTo>
                    <a:pt x="97056" y="1778264"/>
                  </a:lnTo>
                  <a:lnTo>
                    <a:pt x="110296" y="1734151"/>
                  </a:lnTo>
                  <a:lnTo>
                    <a:pt x="124332" y="1690390"/>
                  </a:lnTo>
                  <a:lnTo>
                    <a:pt x="139155" y="1646989"/>
                  </a:lnTo>
                  <a:lnTo>
                    <a:pt x="154758" y="1603957"/>
                  </a:lnTo>
                  <a:lnTo>
                    <a:pt x="171131" y="1561302"/>
                  </a:lnTo>
                  <a:lnTo>
                    <a:pt x="188266" y="1519032"/>
                  </a:lnTo>
                  <a:lnTo>
                    <a:pt x="206156" y="1477155"/>
                  </a:lnTo>
                  <a:lnTo>
                    <a:pt x="224790" y="1435681"/>
                  </a:lnTo>
                  <a:lnTo>
                    <a:pt x="244162" y="1394618"/>
                  </a:lnTo>
                  <a:lnTo>
                    <a:pt x="264262" y="1353973"/>
                  </a:lnTo>
                  <a:lnTo>
                    <a:pt x="285082" y="1313756"/>
                  </a:lnTo>
                  <a:lnTo>
                    <a:pt x="306614" y="1273974"/>
                  </a:lnTo>
                  <a:lnTo>
                    <a:pt x="328849" y="1234637"/>
                  </a:lnTo>
                  <a:lnTo>
                    <a:pt x="351779" y="1195753"/>
                  </a:lnTo>
                  <a:lnTo>
                    <a:pt x="375396" y="1157329"/>
                  </a:lnTo>
                  <a:lnTo>
                    <a:pt x="399690" y="1119375"/>
                  </a:lnTo>
                  <a:lnTo>
                    <a:pt x="424654" y="1081898"/>
                  </a:lnTo>
                  <a:lnTo>
                    <a:pt x="450279" y="1044908"/>
                  </a:lnTo>
                  <a:lnTo>
                    <a:pt x="476556" y="1008413"/>
                  </a:lnTo>
                  <a:lnTo>
                    <a:pt x="503478" y="972420"/>
                  </a:lnTo>
                  <a:lnTo>
                    <a:pt x="531035" y="936939"/>
                  </a:lnTo>
                  <a:lnTo>
                    <a:pt x="559220" y="901978"/>
                  </a:lnTo>
                  <a:lnTo>
                    <a:pt x="588024" y="867545"/>
                  </a:lnTo>
                  <a:lnTo>
                    <a:pt x="617438" y="833648"/>
                  </a:lnTo>
                  <a:lnTo>
                    <a:pt x="647455" y="800297"/>
                  </a:lnTo>
                  <a:lnTo>
                    <a:pt x="678065" y="767499"/>
                  </a:lnTo>
                  <a:lnTo>
                    <a:pt x="709260" y="735263"/>
                  </a:lnTo>
                  <a:lnTo>
                    <a:pt x="741032" y="703597"/>
                  </a:lnTo>
                  <a:lnTo>
                    <a:pt x="773372" y="672510"/>
                  </a:lnTo>
                  <a:lnTo>
                    <a:pt x="806272" y="642010"/>
                  </a:lnTo>
                  <a:lnTo>
                    <a:pt x="839723" y="612105"/>
                  </a:lnTo>
                  <a:lnTo>
                    <a:pt x="873718" y="582804"/>
                  </a:lnTo>
                  <a:lnTo>
                    <a:pt x="908247" y="554116"/>
                  </a:lnTo>
                  <a:lnTo>
                    <a:pt x="943302" y="526048"/>
                  </a:lnTo>
                  <a:lnTo>
                    <a:pt x="978875" y="498609"/>
                  </a:lnTo>
                  <a:lnTo>
                    <a:pt x="1014958" y="471808"/>
                  </a:lnTo>
                  <a:lnTo>
                    <a:pt x="1051541" y="445653"/>
                  </a:lnTo>
                  <a:lnTo>
                    <a:pt x="1088617" y="420152"/>
                  </a:lnTo>
                  <a:lnTo>
                    <a:pt x="1126176" y="395313"/>
                  </a:lnTo>
                  <a:lnTo>
                    <a:pt x="1164211" y="371146"/>
                  </a:lnTo>
                  <a:lnTo>
                    <a:pt x="1202714" y="347658"/>
                  </a:lnTo>
                  <a:lnTo>
                    <a:pt x="1241675" y="324858"/>
                  </a:lnTo>
                  <a:lnTo>
                    <a:pt x="1281086" y="302755"/>
                  </a:lnTo>
                  <a:lnTo>
                    <a:pt x="1320939" y="281356"/>
                  </a:lnTo>
                  <a:lnTo>
                    <a:pt x="1361226" y="260670"/>
                  </a:lnTo>
                  <a:lnTo>
                    <a:pt x="1401937" y="240706"/>
                  </a:lnTo>
                  <a:lnTo>
                    <a:pt x="1443065" y="221472"/>
                  </a:lnTo>
                  <a:lnTo>
                    <a:pt x="1484602" y="202976"/>
                  </a:lnTo>
                  <a:lnTo>
                    <a:pt x="1526537" y="185227"/>
                  </a:lnTo>
                  <a:lnTo>
                    <a:pt x="1568865" y="168232"/>
                  </a:lnTo>
                  <a:lnTo>
                    <a:pt x="1611574" y="152002"/>
                  </a:lnTo>
                  <a:lnTo>
                    <a:pt x="1654659" y="136543"/>
                  </a:lnTo>
                  <a:lnTo>
                    <a:pt x="1698109" y="121865"/>
                  </a:lnTo>
                  <a:lnTo>
                    <a:pt x="1741917" y="107976"/>
                  </a:lnTo>
                  <a:lnTo>
                    <a:pt x="1786074" y="94883"/>
                  </a:lnTo>
                  <a:lnTo>
                    <a:pt x="1830571" y="82597"/>
                  </a:lnTo>
                  <a:lnTo>
                    <a:pt x="1875401" y="71124"/>
                  </a:lnTo>
                  <a:lnTo>
                    <a:pt x="1920555" y="60474"/>
                  </a:lnTo>
                  <a:lnTo>
                    <a:pt x="1966023" y="50654"/>
                  </a:lnTo>
                  <a:lnTo>
                    <a:pt x="2011799" y="41674"/>
                  </a:lnTo>
                  <a:lnTo>
                    <a:pt x="2057874" y="33541"/>
                  </a:lnTo>
                  <a:lnTo>
                    <a:pt x="2104238" y="26264"/>
                  </a:lnTo>
                  <a:lnTo>
                    <a:pt x="2150884" y="19851"/>
                  </a:lnTo>
                  <a:lnTo>
                    <a:pt x="2197803" y="14312"/>
                  </a:lnTo>
                  <a:lnTo>
                    <a:pt x="2244987" y="9653"/>
                  </a:lnTo>
                  <a:lnTo>
                    <a:pt x="2292427" y="5884"/>
                  </a:lnTo>
                  <a:lnTo>
                    <a:pt x="2340116" y="3014"/>
                  </a:lnTo>
                  <a:lnTo>
                    <a:pt x="2388043" y="1049"/>
                  </a:lnTo>
                  <a:lnTo>
                    <a:pt x="2436202" y="0"/>
                  </a:lnTo>
                  <a:lnTo>
                    <a:pt x="2466317" y="2466432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66787" y="3354511"/>
              <a:ext cx="153670" cy="2466975"/>
            </a:xfrm>
            <a:custGeom>
              <a:avLst/>
              <a:gdLst/>
              <a:ahLst/>
              <a:cxnLst/>
              <a:rect l="l" t="t" r="r" b="b"/>
              <a:pathLst>
                <a:path w="153669" h="2466975">
                  <a:moveTo>
                    <a:pt x="153347" y="2466615"/>
                  </a:moveTo>
                  <a:lnTo>
                    <a:pt x="0" y="4771"/>
                  </a:lnTo>
                  <a:lnTo>
                    <a:pt x="38244" y="2687"/>
                  </a:lnTo>
                  <a:lnTo>
                    <a:pt x="76513" y="1196"/>
                  </a:lnTo>
                  <a:lnTo>
                    <a:pt x="114801" y="301"/>
                  </a:lnTo>
                  <a:lnTo>
                    <a:pt x="153101" y="0"/>
                  </a:lnTo>
                  <a:lnTo>
                    <a:pt x="153347" y="2466615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30902" y="1218180"/>
            <a:ext cx="535622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50" dirty="0">
                <a:solidFill>
                  <a:srgbClr val="CB6BE6"/>
                </a:solidFill>
                <a:latin typeface="Arial"/>
                <a:cs typeface="Arial"/>
              </a:rPr>
              <a:t>Market</a:t>
            </a:r>
            <a:r>
              <a:rPr sz="6600" b="1" spc="-145" dirty="0">
                <a:solidFill>
                  <a:srgbClr val="CB6BE6"/>
                </a:solidFill>
                <a:latin typeface="Arial"/>
                <a:cs typeface="Arial"/>
              </a:rPr>
              <a:t> </a:t>
            </a:r>
            <a:r>
              <a:rPr sz="6600" b="1" spc="45" dirty="0">
                <a:solidFill>
                  <a:srgbClr val="CB6BE6"/>
                </a:solidFill>
                <a:latin typeface="Arial"/>
                <a:cs typeface="Arial"/>
              </a:rPr>
              <a:t>Share</a:t>
            </a:r>
            <a:endParaRPr sz="6600">
              <a:latin typeface="Arial"/>
              <a:cs typeface="Arial"/>
            </a:endParaRPr>
          </a:p>
          <a:p>
            <a:pPr marL="2013585" marR="2567305" algn="ctr">
              <a:lnSpc>
                <a:spcPct val="117700"/>
              </a:lnSpc>
              <a:spcBef>
                <a:spcPts val="2170"/>
              </a:spcBef>
            </a:pP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  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1%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0197" y="8384778"/>
            <a:ext cx="4413250" cy="1466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895" marR="3684270" indent="-36830">
              <a:lnSpc>
                <a:spcPct val="117700"/>
              </a:lnSpc>
              <a:spcBef>
                <a:spcPts val="90"/>
              </a:spcBef>
            </a:pP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 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32.7%</a:t>
            </a:r>
            <a:endParaRPr sz="1800">
              <a:latin typeface="Microsoft Sans Serif"/>
              <a:cs typeface="Microsoft Sans Serif"/>
            </a:endParaRPr>
          </a:p>
          <a:p>
            <a:pPr marL="588010" algn="ctr">
              <a:lnSpc>
                <a:spcPct val="100000"/>
              </a:lnSpc>
              <a:spcBef>
                <a:spcPts val="2190"/>
              </a:spcBef>
            </a:pP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~As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per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June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2023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6307" y="987425"/>
            <a:ext cx="65963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30" dirty="0"/>
              <a:t>Key</a:t>
            </a:r>
            <a:r>
              <a:rPr sz="9000" spc="-515" dirty="0"/>
              <a:t> </a:t>
            </a:r>
            <a:r>
              <a:rPr sz="9000" spc="10" dirty="0"/>
              <a:t>Metrics</a:t>
            </a:r>
            <a:endParaRPr sz="9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3225923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3816474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4407023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4997573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5588123"/>
            <a:ext cx="123824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6178673"/>
            <a:ext cx="123824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6769223"/>
            <a:ext cx="123824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7359773"/>
            <a:ext cx="123824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20293" y="2877296"/>
            <a:ext cx="12199620" cy="534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2510">
              <a:lnSpc>
                <a:spcPct val="133600"/>
              </a:lnSpc>
              <a:spcBef>
                <a:spcPts val="100"/>
              </a:spcBef>
            </a:pPr>
            <a:r>
              <a:rPr sz="2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Raised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$560M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valuation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$1.4B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latest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valuation.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Serves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2.7-2.8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Lakh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Orders/Day.</a:t>
            </a:r>
            <a:endParaRPr sz="2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9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380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crore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sales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55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crore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burn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April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2023.</a:t>
            </a:r>
            <a:endParaRPr sz="2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3600"/>
              </a:lnSpc>
            </a:pPr>
            <a:r>
              <a:rPr sz="29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Median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13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minutes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best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among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competitors.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Dispatches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76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seconds.</a:t>
            </a:r>
            <a:endParaRPr sz="2900">
              <a:latin typeface="Microsoft Sans Serif"/>
              <a:cs typeface="Microsoft Sans Serif"/>
            </a:endParaRPr>
          </a:p>
          <a:p>
            <a:pPr marL="12700" marR="3728085">
              <a:lnSpc>
                <a:spcPct val="133600"/>
              </a:lnSpc>
            </a:pP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220+ </a:t>
            </a:r>
            <a:r>
              <a:rPr sz="2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dark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stores </a:t>
            </a:r>
            <a:r>
              <a:rPr sz="2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1.5% </a:t>
            </a:r>
            <a:r>
              <a:rPr sz="29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marketing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spend.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Growing</a:t>
            </a:r>
            <a:r>
              <a:rPr sz="29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~10%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MoM</a:t>
            </a:r>
            <a:r>
              <a:rPr sz="29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(Month-on-month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basis).</a:t>
            </a:r>
            <a:endParaRPr sz="2900">
              <a:latin typeface="Microsoft Sans Serif"/>
              <a:cs typeface="Microsoft Sans Serif"/>
            </a:endParaRPr>
          </a:p>
          <a:p>
            <a:pPr marL="12700" marR="716915">
              <a:lnSpc>
                <a:spcPct val="133600"/>
              </a:lnSpc>
            </a:pP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Provides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Bengaluru,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Mumbai,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Delhi,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Gurugram,</a:t>
            </a:r>
            <a:r>
              <a:rPr sz="2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Noida, </a:t>
            </a:r>
            <a:r>
              <a:rPr sz="2900" spc="-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Ghaziabad,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Hyderabad,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Chennai,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Pune,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Kolkata.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7884" y="870844"/>
            <a:ext cx="106324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00" dirty="0"/>
              <a:t>Business</a:t>
            </a:r>
            <a:r>
              <a:rPr sz="9000" spc="-515" dirty="0"/>
              <a:t> </a:t>
            </a:r>
            <a:r>
              <a:rPr sz="9000" spc="-50" dirty="0"/>
              <a:t>Objective</a:t>
            </a:r>
            <a:endParaRPr sz="9000"/>
          </a:p>
        </p:txBody>
      </p:sp>
      <p:sp>
        <p:nvSpPr>
          <p:cNvPr id="3" name="object 3"/>
          <p:cNvSpPr txBox="1"/>
          <p:nvPr/>
        </p:nvSpPr>
        <p:spPr>
          <a:xfrm>
            <a:off x="654024" y="3500456"/>
            <a:ext cx="1697990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168275" algn="ctr">
              <a:lnSpc>
                <a:spcPct val="115799"/>
              </a:lnSpc>
              <a:spcBef>
                <a:spcPts val="100"/>
              </a:spcBef>
            </a:pPr>
            <a:r>
              <a:rPr sz="3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Zepto’s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revenue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funding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might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seem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lucrative,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it’s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burning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money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400" spc="-8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~55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crore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every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month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April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2023,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EBITDA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margin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standing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-15%.</a:t>
            </a:r>
            <a:endParaRPr sz="3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7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Since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segment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extremely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hard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profitability.</a:t>
            </a:r>
            <a:endParaRPr sz="3400">
              <a:latin typeface="Microsoft Sans Serif"/>
              <a:cs typeface="Microsoft Sans Serif"/>
            </a:endParaRPr>
          </a:p>
          <a:p>
            <a:pPr marL="12065" marR="5080" algn="ctr">
              <a:lnSpc>
                <a:spcPct val="115799"/>
              </a:lnSpc>
            </a:pP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question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arises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why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investors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willing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invest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much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money,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400" spc="-8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business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plan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behind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giving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exit?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696" y="990247"/>
            <a:ext cx="1454086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35" dirty="0"/>
              <a:t>W</a:t>
            </a:r>
            <a:r>
              <a:rPr spc="-45" dirty="0"/>
              <a:t>h</a:t>
            </a:r>
            <a:r>
              <a:rPr spc="30" dirty="0"/>
              <a:t>y</a:t>
            </a:r>
            <a:r>
              <a:rPr spc="-335" dirty="0"/>
              <a:t> </a:t>
            </a:r>
            <a:r>
              <a:rPr spc="-70" dirty="0"/>
              <a:t>i</a:t>
            </a:r>
            <a:r>
              <a:rPr spc="-95" dirty="0"/>
              <a:t>s</a:t>
            </a:r>
            <a:r>
              <a:rPr spc="-335" dirty="0"/>
              <a:t> </a:t>
            </a:r>
            <a:r>
              <a:rPr spc="-70" dirty="0"/>
              <a:t>i</a:t>
            </a:r>
            <a:r>
              <a:rPr spc="25" dirty="0"/>
              <a:t>t</a:t>
            </a:r>
            <a:r>
              <a:rPr spc="-335" dirty="0"/>
              <a:t> </a:t>
            </a:r>
            <a:r>
              <a:rPr spc="-45" dirty="0"/>
              <a:t>h</a:t>
            </a:r>
            <a:r>
              <a:rPr spc="-175" dirty="0"/>
              <a:t>a</a:t>
            </a:r>
            <a:r>
              <a:rPr spc="-60" dirty="0"/>
              <a:t>r</a:t>
            </a:r>
            <a:r>
              <a:rPr spc="114" dirty="0"/>
              <a:t>d</a:t>
            </a:r>
            <a:r>
              <a:rPr spc="-335" dirty="0"/>
              <a:t> </a:t>
            </a:r>
            <a:r>
              <a:rPr spc="20" dirty="0"/>
              <a:t>t</a:t>
            </a:r>
            <a:r>
              <a:rPr spc="70" dirty="0"/>
              <a:t>o</a:t>
            </a:r>
            <a:r>
              <a:rPr spc="-335" dirty="0"/>
              <a:t> </a:t>
            </a:r>
            <a:r>
              <a:rPr spc="-405" dirty="0"/>
              <a:t>g</a:t>
            </a:r>
            <a:r>
              <a:rPr spc="-40" dirty="0"/>
              <a:t>e</a:t>
            </a:r>
            <a:r>
              <a:rPr spc="-45" dirty="0"/>
              <a:t>n</a:t>
            </a:r>
            <a:r>
              <a:rPr spc="-40" dirty="0"/>
              <a:t>e</a:t>
            </a:r>
            <a:r>
              <a:rPr spc="-60" dirty="0"/>
              <a:t>r</a:t>
            </a:r>
            <a:r>
              <a:rPr spc="-175" dirty="0"/>
              <a:t>a</a:t>
            </a:r>
            <a:r>
              <a:rPr spc="20" dirty="0"/>
              <a:t>t</a:t>
            </a:r>
            <a:r>
              <a:rPr spc="-35" dirty="0"/>
              <a:t>e</a:t>
            </a:r>
            <a:r>
              <a:rPr spc="-335" dirty="0"/>
              <a:t> </a:t>
            </a:r>
            <a:r>
              <a:rPr spc="105" dirty="0"/>
              <a:t>p</a:t>
            </a:r>
            <a:r>
              <a:rPr spc="-60" dirty="0"/>
              <a:t>r</a:t>
            </a:r>
            <a:r>
              <a:rPr spc="65" dirty="0"/>
              <a:t>o</a:t>
            </a:r>
            <a:r>
              <a:rPr spc="40" dirty="0"/>
              <a:t>f</a:t>
            </a:r>
            <a:r>
              <a:rPr spc="-70" dirty="0"/>
              <a:t>i</a:t>
            </a:r>
            <a:r>
              <a:rPr spc="20" dirty="0"/>
              <a:t>t</a:t>
            </a:r>
            <a:r>
              <a:rPr spc="-175" dirty="0"/>
              <a:t>a</a:t>
            </a:r>
            <a:r>
              <a:rPr spc="90" dirty="0"/>
              <a:t>b</a:t>
            </a:r>
            <a:r>
              <a:rPr spc="-70" dirty="0"/>
              <a:t>i</a:t>
            </a:r>
            <a:r>
              <a:rPr spc="50" dirty="0"/>
              <a:t>l</a:t>
            </a:r>
            <a:r>
              <a:rPr spc="-70" dirty="0"/>
              <a:t>i</a:t>
            </a:r>
            <a:r>
              <a:rPr spc="20" dirty="0"/>
              <a:t>t</a:t>
            </a:r>
            <a:r>
              <a:rPr spc="25" dirty="0"/>
              <a:t>y</a:t>
            </a:r>
            <a:r>
              <a:rPr spc="-35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3755254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4460104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5164954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5869804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50020" y="3343132"/>
            <a:ext cx="15202535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8865">
              <a:lnSpc>
                <a:spcPct val="136000"/>
              </a:lnSpc>
              <a:spcBef>
                <a:spcPts val="100"/>
              </a:spcBef>
              <a:tabLst>
                <a:tab pos="6463030" algn="l"/>
              </a:tabLst>
            </a:pP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Low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ticket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size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450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Low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margin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Gross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Margin	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~15-16%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last-mile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cost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~Rs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45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per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endParaRPr sz="3400"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tabLst>
                <a:tab pos="9216390" algn="l"/>
              </a:tabLst>
            </a:pP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Extremely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tough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supply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chain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	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operationally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difficult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548" y="533047"/>
            <a:ext cx="1137920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B</a:t>
            </a:r>
            <a:r>
              <a:rPr spc="-60" dirty="0"/>
              <a:t>r</a:t>
            </a:r>
            <a:r>
              <a:rPr spc="-40" dirty="0"/>
              <a:t>e</a:t>
            </a:r>
            <a:r>
              <a:rPr spc="-175" dirty="0"/>
              <a:t>a</a:t>
            </a:r>
            <a:r>
              <a:rPr spc="-360" dirty="0"/>
              <a:t>k</a:t>
            </a:r>
            <a:r>
              <a:rPr spc="-70" dirty="0"/>
              <a:t>i</a:t>
            </a:r>
            <a:r>
              <a:rPr spc="-45" dirty="0"/>
              <a:t>n</a:t>
            </a:r>
            <a:r>
              <a:rPr spc="-400" dirty="0"/>
              <a:t>g</a:t>
            </a:r>
            <a:r>
              <a:rPr spc="-335" dirty="0"/>
              <a:t> </a:t>
            </a:r>
            <a:r>
              <a:rPr spc="110" dirty="0"/>
              <a:t>d</a:t>
            </a:r>
            <a:r>
              <a:rPr spc="65" dirty="0"/>
              <a:t>o</a:t>
            </a:r>
            <a:r>
              <a:rPr spc="-590" dirty="0"/>
              <a:t>w</a:t>
            </a:r>
            <a:r>
              <a:rPr spc="-40" dirty="0"/>
              <a:t>n</a:t>
            </a:r>
            <a:r>
              <a:rPr spc="-335" dirty="0"/>
              <a:t> </a:t>
            </a:r>
            <a:r>
              <a:rPr spc="-90" dirty="0"/>
              <a:t>u</a:t>
            </a:r>
            <a:r>
              <a:rPr spc="-45" dirty="0"/>
              <a:t>n</a:t>
            </a:r>
            <a:r>
              <a:rPr spc="-70" dirty="0"/>
              <a:t>i</a:t>
            </a:r>
            <a:r>
              <a:rPr spc="25" dirty="0"/>
              <a:t>t</a:t>
            </a:r>
            <a:r>
              <a:rPr spc="-335" dirty="0"/>
              <a:t> </a:t>
            </a:r>
            <a:r>
              <a:rPr spc="-40" dirty="0"/>
              <a:t>e</a:t>
            </a:r>
            <a:r>
              <a:rPr spc="175" dirty="0"/>
              <a:t>c</a:t>
            </a:r>
            <a:r>
              <a:rPr spc="65" dirty="0"/>
              <a:t>o</a:t>
            </a:r>
            <a:r>
              <a:rPr spc="-45" dirty="0"/>
              <a:t>n</a:t>
            </a:r>
            <a:r>
              <a:rPr spc="65" dirty="0"/>
              <a:t>o</a:t>
            </a:r>
            <a:r>
              <a:rPr spc="-110" dirty="0"/>
              <a:t>m</a:t>
            </a:r>
            <a:r>
              <a:rPr spc="-70" dirty="0"/>
              <a:t>i</a:t>
            </a:r>
            <a:r>
              <a:rPr spc="175" dirty="0"/>
              <a:t>c</a:t>
            </a:r>
            <a:r>
              <a:rPr spc="-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280" y="2272900"/>
            <a:ext cx="17190085" cy="3644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11231245" algn="l"/>
              </a:tabLst>
            </a:pPr>
            <a:r>
              <a:rPr sz="3400" b="1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3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54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3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ak</a:t>
            </a:r>
            <a:r>
              <a:rPr sz="3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400" b="1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3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2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22</a:t>
            </a:r>
            <a:r>
              <a:rPr sz="3400" spc="49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b="1" spc="-2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20" dirty="0">
                <a:solidFill>
                  <a:srgbClr val="FFFFFF"/>
                </a:solidFill>
                <a:latin typeface="Tahoma"/>
                <a:cs typeface="Tahoma"/>
              </a:rPr>
              <a:t>orders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dark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25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20" dirty="0">
                <a:solidFill>
                  <a:srgbClr val="FFFFFF"/>
                </a:solidFill>
                <a:latin typeface="Tahoma"/>
                <a:cs typeface="Tahoma"/>
              </a:rPr>
              <a:t>day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2.7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220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~1200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24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4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2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3400" spc="49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24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hi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~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34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3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24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8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3400" spc="49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*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34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3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280" y="6822078"/>
            <a:ext cx="633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Last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0" dirty="0">
                <a:solidFill>
                  <a:srgbClr val="FFFFFF"/>
                </a:solidFill>
                <a:latin typeface="Tahoma"/>
                <a:cs typeface="Tahoma"/>
              </a:rPr>
              <a:t>Mile</a:t>
            </a:r>
            <a:r>
              <a:rPr sz="34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delivery</a:t>
            </a:r>
            <a:r>
              <a:rPr sz="34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0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45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2363" y="6822078"/>
            <a:ext cx="82651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Gross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Margin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excluding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delivery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27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280" y="8279403"/>
            <a:ext cx="160204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5" dirty="0">
                <a:solidFill>
                  <a:srgbClr val="CB6BE6"/>
                </a:solidFill>
                <a:latin typeface="Tahoma"/>
                <a:cs typeface="Tahoma"/>
              </a:rPr>
              <a:t>Net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10" dirty="0">
                <a:solidFill>
                  <a:srgbClr val="CB6BE6"/>
                </a:solidFill>
                <a:latin typeface="Tahoma"/>
                <a:cs typeface="Tahoma"/>
              </a:rPr>
              <a:t>Profit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55" dirty="0">
                <a:solidFill>
                  <a:srgbClr val="CB6BE6"/>
                </a:solidFill>
                <a:latin typeface="Tahoma"/>
                <a:cs typeface="Tahoma"/>
              </a:rPr>
              <a:t>at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25" dirty="0">
                <a:solidFill>
                  <a:srgbClr val="CB6BE6"/>
                </a:solidFill>
                <a:latin typeface="Tahoma"/>
                <a:cs typeface="Tahoma"/>
              </a:rPr>
              <a:t>each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90" dirty="0">
                <a:solidFill>
                  <a:srgbClr val="CB6BE6"/>
                </a:solidFill>
                <a:latin typeface="Tahoma"/>
                <a:cs typeface="Tahoma"/>
              </a:rPr>
              <a:t>dark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25" dirty="0">
                <a:solidFill>
                  <a:srgbClr val="CB6BE6"/>
                </a:solidFill>
                <a:latin typeface="Tahoma"/>
                <a:cs typeface="Tahoma"/>
              </a:rPr>
              <a:t>store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25" dirty="0">
                <a:solidFill>
                  <a:srgbClr val="CB6BE6"/>
                </a:solidFill>
                <a:latin typeface="Tahoma"/>
                <a:cs typeface="Tahoma"/>
              </a:rPr>
              <a:t>every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30" dirty="0">
                <a:solidFill>
                  <a:srgbClr val="CB6BE6"/>
                </a:solidFill>
                <a:latin typeface="Tahoma"/>
                <a:cs typeface="Tahoma"/>
              </a:rPr>
              <a:t>month</a:t>
            </a:r>
            <a:r>
              <a:rPr sz="3700" b="1" spc="-180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spc="-140" dirty="0">
                <a:solidFill>
                  <a:srgbClr val="CB6BE6"/>
                </a:solidFill>
                <a:latin typeface="Microsoft Sans Serif"/>
                <a:cs typeface="Microsoft Sans Serif"/>
              </a:rPr>
              <a:t>=</a:t>
            </a:r>
            <a:r>
              <a:rPr sz="3700" spc="-80" dirty="0">
                <a:solidFill>
                  <a:srgbClr val="CB6BE6"/>
                </a:solidFill>
                <a:latin typeface="Microsoft Sans Serif"/>
                <a:cs typeface="Microsoft Sans Serif"/>
              </a:rPr>
              <a:t> </a:t>
            </a:r>
            <a:r>
              <a:rPr sz="3700" spc="190" dirty="0">
                <a:solidFill>
                  <a:srgbClr val="CB6BE6"/>
                </a:solidFill>
                <a:latin typeface="Microsoft Sans Serif"/>
                <a:cs typeface="Microsoft Sans Serif"/>
              </a:rPr>
              <a:t>27*1200*30</a:t>
            </a:r>
            <a:r>
              <a:rPr sz="3700" spc="-80" dirty="0">
                <a:solidFill>
                  <a:srgbClr val="CB6BE6"/>
                </a:solidFill>
                <a:latin typeface="Microsoft Sans Serif"/>
                <a:cs typeface="Microsoft Sans Serif"/>
              </a:rPr>
              <a:t> </a:t>
            </a:r>
            <a:r>
              <a:rPr sz="3700" spc="-140" dirty="0">
                <a:solidFill>
                  <a:srgbClr val="CB6BE6"/>
                </a:solidFill>
                <a:latin typeface="Microsoft Sans Serif"/>
                <a:cs typeface="Microsoft Sans Serif"/>
              </a:rPr>
              <a:t>=</a:t>
            </a:r>
            <a:r>
              <a:rPr sz="3700" spc="-80" dirty="0">
                <a:solidFill>
                  <a:srgbClr val="CB6BE6"/>
                </a:solidFill>
                <a:latin typeface="Microsoft Sans Serif"/>
                <a:cs typeface="Microsoft Sans Serif"/>
              </a:rPr>
              <a:t> </a:t>
            </a:r>
            <a:r>
              <a:rPr sz="3700" b="1" spc="-1085" dirty="0">
                <a:solidFill>
                  <a:srgbClr val="CB6BE6"/>
                </a:solidFill>
                <a:latin typeface="Tahoma"/>
                <a:cs typeface="Tahoma"/>
              </a:rPr>
              <a:t>~</a:t>
            </a:r>
            <a:r>
              <a:rPr sz="3700" b="1" spc="-210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145" dirty="0">
                <a:solidFill>
                  <a:srgbClr val="CB6BE6"/>
                </a:solidFill>
                <a:latin typeface="Tahoma"/>
                <a:cs typeface="Tahoma"/>
              </a:rPr>
              <a:t>Rs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95" dirty="0">
                <a:solidFill>
                  <a:srgbClr val="CB6BE6"/>
                </a:solidFill>
                <a:latin typeface="Tahoma"/>
                <a:cs typeface="Tahoma"/>
              </a:rPr>
              <a:t>10</a:t>
            </a:r>
            <a:r>
              <a:rPr sz="3700" b="1" spc="-215" dirty="0">
                <a:solidFill>
                  <a:srgbClr val="CB6BE6"/>
                </a:solidFill>
                <a:latin typeface="Tahoma"/>
                <a:cs typeface="Tahoma"/>
              </a:rPr>
              <a:t> </a:t>
            </a:r>
            <a:r>
              <a:rPr sz="3700" b="1" spc="-95" dirty="0">
                <a:solidFill>
                  <a:srgbClr val="CB6BE6"/>
                </a:solidFill>
                <a:latin typeface="Tahoma"/>
                <a:cs typeface="Tahoma"/>
              </a:rPr>
              <a:t>Lakh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2643" y="774916"/>
            <a:ext cx="566293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F</a:t>
            </a:r>
            <a:r>
              <a:rPr spc="-70" dirty="0"/>
              <a:t>i</a:t>
            </a:r>
            <a:r>
              <a:rPr spc="-505" dirty="0"/>
              <a:t>x</a:t>
            </a:r>
            <a:r>
              <a:rPr spc="-40" dirty="0"/>
              <a:t>e</a:t>
            </a:r>
            <a:r>
              <a:rPr spc="114" dirty="0"/>
              <a:t>d</a:t>
            </a:r>
            <a:r>
              <a:rPr spc="-335" dirty="0"/>
              <a:t> </a:t>
            </a:r>
            <a:r>
              <a:rPr dirty="0"/>
              <a:t>E</a:t>
            </a:r>
            <a:r>
              <a:rPr spc="-505" dirty="0"/>
              <a:t>x</a:t>
            </a:r>
            <a:r>
              <a:rPr spc="105" dirty="0"/>
              <a:t>p</a:t>
            </a:r>
            <a:r>
              <a:rPr spc="-40" dirty="0"/>
              <a:t>e</a:t>
            </a:r>
            <a:r>
              <a:rPr spc="-45" dirty="0"/>
              <a:t>n</a:t>
            </a:r>
            <a:r>
              <a:rPr spc="-100" dirty="0"/>
              <a:t>s</a:t>
            </a:r>
            <a:r>
              <a:rPr spc="-40" dirty="0"/>
              <a:t>e</a:t>
            </a:r>
            <a:r>
              <a:rPr spc="-9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6069" y="3930616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2831" y="4697378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2831" y="5468903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2831" y="6240428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2831" y="7011953"/>
            <a:ext cx="171450" cy="171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0499" y="3475937"/>
            <a:ext cx="4230370" cy="388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305" marR="5080" indent="-777240">
              <a:lnSpc>
                <a:spcPct val="1406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600" b="1" spc="-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2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6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Tahoma"/>
                <a:cs typeface="Tahoma"/>
              </a:rPr>
              <a:t>l 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Rent </a:t>
            </a:r>
            <a:r>
              <a:rPr sz="36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Maintenance </a:t>
            </a:r>
            <a:r>
              <a:rPr sz="36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Salaries</a:t>
            </a:r>
            <a:r>
              <a:rPr sz="36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staff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Wastage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8321" y="3930616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35083" y="4697378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35083" y="5468903"/>
            <a:ext cx="171450" cy="171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35083" y="6240428"/>
            <a:ext cx="171450" cy="1714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35083" y="7011953"/>
            <a:ext cx="171450" cy="1714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532751" y="3475937"/>
            <a:ext cx="3630295" cy="388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305" marR="5080" indent="-777240">
              <a:lnSpc>
                <a:spcPct val="1406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Tahoma"/>
                <a:cs typeface="Tahoma"/>
              </a:rPr>
              <a:t>Corporate</a:t>
            </a:r>
            <a:r>
              <a:rPr sz="36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ahoma"/>
                <a:cs typeface="Tahoma"/>
              </a:rPr>
              <a:t>Level </a:t>
            </a:r>
            <a:r>
              <a:rPr sz="36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Marketing </a:t>
            </a:r>
            <a:r>
              <a:rPr sz="3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 </a:t>
            </a:r>
            <a:r>
              <a:rPr sz="36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Salaries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Expansion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9604" y="2418712"/>
            <a:ext cx="156248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55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37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7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7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7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70" dirty="0">
                <a:solidFill>
                  <a:srgbClr val="FFFFFF"/>
                </a:solidFill>
                <a:latin typeface="Tahoma"/>
                <a:cs typeface="Tahoma"/>
              </a:rPr>
              <a:t>expenses</a:t>
            </a:r>
            <a:r>
              <a:rPr sz="37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5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37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5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37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7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0" dirty="0">
                <a:solidFill>
                  <a:srgbClr val="FFFFFF"/>
                </a:solidFill>
                <a:latin typeface="Tahoma"/>
                <a:cs typeface="Tahoma"/>
              </a:rPr>
              <a:t>inculcate</a:t>
            </a:r>
            <a:r>
              <a:rPr sz="37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0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37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7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25" dirty="0">
                <a:solidFill>
                  <a:srgbClr val="FFFFFF"/>
                </a:solidFill>
                <a:latin typeface="Tahoma"/>
                <a:cs typeface="Tahoma"/>
              </a:rPr>
              <a:t>those</a:t>
            </a:r>
            <a:r>
              <a:rPr sz="37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9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sz="37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100" dirty="0">
                <a:solidFill>
                  <a:srgbClr val="FFFFFF"/>
                </a:solidFill>
                <a:latin typeface="Tahoma"/>
                <a:cs typeface="Tahoma"/>
              </a:rPr>
              <a:t>lakhs.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518" y="2141999"/>
            <a:ext cx="7905749" cy="5457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2240" y="594325"/>
            <a:ext cx="522414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Cash</a:t>
            </a:r>
            <a:r>
              <a:rPr spc="-380" dirty="0"/>
              <a:t> </a:t>
            </a:r>
            <a:r>
              <a:rPr spc="-25" dirty="0"/>
              <a:t>Burn</a:t>
            </a:r>
            <a:r>
              <a:rPr spc="-375" dirty="0"/>
              <a:t> </a:t>
            </a:r>
            <a:r>
              <a:rPr spc="-75" dirty="0"/>
              <a:t>Era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876" y="2537456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876" y="5128256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876" y="6423656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2722" y="2182485"/>
            <a:ext cx="13743305" cy="686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09715" algn="just">
              <a:lnSpc>
                <a:spcPct val="125000"/>
              </a:lnSpc>
              <a:spcBef>
                <a:spcPts val="100"/>
              </a:spcBef>
            </a:pP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posted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INR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390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loss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operations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(FY-22)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July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2021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March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2022.</a:t>
            </a:r>
            <a:endParaRPr sz="3400">
              <a:latin typeface="Microsoft Sans Serif"/>
              <a:cs typeface="Microsoft Sans Serif"/>
            </a:endParaRPr>
          </a:p>
          <a:p>
            <a:pPr marL="12700" marR="6093460">
              <a:lnSpc>
                <a:spcPct val="125000"/>
              </a:lnSpc>
            </a:pP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estimate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loss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INR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900-1000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predicted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FY23.</a:t>
            </a:r>
            <a:endParaRPr sz="3400">
              <a:latin typeface="Microsoft Sans Serif"/>
              <a:cs typeface="Microsoft Sans Serif"/>
            </a:endParaRPr>
          </a:p>
          <a:p>
            <a:pPr marL="12700" marR="5878195">
              <a:lnSpc>
                <a:spcPct val="125000"/>
              </a:lnSpc>
            </a:pP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now,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burning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~55-60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Cr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every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month.</a:t>
            </a:r>
            <a:endParaRPr sz="3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600">
              <a:latin typeface="Microsoft Sans Serif"/>
              <a:cs typeface="Microsoft Sans Serif"/>
            </a:endParaRPr>
          </a:p>
          <a:p>
            <a:pPr marL="322580">
              <a:lnSpc>
                <a:spcPct val="100000"/>
              </a:lnSpc>
              <a:spcBef>
                <a:spcPts val="3740"/>
              </a:spcBef>
            </a:pP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been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possible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raising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~$560M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last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years.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1043</Words>
  <Application>Microsoft Office PowerPoint</Application>
  <PresentationFormat>Custom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Microsoft Sans Serif</vt:lpstr>
      <vt:lpstr>Tahoma</vt:lpstr>
      <vt:lpstr>Verdana</vt:lpstr>
      <vt:lpstr>Office Theme</vt:lpstr>
      <vt:lpstr>By: Saransh Jindal</vt:lpstr>
      <vt:lpstr>What do?</vt:lpstr>
      <vt:lpstr>Major Competitors</vt:lpstr>
      <vt:lpstr>Key Metrics</vt:lpstr>
      <vt:lpstr>Business Objective</vt:lpstr>
      <vt:lpstr>Why is it hard to generate profitability?</vt:lpstr>
      <vt:lpstr>Breaking down unit economics</vt:lpstr>
      <vt:lpstr>Fixed Expenses</vt:lpstr>
      <vt:lpstr>Cash Burn Era</vt:lpstr>
      <vt:lpstr>Road to Profitability</vt:lpstr>
      <vt:lpstr>Road to Profitability</vt:lpstr>
      <vt:lpstr>SWOT Analysis</vt:lpstr>
      <vt:lpstr>SWOT Analysis</vt:lpstr>
      <vt:lpstr>Summary</vt:lpstr>
      <vt:lpstr>Saransh Jindal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Zepto Product Teardown</dc:title>
  <dc:creator>Navneet Agarwal</dc:creator>
  <cp:keywords>DAFvrLLygVU,BAEM63uVFXk</cp:keywords>
  <cp:lastModifiedBy>rajesh</cp:lastModifiedBy>
  <cp:revision>1</cp:revision>
  <dcterms:created xsi:type="dcterms:W3CDTF">2024-06-08T09:38:55Z</dcterms:created>
  <dcterms:modified xsi:type="dcterms:W3CDTF">2024-06-08T09:40:23Z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2024-06-08T00:00:00Z</vt:filetime>
  </property>
</Properties>
</file>