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81" r:id="rId2"/>
    <p:sldId id="265" r:id="rId3"/>
    <p:sldId id="267" r:id="rId4"/>
    <p:sldId id="266" r:id="rId5"/>
    <p:sldId id="268" r:id="rId6"/>
    <p:sldId id="275" r:id="rId7"/>
    <p:sldId id="269" r:id="rId8"/>
    <p:sldId id="276" r:id="rId9"/>
    <p:sldId id="270" r:id="rId10"/>
    <p:sldId id="273" r:id="rId11"/>
    <p:sldId id="271" r:id="rId12"/>
    <p:sldId id="277" r:id="rId13"/>
    <p:sldId id="278" r:id="rId14"/>
    <p:sldId id="258" r:id="rId15"/>
    <p:sldId id="257" r:id="rId16"/>
    <p:sldId id="260" r:id="rId17"/>
    <p:sldId id="280" r:id="rId18"/>
    <p:sldId id="279" r:id="rId19"/>
    <p:sldId id="261" r:id="rId20"/>
    <p:sldId id="274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85661" autoAdjust="0"/>
  </p:normalViewPr>
  <p:slideViewPr>
    <p:cSldViewPr snapToGrid="0">
      <p:cViewPr varScale="1">
        <p:scale>
          <a:sx n="91" d="100"/>
          <a:sy n="91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79884-50F5-4393-900D-F6D4E70750E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C2537-1EDC-48A2-835C-F5ACDDB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Kriegeskorte</a:t>
            </a:r>
            <a:r>
              <a:rPr lang="en-US" b="1" dirty="0"/>
              <a:t>, N., Mur, M., &amp; </a:t>
            </a:r>
            <a:r>
              <a:rPr lang="en-US" b="1" dirty="0" err="1"/>
              <a:t>Bandettini</a:t>
            </a:r>
            <a:r>
              <a:rPr lang="en-US" b="1" dirty="0"/>
              <a:t>, P. A. (2008)</a:t>
            </a: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Representational similarity analysis – connecting the branches of systems neuroscience.</a:t>
            </a:r>
            <a:br>
              <a:rPr lang="en-US" dirty="0"/>
            </a:br>
            <a:r>
              <a:rPr lang="en-US" i="1" dirty="0"/>
              <a:t>Frontiers in Systems Neuroscience</a:t>
            </a:r>
            <a:r>
              <a:rPr lang="en-US" dirty="0"/>
              <a:t>, 2:4.</a:t>
            </a:r>
            <a:br>
              <a:rPr lang="en-US" dirty="0"/>
            </a:br>
            <a:r>
              <a:rPr lang="en-US" dirty="0"/>
              <a:t>https://doi.org/10.3389/neuro.06.004.2008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C2537-1EDC-48A2-835C-F5ACDDBA9A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C2537-1EDC-48A2-835C-F5ACDDBA9A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Procrustes rotation&gt; https://www.virtual-anthropology.com/virtual-anthropology/compare/geometric-morphometrics/procrustes-superimposition/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C2537-1EDC-48A2-835C-F5ACDDBA9A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FIX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C2537-1EDC-48A2-835C-F5ACDDBA9A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8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5193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1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02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3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8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2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9FDE-A7FF-4976-A0D6-421B1C5D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9B2B-1071-4F7E-BF61-32F6201A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Explain the core principles of Representational Similarity Analysis (RSA)</a:t>
            </a:r>
            <a:br>
              <a:rPr lang="en-US" dirty="0"/>
            </a:br>
            <a:r>
              <a:rPr lang="en-US" dirty="0"/>
              <a:t>Understand how RSA quantifies similarity between neural, behavioral, or model representations.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Identify domains where RSA is applied</a:t>
            </a:r>
            <a:br>
              <a:rPr lang="en-US" dirty="0"/>
            </a:br>
            <a:r>
              <a:rPr lang="en-US" dirty="0"/>
              <a:t>Explore how RSA is used in neuroscience, cognitive science, and AI research.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Describe how RSA is applied to brain data</a:t>
            </a:r>
            <a:br>
              <a:rPr lang="en-US" dirty="0"/>
            </a:br>
            <a:r>
              <a:rPr lang="en-US" dirty="0"/>
              <a:t>Learn how RSA operates on neuroimaging data (e.g., fMRI, EEG) and supports hypothesis testing about representational structure.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Compare RSA to other alignment and representational techniques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Distinguish multivariate from univariate analysis approaches in neuroscience</a:t>
            </a:r>
            <a:br>
              <a:rPr lang="en-US" dirty="0"/>
            </a:br>
            <a:r>
              <a:rPr lang="en-US" dirty="0"/>
              <a:t>Recognize advantage of RSA over “classical” univariate techniques.</a:t>
            </a:r>
          </a:p>
        </p:txBody>
      </p:sp>
    </p:spTree>
    <p:extLst>
      <p:ext uri="{BB962C8B-B14F-4D97-AF65-F5344CB8AC3E}">
        <p14:creationId xmlns:p14="http://schemas.microsoft.com/office/powerpoint/2010/main" val="104088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FC23-601C-4441-8AFB-F14A049B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6C89-1FC4-49E0-90EE-7AC60856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noise ceiling -- the maximum expected correlation with the data, given its intrinsic variability (i.e., measurement noise).</a:t>
            </a:r>
          </a:p>
          <a:p>
            <a:r>
              <a:rPr lang="en-US" dirty="0"/>
              <a:t>Estimated by computing the correlation between two independent measurements of the same neural responses (e.g., across different runs or participants), for the same stimuli.</a:t>
            </a:r>
          </a:p>
          <a:p>
            <a:r>
              <a:rPr lang="en-US" dirty="0"/>
              <a:t>Reflects upper bound on how well any model (e.g., a DNN) could match the data </a:t>
            </a:r>
          </a:p>
          <a:p>
            <a:pPr lvl="1"/>
            <a:r>
              <a:rPr lang="en-US" dirty="0"/>
              <a:t>A model’s ability to predict brain data (X → Y) should not exceed the consistency of Y with itself.</a:t>
            </a:r>
          </a:p>
        </p:txBody>
      </p:sp>
    </p:spTree>
    <p:extLst>
      <p:ext uri="{BB962C8B-B14F-4D97-AF65-F5344CB8AC3E}">
        <p14:creationId xmlns:p14="http://schemas.microsoft.com/office/powerpoint/2010/main" val="115060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37C7-D660-41FD-A5DC-AC946A4E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Representations Can RSA Evaluate?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FDD2-75F4-4E77-82FB-8B11D1D8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brain regions (no model needed)</a:t>
            </a:r>
          </a:p>
          <a:p>
            <a:pPr lvl="1"/>
            <a:r>
              <a:rPr lang="en-US" dirty="0"/>
              <a:t>Identify regions with similar representational structures</a:t>
            </a:r>
          </a:p>
          <a:p>
            <a:pPr lvl="1"/>
            <a:r>
              <a:rPr lang="en-US" dirty="0"/>
              <a:t>Understand functional organization without requiring model predictions</a:t>
            </a:r>
          </a:p>
          <a:p>
            <a:pPr lvl="1"/>
            <a:r>
              <a:rPr lang="en-US" i="1" dirty="0"/>
              <a:t>Does V1 represent shapes more like V2 or more like IT?</a:t>
            </a:r>
          </a:p>
          <a:p>
            <a:r>
              <a:rPr lang="en-US" dirty="0"/>
              <a:t>Relate brain activity to behavior</a:t>
            </a:r>
          </a:p>
          <a:p>
            <a:pPr lvl="1"/>
            <a:r>
              <a:rPr lang="en-US" dirty="0"/>
              <a:t>Compare neural dissimilarity matrices to behavioral similarity judgments</a:t>
            </a:r>
          </a:p>
          <a:p>
            <a:pPr lvl="1"/>
            <a:r>
              <a:rPr lang="en-US" dirty="0"/>
              <a:t>Reveal whether and where brain representations align with subjective perception</a:t>
            </a:r>
          </a:p>
          <a:p>
            <a:pPr lvl="1"/>
            <a:r>
              <a:rPr lang="en-US" i="1" dirty="0"/>
              <a:t>Are participants' judgments reflected in their neural representations?</a:t>
            </a:r>
            <a:endParaRPr lang="en-US" dirty="0"/>
          </a:p>
          <a:p>
            <a:r>
              <a:rPr lang="en-US" dirty="0"/>
              <a:t>Compare representations across individuals or species</a:t>
            </a:r>
          </a:p>
          <a:p>
            <a:pPr lvl="1"/>
            <a:r>
              <a:rPr lang="en-US" dirty="0"/>
              <a:t>Assess whether two brains represent stimuli in similar ways</a:t>
            </a:r>
          </a:p>
          <a:p>
            <a:pPr lvl="1"/>
            <a:r>
              <a:rPr lang="en-US" dirty="0"/>
              <a:t>Useful for studying shared coding principles across participants, populations, or species</a:t>
            </a:r>
          </a:p>
        </p:txBody>
      </p:sp>
    </p:spTree>
    <p:extLst>
      <p:ext uri="{BB962C8B-B14F-4D97-AF65-F5344CB8AC3E}">
        <p14:creationId xmlns:p14="http://schemas.microsoft.com/office/powerpoint/2010/main" val="325487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37C7-D660-41FD-A5DC-AC946A4E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and Loss of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FDD2-75F4-4E77-82FB-8B11D1D8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using human similarity judgments, we construct an RDM directly from reported pairwise similarities.</a:t>
            </a:r>
          </a:p>
          <a:p>
            <a:r>
              <a:rPr lang="en-US" dirty="0"/>
              <a:t>When using neurobiological data, we start from a matrix of shape: S × V, where</a:t>
            </a:r>
          </a:p>
          <a:p>
            <a:pPr lvl="1"/>
            <a:r>
              <a:rPr lang="en-US" dirty="0"/>
              <a:t>S = stimuli or trials</a:t>
            </a:r>
          </a:p>
          <a:p>
            <a:pPr lvl="1"/>
            <a:r>
              <a:rPr lang="en-US" dirty="0"/>
              <a:t>V = voxels, electrodes, sensors, or brain regions</a:t>
            </a:r>
          </a:p>
          <a:p>
            <a:r>
              <a:rPr lang="en-US" dirty="0"/>
              <a:t>When using computational models, we start from: S × F, where</a:t>
            </a:r>
          </a:p>
          <a:p>
            <a:pPr lvl="1"/>
            <a:r>
              <a:rPr lang="en-US" dirty="0"/>
              <a:t>S = objects</a:t>
            </a:r>
          </a:p>
          <a:p>
            <a:pPr lvl="1"/>
            <a:r>
              <a:rPr lang="en-US" dirty="0"/>
              <a:t>F = feature dimensions (e.g., units in a layer; can even be F = 1)</a:t>
            </a:r>
          </a:p>
          <a:p>
            <a:r>
              <a:rPr lang="en-US" dirty="0"/>
              <a:t>To relate brain data to models, both matrices (S × V and S × F) are converted to RDMs (Representational Dissimilarity Matrices).</a:t>
            </a:r>
          </a:p>
          <a:p>
            <a:r>
              <a:rPr lang="en-US" dirty="0"/>
              <a:t>Multiple very different S × F matrices can produce identical RDMs.</a:t>
            </a:r>
          </a:p>
          <a:p>
            <a:pPr lvl="1"/>
            <a:r>
              <a:rPr lang="en-US" dirty="0"/>
              <a:t>This means RSA evaluates representational geometry, not the specific feature dimensions used to construct it.</a:t>
            </a:r>
          </a:p>
          <a:p>
            <a:pPr lvl="1"/>
            <a:r>
              <a:rPr lang="en-US" b="1" dirty="0"/>
              <a:t>RSA is blind </a:t>
            </a:r>
            <a:r>
              <a:rPr lang="en-US" dirty="0"/>
              <a:t>to how many or which features generated the pattern — only the pairwise structure matters.</a:t>
            </a:r>
          </a:p>
        </p:txBody>
      </p:sp>
    </p:spTree>
    <p:extLst>
      <p:ext uri="{BB962C8B-B14F-4D97-AF65-F5344CB8AC3E}">
        <p14:creationId xmlns:p14="http://schemas.microsoft.com/office/powerpoint/2010/main" val="360537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37C7-D660-41FD-A5DC-AC946A4E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110" y="328306"/>
            <a:ext cx="8189255" cy="1325990"/>
          </a:xfrm>
        </p:spPr>
        <p:txBody>
          <a:bodyPr>
            <a:normAutofit/>
          </a:bodyPr>
          <a:lstStyle/>
          <a:p>
            <a:r>
              <a:rPr lang="en-US" dirty="0"/>
              <a:t>Dimensional Alignment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FDD2-75F4-4E77-82FB-8B11D1D8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07" y="2283132"/>
            <a:ext cx="10260824" cy="4246562"/>
          </a:xfrm>
        </p:spPr>
        <p:txBody>
          <a:bodyPr>
            <a:noAutofit/>
          </a:bodyPr>
          <a:lstStyle/>
          <a:p>
            <a:r>
              <a:rPr lang="en-US" sz="1400" dirty="0"/>
              <a:t>When two domains (e.g., brain data and a model) are represented as observation × feature matrices, </a:t>
            </a:r>
            <a:r>
              <a:rPr lang="en-US" sz="1400" b="1" dirty="0"/>
              <a:t>and</a:t>
            </a:r>
            <a:r>
              <a:rPr lang="en-US" sz="1400" dirty="0"/>
              <a:t> their features are assumed to reflect the same underlying dimensions, we can evaluate alignment before reducing to RDMs.</a:t>
            </a:r>
          </a:p>
          <a:p>
            <a:r>
              <a:rPr lang="en-US" sz="1400" dirty="0"/>
              <a:t>Unlike RSA, the following techniques assess the strength and structure of shared dimensions. All are supervised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Procrustes Analysis</a:t>
            </a:r>
            <a:br>
              <a:rPr lang="en-US" sz="1400" dirty="0"/>
            </a:br>
            <a:r>
              <a:rPr lang="en-US" sz="1400" dirty="0"/>
              <a:t>▸ Aligns the geometry of two feature spaces by applying rotation and scaling transformations.</a:t>
            </a:r>
            <a:br>
              <a:rPr lang="en-US" sz="1400" dirty="0"/>
            </a:br>
            <a:r>
              <a:rPr lang="en-US" sz="1400" dirty="0"/>
              <a:t>▸ Measures how well the shapes of the representations match.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Principal Component Regression (PCR) </a:t>
            </a:r>
            <a:br>
              <a:rPr lang="en-US" sz="1400" dirty="0"/>
            </a:br>
            <a:r>
              <a:rPr lang="en-US" sz="1400" dirty="0"/>
              <a:t>▸ Projects both datasets into low-dimensional subspaces (via PCA), then performs regression.</a:t>
            </a:r>
            <a:br>
              <a:rPr lang="en-US" sz="1400" dirty="0"/>
            </a:br>
            <a:r>
              <a:rPr lang="en-US" sz="1400" dirty="0"/>
              <a:t>▸ Tests whether the </a:t>
            </a:r>
            <a:r>
              <a:rPr lang="en-US" sz="1400" i="1" dirty="0"/>
              <a:t>principal dimensions</a:t>
            </a:r>
            <a:r>
              <a:rPr lang="en-US" sz="1400" dirty="0"/>
              <a:t> of one domain predict those of the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Partial Least Squares (PLS) Correlation</a:t>
            </a:r>
            <a:br>
              <a:rPr lang="en-US" sz="1400" dirty="0"/>
            </a:br>
            <a:r>
              <a:rPr lang="en-US" sz="1400" dirty="0"/>
              <a:t>▸ Finds latent components that maximize covariance between the two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Canonical Correlation Analysis (CCA)</a:t>
            </a:r>
            <a:br>
              <a:rPr lang="en-US" sz="1400" dirty="0"/>
            </a:br>
            <a:r>
              <a:rPr lang="en-US" sz="1400" dirty="0"/>
              <a:t>▸ Identifies pairs of linear combinations (canonical variables) that are maximally correlated across datasets.</a:t>
            </a:r>
            <a:br>
              <a:rPr lang="en-US" sz="1400" dirty="0"/>
            </a:br>
            <a:r>
              <a:rPr lang="en-US" sz="1400" dirty="0"/>
              <a:t>▸ Explores whether and how dimensions in one space relate to those in another.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8DA0C-617C-4A9C-8B3E-78CAB34A5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149" y="90742"/>
            <a:ext cx="4066941" cy="20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1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91288-8D9B-43EC-BAC8-46A03D71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Biological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8604-18B3-4EA7-9837-3F9661D4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Univariate vs multivariate approaches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AC17A-58FE-4503-947E-9D5C40C1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 dirty="0">
                <a:solidFill>
                  <a:srgbClr val="FFFFFF"/>
                </a:solidFill>
              </a:rPr>
              <a:t>Univariate</a:t>
            </a:r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fmri univariate voxel">
            <a:extLst>
              <a:ext uri="{FF2B5EF4-FFF2-40B4-BE49-F238E27FC236}">
                <a16:creationId xmlns:a16="http://schemas.microsoft.com/office/drawing/2014/main" id="{CAD149CD-EB07-4B2F-89C1-15F054EF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75" y="1217392"/>
            <a:ext cx="6616823" cy="44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899C-DEB5-4E57-A854-299EC3B3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Study: Narrative Comprehension and IFG Representations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7750A7-F39D-4986-96F6-786F76339B3E}"/>
              </a:ext>
            </a:extLst>
          </p:cNvPr>
          <p:cNvGrpSpPr/>
          <p:nvPr/>
        </p:nvGrpSpPr>
        <p:grpSpPr>
          <a:xfrm>
            <a:off x="7877111" y="2613099"/>
            <a:ext cx="3153650" cy="3362251"/>
            <a:chOff x="2842781" y="3109947"/>
            <a:chExt cx="3153650" cy="3362251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2CE063C-DF84-41F3-A7CB-C90A635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796" y="3109947"/>
              <a:ext cx="472829" cy="50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1">
              <a:extLst>
                <a:ext uri="{FF2B5EF4-FFF2-40B4-BE49-F238E27FC236}">
                  <a16:creationId xmlns:a16="http://schemas.microsoft.com/office/drawing/2014/main" id="{90C29710-A227-49FA-9768-80AF45479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2832" y="3109947"/>
              <a:ext cx="806774" cy="50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1CF8F136-AB85-4B6B-84A6-7FFFA6578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6431" y="3132373"/>
              <a:ext cx="482531" cy="48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45A5D7-4700-4DDC-9BD9-B09302870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2781" y="3717615"/>
              <a:ext cx="3153650" cy="259618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F35A0F-7C56-4BFE-8DFD-0D46BDE9B170}"/>
                </a:ext>
              </a:extLst>
            </p:cNvPr>
            <p:cNvSpPr/>
            <p:nvPr/>
          </p:nvSpPr>
          <p:spPr>
            <a:xfrm>
              <a:off x="3135778" y="6210588"/>
              <a:ext cx="127199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Cooper et al., 2011</a:t>
              </a:r>
            </a:p>
          </p:txBody>
        </p:sp>
      </p:grpSp>
      <p:pic>
        <p:nvPicPr>
          <p:cNvPr id="3074" name="Picture 2" descr="Image result for pars opercularis triangularis opercularis">
            <a:extLst>
              <a:ext uri="{FF2B5EF4-FFF2-40B4-BE49-F238E27FC236}">
                <a16:creationId xmlns:a16="http://schemas.microsoft.com/office/drawing/2014/main" id="{CD0A3C17-ADB7-48AE-9666-A0814BC9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82" y="2086475"/>
            <a:ext cx="1161239" cy="97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605B2F-308E-4CA1-AE4A-2467317BBD63}"/>
              </a:ext>
            </a:extLst>
          </p:cNvPr>
          <p:cNvSpPr txBox="1"/>
          <p:nvPr/>
        </p:nvSpPr>
        <p:spPr>
          <a:xfrm>
            <a:off x="468021" y="1875592"/>
            <a:ext cx="72557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Goal: Investigate how brain regions encode different dimensions of a narrative: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Spatial (where)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Temporal (when)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Action-related (what)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Design: Participants listened to the same narrative, but focused on different aspects (space, time, or action).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sub-region of the Inferior Frontal Gyrus (IFG) treated as a separate analysis unit (like a “voxel”).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Univariate Analysis (</a:t>
            </a:r>
            <a:r>
              <a:rPr lang="en-US" sz="1400" b="1" dirty="0"/>
              <a:t>not shown</a:t>
            </a:r>
            <a:r>
              <a:rPr lang="en-US" sz="1400" dirty="0"/>
              <a:t>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pOper</a:t>
            </a:r>
            <a:r>
              <a:rPr lang="en-US" sz="1400" dirty="0"/>
              <a:t> (posterior opercular): higher mean activation for some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Pars Triangularis: no significant differences across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Multivariate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Considered </a:t>
            </a:r>
            <a:r>
              <a:rPr lang="en-US" sz="1400" b="1" dirty="0"/>
              <a:t>full patterns </a:t>
            </a:r>
            <a:r>
              <a:rPr lang="en-US" sz="1400" dirty="0"/>
              <a:t>of activation across voxels within each IFG sub-region.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Computed similarity across task conditions using multivariate pattern similarity (RSA-like logic).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Found distinct representational patterns even where univariate effects were absent.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Conclusion: Multivariate approaches can detect meaningful task-related representations even when mean activity (univariate) shows no effect.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81AF5-37D1-4DC9-9956-4CA74399A959}"/>
              </a:ext>
            </a:extLst>
          </p:cNvPr>
          <p:cNvSpPr txBox="1"/>
          <p:nvPr/>
        </p:nvSpPr>
        <p:spPr>
          <a:xfrm>
            <a:off x="7953844" y="5970667"/>
            <a:ext cx="3076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Multivariate pair-wise similarity of 3 conditions in two IFG sub-regions </a:t>
            </a:r>
          </a:p>
        </p:txBody>
      </p:sp>
    </p:spTree>
    <p:extLst>
      <p:ext uri="{BB962C8B-B14F-4D97-AF65-F5344CB8AC3E}">
        <p14:creationId xmlns:p14="http://schemas.microsoft.com/office/powerpoint/2010/main" val="96568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32552 0.002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084F-1EC4-40FA-B9DD-8AF0FD14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vs. univariate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450AA-D08C-4C39-8CAD-C3882730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3081337"/>
            <a:ext cx="90582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1466A-3122-4BAB-8D3D-998067168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600" y="758952"/>
            <a:ext cx="5157591" cy="40416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Decoding From Brain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BB275E3-3233-DD30-6BC5-5194388B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2600" y="4800600"/>
            <a:ext cx="5157592" cy="169164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D9D9D9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rain">
            <a:extLst>
              <a:ext uri="{FF2B5EF4-FFF2-40B4-BE49-F238E27FC236}">
                <a16:creationId xmlns:a16="http://schemas.microsoft.com/office/drawing/2014/main" id="{3CC688D1-F169-24BC-DE5E-BE646A9C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87" y="1566474"/>
            <a:ext cx="3718563" cy="37185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AD20-E9DA-4BDB-ACD9-CA78F145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Multivariate Decoding Finds Representational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AE7C-5CC4-4834-91EC-76AA504C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0864"/>
            <a:ext cx="6962987" cy="353239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Two conditions (blue/red) are presented, each generating a distribution of brain activity across trials.</a:t>
            </a:r>
          </a:p>
          <a:p>
            <a:pPr lvl="1"/>
            <a:r>
              <a:rPr lang="en-US" dirty="0"/>
              <a:t>Each trial is shown as a circle or square in a 2D voxel space.</a:t>
            </a:r>
          </a:p>
          <a:p>
            <a:r>
              <a:rPr lang="en-US" dirty="0"/>
              <a:t>Case 1: Univariate Differences Detected</a:t>
            </a:r>
          </a:p>
          <a:p>
            <a:pPr lvl="1"/>
            <a:r>
              <a:rPr lang="en-US" dirty="0"/>
              <a:t>Each condition produces different mean activity in both Voxel1 and Voxel2.</a:t>
            </a:r>
          </a:p>
          <a:p>
            <a:pPr lvl="1"/>
            <a:r>
              <a:rPr lang="en-US" dirty="0"/>
              <a:t>A univariate analysis detects significant differences.</a:t>
            </a:r>
          </a:p>
          <a:p>
            <a:pPr lvl="1"/>
            <a:r>
              <a:rPr lang="en-US" dirty="0"/>
              <a:t>→ The region is correctly identified as discriminative.</a:t>
            </a:r>
          </a:p>
          <a:p>
            <a:r>
              <a:rPr lang="en-US" dirty="0"/>
              <a:t>Case 2: No Univariate Differences</a:t>
            </a:r>
          </a:p>
          <a:p>
            <a:pPr lvl="1"/>
            <a:r>
              <a:rPr lang="en-US" dirty="0"/>
              <a:t>Both conditions show similar mean activation in Voxel1 and Voxel2.</a:t>
            </a:r>
          </a:p>
          <a:p>
            <a:pPr lvl="1"/>
            <a:r>
              <a:rPr lang="en-US" dirty="0"/>
              <a:t>Univariate analysis finds no effect, and: would conclude the region is non-discriminative</a:t>
            </a:r>
          </a:p>
          <a:p>
            <a:pPr lvl="1"/>
            <a:r>
              <a:rPr lang="en-US" dirty="0"/>
              <a:t>But...The joint distribution across Voxel1 and Voxel2 differs by condition.</a:t>
            </a:r>
          </a:p>
          <a:p>
            <a:pPr lvl="2"/>
            <a:r>
              <a:rPr lang="en-US" dirty="0"/>
              <a:t>This means the region does encode condition-related information — but only when the </a:t>
            </a:r>
            <a:r>
              <a:rPr lang="en-US" b="1" dirty="0"/>
              <a:t>pattern across voxels </a:t>
            </a:r>
            <a:r>
              <a:rPr lang="en-US" dirty="0"/>
              <a:t>is considered.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C2850-BA34-48B2-A774-EBBAC2D5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868" y="2532683"/>
            <a:ext cx="4750939" cy="282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75EDB-F6EC-4087-B682-65FFFB804FA7}"/>
              </a:ext>
            </a:extLst>
          </p:cNvPr>
          <p:cNvSpPr txBox="1"/>
          <p:nvPr/>
        </p:nvSpPr>
        <p:spPr>
          <a:xfrm>
            <a:off x="7649308" y="568859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14DD7-9D01-4C96-B7E1-A46BB0D151ED}"/>
              </a:ext>
            </a:extLst>
          </p:cNvPr>
          <p:cNvSpPr txBox="1"/>
          <p:nvPr/>
        </p:nvSpPr>
        <p:spPr>
          <a:xfrm>
            <a:off x="9965359" y="568859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A199F-821C-4AEE-B8EF-D0E3F7318DAF}"/>
              </a:ext>
            </a:extLst>
          </p:cNvPr>
          <p:cNvSpPr/>
          <p:nvPr/>
        </p:nvSpPr>
        <p:spPr>
          <a:xfrm>
            <a:off x="898203" y="6207855"/>
            <a:ext cx="108988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http://imaging.mrc-cbu.cam.ac.uk/imaging/Introduction_to_fMRI_2010?action=AttachFile&amp;do=get&amp;target=Intro_fMRI_2010_03_MVPA.pdf</a:t>
            </a:r>
          </a:p>
        </p:txBody>
      </p:sp>
    </p:spTree>
    <p:extLst>
      <p:ext uri="{BB962C8B-B14F-4D97-AF65-F5344CB8AC3E}">
        <p14:creationId xmlns:p14="http://schemas.microsoft.com/office/powerpoint/2010/main" val="188833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F3A4-98E9-4853-842E-5CDDDBC3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Kriegeskorte</a:t>
            </a:r>
            <a:r>
              <a:rPr lang="en-US" dirty="0"/>
              <a:t> 2008 - RSA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4216C-338C-469A-986D-9617F7844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Representational similarity analysis – connecting the branches of systems neuroscience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1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FC23-601C-4441-8AFB-F14A049B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6C89-1FC4-49E0-90EE-7AC60856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Structure:</a:t>
            </a:r>
          </a:p>
          <a:p>
            <a:pPr lvl="1"/>
            <a:r>
              <a:rPr lang="en-US" dirty="0"/>
              <a:t>Select a set of N voxels from a single brain region.</a:t>
            </a:r>
          </a:p>
          <a:p>
            <a:pPr lvl="1"/>
            <a:r>
              <a:rPr lang="en-US" dirty="0"/>
              <a:t>Each stimulus trial is represented as an N-dimensional activity pattern (i.e., one row in the data matrix).</a:t>
            </a:r>
          </a:p>
          <a:p>
            <a:r>
              <a:rPr lang="en-US" dirty="0"/>
              <a:t>For each participant:</a:t>
            </a:r>
          </a:p>
          <a:p>
            <a:pPr lvl="1"/>
            <a:r>
              <a:rPr lang="en-US" dirty="0"/>
              <a:t>Rows = stimulus trials</a:t>
            </a:r>
          </a:p>
          <a:p>
            <a:pPr lvl="1"/>
            <a:r>
              <a:rPr lang="en-US" dirty="0"/>
              <a:t>Columns = voxel responses (features)</a:t>
            </a:r>
          </a:p>
          <a:p>
            <a:r>
              <a:rPr lang="en-US" dirty="0"/>
              <a:t>Classification Goal: Classify which condition (e.g., stimulus class) was presented, based on the voxel activity pattern.</a:t>
            </a:r>
          </a:p>
          <a:p>
            <a:r>
              <a:rPr lang="en-US" dirty="0"/>
              <a:t>Machine Learning Workflow</a:t>
            </a:r>
          </a:p>
          <a:p>
            <a:pPr lvl="1"/>
            <a:r>
              <a:rPr lang="en-US" dirty="0"/>
              <a:t>Split data: Use ~80% of the trials for training, and ~20% for testing (e.g., cross-validation).</a:t>
            </a:r>
          </a:p>
          <a:p>
            <a:pPr lvl="1"/>
            <a:r>
              <a:rPr lang="en-US" dirty="0"/>
              <a:t>Train classifier (e.g., SVM, logistic regression):</a:t>
            </a:r>
          </a:p>
          <a:p>
            <a:pPr lvl="1"/>
            <a:r>
              <a:rPr lang="en-US" dirty="0"/>
              <a:t>Learn to map multi-voxel activity patterns to condition labels.</a:t>
            </a:r>
          </a:p>
          <a:p>
            <a:pPr lvl="1"/>
            <a:r>
              <a:rPr lang="en-US" dirty="0"/>
              <a:t>Test performance: Evaluate accuracy on held-out trials to assess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2774374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BA56-36D3-E12C-A90B-CE56D9B4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RSA as a Multivariate Tool for Comparing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F642-6133-68F0-D89E-37E111E4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RSA Does</a:t>
            </a:r>
          </a:p>
          <a:p>
            <a:pPr lvl="1"/>
            <a:r>
              <a:rPr lang="en-US" dirty="0"/>
              <a:t>Uses multivariate activity patterns (e.g., voxel responses, model features) to compute a representational dissimilarity matrix (RDM) for each domain.</a:t>
            </a:r>
          </a:p>
          <a:p>
            <a:pPr lvl="1"/>
            <a:r>
              <a:rPr lang="en-US" dirty="0"/>
              <a:t>Compares RDMs to assess how similar two systems are in terms of representational geometry.</a:t>
            </a:r>
          </a:p>
          <a:p>
            <a:r>
              <a:rPr lang="en-US" dirty="0"/>
              <a:t>What RSA Ignores</a:t>
            </a:r>
          </a:p>
          <a:p>
            <a:pPr lvl="1"/>
            <a:r>
              <a:rPr lang="en-US" dirty="0"/>
              <a:t>RSA is blind to feature-level alignment: It does not care about the number or identity of dimensions. Different underlying feature spaces can produce identical RDMs. </a:t>
            </a:r>
          </a:p>
          <a:p>
            <a:pPr lvl="1"/>
            <a:r>
              <a:rPr lang="en-US" dirty="0"/>
              <a:t>It captures second-order similarity (structure of similarities between stimuli), but not feature correspondence.</a:t>
            </a:r>
          </a:p>
          <a:p>
            <a:r>
              <a:rPr lang="en-US" dirty="0"/>
              <a:t>RSA in Context</a:t>
            </a:r>
          </a:p>
          <a:p>
            <a:pPr lvl="1"/>
            <a:r>
              <a:rPr lang="en-US" dirty="0"/>
              <a:t>Belongs to a broader family of multivariate analysis methods in neuroscience and AI: Focus on patterns across features, not individual feature activity.</a:t>
            </a:r>
          </a:p>
          <a:p>
            <a:pPr lvl="1"/>
            <a:r>
              <a:rPr lang="en-US" dirty="0"/>
              <a:t>Complements techniques like:</a:t>
            </a:r>
          </a:p>
          <a:p>
            <a:pPr lvl="2"/>
            <a:r>
              <a:rPr lang="en-US" dirty="0"/>
              <a:t>MVPA / Decoding</a:t>
            </a:r>
          </a:p>
          <a:p>
            <a:pPr lvl="2"/>
            <a:r>
              <a:rPr lang="en-US" dirty="0"/>
              <a:t>CCA, PLS, Procrustes</a:t>
            </a:r>
          </a:p>
          <a:p>
            <a:pPr lvl="2"/>
            <a:r>
              <a:rPr lang="en-US" dirty="0"/>
              <a:t>Encoding models</a:t>
            </a:r>
          </a:p>
        </p:txBody>
      </p:sp>
    </p:spTree>
    <p:extLst>
      <p:ext uri="{BB962C8B-B14F-4D97-AF65-F5344CB8AC3E}">
        <p14:creationId xmlns:p14="http://schemas.microsoft.com/office/powerpoint/2010/main" val="349369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9F188-77AC-41B5-8D23-C38FF97A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Simple Premise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AB04-AB77-5522-3A59-65F75EC2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2200" dirty="0"/>
              <a:t>RSA links human behavior or brain activity to computational models by comparing how similar different stimuli are, across modalities.</a:t>
            </a:r>
          </a:p>
          <a:p>
            <a:r>
              <a:rPr lang="en-US" sz="2200" dirty="0"/>
              <a:t>First-order similarity: </a:t>
            </a:r>
          </a:p>
          <a:p>
            <a:pPr lvl="1"/>
            <a:r>
              <a:rPr lang="en-US" sz="2200" dirty="0"/>
              <a:t>A single similarity (or dissimilarity) matrix captures the pattern of responses to different stimuli.▸ For example, a matrix of dissimilarities between brain activation patterns, or between model embeddings.</a:t>
            </a:r>
          </a:p>
          <a:p>
            <a:r>
              <a:rPr lang="en-US" sz="2200" dirty="0"/>
              <a:t>Second-order similarity (RSA): </a:t>
            </a:r>
          </a:p>
          <a:p>
            <a:pPr lvl="1"/>
            <a:r>
              <a:rPr lang="en-US" sz="2200" dirty="0"/>
              <a:t>RSA compares two such similarity matrices — e.g., one from brain data and one from a model —to quantify how similar their representational structures are.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A77E-E328-4FA5-AE9E-1AB0390D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Main Features of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74E5-C0A6-4EF5-BE1E-D8B1E1E0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4291832" cy="382360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Modality-independent: works across diverse data types — from brain activity (fMRI, EEG) to behavioral responses or artificial neural networks.</a:t>
            </a:r>
          </a:p>
          <a:p>
            <a:r>
              <a:rPr lang="en-US" dirty="0">
                <a:solidFill>
                  <a:srgbClr val="FFFFFF"/>
                </a:solidFill>
              </a:rPr>
              <a:t>Compares representational structures across any domain. Aligns biological data and computational models.</a:t>
            </a:r>
          </a:p>
          <a:p>
            <a:r>
              <a:rPr lang="en-US" dirty="0">
                <a:solidFill>
                  <a:srgbClr val="FFFFFF"/>
                </a:solidFill>
              </a:rPr>
              <a:t>Similarity-based framework: Instead of relying on raw activity levels, RSA uses pairwise distances or dissimilarities between stimulus responses as its representational format.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7C741F-7DF6-488A-95D6-ECD376137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8158" y="936141"/>
            <a:ext cx="5879648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01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EFF1E-DE2C-4548-99AB-44E3203F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00" y="758952"/>
            <a:ext cx="5157591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600" dirty="0">
                <a:solidFill>
                  <a:srgbClr val="FFFFFF"/>
                </a:solidFill>
              </a:rPr>
              <a:t>Constructing a Single Similarity Matrix: Behavior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E2569-8FB0-43B9-8484-1DF50462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87" y="760119"/>
            <a:ext cx="3718563" cy="53312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4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FF1E-DE2C-4548-99AB-44E3203F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Constructing a Single Similarity Matrix: Brain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FFDF2C-6CAE-452D-9995-75996522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9963" y="2790605"/>
            <a:ext cx="8427450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B416A4-DD0F-4E18-9944-32E1FD3C56D0}"/>
              </a:ext>
            </a:extLst>
          </p:cNvPr>
          <p:cNvSpPr txBox="1"/>
          <p:nvPr/>
        </p:nvSpPr>
        <p:spPr>
          <a:xfrm>
            <a:off x="6603989" y="2553386"/>
            <a:ext cx="392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Representational Dissimilarity Matrix (RDM)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C02A5E-94B6-449A-A595-3063C6890694}"/>
              </a:ext>
            </a:extLst>
          </p:cNvPr>
          <p:cNvCxnSpPr>
            <a:cxnSpLocks/>
          </p:cNvCxnSpPr>
          <p:nvPr/>
        </p:nvCxnSpPr>
        <p:spPr>
          <a:xfrm>
            <a:off x="7928103" y="3150882"/>
            <a:ext cx="509329" cy="27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8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4297-6944-4511-87B3-96CC99AA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Comparing Similarity Matrices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4F1E8D-9952-44B0-930A-880525203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-1" b="-1"/>
          <a:stretch/>
        </p:blipFill>
        <p:spPr bwMode="auto">
          <a:xfrm>
            <a:off x="4765053" y="1514534"/>
            <a:ext cx="6764864" cy="380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DD37C-8C72-4C58-9EAC-3DA66FE811FA}"/>
              </a:ext>
            </a:extLst>
          </p:cNvPr>
          <p:cNvSpPr txBox="1"/>
          <p:nvPr/>
        </p:nvSpPr>
        <p:spPr>
          <a:xfrm>
            <a:off x="4673589" y="757281"/>
            <a:ext cx="392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Example of 2 stimuli and brain response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945D0-7249-4761-A831-DB3B02A1E5E8}"/>
              </a:ext>
            </a:extLst>
          </p:cNvPr>
          <p:cNvSpPr/>
          <p:nvPr/>
        </p:nvSpPr>
        <p:spPr>
          <a:xfrm>
            <a:off x="4765053" y="1976984"/>
            <a:ext cx="839880" cy="2882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FF1E-DE2C-4548-99AB-44E3203F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Applicable to Sensor x Time Representations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BE1FD-EF2B-4F63-A25D-212A100CD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76" y="2790605"/>
            <a:ext cx="7169625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5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C2E3306-9378-4C35-8201-2CEF1322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1465604"/>
            <a:ext cx="6518800" cy="422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F4297-6944-4511-87B3-96CC99AA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66" y="49248"/>
            <a:ext cx="9443085" cy="7696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Comparing similarity matrices</a:t>
            </a: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1DC76-70A9-405E-95DB-6A40729727E3}"/>
              </a:ext>
            </a:extLst>
          </p:cNvPr>
          <p:cNvSpPr txBox="1"/>
          <p:nvPr/>
        </p:nvSpPr>
        <p:spPr>
          <a:xfrm>
            <a:off x="3193648" y="5777582"/>
            <a:ext cx="4401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Segoe Print" panose="02000600000000000000" pitchFamily="2" charset="0"/>
              </a:rPr>
              <a:t>Extrastriate and Inferior temporal fit with DNN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686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4737</TotalTime>
  <Words>1634</Words>
  <Application>Microsoft Office PowerPoint</Application>
  <PresentationFormat>Widescreen</PresentationFormat>
  <Paragraphs>133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Segoe Print</vt:lpstr>
      <vt:lpstr>Wingdings 2</vt:lpstr>
      <vt:lpstr>View</vt:lpstr>
      <vt:lpstr>Objectives</vt:lpstr>
      <vt:lpstr>Kriegeskorte 2008 - RSA</vt:lpstr>
      <vt:lpstr>Simple Premise</vt:lpstr>
      <vt:lpstr>Main Features of RSA</vt:lpstr>
      <vt:lpstr>Constructing a Single Similarity Matrix: Behavior</vt:lpstr>
      <vt:lpstr>Constructing a Single Similarity Matrix: Brain</vt:lpstr>
      <vt:lpstr>Comparing Similarity Matrices</vt:lpstr>
      <vt:lpstr>Applicable to Sensor x Time Representations</vt:lpstr>
      <vt:lpstr>Comparing similarity matrices</vt:lpstr>
      <vt:lpstr>Clarification Points</vt:lpstr>
      <vt:lpstr>What Types of Representations Can RSA Evaluate?</vt:lpstr>
      <vt:lpstr>RSA and Loss of Dimensions</vt:lpstr>
      <vt:lpstr>Dimensional Alignment Methods</vt:lpstr>
      <vt:lpstr>Biological Context</vt:lpstr>
      <vt:lpstr>Univariate</vt:lpstr>
      <vt:lpstr>Case Study: Narrative Comprehension and IFG Representations</vt:lpstr>
      <vt:lpstr>Multivariate vs. univariate values</vt:lpstr>
      <vt:lpstr>Decoding From Brain Data</vt:lpstr>
      <vt:lpstr>Multivariate Decoding Finds Representational Structure</vt:lpstr>
      <vt:lpstr>Machine Learning Workflows</vt:lpstr>
      <vt:lpstr>Summary: RSA as a Multivariate Tool for Comparing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Kriegeskorte et al 2009 </dc:title>
  <dc:creator>Uri</dc:creator>
  <cp:lastModifiedBy>Hasson, Uri</cp:lastModifiedBy>
  <cp:revision>64</cp:revision>
  <dcterms:created xsi:type="dcterms:W3CDTF">2020-03-18T15:23:24Z</dcterms:created>
  <dcterms:modified xsi:type="dcterms:W3CDTF">2025-04-01T11:24:45Z</dcterms:modified>
</cp:coreProperties>
</file>