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64" r:id="rId6"/>
    <p:sldId id="266" r:id="rId7"/>
    <p:sldId id="267" r:id="rId8"/>
    <p:sldId id="268" r:id="rId9"/>
    <p:sldId id="269" r:id="rId10"/>
    <p:sldId id="332" r:id="rId11"/>
    <p:sldId id="333" r:id="rId12"/>
    <p:sldId id="275" r:id="rId13"/>
    <p:sldId id="362" r:id="rId14"/>
    <p:sldId id="313" r:id="rId15"/>
    <p:sldId id="363" r:id="rId16"/>
    <p:sldId id="350" r:id="rId17"/>
    <p:sldId id="354" r:id="rId18"/>
    <p:sldId id="356" r:id="rId19"/>
    <p:sldId id="357" r:id="rId20"/>
    <p:sldId id="358" r:id="rId21"/>
    <p:sldId id="359" r:id="rId22"/>
    <p:sldId id="364" r:id="rId23"/>
    <p:sldId id="348" r:id="rId24"/>
    <p:sldId id="3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 autoAdjust="0"/>
    <p:restoredTop sz="94660"/>
  </p:normalViewPr>
  <p:slideViewPr>
    <p:cSldViewPr snapToGrid="0">
      <p:cViewPr>
        <p:scale>
          <a:sx n="70" d="100"/>
          <a:sy n="70" d="100"/>
        </p:scale>
        <p:origin x="-137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6FB8-D55C-49E3-B4F0-3C7254FACDC2}" type="datetimeFigureOut">
              <a:rPr lang="en-US" smtClean="0"/>
              <a:t>3/11/2013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1134B-9815-4E7B-8CE5-7CA9E1674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21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21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18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1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7.png"/><Relationship Id="rId5" Type="http://schemas.openxmlformats.org/officeDocument/2006/relationships/image" Target="../media/image23.png"/><Relationship Id="rId10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GageIn Mobile/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Beta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February 2013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83" y="721936"/>
            <a:ext cx="2792386" cy="8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Signup: Step 1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Start Your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700" y="1105468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9295" y="1109895"/>
            <a:ext cx="407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❶  Sales Triggers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     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❷  Management Changes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26040" y="1109895"/>
            <a:ext cx="83401" cy="129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26040" y="1246927"/>
            <a:ext cx="83437" cy="13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6332" y="595169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 companies to start your GageIn.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28220" y="5965344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 the triggers you are interested in.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02877" y="5994924"/>
            <a:ext cx="533400" cy="192736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Next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83999" y="2181100"/>
            <a:ext cx="3863992" cy="3141527"/>
          </a:xfrm>
          <a:prstGeom prst="roundRect">
            <a:avLst>
              <a:gd name="adj" fmla="val 35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Awards </a:t>
            </a:r>
            <a:r>
              <a:rPr lang="en-US" sz="1200" dirty="0">
                <a:solidFill>
                  <a:schemeClr val="tx1"/>
                </a:solidFill>
              </a:rPr>
              <a:t>&amp; Certifications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Business Challenges	                                          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Funding </a:t>
            </a:r>
            <a:r>
              <a:rPr lang="en-US" sz="1200" dirty="0">
                <a:solidFill>
                  <a:schemeClr val="tx1"/>
                </a:solidFill>
              </a:rPr>
              <a:t>Development		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Growth &amp; Expansion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Hiring &amp; Recruiting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Litigations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Mergers &amp; Acquisitions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New Contracts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New Offerings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Partnerships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Personnel Changes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Real Estate Transactions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3083999" y="2446826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083999" y="296003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083999" y="270769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45045" y="1956705"/>
            <a:ext cx="4038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PREDEFINED AGENTS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640751" y="3804490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083999" y="321917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83999" y="347832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83999" y="374048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83999" y="399359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83999" y="4261788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83999" y="4501255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640751" y="4308179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83999" y="477706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6640751" y="481885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3086047" y="1594247"/>
            <a:ext cx="3867518" cy="245659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Add Agent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640751" y="275273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083999" y="5027643"/>
            <a:ext cx="3863992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640751" y="3010211"/>
            <a:ext cx="199063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Signup: Step 2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Start Your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3700" y="1105468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979295" y="1109895"/>
            <a:ext cx="4076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❶  Sales Triggers                   </a:t>
            </a:r>
            <a:r>
              <a:rPr lang="en-US" sz="1200" b="1" dirty="0" smtClean="0"/>
              <a:t>❷  Management Changes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926040" y="1109895"/>
            <a:ext cx="83401" cy="12908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26040" y="1246927"/>
            <a:ext cx="83437" cy="13996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027843" y="1592540"/>
            <a:ext cx="3973458" cy="4426123"/>
          </a:xfrm>
          <a:prstGeom prst="roundRect">
            <a:avLst>
              <a:gd name="adj" fmla="val 354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Academics</a:t>
            </a:r>
            <a:r>
              <a:rPr lang="en-US" sz="1200" dirty="0">
                <a:solidFill>
                  <a:schemeClr val="tx1"/>
                </a:solidFill>
              </a:rPr>
              <a:t>	                                            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Accounting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Administrative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Business </a:t>
            </a:r>
            <a:r>
              <a:rPr lang="en-US" sz="1200" dirty="0" smtClean="0">
                <a:solidFill>
                  <a:schemeClr val="tx1"/>
                </a:solidFill>
              </a:rPr>
              <a:t>Development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Creative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Engineering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Finance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Human </a:t>
            </a:r>
            <a:r>
              <a:rPr lang="en-US" sz="1200" dirty="0" smtClean="0">
                <a:solidFill>
                  <a:schemeClr val="tx1"/>
                </a:solidFill>
              </a:rPr>
              <a:t>Resource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/>
                </a:solidFill>
              </a:rPr>
              <a:t>Information </a:t>
            </a:r>
            <a:r>
              <a:rPr lang="en-US" sz="1200" dirty="0" smtClean="0">
                <a:solidFill>
                  <a:schemeClr val="tx1"/>
                </a:solidFill>
              </a:rPr>
              <a:t>Technology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Legal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Marketing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Medical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Operations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Product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Public Relations</a:t>
            </a: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Sales		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200" dirty="0" smtClean="0">
                <a:solidFill>
                  <a:schemeClr val="tx1"/>
                </a:solidFill>
              </a:rPr>
              <a:t>Support</a:t>
            </a:r>
          </a:p>
          <a:p>
            <a:pPr>
              <a:spcBef>
                <a:spcPts val="1200"/>
              </a:spcBef>
            </a:pPr>
            <a:endParaRPr lang="en-US" sz="12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	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027843" y="1861281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27843" y="2374488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027843" y="2119138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85357" y="345290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6685357" y="373077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685357" y="3205297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3027843" y="2881207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27843" y="315098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027843" y="340251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27843" y="365864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27843" y="393143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27843" y="4176932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685357" y="4233350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6685357" y="5528812"/>
            <a:ext cx="204702" cy="177421"/>
          </a:xfrm>
          <a:prstGeom prst="roundRect">
            <a:avLst>
              <a:gd name="adj" fmla="val 235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√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3027843" y="2632685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27843" y="4438144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27843" y="4699356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027843" y="4971201"/>
            <a:ext cx="3973458" cy="731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027843" y="5208465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027843" y="5466662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027843" y="5741521"/>
            <a:ext cx="3973458" cy="665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6332" y="5951696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 companies to start your GageIn.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33700" y="5936776"/>
            <a:ext cx="4176784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028220" y="5965344"/>
            <a:ext cx="373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Choose the functional areas you are interested in. 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402877" y="5994924"/>
            <a:ext cx="533400" cy="192736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Done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Rounded Rectangular Callout 90"/>
          <p:cNvSpPr/>
          <p:nvPr/>
        </p:nvSpPr>
        <p:spPr>
          <a:xfrm>
            <a:off x="3258271" y="301926"/>
            <a:ext cx="1690777" cy="405440"/>
          </a:xfrm>
          <a:prstGeom prst="wedgeRoundRectCallout">
            <a:avLst>
              <a:gd name="adj1" fmla="val -19812"/>
              <a:gd name="adj2" fmla="val 8179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tapped, see next two slides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428" y="1218718"/>
            <a:ext cx="136929" cy="10758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48" y="1221876"/>
            <a:ext cx="136929" cy="97806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30" y="1221876"/>
            <a:ext cx="136929" cy="97806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14" y="1221876"/>
            <a:ext cx="136929" cy="97806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3570395" y="1141627"/>
            <a:ext cx="2475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8" y="1218718"/>
            <a:ext cx="136929" cy="1075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8" y="1221876"/>
            <a:ext cx="136929" cy="978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0" y="1221876"/>
            <a:ext cx="136929" cy="978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14" y="1221876"/>
            <a:ext cx="136929" cy="97806"/>
          </a:xfrm>
          <a:prstGeom prst="rect">
            <a:avLst/>
          </a:prstGeom>
        </p:spPr>
      </p:pic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583103" y="1118622"/>
            <a:ext cx="2132171" cy="5080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582094" y="1374439"/>
            <a:ext cx="2118725" cy="13229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Funding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Development               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1m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Growth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&amp; Expansions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        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5d</a:t>
            </a:r>
            <a:endParaRPr lang="en-US" sz="9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Mergers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&amp; Acquisitions      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New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Offerings</a:t>
            </a: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                           </a:t>
            </a:r>
            <a:r>
              <a:rPr lang="en-US" sz="9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    Personnel </a:t>
            </a:r>
            <a:r>
              <a:rPr lang="en-US" sz="1000" b="1" dirty="0" smtClean="0">
                <a:solidFill>
                  <a:schemeClr val="bg1">
                    <a:lumMod val="85000"/>
                  </a:schemeClr>
                </a:solidFill>
              </a:rPr>
              <a:t>Changes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        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          </a:t>
            </a:r>
            <a:r>
              <a:rPr lang="en-US" sz="900" dirty="0" smtClean="0">
                <a:solidFill>
                  <a:schemeClr val="bg1">
                    <a:lumMod val="85000"/>
                  </a:schemeClr>
                </a:solidFill>
              </a:rPr>
              <a:t>1d</a:t>
            </a:r>
            <a:endParaRPr 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573229" y="1912547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73229" y="2166899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73229" y="2418766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573229" y="1658196"/>
            <a:ext cx="213645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18412" y="1119116"/>
            <a:ext cx="1392110" cy="50769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ular Callout 63"/>
          <p:cNvSpPr/>
          <p:nvPr/>
        </p:nvSpPr>
        <p:spPr>
          <a:xfrm>
            <a:off x="7697339" y="1107139"/>
            <a:ext cx="1337480" cy="405440"/>
          </a:xfrm>
          <a:prstGeom prst="wedgeRoundRectCallout">
            <a:avLst>
              <a:gd name="adj1" fmla="val -195322"/>
              <a:gd name="adj2" fmla="val -1582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tapped, see slide #15</a:t>
            </a:r>
            <a:endParaRPr lang="en-US" sz="1200" dirty="0"/>
          </a:p>
        </p:txBody>
      </p:sp>
      <p:sp>
        <p:nvSpPr>
          <p:cNvPr id="84" name="Rounded Rectangular Callout 83"/>
          <p:cNvSpPr/>
          <p:nvPr/>
        </p:nvSpPr>
        <p:spPr>
          <a:xfrm>
            <a:off x="327804" y="892670"/>
            <a:ext cx="1690777" cy="1476017"/>
          </a:xfrm>
          <a:prstGeom prst="wedgeRoundRectCallout">
            <a:avLst>
              <a:gd name="adj1" fmla="val 143055"/>
              <a:gd name="adj2" fmla="val 203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Open the menu overlapped on the update stream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vertically</a:t>
            </a:r>
          </a:p>
          <a:p>
            <a:r>
              <a:rPr lang="en-US" sz="1200" dirty="0" smtClean="0"/>
              <a:t>If an item is selected, go back to previous slide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591433" y="1106961"/>
            <a:ext cx="178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  EXPLORING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420134" y="1182131"/>
            <a:ext cx="171483" cy="125839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77" y="1195346"/>
            <a:ext cx="104004" cy="10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Oval 87"/>
          <p:cNvSpPr/>
          <p:nvPr/>
        </p:nvSpPr>
        <p:spPr>
          <a:xfrm>
            <a:off x="3620769" y="1202988"/>
            <a:ext cx="71252" cy="83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88020" y="1441640"/>
            <a:ext cx="4853060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77386" y="1435788"/>
            <a:ext cx="4869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281" y="1476755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796" y="2158445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78" y="2579413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477385" y="1727553"/>
            <a:ext cx="1646039" cy="377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26" y="1725282"/>
            <a:ext cx="3223300" cy="378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839294" y="1444095"/>
            <a:ext cx="653143" cy="4074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45587" y="1458539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49" y="1516472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1837257" y="169888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45587" y="193355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837257" y="217389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396" y="2011106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845587" y="2411835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837257" y="2652177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45587" y="288684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837257" y="312719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56" y="2932558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87" y="2455204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2472297" y="1721121"/>
            <a:ext cx="178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  EXPLORING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501660" y="1923835"/>
            <a:ext cx="1621766" cy="1155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Funding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Development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1m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Growth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&amp; Expansions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5d</a:t>
            </a:r>
            <a:endParaRPr lang="en-US" sz="7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Mergers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&amp; Acquisitions 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New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Offerings</a:t>
            </a:r>
            <a:r>
              <a:rPr lang="en-US" sz="800" b="1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              </a:t>
            </a:r>
            <a:r>
              <a:rPr lang="en-US" sz="700" b="1" dirty="0" smtClean="0">
                <a:solidFill>
                  <a:schemeClr val="bg1">
                    <a:lumMod val="85000"/>
                  </a:schemeClr>
                </a:solidFill>
              </a:rPr>
              <a:t>3d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    Personnel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</a:rPr>
              <a:t>Changes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</a:t>
            </a:r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            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</a:rPr>
              <a:t>1d</a:t>
            </a:r>
            <a:endParaRPr 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484408" y="2389606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484408" y="2173947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4408" y="2829550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484408" y="2613891"/>
            <a:ext cx="163039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91558" y="1755347"/>
            <a:ext cx="171483" cy="125839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01" y="1768562"/>
            <a:ext cx="104004" cy="109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Rounded Rectangular Callout 101"/>
          <p:cNvSpPr/>
          <p:nvPr/>
        </p:nvSpPr>
        <p:spPr>
          <a:xfrm>
            <a:off x="1550314" y="3675384"/>
            <a:ext cx="2095500" cy="1315729"/>
          </a:xfrm>
          <a:prstGeom prst="wedgeRoundRectCallout">
            <a:avLst>
              <a:gd name="adj1" fmla="val 20503"/>
              <a:gd name="adj2" fmla="val -8613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Open the menu on the left of the update stream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stream is shifted to the right</a:t>
            </a:r>
          </a:p>
          <a:p>
            <a:r>
              <a:rPr lang="en-US" sz="1200" dirty="0" smtClean="0"/>
              <a:t>If an item is selected, stay here</a:t>
            </a:r>
            <a:endParaRPr lang="en-US" sz="1200" dirty="0"/>
          </a:p>
        </p:txBody>
      </p:sp>
      <p:sp>
        <p:nvSpPr>
          <p:cNvPr id="59" name="Rounded Rectangle 58"/>
          <p:cNvSpPr/>
          <p:nvPr/>
        </p:nvSpPr>
        <p:spPr>
          <a:xfrm>
            <a:off x="6721442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793190" y="150547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/>
          <p:cNvCxnSpPr>
            <a:stCxn id="60" idx="5"/>
          </p:cNvCxnSpPr>
          <p:nvPr/>
        </p:nvCxnSpPr>
        <p:spPr>
          <a:xfrm>
            <a:off x="6883798" y="159565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029786" y="147716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48" y="150687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7140650" y="150919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121625" y="1719619"/>
            <a:ext cx="3207224" cy="2320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lowchart: Merge 102"/>
          <p:cNvSpPr/>
          <p:nvPr/>
        </p:nvSpPr>
        <p:spPr>
          <a:xfrm>
            <a:off x="7148107" y="1805417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2510656" y="1802395"/>
            <a:ext cx="71252" cy="831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52" y="1791934"/>
            <a:ext cx="136929" cy="10758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2" y="1795092"/>
            <a:ext cx="136929" cy="9780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854" y="1795092"/>
            <a:ext cx="136929" cy="9780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38" y="1795092"/>
            <a:ext cx="136929" cy="9780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4089019" y="1714843"/>
            <a:ext cx="2980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Relevance: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74473" y="1119116"/>
            <a:ext cx="3536011" cy="507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11416" y="1105468"/>
            <a:ext cx="3499068" cy="313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100"/>
          </a:p>
        </p:txBody>
      </p:sp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Companies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65671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Quite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4429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Rather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30662" y="1105469"/>
            <a:ext cx="873857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2545" y="1105469"/>
            <a:ext cx="873857" cy="29470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Fairly High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3633849" y="1481795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33849" y="2662009"/>
            <a:ext cx="3431970" cy="107871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633849" y="3797327"/>
            <a:ext cx="3431970" cy="111642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33849" y="4998425"/>
            <a:ext cx="3431970" cy="1115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91990" y="1494900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The Wall Street Journal	                          1m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Get New Features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1990" y="2675114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CBS MarketWatch		                        50m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Therese Poletti's Tech Tales: H-P back in spotlight with break-up rumors</a:t>
            </a: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39" y="2710642"/>
            <a:ext cx="5429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191990" y="3821606"/>
            <a:ext cx="29197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Forbes		                          23h ago</a:t>
            </a:r>
          </a:p>
          <a:p>
            <a:pPr>
              <a:spcBef>
                <a:spcPts val="600"/>
              </a:spcBef>
            </a:pPr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IBM's </a:t>
            </a: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Gets Its First Piece Of Business In Healthcare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990" y="5022704"/>
            <a:ext cx="2919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Reuters		                            7d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and AT&amp;T add to floating-rate note frenzy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29" y="1549514"/>
            <a:ext cx="5238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592697" y="2096712"/>
            <a:ext cx="3471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Google+ Hangouts are gaining traction. Are they taking the world by storm? Probably not but that doesn’t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they shouldn’t or that Google is simply letting them go ‘as is’.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8223" y="325318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the wake of Dell’s news this week that it plans to go private in a $24.4 billion LBO deal, the state of H-P’s PC business is once again a topic of debate.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8223" y="4399673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old Watson that beat Ken Jennings. Now it can fit into a desk drawer. (Credit: Getty Images via @daylife) IBM's Watson, the Jeopardy!-playing supercomputer that scored one for Team </a:t>
            </a:r>
            <a:r>
              <a:rPr lang="en-US" sz="900" dirty="0" smtClean="0"/>
              <a:t>Robot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3867018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3598223" y="5600771"/>
            <a:ext cx="35016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Feb 8 (IFR) - IBM and AT&amp;T made the most of a surge </a:t>
            </a:r>
            <a:r>
              <a:rPr lang="en-US" sz="900" dirty="0" smtClean="0"/>
              <a:t>in demand for The old Watson that beat Ken Jennings. Now it can fit into a desk drawer. (Credit: Getty Images via @daylife) IBM's Watson, the …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61" y="50681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Rounded Rectangle 64"/>
          <p:cNvSpPr/>
          <p:nvPr/>
        </p:nvSpPr>
        <p:spPr>
          <a:xfrm>
            <a:off x="6462130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533878" y="891316"/>
            <a:ext cx="106154" cy="1056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stCxn id="66" idx="5"/>
          </p:cNvCxnSpPr>
          <p:nvPr/>
        </p:nvCxnSpPr>
        <p:spPr>
          <a:xfrm>
            <a:off x="6624486" y="981493"/>
            <a:ext cx="47501" cy="486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770474" y="863001"/>
            <a:ext cx="266700" cy="190500"/>
          </a:xfrm>
          <a:prstGeom prst="roundRect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36" y="892710"/>
            <a:ext cx="2286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Down Arrow 78"/>
          <p:cNvSpPr/>
          <p:nvPr/>
        </p:nvSpPr>
        <p:spPr>
          <a:xfrm>
            <a:off x="6881338" y="895036"/>
            <a:ext cx="74428" cy="95693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603009" y="1119116"/>
            <a:ext cx="3493827" cy="28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28" y="1218718"/>
            <a:ext cx="136929" cy="10758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48" y="1221876"/>
            <a:ext cx="136929" cy="978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30" y="1221876"/>
            <a:ext cx="136929" cy="9780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14" y="1221876"/>
            <a:ext cx="136929" cy="97806"/>
          </a:xfrm>
          <a:prstGeom prst="rect">
            <a:avLst/>
          </a:prstGeom>
        </p:spPr>
      </p:pic>
      <p:sp>
        <p:nvSpPr>
          <p:cNvPr id="94" name="Flowchart: Merge 93"/>
          <p:cNvSpPr/>
          <p:nvPr/>
        </p:nvSpPr>
        <p:spPr>
          <a:xfrm>
            <a:off x="6943396" y="1232212"/>
            <a:ext cx="103367" cy="87464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34269" y="805218"/>
            <a:ext cx="4176215" cy="5390866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193576" y="1255596"/>
            <a:ext cx="3630305" cy="3411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Choose Agents</a:t>
            </a:r>
            <a:endParaRPr lang="en-US" sz="1200" b="1" dirty="0"/>
          </a:p>
        </p:txBody>
      </p:sp>
      <p:sp>
        <p:nvSpPr>
          <p:cNvPr id="95" name="Rounded Rectangle 94"/>
          <p:cNvSpPr/>
          <p:nvPr/>
        </p:nvSpPr>
        <p:spPr>
          <a:xfrm>
            <a:off x="3193576" y="1583146"/>
            <a:ext cx="3630305" cy="4503758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6114196" y="1337483"/>
            <a:ext cx="600502" cy="17741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Done</a:t>
            </a:r>
            <a:endParaRPr lang="en-US" sz="11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3372597" y="2100907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409987" y="1789089"/>
            <a:ext cx="3195529" cy="4070558"/>
            <a:chOff x="3409987" y="1666257"/>
            <a:chExt cx="3714157" cy="4070558"/>
          </a:xfrm>
        </p:grpSpPr>
        <p:sp>
          <p:nvSpPr>
            <p:cNvPr id="99" name="Rounded Rectangle 98"/>
            <p:cNvSpPr/>
            <p:nvPr/>
          </p:nvSpPr>
          <p:spPr>
            <a:xfrm>
              <a:off x="3409987" y="2205486"/>
              <a:ext cx="3708807" cy="384062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Cloud </a:t>
              </a:r>
              <a:r>
                <a:rPr lang="en-US" sz="1050" dirty="0">
                  <a:solidFill>
                    <a:schemeClr val="tx1"/>
                  </a:solidFill>
                </a:rPr>
                <a:t>Computing</a:t>
              </a:r>
            </a:p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cloud computing, "big data", SaaS, "...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</a:rPr>
                <a:t>		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411952" y="1666257"/>
              <a:ext cx="3712192" cy="245659"/>
            </a:xfrm>
            <a:prstGeom prst="round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 Add Agent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409987" y="2906648"/>
              <a:ext cx="3708807" cy="2830167"/>
            </a:xfrm>
            <a:prstGeom prst="roundRect">
              <a:avLst>
                <a:gd name="adj" fmla="val 354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Awards </a:t>
              </a:r>
              <a:r>
                <a:rPr lang="en-US" sz="1050" dirty="0">
                  <a:solidFill>
                    <a:schemeClr val="tx1"/>
                  </a:solidFill>
                </a:rPr>
                <a:t>&amp; Certifications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Business Challenges	                                           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Funding </a:t>
              </a:r>
              <a:r>
                <a:rPr lang="en-US" sz="1050" dirty="0">
                  <a:solidFill>
                    <a:schemeClr val="tx1"/>
                  </a:solidFill>
                </a:rPr>
                <a:t>Development		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Growth &amp; Expansion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Hiring &amp; Recruiting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Litigations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>
                  <a:solidFill>
                    <a:schemeClr val="tx1"/>
                  </a:solidFill>
                </a:rPr>
                <a:t>Mergers &amp; Acquisitions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Contracts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New Offerings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Partnerships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Personnel Changes</a:t>
              </a:r>
            </a:p>
            <a:p>
              <a:pPr>
                <a:spcBef>
                  <a:spcPts val="600"/>
                </a:spcBef>
              </a:pPr>
              <a:r>
                <a:rPr lang="en-US" sz="1050" dirty="0" smtClean="0">
                  <a:solidFill>
                    <a:schemeClr val="tx1"/>
                  </a:solidFill>
                </a:rPr>
                <a:t>Real Estate Transactions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409987" y="315872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409987" y="361734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09987" y="3392302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409987" y="3862838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09987" y="409468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09987" y="4329551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409987" y="4582666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409987" y="4796264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409987" y="5049379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409987" y="5284243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409987" y="5507527"/>
              <a:ext cx="3708807" cy="7315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/>
          <p:cNvSpPr txBox="1"/>
          <p:nvPr/>
        </p:nvSpPr>
        <p:spPr>
          <a:xfrm>
            <a:off x="3372597" y="2805085"/>
            <a:ext cx="38759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PREDEFINED AGENTS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Awards &amp; Certifications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216" y="5936780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3128516" y="5914404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ular Callout 59"/>
          <p:cNvSpPr/>
          <p:nvPr/>
        </p:nvSpPr>
        <p:spPr>
          <a:xfrm>
            <a:off x="882757" y="1246802"/>
            <a:ext cx="1300888" cy="458539"/>
          </a:xfrm>
          <a:prstGeom prst="wedgeRectCallout">
            <a:avLst>
              <a:gd name="adj1" fmla="val 179437"/>
              <a:gd name="adj2" fmla="val -8259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 see next slide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2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04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21664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4646789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27" y="5930524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ounded Rectangle 46"/>
          <p:cNvSpPr/>
          <p:nvPr/>
        </p:nvSpPr>
        <p:spPr>
          <a:xfrm>
            <a:off x="4237214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878" y="5928237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216" y="5909484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3128516" y="5887108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3827781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3404701" y="5892424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63" y="5937892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47" y="5951283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79150" y="110546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14245" y="110546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ounded Rectangular Callout 99"/>
          <p:cNvSpPr/>
          <p:nvPr/>
        </p:nvSpPr>
        <p:spPr>
          <a:xfrm>
            <a:off x="881556" y="1255587"/>
            <a:ext cx="1300971" cy="3712190"/>
          </a:xfrm>
          <a:prstGeom prst="wedgeRoundRectCallout">
            <a:avLst>
              <a:gd name="adj1" fmla="val 111211"/>
              <a:gd name="adj2" fmla="val -2109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</a:t>
            </a:r>
            <a:r>
              <a:rPr lang="en-US" sz="1200" dirty="0" smtClean="0"/>
              <a:t>he menu overlaps on the search results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vertically.</a:t>
            </a:r>
          </a:p>
          <a:p>
            <a:endParaRPr lang="en-US" sz="1200" dirty="0" smtClean="0"/>
          </a:p>
          <a:p>
            <a:r>
              <a:rPr lang="en-US" sz="1200" dirty="0" smtClean="0"/>
              <a:t>If an update is selected, go back to previous slide (that is, the menu disappears on the screen)</a:t>
            </a:r>
          </a:p>
          <a:p>
            <a:endParaRPr lang="en-US" sz="1200" dirty="0"/>
          </a:p>
          <a:p>
            <a:r>
              <a:rPr lang="en-US" sz="1200" dirty="0" smtClean="0"/>
              <a:t>The menu includes all updates for the current agent stream 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38171" y="257026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934268" y="1105469"/>
            <a:ext cx="2156346" cy="70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38171" y="330724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ounded Rectangle 40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ounded Rectangle 58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Rectangle 75"/>
          <p:cNvSpPr/>
          <p:nvPr/>
        </p:nvSpPr>
        <p:spPr>
          <a:xfrm>
            <a:off x="2926907" y="1118621"/>
            <a:ext cx="2132171" cy="50821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119205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549206" y="112245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11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192903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3549206" y="185943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7h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115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68" y="266601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549206" y="259641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</p:spTree>
    <p:extLst>
      <p:ext uri="{BB962C8B-B14F-4D97-AF65-F5344CB8AC3E}">
        <p14:creationId xmlns:p14="http://schemas.microsoft.com/office/powerpoint/2010/main" val="32500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856096" y="1441640"/>
            <a:ext cx="548498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0306" y="1435788"/>
            <a:ext cx="51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flipH="1">
            <a:off x="1890208" y="1492030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06" y="1487133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2551499" y="1767283"/>
            <a:ext cx="4135904" cy="3729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61024" y="1882615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29421" y="2213849"/>
            <a:ext cx="3948800" cy="32831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80" y="2308017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1871330" y="5127851"/>
            <a:ext cx="5454503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64005" y="5215671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Isosceles Triangle 45"/>
          <p:cNvSpPr/>
          <p:nvPr/>
        </p:nvSpPr>
        <p:spPr>
          <a:xfrm>
            <a:off x="2017305" y="5193295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9259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5220828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612060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7" y="5218541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57111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28809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52" y="5228196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36" y="5241587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ounded Rectangle 30"/>
          <p:cNvSpPr/>
          <p:nvPr/>
        </p:nvSpPr>
        <p:spPr>
          <a:xfrm>
            <a:off x="652398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13" y="5245507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10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52475"/>
            <a:ext cx="6819900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856096" y="1441640"/>
            <a:ext cx="548498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10306" y="1435788"/>
            <a:ext cx="518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Pentagon 78"/>
          <p:cNvSpPr/>
          <p:nvPr/>
        </p:nvSpPr>
        <p:spPr>
          <a:xfrm flipH="1">
            <a:off x="1890208" y="1492030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06" y="1487133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1828707" y="1726575"/>
            <a:ext cx="2132171" cy="37835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883918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Name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19013" y="1734119"/>
            <a:ext cx="1043110" cy="294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Relevance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1842939" y="319891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839036" y="1734119"/>
            <a:ext cx="2156346" cy="7096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182070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2453974" y="175110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255768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453974" y="248808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7h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1842939" y="3935892"/>
            <a:ext cx="212514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036" y="3294666"/>
            <a:ext cx="547586" cy="53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2453974" y="3225067"/>
            <a:ext cx="1527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Reuters                                 1d ago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solidFill>
                  <a:schemeClr val="bg1">
                    <a:lumMod val="85000"/>
                  </a:schemeClr>
                </a:solidFill>
              </a:rPr>
              <a:t>IBM and </a:t>
            </a:r>
            <a:r>
              <a:rPr lang="en-US" sz="1000" b="1" dirty="0">
                <a:solidFill>
                  <a:schemeClr val="bg1"/>
                </a:solidFill>
              </a:rPr>
              <a:t>AT&amp;T add to floating-rate note frenzy</a:t>
            </a:r>
          </a:p>
        </p:txBody>
      </p:sp>
      <p:sp>
        <p:nvSpPr>
          <p:cNvPr id="50" name="Rounded Rectangular Callout 49"/>
          <p:cNvSpPr/>
          <p:nvPr/>
        </p:nvSpPr>
        <p:spPr>
          <a:xfrm>
            <a:off x="855445" y="4343825"/>
            <a:ext cx="2253828" cy="1501254"/>
          </a:xfrm>
          <a:prstGeom prst="wedgeRoundRectCallout">
            <a:avLst>
              <a:gd name="adj1" fmla="val 22669"/>
              <a:gd name="adj2" fmla="val -7257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The menu is placed in the left if the </a:t>
            </a:r>
            <a:r>
              <a:rPr lang="en-US" sz="1200" dirty="0" err="1" smtClean="0"/>
              <a:t>iPad</a:t>
            </a:r>
            <a:r>
              <a:rPr lang="en-US" sz="1200" dirty="0" smtClean="0"/>
              <a:t> is held horizontally; the update content is shifted to the right</a:t>
            </a:r>
          </a:p>
          <a:p>
            <a:endParaRPr lang="en-US" sz="1200" dirty="0" smtClean="0"/>
          </a:p>
          <a:p>
            <a:r>
              <a:rPr lang="en-US" sz="1200" dirty="0" smtClean="0"/>
              <a:t>If an update is selected, the menu stays on the screen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3985146" y="1724025"/>
            <a:ext cx="3343702" cy="37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3966737" y="1832571"/>
            <a:ext cx="389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062431" y="2163805"/>
            <a:ext cx="3162496" cy="26558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338" y="2244325"/>
            <a:ext cx="3015963" cy="249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TextBox 145"/>
          <p:cNvSpPr txBox="1"/>
          <p:nvPr/>
        </p:nvSpPr>
        <p:spPr>
          <a:xfrm>
            <a:off x="3966737" y="4846021"/>
            <a:ext cx="337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99326" y="5129747"/>
            <a:ext cx="3320850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4026088" y="5217567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Isosceles Triangle 147"/>
          <p:cNvSpPr/>
          <p:nvPr/>
        </p:nvSpPr>
        <p:spPr>
          <a:xfrm>
            <a:off x="4179388" y="5195191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69259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08" y="5220828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Rounded Rectangle 52"/>
          <p:cNvSpPr/>
          <p:nvPr/>
        </p:nvSpPr>
        <p:spPr>
          <a:xfrm>
            <a:off x="612060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7" y="5218541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Rounded Rectangle 54"/>
          <p:cNvSpPr/>
          <p:nvPr/>
        </p:nvSpPr>
        <p:spPr>
          <a:xfrm>
            <a:off x="571117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5288090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352" y="5228196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536" y="5241587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6523983" y="5182728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6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13" y="5245507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Guideline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as iPhone, no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digest email for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signup as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default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Ensure consistent user experience across iPhone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clients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UI richer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LinkedIn, Facebook,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Twitter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3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216" y="5936780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3128516" y="5914404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ounded Rectangle 61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ounded Rectangle 6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0" name="Picture 6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926492" y="820611"/>
            <a:ext cx="4183991" cy="54027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25588" y="1924338"/>
            <a:ext cx="3166281" cy="2729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Share</a:t>
            </a:r>
            <a:endParaRPr lang="en-US" sz="1200" b="1" dirty="0"/>
          </a:p>
        </p:txBody>
      </p:sp>
      <p:sp>
        <p:nvSpPr>
          <p:cNvPr id="61" name="Rounded Rectangle 60"/>
          <p:cNvSpPr/>
          <p:nvPr/>
        </p:nvSpPr>
        <p:spPr>
          <a:xfrm>
            <a:off x="3425588" y="2197295"/>
            <a:ext cx="3166281" cy="2156341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830109" y="2487063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Chatter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830109" y="2859203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Twitter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30109" y="3241976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Facebook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482" y="3269052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43" y="2529538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79" y="2908644"/>
            <a:ext cx="249427" cy="20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ounded Rectangle 38"/>
          <p:cNvSpPr/>
          <p:nvPr/>
        </p:nvSpPr>
        <p:spPr>
          <a:xfrm>
            <a:off x="3830109" y="3667278"/>
            <a:ext cx="2360428" cy="29771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Edit Linked Accounts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7761245" y="3689718"/>
            <a:ext cx="1287221" cy="458539"/>
          </a:xfrm>
          <a:prstGeom prst="wedgeRectCallout">
            <a:avLst>
              <a:gd name="adj1" fmla="val -170985"/>
              <a:gd name="adj2" fmla="val -171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If tapped see next slide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90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Company Update Details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75217" y="774391"/>
            <a:ext cx="408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Awards &amp; Certifications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74" y="826680"/>
            <a:ext cx="327871" cy="22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Pentagon 36"/>
          <p:cNvSpPr/>
          <p:nvPr/>
        </p:nvSpPr>
        <p:spPr>
          <a:xfrm flipH="1">
            <a:off x="2999231" y="840207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960932" y="1116734"/>
            <a:ext cx="4135904" cy="4901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70457" y="1232067"/>
            <a:ext cx="3891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IBM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AT&amp;T add to floating-rate note frenzy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8454" y="5848960"/>
            <a:ext cx="4148382" cy="372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70457" y="4918241"/>
            <a:ext cx="4058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IBM issued US$1bn of two-year notes at three-month Libor minus 2basis points, making it one of the very few corporates to have issued a floater inside of Libor since the credit crisis.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AT&amp;T, meanwhile, issued US$1.25bn of three-year floaters at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38.5bp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5216" y="5936780"/>
            <a:ext cx="1458890" cy="24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Text </a:t>
            </a:r>
            <a:r>
              <a:rPr lang="en-US" sz="1000" dirty="0" smtClean="0">
                <a:solidFill>
                  <a:srgbClr val="00B050"/>
                </a:solidFill>
              </a:rPr>
              <a:t> 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|  Web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Isosceles Triangle 50"/>
          <p:cNvSpPr/>
          <p:nvPr/>
        </p:nvSpPr>
        <p:spPr>
          <a:xfrm>
            <a:off x="3128516" y="5914404"/>
            <a:ext cx="138223" cy="5316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038854" y="1563300"/>
            <a:ext cx="3948800" cy="32953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13" y="1657469"/>
            <a:ext cx="3782526" cy="3132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991" y="848958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300793" y="2978703"/>
            <a:ext cx="3427554" cy="1006784"/>
            <a:chOff x="3300792" y="2364543"/>
            <a:chExt cx="3708807" cy="1006784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3300792" y="2364543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00792" y="2683523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300792" y="3023768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300792" y="3364012"/>
              <a:ext cx="3708807" cy="731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ounded Rectangle 89"/>
          <p:cNvSpPr/>
          <p:nvPr/>
        </p:nvSpPr>
        <p:spPr>
          <a:xfrm>
            <a:off x="66939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92" y="5957820"/>
            <a:ext cx="191691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588858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51" y="5955533"/>
            <a:ext cx="208539" cy="1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Rounded Rectangle 93"/>
          <p:cNvSpPr/>
          <p:nvPr/>
        </p:nvSpPr>
        <p:spPr>
          <a:xfrm>
            <a:off x="547915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5056074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36" y="5965188"/>
            <a:ext cx="178061" cy="191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0" y="5978579"/>
            <a:ext cx="173508" cy="1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6291967" y="5919720"/>
            <a:ext cx="333375" cy="2667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9" name="Picture 9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97" y="5982499"/>
            <a:ext cx="216843" cy="16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926492" y="820611"/>
            <a:ext cx="4183991" cy="54027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07224" y="1883404"/>
            <a:ext cx="3630305" cy="3411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Edit Linked Accounts</a:t>
            </a:r>
            <a:endParaRPr lang="en-US" sz="1200" b="1" dirty="0"/>
          </a:p>
        </p:txBody>
      </p:sp>
      <p:sp>
        <p:nvSpPr>
          <p:cNvPr id="60" name="Rounded Rectangle 59"/>
          <p:cNvSpPr/>
          <p:nvPr/>
        </p:nvSpPr>
        <p:spPr>
          <a:xfrm>
            <a:off x="3207224" y="2210954"/>
            <a:ext cx="3630305" cy="2333761"/>
          </a:xfrm>
          <a:prstGeom prst="roundRect">
            <a:avLst>
              <a:gd name="adj" fmla="val 135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211667" y="2239084"/>
            <a:ext cx="3612214" cy="28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with your social network accounts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300793" y="2562485"/>
            <a:ext cx="3441202" cy="1825760"/>
          </a:xfrm>
          <a:prstGeom prst="roundRect">
            <a:avLst>
              <a:gd name="adj" fmla="val 262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00" b="1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Chatter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LinkedIn		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Twitter</a:t>
            </a:r>
          </a:p>
          <a:p>
            <a:pPr>
              <a:spcBef>
                <a:spcPts val="1200"/>
              </a:spcBef>
            </a:pP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</a:rPr>
              <a:t>             Facebook</a:t>
            </a:r>
          </a:p>
          <a:p>
            <a:pPr>
              <a:spcBef>
                <a:spcPts val="12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              Yammer			</a:t>
            </a:r>
          </a:p>
        </p:txBody>
      </p: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51" y="3692304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81" y="3406336"/>
            <a:ext cx="249427" cy="206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50" y="3038000"/>
            <a:ext cx="2381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80" y="2708242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95" y="4064264"/>
            <a:ext cx="2286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Oval 72"/>
          <p:cNvSpPr/>
          <p:nvPr/>
        </p:nvSpPr>
        <p:spPr>
          <a:xfrm>
            <a:off x="3370996" y="2726552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370996" y="4065171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370996" y="372699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357024" y="2765016"/>
            <a:ext cx="167716" cy="117729"/>
            <a:chOff x="3533775" y="1857375"/>
            <a:chExt cx="104775" cy="10972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/>
          <p:cNvSpPr/>
          <p:nvPr/>
        </p:nvSpPr>
        <p:spPr>
          <a:xfrm>
            <a:off x="3370996" y="339640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3370996" y="3076343"/>
            <a:ext cx="177421" cy="177421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6357024" y="3413601"/>
            <a:ext cx="167716" cy="117729"/>
            <a:chOff x="3533775" y="1857375"/>
            <a:chExt cx="104775" cy="109728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357024" y="3753844"/>
            <a:ext cx="167716" cy="117729"/>
            <a:chOff x="3533775" y="1857375"/>
            <a:chExt cx="104775" cy="109728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3533775" y="1857375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533775" y="1915897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533775" y="1967103"/>
              <a:ext cx="104775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3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People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507" y="859382"/>
            <a:ext cx="2952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1289815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4092107" y="122312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joined another company: Apple, Inc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92107" y="2070851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George Hedge has a new job title: Senior Vice President, Business development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92107" y="288047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Crunchbase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David Gunn has a new location: Orange County, California, United States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3794890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4092107" y="3728201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an updated profile picture on LinkedIn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92107" y="449972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Yahoo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Cathy London has joined another company: International Business Machines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88" y="5423665"/>
            <a:ext cx="494414" cy="50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4092107" y="5356976"/>
            <a:ext cx="312597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LinkedIn</a:t>
            </a:r>
          </a:p>
          <a:p>
            <a:pPr>
              <a:spcBef>
                <a:spcPts val="200"/>
              </a:spcBef>
            </a:pP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Mike Edwards has a new location: San Francisco Bay Area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45" y="2101257"/>
            <a:ext cx="56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09" y="2906118"/>
            <a:ext cx="538162" cy="52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20" y="4720632"/>
            <a:ext cx="585409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84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My Profile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Profile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Rounded Rectangle 116"/>
          <p:cNvSpPr/>
          <p:nvPr/>
        </p:nvSpPr>
        <p:spPr>
          <a:xfrm>
            <a:off x="3616656" y="1105786"/>
            <a:ext cx="3493828" cy="5076650"/>
          </a:xfrm>
          <a:prstGeom prst="roundRect">
            <a:avLst>
              <a:gd name="adj" fmla="val 12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56880" y="1171893"/>
            <a:ext cx="318065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Carolyn Kao</a:t>
            </a:r>
          </a:p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ckao@gagein.com</a:t>
            </a:r>
          </a:p>
          <a:p>
            <a:pPr>
              <a:spcBef>
                <a:spcPts val="300"/>
              </a:spcBef>
            </a:pP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&lt;Default Time Zone&gt;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656880" y="2031717"/>
            <a:ext cx="3391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 your profile current to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receive personalized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 and gain the most value from GageIn.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16675" y="1924343"/>
            <a:ext cx="33163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3729002" y="2784158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Company 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3729002" y="3207239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ZIP Code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729002" y="3643968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Country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729002" y="4067049"/>
            <a:ext cx="3271873" cy="28660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Save Job Title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573069" y="4525943"/>
            <a:ext cx="1578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Plan: Solo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1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583172" y="805217"/>
            <a:ext cx="3527312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3260" y="799366"/>
            <a:ext cx="2920621" cy="30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My Settings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Settings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5081" y="807521"/>
            <a:ext cx="653143" cy="54032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951374" y="821966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36" y="879899"/>
            <a:ext cx="240185" cy="21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2943044" y="106230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Companies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951374" y="1296979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943044" y="1537321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People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83" y="1374533"/>
            <a:ext cx="266059" cy="205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Rectangle 110"/>
          <p:cNvSpPr/>
          <p:nvPr/>
        </p:nvSpPr>
        <p:spPr>
          <a:xfrm>
            <a:off x="2951374" y="1775262"/>
            <a:ext cx="623099" cy="44869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943044" y="2015604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951374" y="2250276"/>
            <a:ext cx="623099" cy="4486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943044" y="2490618"/>
            <a:ext cx="64330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85000"/>
                  </a:schemeClr>
                </a:solidFill>
              </a:rPr>
              <a:t>Settings</a:t>
            </a:r>
            <a:endParaRPr lang="en-US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3" y="2295985"/>
            <a:ext cx="240869" cy="21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74" y="1818631"/>
            <a:ext cx="240355" cy="2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Rounded Rectangle 116"/>
          <p:cNvSpPr/>
          <p:nvPr/>
        </p:nvSpPr>
        <p:spPr>
          <a:xfrm>
            <a:off x="3592217" y="1101681"/>
            <a:ext cx="3499699" cy="5086468"/>
          </a:xfrm>
          <a:prstGeom prst="roundRect">
            <a:avLst>
              <a:gd name="adj" fmla="val 12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637604" y="1900119"/>
            <a:ext cx="3414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3672138" y="2174949"/>
            <a:ext cx="3345350" cy="810013"/>
          </a:xfrm>
          <a:prstGeom prst="roundRect">
            <a:avLst>
              <a:gd name="adj" fmla="val 440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Version		             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1.1.1B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Privacy		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Terms	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72138" y="2452931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72138" y="2708963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3680134" y="3223730"/>
            <a:ext cx="3337524" cy="308344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Logout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637604" y="1109380"/>
            <a:ext cx="32195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NOTIFICATIONS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3672138" y="1384211"/>
            <a:ext cx="3345350" cy="534482"/>
          </a:xfrm>
          <a:prstGeom prst="roundRect">
            <a:avLst>
              <a:gd name="adj" fmla="val 440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People Updates   		   &gt;</a:t>
            </a:r>
          </a:p>
          <a:p>
            <a:pPr>
              <a:spcBef>
                <a:spcPts val="600"/>
              </a:spcBef>
            </a:pPr>
            <a:r>
              <a:rPr lang="en-US" sz="1200" b="1" dirty="0" smtClean="0">
                <a:solidFill>
                  <a:schemeClr val="tx1"/>
                </a:solidFill>
              </a:rPr>
              <a:t>Company Happenings</a:t>
            </a:r>
            <a:r>
              <a:rPr lang="en-US" sz="1200" b="1" dirty="0">
                <a:solidFill>
                  <a:schemeClr val="tx1"/>
                </a:solidFill>
              </a:rPr>
              <a:t>	</a:t>
            </a:r>
            <a:r>
              <a:rPr lang="en-US" sz="1200" b="1" dirty="0" smtClean="0">
                <a:solidFill>
                  <a:schemeClr val="tx1"/>
                </a:solidFill>
              </a:rPr>
              <a:t>	   &gt;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3672138" y="1662192"/>
            <a:ext cx="3345350" cy="24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80" y="1178902"/>
            <a:ext cx="1358730" cy="41904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18094" y="1931515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09414" y="1945162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18094" y="2436483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09414" y="2450130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18094" y="2955098"/>
            <a:ext cx="2333767" cy="40943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9414" y="2968745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3818094" y="3487361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09414" y="3501008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23063" y="1977061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Salesforce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18094" y="4005976"/>
            <a:ext cx="2333767" cy="409433"/>
          </a:xfrm>
          <a:prstGeom prst="roundRect">
            <a:avLst/>
          </a:prstGeom>
          <a:solidFill>
            <a:srgbClr val="0070C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09414" y="4019623"/>
            <a:ext cx="0" cy="3957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36707" y="4051521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Yammer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18094" y="4771525"/>
            <a:ext cx="2333767" cy="409433"/>
          </a:xfrm>
          <a:prstGeom prst="roundRect">
            <a:avLst/>
          </a:prstGeom>
          <a:solidFill>
            <a:srgbClr val="FF66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36451" y="4839763"/>
            <a:ext cx="191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 Log 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63502" y="4469998"/>
            <a:ext cx="248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Or, use your email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818094" y="5331084"/>
            <a:ext cx="2333767" cy="409433"/>
          </a:xfrm>
          <a:prstGeom prst="roundRect">
            <a:avLst/>
          </a:prstGeom>
          <a:solidFill>
            <a:srgbClr val="FF66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63747" y="5399322"/>
            <a:ext cx="191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 Sign Up FREE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614" y="1631266"/>
            <a:ext cx="2483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 or Signup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01937" y="4879431"/>
            <a:ext cx="218365" cy="2047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25" name="Oval 24"/>
          <p:cNvSpPr/>
          <p:nvPr/>
        </p:nvSpPr>
        <p:spPr>
          <a:xfrm>
            <a:off x="5901937" y="5452637"/>
            <a:ext cx="218365" cy="2047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→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6708" y="2495684"/>
            <a:ext cx="182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LinkedIn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36707" y="2987004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Facebook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6707" y="3532915"/>
            <a:ext cx="191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Twitter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599300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855332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096733" y="5837475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345448" y="5837475"/>
            <a:ext cx="110358" cy="110359"/>
          </a:xfrm>
          <a:prstGeom prst="ellipse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347114" y="5837475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719" y="1965992"/>
            <a:ext cx="369486" cy="35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072" y="2461434"/>
            <a:ext cx="343958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195" y="2988934"/>
            <a:ext cx="3619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67" y="3512311"/>
            <a:ext cx="343959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67" y="4040452"/>
            <a:ext cx="342190" cy="32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 or Login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Oval 52"/>
          <p:cNvSpPr/>
          <p:nvPr/>
        </p:nvSpPr>
        <p:spPr>
          <a:xfrm>
            <a:off x="4531532" y="3804662"/>
            <a:ext cx="1008993" cy="93017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>
                    <a:lumMod val="75000"/>
                  </a:schemeClr>
                </a:solidFill>
              </a:rPr>
              <a:t>$</a:t>
            </a:r>
            <a:endParaRPr 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824" y="3172321"/>
            <a:ext cx="6858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72" y="3167728"/>
            <a:ext cx="663252" cy="64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943" y="4655481"/>
            <a:ext cx="627839" cy="61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Oval 56"/>
          <p:cNvSpPr/>
          <p:nvPr/>
        </p:nvSpPr>
        <p:spPr>
          <a:xfrm>
            <a:off x="3761968" y="4666683"/>
            <a:ext cx="646386" cy="59908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1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52" y="4824294"/>
            <a:ext cx="483476" cy="29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Oval 58"/>
          <p:cNvSpPr/>
          <p:nvPr/>
        </p:nvSpPr>
        <p:spPr>
          <a:xfrm>
            <a:off x="4702387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495841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5199820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448535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45020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125344" y="1893906"/>
            <a:ext cx="3835021" cy="95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Take Action at the Perfect Time</a:t>
            </a:r>
          </a:p>
          <a:p>
            <a:endParaRPr lang="en-US" sz="21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Actionable sales intelligence </a:t>
            </a:r>
          </a:p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at your fingertips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15" y="1337456"/>
            <a:ext cx="1358730" cy="419048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84402" y="1050878"/>
            <a:ext cx="3875964" cy="4995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584" y="3333750"/>
            <a:ext cx="2895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Oval 69"/>
          <p:cNvSpPr/>
          <p:nvPr/>
        </p:nvSpPr>
        <p:spPr>
          <a:xfrm>
            <a:off x="468873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4944771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186172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4348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36553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3111982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Find New Customers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Supercharge your pipeline by finding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prospects with an urgent need for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your products &amp; solutions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84402" y="1050878"/>
            <a:ext cx="3875964" cy="4995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098334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 New Opportunities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Continuously add new deals by capturing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new &amp; recurring opportunities in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target accounts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72" y="3171825"/>
            <a:ext cx="25622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468873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94477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186172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4348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436553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GageIn Intro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111982" y="1200150"/>
            <a:ext cx="3848100" cy="1653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Prioritize Prospects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Maximize time by prioritizing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read-to-buy prospects &amp; stay up-to-date</a:t>
            </a:r>
          </a:p>
          <a:p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with your account base</a:t>
            </a: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02387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958419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99820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48535" y="5789349"/>
            <a:ext cx="110358" cy="1103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307" y="3024189"/>
            <a:ext cx="2352675" cy="1977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4235932" y="5257800"/>
            <a:ext cx="1524000" cy="304800"/>
          </a:xfrm>
          <a:prstGeom prst="roundRect">
            <a:avLst/>
          </a:prstGeom>
          <a:solidFill>
            <a:srgbClr val="FF0000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Get Started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450201" y="5789349"/>
            <a:ext cx="110358" cy="11035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Login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utoShape 4"/>
          <p:cNvSpPr>
            <a:spLocks/>
          </p:cNvSpPr>
          <p:nvPr/>
        </p:nvSpPr>
        <p:spPr bwMode="auto">
          <a:xfrm>
            <a:off x="3397155" y="2351779"/>
            <a:ext cx="3200400" cy="1181100"/>
          </a:xfrm>
          <a:prstGeom prst="roundRect">
            <a:avLst>
              <a:gd name="adj" fmla="val 16125"/>
            </a:avLst>
          </a:prstGeom>
          <a:solidFill>
            <a:schemeClr val="bg1"/>
          </a:solidFill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rot="10800000" flipH="1">
            <a:off x="3409855" y="2947092"/>
            <a:ext cx="3187700" cy="1587"/>
          </a:xfrm>
          <a:prstGeom prst="line">
            <a:avLst/>
          </a:prstGeom>
          <a:noFill/>
          <a:ln w="12700">
            <a:solidFill>
              <a:srgbClr val="80808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551143" y="3062979"/>
            <a:ext cx="893762" cy="317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400">
                <a:solidFill>
                  <a:srgbClr val="676767"/>
                </a:solidFill>
                <a:latin typeface="Helvetica" charset="0"/>
                <a:ea typeface="MS PGothic" pitchFamily="34" charset="-128"/>
                <a:sym typeface="Helvetica" charset="0"/>
              </a:rPr>
              <a:t>Password</a:t>
            </a:r>
          </a:p>
        </p:txBody>
      </p:sp>
      <p:pic>
        <p:nvPicPr>
          <p:cNvPr id="3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541" y="3971499"/>
            <a:ext cx="3111500" cy="5012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8"/>
          <p:cNvSpPr>
            <a:spLocks/>
          </p:cNvSpPr>
          <p:nvPr/>
        </p:nvSpPr>
        <p:spPr bwMode="auto">
          <a:xfrm>
            <a:off x="4718903" y="4077205"/>
            <a:ext cx="56906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ea typeface="MS PGothic" pitchFamily="34" charset="-128"/>
                <a:sym typeface="Helvetica" charset="0"/>
              </a:rPr>
              <a:t>Login</a:t>
            </a:r>
            <a:endParaRPr lang="en-US" sz="2000" b="1" dirty="0">
              <a:solidFill>
                <a:srgbClr val="FFFFFF"/>
              </a:solidFill>
              <a:ea typeface="MS PGothic" pitchFamily="34" charset="-128"/>
              <a:sym typeface="Helvetica" charset="0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203" y="4777129"/>
            <a:ext cx="4209576" cy="1442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5"/>
          <a:srcRect l="9090" t="7692" r="18181" b="7692"/>
          <a:stretch>
            <a:fillRect/>
          </a:stretch>
        </p:blipFill>
        <p:spPr bwMode="auto">
          <a:xfrm>
            <a:off x="3536855" y="2529579"/>
            <a:ext cx="101600" cy="279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8" y="1506454"/>
            <a:ext cx="1358730" cy="4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flipH="1">
            <a:off x="2985583" y="853855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Log In with Email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5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57" y="1"/>
            <a:ext cx="52822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itle 1"/>
          <p:cNvSpPr txBox="1">
            <a:spLocks/>
          </p:cNvSpPr>
          <p:nvPr/>
        </p:nvSpPr>
        <p:spPr>
          <a:xfrm>
            <a:off x="88703" y="274638"/>
            <a:ext cx="2217769" cy="339511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Signup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34269" y="805217"/>
            <a:ext cx="4176215" cy="541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9541" y="3998793"/>
            <a:ext cx="3111500" cy="4739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2" name="Rectangle 8"/>
          <p:cNvSpPr>
            <a:spLocks/>
          </p:cNvSpPr>
          <p:nvPr/>
        </p:nvSpPr>
        <p:spPr bwMode="auto">
          <a:xfrm>
            <a:off x="4650663" y="4077205"/>
            <a:ext cx="97731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2000" b="1" dirty="0" smtClean="0">
                <a:solidFill>
                  <a:srgbClr val="FFFFFF"/>
                </a:solidFill>
                <a:ea typeface="MS PGothic" pitchFamily="34" charset="-128"/>
                <a:sym typeface="Helvetica" charset="0"/>
              </a:rPr>
              <a:t>Join Now</a:t>
            </a:r>
            <a:endParaRPr lang="en-US" sz="2000" b="1" dirty="0">
              <a:solidFill>
                <a:srgbClr val="FFFFFF"/>
              </a:solidFill>
              <a:ea typeface="MS PGothic" pitchFamily="34" charset="-128"/>
              <a:sym typeface="Helvetica" charset="0"/>
            </a:endParaRPr>
          </a:p>
        </p:txBody>
      </p:sp>
      <p:pic>
        <p:nvPicPr>
          <p:cNvPr id="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203" y="4777129"/>
            <a:ext cx="4209576" cy="14421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8" y="1506454"/>
            <a:ext cx="1358730" cy="4190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20621" y="805217"/>
            <a:ext cx="4189863" cy="300251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7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/>
          <p:cNvSpPr/>
          <p:nvPr/>
        </p:nvSpPr>
        <p:spPr>
          <a:xfrm flipH="1">
            <a:off x="2985583" y="853855"/>
            <a:ext cx="617786" cy="17813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cs typeface="Helvetica"/>
              </a:rPr>
              <a:t>Back</a:t>
            </a:r>
            <a:endParaRPr lang="en-US" sz="1200" b="1" dirty="0">
              <a:cs typeface="Helvetic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74831" y="799365"/>
            <a:ext cx="387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Join GageIn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82029" y="2045929"/>
            <a:ext cx="3550722" cy="1584381"/>
          </a:xfrm>
          <a:prstGeom prst="roundRect">
            <a:avLst>
              <a:gd name="adj" fmla="val 4405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82029" y="3227091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3281" y="2083327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53281" y="247751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82029" y="2828003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53281" y="286831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Email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3281" y="3276159"/>
            <a:ext cx="2933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Password (6-12 characters)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282029" y="2435512"/>
            <a:ext cx="35507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29198</TotalTime>
  <Words>1606</Words>
  <Application>Microsoft Office PowerPoint</Application>
  <PresentationFormat>On-screen Show (4:3)</PresentationFormat>
  <Paragraphs>361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GageIn Mobile/iPad Beta</vt:lpstr>
      <vt:lpstr>Guideline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GageIn Mobile/iPad Beta</dc:title>
  <dc:creator>lpeng</dc:creator>
  <cp:lastModifiedBy>lpeng</cp:lastModifiedBy>
  <cp:revision>153</cp:revision>
  <dcterms:created xsi:type="dcterms:W3CDTF">2013-02-21T22:48:41Z</dcterms:created>
  <dcterms:modified xsi:type="dcterms:W3CDTF">2013-03-26T23:41:35Z</dcterms:modified>
</cp:coreProperties>
</file>