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5" r:id="rId5"/>
    <p:sldId id="264" r:id="rId6"/>
    <p:sldId id="266" r:id="rId7"/>
    <p:sldId id="267" r:id="rId8"/>
    <p:sldId id="268" r:id="rId9"/>
    <p:sldId id="269" r:id="rId10"/>
    <p:sldId id="332" r:id="rId11"/>
    <p:sldId id="333" r:id="rId12"/>
    <p:sldId id="275" r:id="rId13"/>
    <p:sldId id="362" r:id="rId14"/>
    <p:sldId id="313" r:id="rId15"/>
    <p:sldId id="363" r:id="rId16"/>
    <p:sldId id="350" r:id="rId17"/>
    <p:sldId id="354" r:id="rId18"/>
    <p:sldId id="356" r:id="rId19"/>
    <p:sldId id="357" r:id="rId20"/>
    <p:sldId id="358" r:id="rId21"/>
    <p:sldId id="359" r:id="rId22"/>
    <p:sldId id="364" r:id="rId23"/>
    <p:sldId id="348" r:id="rId24"/>
    <p:sldId id="36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0" autoAdjust="0"/>
    <p:restoredTop sz="94660"/>
  </p:normalViewPr>
  <p:slideViewPr>
    <p:cSldViewPr snapToGrid="0">
      <p:cViewPr>
        <p:scale>
          <a:sx n="70" d="100"/>
          <a:sy n="70" d="100"/>
        </p:scale>
        <p:origin x="-1374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6FB8-D55C-49E3-B4F0-3C7254FACDC2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0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6FB8-D55C-49E3-B4F0-3C7254FACDC2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7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6FB8-D55C-49E3-B4F0-3C7254FACDC2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6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6FB8-D55C-49E3-B4F0-3C7254FACDC2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8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6FB8-D55C-49E3-B4F0-3C7254FACDC2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6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6FB8-D55C-49E3-B4F0-3C7254FACDC2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3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6FB8-D55C-49E3-B4F0-3C7254FACDC2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6FB8-D55C-49E3-B4F0-3C7254FACDC2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4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6FB8-D55C-49E3-B4F0-3C7254FACDC2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1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6FB8-D55C-49E3-B4F0-3C7254FACDC2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6FB8-D55C-49E3-B4F0-3C7254FACDC2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1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A6FB8-D55C-49E3-B4F0-3C7254FACDC2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29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21.pn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8.png"/><Relationship Id="rId7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5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8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5.png"/><Relationship Id="rId10" Type="http://schemas.openxmlformats.org/officeDocument/2006/relationships/image" Target="../media/image38.png"/><Relationship Id="rId4" Type="http://schemas.openxmlformats.org/officeDocument/2006/relationships/image" Target="../media/image21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9.png"/><Relationship Id="rId5" Type="http://schemas.openxmlformats.org/officeDocument/2006/relationships/image" Target="../media/image18.png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9.png"/><Relationship Id="rId5" Type="http://schemas.openxmlformats.org/officeDocument/2006/relationships/image" Target="../media/image18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image" Target="../media/image37.png"/><Relationship Id="rId1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47.png"/><Relationship Id="rId5" Type="http://schemas.openxmlformats.org/officeDocument/2006/relationships/image" Target="../media/image23.png"/><Relationship Id="rId10" Type="http://schemas.openxmlformats.org/officeDocument/2006/relationships/image" Target="../media/image46.png"/><Relationship Id="rId4" Type="http://schemas.openxmlformats.org/officeDocument/2006/relationships/image" Target="../media/image22.png"/><Relationship Id="rId9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GageIn Mobile/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iPad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Beta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February 2013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83" y="721936"/>
            <a:ext cx="2792386" cy="86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8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Signup: Step 1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34269" y="805217"/>
            <a:ext cx="4176215" cy="5418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20621" y="805217"/>
            <a:ext cx="4189863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074831" y="799365"/>
            <a:ext cx="3871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Start Your GageIn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3700" y="1105468"/>
            <a:ext cx="4176784" cy="313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979295" y="1109895"/>
            <a:ext cx="4076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        ❶  Sales Triggers</a:t>
            </a: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                  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❷  Management Changes</a:t>
            </a:r>
            <a:endParaRPr lang="en-US" sz="12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926040" y="1109895"/>
            <a:ext cx="83401" cy="12908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926040" y="1246927"/>
            <a:ext cx="83437" cy="13996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933700" y="5936776"/>
            <a:ext cx="4176784" cy="313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946332" y="5951696"/>
            <a:ext cx="3732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Follow companies to start your GageIn.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33700" y="5936776"/>
            <a:ext cx="4176784" cy="313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028220" y="5965344"/>
            <a:ext cx="3732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Choose the triggers you are interested in.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402877" y="5994924"/>
            <a:ext cx="533400" cy="192736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Next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3083999" y="2181100"/>
            <a:ext cx="3863992" cy="3141527"/>
          </a:xfrm>
          <a:prstGeom prst="roundRect">
            <a:avLst>
              <a:gd name="adj" fmla="val 354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Awards </a:t>
            </a:r>
            <a:r>
              <a:rPr lang="en-US" sz="1200" dirty="0">
                <a:solidFill>
                  <a:schemeClr val="tx1"/>
                </a:solidFill>
              </a:rPr>
              <a:t>&amp; Certifications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Business Challenges	                                          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Funding </a:t>
            </a:r>
            <a:r>
              <a:rPr lang="en-US" sz="1200" dirty="0">
                <a:solidFill>
                  <a:schemeClr val="tx1"/>
                </a:solidFill>
              </a:rPr>
              <a:t>Development		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Growth &amp; Expansion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Hiring &amp; Recruiting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Litigations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Mergers &amp; Acquisitions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New Contracts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New Offerings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Partnerships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Personnel Changes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Real Estate Transactions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3083999" y="2446826"/>
            <a:ext cx="3863992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083999" y="2960033"/>
            <a:ext cx="3863992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083999" y="2707698"/>
            <a:ext cx="3863992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045045" y="1956705"/>
            <a:ext cx="4038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PREDEFINED AGENTS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640751" y="3804490"/>
            <a:ext cx="199063" cy="177421"/>
          </a:xfrm>
          <a:prstGeom prst="roundRect">
            <a:avLst>
              <a:gd name="adj" fmla="val 235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√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3083999" y="3219178"/>
            <a:ext cx="3863992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083999" y="3478323"/>
            <a:ext cx="3863992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3999" y="3740483"/>
            <a:ext cx="3863992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083999" y="3993598"/>
            <a:ext cx="3863992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083999" y="4261788"/>
            <a:ext cx="3863992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083999" y="4501255"/>
            <a:ext cx="3863992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6640751" y="4308179"/>
            <a:ext cx="199063" cy="177421"/>
          </a:xfrm>
          <a:prstGeom prst="roundRect">
            <a:avLst>
              <a:gd name="adj" fmla="val 235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√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3083999" y="4777063"/>
            <a:ext cx="3863992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6640751" y="4818851"/>
            <a:ext cx="199063" cy="177421"/>
          </a:xfrm>
          <a:prstGeom prst="roundRect">
            <a:avLst>
              <a:gd name="adj" fmla="val 235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√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3086047" y="1594247"/>
            <a:ext cx="3867518" cy="245659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 Add Agent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640751" y="2752731"/>
            <a:ext cx="199063" cy="177421"/>
          </a:xfrm>
          <a:prstGeom prst="roundRect">
            <a:avLst>
              <a:gd name="adj" fmla="val 235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√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3083999" y="5027643"/>
            <a:ext cx="3863992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6640751" y="3010211"/>
            <a:ext cx="199063" cy="177421"/>
          </a:xfrm>
          <a:prstGeom prst="roundRect">
            <a:avLst>
              <a:gd name="adj" fmla="val 235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√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51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Signup: Step 2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34269" y="805217"/>
            <a:ext cx="4176215" cy="5418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20621" y="805217"/>
            <a:ext cx="4189863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074831" y="799365"/>
            <a:ext cx="3871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Start Your GageIn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3700" y="1105468"/>
            <a:ext cx="4176784" cy="313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979295" y="1109895"/>
            <a:ext cx="4076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        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❶  Sales Triggers                   </a:t>
            </a:r>
            <a:r>
              <a:rPr lang="en-US" sz="1200" b="1" dirty="0" smtClean="0"/>
              <a:t>❷  Management Changes</a:t>
            </a:r>
            <a:endParaRPr lang="en-US" sz="12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926040" y="1109895"/>
            <a:ext cx="83401" cy="12908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926040" y="1246927"/>
            <a:ext cx="83437" cy="13996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3027843" y="1592540"/>
            <a:ext cx="3973458" cy="4426123"/>
          </a:xfrm>
          <a:prstGeom prst="roundRect">
            <a:avLst>
              <a:gd name="adj" fmla="val 354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Academics</a:t>
            </a:r>
            <a:r>
              <a:rPr lang="en-US" sz="1200" dirty="0">
                <a:solidFill>
                  <a:schemeClr val="tx1"/>
                </a:solidFill>
              </a:rPr>
              <a:t>	                                            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Accounting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Administrative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Business </a:t>
            </a:r>
            <a:r>
              <a:rPr lang="en-US" sz="1200" dirty="0" smtClean="0">
                <a:solidFill>
                  <a:schemeClr val="tx1"/>
                </a:solidFill>
              </a:rPr>
              <a:t>Development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Creative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Engineering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Finance		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Human </a:t>
            </a:r>
            <a:r>
              <a:rPr lang="en-US" sz="1200" dirty="0" smtClean="0">
                <a:solidFill>
                  <a:schemeClr val="tx1"/>
                </a:solidFill>
              </a:rPr>
              <a:t>Resource	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Information </a:t>
            </a:r>
            <a:r>
              <a:rPr lang="en-US" sz="1200" dirty="0" smtClean="0">
                <a:solidFill>
                  <a:schemeClr val="tx1"/>
                </a:solidFill>
              </a:rPr>
              <a:t>Technology	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Legal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Marketing		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Medical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Operations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Product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Public Relations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Sales		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Support</a:t>
            </a:r>
          </a:p>
          <a:p>
            <a:pPr>
              <a:spcBef>
                <a:spcPts val="1200"/>
              </a:spcBef>
            </a:pPr>
            <a:endParaRPr lang="en-US" sz="1200" dirty="0" smtClean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1200" dirty="0">
                <a:solidFill>
                  <a:schemeClr val="tx1"/>
                </a:solidFill>
              </a:rPr>
              <a:t>	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027843" y="1861281"/>
            <a:ext cx="3973458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027843" y="2374488"/>
            <a:ext cx="3973458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027843" y="2119138"/>
            <a:ext cx="3973458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6685357" y="3452900"/>
            <a:ext cx="204702" cy="177421"/>
          </a:xfrm>
          <a:prstGeom prst="roundRect">
            <a:avLst>
              <a:gd name="adj" fmla="val 235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√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685357" y="3730770"/>
            <a:ext cx="204702" cy="177421"/>
          </a:xfrm>
          <a:prstGeom prst="roundRect">
            <a:avLst>
              <a:gd name="adj" fmla="val 235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√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685357" y="3205297"/>
            <a:ext cx="204702" cy="177421"/>
          </a:xfrm>
          <a:prstGeom prst="roundRect">
            <a:avLst>
              <a:gd name="adj" fmla="val 235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√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3027843" y="2881207"/>
            <a:ext cx="3973458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027843" y="3150985"/>
            <a:ext cx="3973458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027843" y="3402512"/>
            <a:ext cx="3973458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27843" y="3658642"/>
            <a:ext cx="3973458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027843" y="3931435"/>
            <a:ext cx="3973458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027843" y="4176932"/>
            <a:ext cx="3973458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685357" y="4233350"/>
            <a:ext cx="204702" cy="177421"/>
          </a:xfrm>
          <a:prstGeom prst="roundRect">
            <a:avLst>
              <a:gd name="adj" fmla="val 235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√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6685357" y="5528812"/>
            <a:ext cx="204702" cy="177421"/>
          </a:xfrm>
          <a:prstGeom prst="roundRect">
            <a:avLst>
              <a:gd name="adj" fmla="val 235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√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3027843" y="2632685"/>
            <a:ext cx="3973458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027843" y="4438144"/>
            <a:ext cx="3973458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027843" y="4699356"/>
            <a:ext cx="3973458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027843" y="4971201"/>
            <a:ext cx="3973458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027843" y="5208465"/>
            <a:ext cx="3973458" cy="665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027843" y="5466662"/>
            <a:ext cx="3973458" cy="665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027843" y="5741521"/>
            <a:ext cx="3973458" cy="665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933700" y="5936776"/>
            <a:ext cx="4176784" cy="313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946332" y="5951696"/>
            <a:ext cx="3732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Follow companies to start your GageIn.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33700" y="5936776"/>
            <a:ext cx="4176784" cy="313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028220" y="5965344"/>
            <a:ext cx="3732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Choose the functional areas you are interested in.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402877" y="5994924"/>
            <a:ext cx="533400" cy="192736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Done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2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74473" y="1119116"/>
            <a:ext cx="3536011" cy="5079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611416" y="1105468"/>
            <a:ext cx="3499068" cy="313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/>
          </a:p>
        </p:txBody>
      </p:sp>
      <p:sp>
        <p:nvSpPr>
          <p:cNvPr id="43" name="Rectangle 42"/>
          <p:cNvSpPr/>
          <p:nvPr/>
        </p:nvSpPr>
        <p:spPr>
          <a:xfrm>
            <a:off x="3583172" y="805217"/>
            <a:ext cx="3527312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03260" y="799366"/>
            <a:ext cx="2920621" cy="306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EXPLORING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Companies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65671" y="1105469"/>
            <a:ext cx="873857" cy="294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Quite High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4429" y="1105469"/>
            <a:ext cx="873857" cy="294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Rather High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30662" y="1105469"/>
            <a:ext cx="873857" cy="294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Very High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82545" y="1105469"/>
            <a:ext cx="873857" cy="29470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Fairly High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507" y="859382"/>
            <a:ext cx="2952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Rectangle 69"/>
          <p:cNvSpPr/>
          <p:nvPr/>
        </p:nvSpPr>
        <p:spPr>
          <a:xfrm>
            <a:off x="3633849" y="1481795"/>
            <a:ext cx="3431970" cy="11164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633849" y="2662009"/>
            <a:ext cx="3431970" cy="10787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633849" y="3797327"/>
            <a:ext cx="3431970" cy="11164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3633849" y="4998425"/>
            <a:ext cx="3431970" cy="11152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191990" y="1494900"/>
            <a:ext cx="291973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The Wall Street Journal	                          1m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Google+ Hangouts Get New Features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91990" y="2675114"/>
            <a:ext cx="29197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CBS MarketWatch		                        50m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Therese Poletti's Tech Tales: H-P back in spotlight with break-up rumors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939" y="2710642"/>
            <a:ext cx="5429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191990" y="3821606"/>
            <a:ext cx="29197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Forbes		                          23h ago</a:t>
            </a:r>
          </a:p>
          <a:p>
            <a:pPr>
              <a:spcBef>
                <a:spcPts val="600"/>
              </a:spcBef>
            </a:pPr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IBM's </a:t>
            </a: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Watson Gets Its First Piece Of Business In Healthcare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91990" y="5022704"/>
            <a:ext cx="291973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Reuters		                            7d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 and AT&amp;T add to floating-rate note frenzy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929" y="1549514"/>
            <a:ext cx="5238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3592697" y="2096712"/>
            <a:ext cx="3471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Google+ Hangouts are gaining traction. Are they taking the world by storm? Probably not but that doesn’t 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mean they shouldn’t or that Google is simply letting them go ‘as is’.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598223" y="3253181"/>
            <a:ext cx="3501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wake of Dell’s news this week that it plans to go private in a $24.4 billion LBO deal, the state of H-P’s PC business is once again a topic of debate.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98223" y="4399673"/>
            <a:ext cx="3501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 old Watson that beat Ken Jennings. Now it can fit into a desk drawer. (Credit: Getty Images via @daylife) IBM's Watson, the Jeopardy!-playing supercomputer that scored one for Team </a:t>
            </a:r>
            <a:r>
              <a:rPr lang="en-US" sz="900" dirty="0" smtClean="0"/>
              <a:t>Robot …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361" y="3867018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3598223" y="5600771"/>
            <a:ext cx="3501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Feb 8 (IFR) - IBM and AT&amp;T made the most of a surge </a:t>
            </a:r>
            <a:r>
              <a:rPr lang="en-US" sz="900" dirty="0" smtClean="0"/>
              <a:t>in demand for The old Watson that beat Ken Jennings. Now it can fit into a desk drawer. (Credit: Getty Images via @daylife) IBM's Watson, the …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361" y="5068116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45081" y="807521"/>
            <a:ext cx="653143" cy="54032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951374" y="821966"/>
            <a:ext cx="623099" cy="4486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36" y="879899"/>
            <a:ext cx="240185" cy="21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943044" y="1062308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Companies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951374" y="1296979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943044" y="1537321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People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183" y="1374533"/>
            <a:ext cx="266059" cy="20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Rectangle 73"/>
          <p:cNvSpPr/>
          <p:nvPr/>
        </p:nvSpPr>
        <p:spPr>
          <a:xfrm>
            <a:off x="2951374" y="1775262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943044" y="2015604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Profile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951374" y="2250276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943044" y="2490618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Settings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0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543" y="2295985"/>
            <a:ext cx="240869" cy="21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174" y="1818631"/>
            <a:ext cx="240355" cy="20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Rounded Rectangular Callout 90"/>
          <p:cNvSpPr/>
          <p:nvPr/>
        </p:nvSpPr>
        <p:spPr>
          <a:xfrm>
            <a:off x="3258271" y="301926"/>
            <a:ext cx="1690777" cy="405440"/>
          </a:xfrm>
          <a:prstGeom prst="wedgeRoundRectCallout">
            <a:avLst>
              <a:gd name="adj1" fmla="val -19812"/>
              <a:gd name="adj2" fmla="val 81792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If tapped, see next two slides</a:t>
            </a:r>
            <a:endParaRPr lang="en-US" sz="1200" dirty="0"/>
          </a:p>
        </p:txBody>
      </p:sp>
      <p:sp>
        <p:nvSpPr>
          <p:cNvPr id="65" name="Rounded Rectangle 64"/>
          <p:cNvSpPr/>
          <p:nvPr/>
        </p:nvSpPr>
        <p:spPr>
          <a:xfrm>
            <a:off x="6462130" y="863001"/>
            <a:ext cx="266700" cy="190500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6533878" y="891316"/>
            <a:ext cx="106154" cy="10564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Connector 67"/>
          <p:cNvCxnSpPr>
            <a:stCxn id="66" idx="5"/>
          </p:cNvCxnSpPr>
          <p:nvPr/>
        </p:nvCxnSpPr>
        <p:spPr>
          <a:xfrm>
            <a:off x="6624486" y="981493"/>
            <a:ext cx="47501" cy="486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6770474" y="863001"/>
            <a:ext cx="266700" cy="190500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936" y="892710"/>
            <a:ext cx="2286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Down Arrow 78"/>
          <p:cNvSpPr/>
          <p:nvPr/>
        </p:nvSpPr>
        <p:spPr>
          <a:xfrm>
            <a:off x="6881338" y="895036"/>
            <a:ext cx="74428" cy="95693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03009" y="1119116"/>
            <a:ext cx="3493827" cy="2866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lowchart: Merge 93"/>
          <p:cNvSpPr/>
          <p:nvPr/>
        </p:nvSpPr>
        <p:spPr>
          <a:xfrm>
            <a:off x="6943396" y="1232212"/>
            <a:ext cx="103367" cy="87464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428" y="1218718"/>
            <a:ext cx="136929" cy="107587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48" y="1221876"/>
            <a:ext cx="136929" cy="97806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230" y="1221876"/>
            <a:ext cx="136929" cy="97806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014" y="1221876"/>
            <a:ext cx="136929" cy="97806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3570395" y="1141627"/>
            <a:ext cx="2475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Relevance: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72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74473" y="1119116"/>
            <a:ext cx="3536011" cy="5079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611416" y="1105468"/>
            <a:ext cx="3499068" cy="313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/>
          </a:p>
        </p:txBody>
      </p:sp>
      <p:sp>
        <p:nvSpPr>
          <p:cNvPr id="43" name="Rectangle 42"/>
          <p:cNvSpPr/>
          <p:nvPr/>
        </p:nvSpPr>
        <p:spPr>
          <a:xfrm>
            <a:off x="3583172" y="805217"/>
            <a:ext cx="3527312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03260" y="799366"/>
            <a:ext cx="2920621" cy="306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EXPLORING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Companies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65671" y="1105469"/>
            <a:ext cx="873857" cy="294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Quite High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4429" y="1105469"/>
            <a:ext cx="873857" cy="294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Rather High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30662" y="1105469"/>
            <a:ext cx="873857" cy="294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Very High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82545" y="1105469"/>
            <a:ext cx="873857" cy="29470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Fairly High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507" y="859382"/>
            <a:ext cx="2952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Rectangle 69"/>
          <p:cNvSpPr/>
          <p:nvPr/>
        </p:nvSpPr>
        <p:spPr>
          <a:xfrm>
            <a:off x="3633849" y="1481795"/>
            <a:ext cx="3431970" cy="11164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633849" y="2662009"/>
            <a:ext cx="3431970" cy="10787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633849" y="3797327"/>
            <a:ext cx="3431970" cy="11164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3633849" y="4998425"/>
            <a:ext cx="3431970" cy="11152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191990" y="1494900"/>
            <a:ext cx="291973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The Wall Street Journal	                          1m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Google+ Hangouts Get New Features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91990" y="2675114"/>
            <a:ext cx="29197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CBS MarketWatch		                        50m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Therese Poletti's Tech Tales: H-P back in spotlight with break-up rumors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939" y="2710642"/>
            <a:ext cx="5429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191990" y="3821606"/>
            <a:ext cx="29197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Forbes		                          23h ago</a:t>
            </a:r>
          </a:p>
          <a:p>
            <a:pPr>
              <a:spcBef>
                <a:spcPts val="600"/>
              </a:spcBef>
            </a:pPr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IBM's </a:t>
            </a: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Watson Gets Its First Piece Of Business In Healthcare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91990" y="5022704"/>
            <a:ext cx="291973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Reuters		                            7d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 and AT&amp;T add to floating-rate note frenzy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929" y="1549514"/>
            <a:ext cx="5238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3592697" y="2096712"/>
            <a:ext cx="3471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Google+ Hangouts are gaining traction. Are they taking the world by storm? Probably not but that doesn’t 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mean they shouldn’t or that Google is simply letting them go ‘as is’.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598223" y="3253181"/>
            <a:ext cx="3501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wake of Dell’s news this week that it plans to go private in a $24.4 billion LBO deal, the state of H-P’s PC business is once again a topic of debate.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98223" y="4399673"/>
            <a:ext cx="3501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 old Watson that beat Ken Jennings. Now it can fit into a desk drawer. (Credit: Getty Images via @daylife) IBM's Watson, the Jeopardy!-playing supercomputer that scored one for Team </a:t>
            </a:r>
            <a:r>
              <a:rPr lang="en-US" sz="900" dirty="0" smtClean="0"/>
              <a:t>Robot …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361" y="3867018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3598223" y="5600771"/>
            <a:ext cx="3501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Feb 8 (IFR) - IBM and AT&amp;T made the most of a surge </a:t>
            </a:r>
            <a:r>
              <a:rPr lang="en-US" sz="900" dirty="0" smtClean="0"/>
              <a:t>in demand for The old Watson that beat Ken Jennings. Now it can fit into a desk drawer. (Credit: Getty Images via @daylife) IBM's Watson, the …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361" y="5068116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45081" y="807521"/>
            <a:ext cx="653143" cy="54032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951374" y="821966"/>
            <a:ext cx="623099" cy="4486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36" y="879899"/>
            <a:ext cx="240185" cy="21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943044" y="1062308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Companies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951374" y="1296979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943044" y="1537321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People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183" y="1374533"/>
            <a:ext cx="266059" cy="20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Rectangle 73"/>
          <p:cNvSpPr/>
          <p:nvPr/>
        </p:nvSpPr>
        <p:spPr>
          <a:xfrm>
            <a:off x="2951374" y="1775262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943044" y="2015604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Profile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951374" y="2250276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943044" y="2490618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Settings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0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543" y="2295985"/>
            <a:ext cx="240869" cy="21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174" y="1818631"/>
            <a:ext cx="240355" cy="20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Rounded Rectangle 64"/>
          <p:cNvSpPr/>
          <p:nvPr/>
        </p:nvSpPr>
        <p:spPr>
          <a:xfrm>
            <a:off x="6462130" y="863001"/>
            <a:ext cx="266700" cy="190500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6533878" y="891316"/>
            <a:ext cx="106154" cy="10564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Connector 67"/>
          <p:cNvCxnSpPr>
            <a:stCxn id="66" idx="5"/>
          </p:cNvCxnSpPr>
          <p:nvPr/>
        </p:nvCxnSpPr>
        <p:spPr>
          <a:xfrm>
            <a:off x="6624486" y="981493"/>
            <a:ext cx="47501" cy="486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6770474" y="863001"/>
            <a:ext cx="266700" cy="190500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936" y="892710"/>
            <a:ext cx="2286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Down Arrow 78"/>
          <p:cNvSpPr/>
          <p:nvPr/>
        </p:nvSpPr>
        <p:spPr>
          <a:xfrm>
            <a:off x="6881338" y="895036"/>
            <a:ext cx="74428" cy="95693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03009" y="1119116"/>
            <a:ext cx="3493827" cy="2866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128" y="1218718"/>
            <a:ext cx="136929" cy="107587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148" y="1221876"/>
            <a:ext cx="136929" cy="97806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30" y="1221876"/>
            <a:ext cx="136929" cy="97806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14" y="1221876"/>
            <a:ext cx="136929" cy="97806"/>
          </a:xfrm>
          <a:prstGeom prst="rect">
            <a:avLst/>
          </a:prstGeom>
        </p:spPr>
      </p:pic>
      <p:sp>
        <p:nvSpPr>
          <p:cNvPr id="94" name="Flowchart: Merge 93"/>
          <p:cNvSpPr/>
          <p:nvPr/>
        </p:nvSpPr>
        <p:spPr>
          <a:xfrm>
            <a:off x="6943396" y="1232212"/>
            <a:ext cx="103367" cy="87464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583103" y="1118622"/>
            <a:ext cx="2132171" cy="5080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582094" y="1374439"/>
            <a:ext cx="2118725" cy="13229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800"/>
              </a:spcBef>
            </a:pP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</a:rPr>
              <a:t>    Funding Development                 </a:t>
            </a:r>
            <a:r>
              <a:rPr lang="en-US" sz="900" dirty="0" smtClean="0">
                <a:solidFill>
                  <a:schemeClr val="bg1">
                    <a:lumMod val="85000"/>
                  </a:schemeClr>
                </a:solidFill>
              </a:rPr>
              <a:t>1m</a:t>
            </a:r>
            <a:endParaRPr lang="en-US" sz="9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Bef>
                <a:spcPts val="800"/>
              </a:spcBef>
            </a:pP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</a:rPr>
              <a:t>    Growth &amp; Expansions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                   </a:t>
            </a:r>
            <a:r>
              <a:rPr lang="en-US" sz="900" dirty="0" smtClean="0">
                <a:solidFill>
                  <a:schemeClr val="bg1">
                    <a:lumMod val="85000"/>
                  </a:schemeClr>
                </a:solidFill>
              </a:rPr>
              <a:t>5d</a:t>
            </a:r>
          </a:p>
          <a:p>
            <a:pPr>
              <a:spcBef>
                <a:spcPts val="800"/>
              </a:spcBef>
            </a:pP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</a:rPr>
              <a:t>    Mergers &amp; Acquisitions                </a:t>
            </a:r>
            <a:r>
              <a:rPr lang="en-US" sz="900" b="1" dirty="0" smtClean="0">
                <a:solidFill>
                  <a:schemeClr val="bg1">
                    <a:lumMod val="85000"/>
                  </a:schemeClr>
                </a:solidFill>
              </a:rPr>
              <a:t>3d</a:t>
            </a:r>
            <a:endParaRPr lang="en-US" sz="9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Bef>
                <a:spcPts val="800"/>
              </a:spcBef>
            </a:pP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</a:rPr>
              <a:t>    New Offerings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</a:rPr>
              <a:t>                               </a:t>
            </a:r>
            <a:r>
              <a:rPr lang="en-US" sz="900" b="1" dirty="0" smtClean="0">
                <a:solidFill>
                  <a:schemeClr val="bg1">
                    <a:lumMod val="85000"/>
                  </a:schemeClr>
                </a:solidFill>
              </a:rPr>
              <a:t>3d</a:t>
            </a:r>
            <a:endParaRPr lang="en-US" sz="9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Bef>
                <a:spcPts val="800"/>
              </a:spcBef>
            </a:pP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</a:rPr>
              <a:t>    Personnel Changes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                        </a:t>
            </a:r>
            <a:r>
              <a:rPr lang="en-US" sz="900" dirty="0" smtClean="0">
                <a:solidFill>
                  <a:schemeClr val="bg1">
                    <a:lumMod val="85000"/>
                  </a:schemeClr>
                </a:solidFill>
              </a:rPr>
              <a:t>1d</a:t>
            </a:r>
            <a:endParaRPr 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3573229" y="1912547"/>
            <a:ext cx="21364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573229" y="2166899"/>
            <a:ext cx="21364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573229" y="2418766"/>
            <a:ext cx="21364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573229" y="1658196"/>
            <a:ext cx="21364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718412" y="1119116"/>
            <a:ext cx="1392110" cy="507696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ular Callout 63"/>
          <p:cNvSpPr/>
          <p:nvPr/>
        </p:nvSpPr>
        <p:spPr>
          <a:xfrm>
            <a:off x="7697339" y="1107139"/>
            <a:ext cx="1337480" cy="405440"/>
          </a:xfrm>
          <a:prstGeom prst="wedgeRoundRectCallout">
            <a:avLst>
              <a:gd name="adj1" fmla="val -195322"/>
              <a:gd name="adj2" fmla="val -15827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If tapped, see slide #15</a:t>
            </a:r>
            <a:endParaRPr lang="en-US" sz="1200" dirty="0"/>
          </a:p>
        </p:txBody>
      </p:sp>
      <p:sp>
        <p:nvSpPr>
          <p:cNvPr id="84" name="Rounded Rectangular Callout 83"/>
          <p:cNvSpPr/>
          <p:nvPr/>
        </p:nvSpPr>
        <p:spPr>
          <a:xfrm>
            <a:off x="327804" y="892670"/>
            <a:ext cx="1690777" cy="1476017"/>
          </a:xfrm>
          <a:prstGeom prst="wedgeRoundRectCallout">
            <a:avLst>
              <a:gd name="adj1" fmla="val 143055"/>
              <a:gd name="adj2" fmla="val 20376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Open the menu overlapped on the update stream if the </a:t>
            </a:r>
            <a:r>
              <a:rPr lang="en-US" sz="1200" dirty="0" err="1" smtClean="0"/>
              <a:t>iPad</a:t>
            </a:r>
            <a:r>
              <a:rPr lang="en-US" sz="1200" dirty="0" smtClean="0"/>
              <a:t> is held vertically</a:t>
            </a:r>
          </a:p>
          <a:p>
            <a:r>
              <a:rPr lang="en-US" sz="1200" dirty="0" smtClean="0"/>
              <a:t>If an item is selected, go back to previous slide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591433" y="1106961"/>
            <a:ext cx="1781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  EXPLORING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420134" y="1182131"/>
            <a:ext cx="171483" cy="125839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277" y="1195346"/>
            <a:ext cx="104004" cy="109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Oval 87"/>
          <p:cNvSpPr/>
          <p:nvPr/>
        </p:nvSpPr>
        <p:spPr>
          <a:xfrm>
            <a:off x="3620769" y="1202988"/>
            <a:ext cx="71252" cy="831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9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752475"/>
            <a:ext cx="6819900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488020" y="1441640"/>
            <a:ext cx="4853060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77386" y="1435788"/>
            <a:ext cx="4869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EXPLORING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281" y="1476755"/>
            <a:ext cx="2952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96" y="2158445"/>
            <a:ext cx="5238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978" y="2579413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2477385" y="1727553"/>
            <a:ext cx="1646039" cy="3776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Companies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426" y="1725282"/>
            <a:ext cx="3223300" cy="3780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839294" y="1444095"/>
            <a:ext cx="653143" cy="40742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845587" y="1458539"/>
            <a:ext cx="623099" cy="4486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349" y="1516472"/>
            <a:ext cx="240185" cy="21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837257" y="1698881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Companies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845587" y="1933552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837257" y="2173894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People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396" y="2011106"/>
            <a:ext cx="266059" cy="20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1845587" y="2411835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837257" y="2652177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Profile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845587" y="2886849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837257" y="3127191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Settings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756" y="2932558"/>
            <a:ext cx="240869" cy="21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387" y="2455204"/>
            <a:ext cx="240355" cy="20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472297" y="1721121"/>
            <a:ext cx="1781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  EXPLORING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501660" y="1923835"/>
            <a:ext cx="1621766" cy="11557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800"/>
              </a:spcBef>
            </a:pPr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</a:rPr>
              <a:t>    Funding Development             </a:t>
            </a:r>
            <a:r>
              <a:rPr lang="en-US" sz="700" dirty="0" smtClean="0">
                <a:solidFill>
                  <a:schemeClr val="bg1">
                    <a:lumMod val="85000"/>
                  </a:schemeClr>
                </a:solidFill>
              </a:rPr>
              <a:t>1m</a:t>
            </a:r>
            <a:endParaRPr lang="en-US" sz="7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Bef>
                <a:spcPts val="800"/>
              </a:spcBef>
            </a:pPr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</a:rPr>
              <a:t>    Growth &amp; Expansions</a:t>
            </a:r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               </a:t>
            </a:r>
            <a:r>
              <a:rPr lang="en-US" sz="700" dirty="0" smtClean="0">
                <a:solidFill>
                  <a:schemeClr val="bg1">
                    <a:lumMod val="85000"/>
                  </a:schemeClr>
                </a:solidFill>
              </a:rPr>
              <a:t>5d</a:t>
            </a:r>
          </a:p>
          <a:p>
            <a:pPr>
              <a:spcBef>
                <a:spcPts val="800"/>
              </a:spcBef>
            </a:pPr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</a:rPr>
              <a:t>    Mergers &amp; Acquisitions           </a:t>
            </a:r>
            <a:r>
              <a:rPr lang="en-US" sz="700" b="1" dirty="0" smtClean="0">
                <a:solidFill>
                  <a:schemeClr val="bg1">
                    <a:lumMod val="85000"/>
                  </a:schemeClr>
                </a:solidFill>
              </a:rPr>
              <a:t>3d</a:t>
            </a:r>
            <a:endParaRPr lang="en-US" sz="7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Bef>
                <a:spcPts val="800"/>
              </a:spcBef>
            </a:pPr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</a:rPr>
              <a:t>    New Offerings</a:t>
            </a:r>
            <a:r>
              <a:rPr lang="en-US" sz="800" b="1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</a:rPr>
              <a:t>                  </a:t>
            </a:r>
            <a:r>
              <a:rPr lang="en-US" sz="700" b="1" dirty="0" smtClean="0">
                <a:solidFill>
                  <a:schemeClr val="bg1">
                    <a:lumMod val="85000"/>
                  </a:schemeClr>
                </a:solidFill>
              </a:rPr>
              <a:t>3d</a:t>
            </a:r>
            <a:endParaRPr lang="en-US" sz="7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Bef>
                <a:spcPts val="800"/>
              </a:spcBef>
            </a:pPr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</a:rPr>
              <a:t>    Personnel Changes</a:t>
            </a:r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                    </a:t>
            </a:r>
            <a:r>
              <a:rPr lang="en-US" sz="700" dirty="0" smtClean="0">
                <a:solidFill>
                  <a:schemeClr val="bg1">
                    <a:lumMod val="85000"/>
                  </a:schemeClr>
                </a:solidFill>
              </a:rPr>
              <a:t>1d</a:t>
            </a:r>
            <a:endParaRPr lang="en-US" sz="7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2484408" y="2389606"/>
            <a:ext cx="163039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484408" y="2173947"/>
            <a:ext cx="163039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2484408" y="2829550"/>
            <a:ext cx="163039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484408" y="2613891"/>
            <a:ext cx="163039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3891558" y="1755347"/>
            <a:ext cx="171483" cy="125839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701" y="1768562"/>
            <a:ext cx="104004" cy="109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Rounded Rectangular Callout 101"/>
          <p:cNvSpPr/>
          <p:nvPr/>
        </p:nvSpPr>
        <p:spPr>
          <a:xfrm>
            <a:off x="1550314" y="3675384"/>
            <a:ext cx="2095500" cy="1315729"/>
          </a:xfrm>
          <a:prstGeom prst="wedgeRoundRectCallout">
            <a:avLst>
              <a:gd name="adj1" fmla="val 20503"/>
              <a:gd name="adj2" fmla="val -86131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Open the menu on the left of the update stream if the </a:t>
            </a:r>
            <a:r>
              <a:rPr lang="en-US" sz="1200" dirty="0" err="1" smtClean="0"/>
              <a:t>iPad</a:t>
            </a:r>
            <a:r>
              <a:rPr lang="en-US" sz="1200" dirty="0" smtClean="0"/>
              <a:t> is held horizontally; the update stream is shifted to the right</a:t>
            </a:r>
          </a:p>
          <a:p>
            <a:r>
              <a:rPr lang="en-US" sz="1200" dirty="0" smtClean="0"/>
              <a:t>If an item is selected, stay here</a:t>
            </a:r>
            <a:endParaRPr lang="en-US" sz="1200" dirty="0"/>
          </a:p>
        </p:txBody>
      </p:sp>
      <p:sp>
        <p:nvSpPr>
          <p:cNvPr id="59" name="Rounded Rectangle 58"/>
          <p:cNvSpPr/>
          <p:nvPr/>
        </p:nvSpPr>
        <p:spPr>
          <a:xfrm>
            <a:off x="6721442" y="1477161"/>
            <a:ext cx="266700" cy="190500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6793190" y="1505476"/>
            <a:ext cx="106154" cy="10564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Connector 60"/>
          <p:cNvCxnSpPr>
            <a:stCxn id="60" idx="5"/>
          </p:cNvCxnSpPr>
          <p:nvPr/>
        </p:nvCxnSpPr>
        <p:spPr>
          <a:xfrm>
            <a:off x="6883798" y="1595653"/>
            <a:ext cx="47501" cy="486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7029786" y="1477161"/>
            <a:ext cx="266700" cy="190500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248" y="1506870"/>
            <a:ext cx="2286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Down Arrow 78"/>
          <p:cNvSpPr/>
          <p:nvPr/>
        </p:nvSpPr>
        <p:spPr>
          <a:xfrm>
            <a:off x="7140650" y="1509196"/>
            <a:ext cx="74428" cy="95693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121625" y="1719619"/>
            <a:ext cx="3207224" cy="2320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Flowchart: Merge 102"/>
          <p:cNvSpPr/>
          <p:nvPr/>
        </p:nvSpPr>
        <p:spPr>
          <a:xfrm>
            <a:off x="7148107" y="1805417"/>
            <a:ext cx="103367" cy="87464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510656" y="1802395"/>
            <a:ext cx="71252" cy="831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052" y="1791934"/>
            <a:ext cx="136929" cy="107587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072" y="1795092"/>
            <a:ext cx="136929" cy="97806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854" y="1795092"/>
            <a:ext cx="136929" cy="97806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638" y="1795092"/>
            <a:ext cx="136929" cy="97806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4089019" y="1714843"/>
            <a:ext cx="2980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Relevance: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71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74473" y="1119116"/>
            <a:ext cx="3536011" cy="5079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611416" y="1105468"/>
            <a:ext cx="3499068" cy="313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/>
          </a:p>
        </p:txBody>
      </p:sp>
      <p:sp>
        <p:nvSpPr>
          <p:cNvPr id="43" name="Rectangle 42"/>
          <p:cNvSpPr/>
          <p:nvPr/>
        </p:nvSpPr>
        <p:spPr>
          <a:xfrm>
            <a:off x="3583172" y="805217"/>
            <a:ext cx="3527312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03260" y="799366"/>
            <a:ext cx="2920621" cy="306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EXPLORING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Companies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65671" y="1105469"/>
            <a:ext cx="873857" cy="294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Quite High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4429" y="1105469"/>
            <a:ext cx="873857" cy="294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Rather High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30662" y="1105469"/>
            <a:ext cx="873857" cy="294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Very High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82545" y="1105469"/>
            <a:ext cx="873857" cy="29470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Fairly High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507" y="859382"/>
            <a:ext cx="2952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Rectangle 69"/>
          <p:cNvSpPr/>
          <p:nvPr/>
        </p:nvSpPr>
        <p:spPr>
          <a:xfrm>
            <a:off x="3633849" y="1481795"/>
            <a:ext cx="3431970" cy="11164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633849" y="2662009"/>
            <a:ext cx="3431970" cy="10787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633849" y="3797327"/>
            <a:ext cx="3431970" cy="11164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3633849" y="4998425"/>
            <a:ext cx="3431970" cy="11152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191990" y="1494900"/>
            <a:ext cx="291973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The Wall Street Journal	                          1m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Google+ Hangouts Get New Features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91990" y="2675114"/>
            <a:ext cx="29197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CBS MarketWatch		                        50m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Therese Poletti's Tech Tales: H-P back in spotlight with break-up rumors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939" y="2710642"/>
            <a:ext cx="5429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191990" y="3821606"/>
            <a:ext cx="29197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Forbes		                          23h ago</a:t>
            </a:r>
          </a:p>
          <a:p>
            <a:pPr>
              <a:spcBef>
                <a:spcPts val="600"/>
              </a:spcBef>
            </a:pPr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IBM's </a:t>
            </a: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Watson Gets Its First Piece Of Business In Healthcare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91990" y="5022704"/>
            <a:ext cx="291973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Reuters		                            7d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 and AT&amp;T add to floating-rate note frenzy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929" y="1549514"/>
            <a:ext cx="5238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3592697" y="2096712"/>
            <a:ext cx="3471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Google+ Hangouts are gaining traction. Are they taking the world by storm? Probably not but that doesn’t 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mean they shouldn’t or that Google is simply letting them go ‘as is’.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598223" y="3253181"/>
            <a:ext cx="3501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wake of Dell’s news this week that it plans to go private in a $24.4 billion LBO deal, the state of H-P’s PC business is once again a topic of debate.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98223" y="4399673"/>
            <a:ext cx="3501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 old Watson that beat Ken Jennings. Now it can fit into a desk drawer. (Credit: Getty Images via @daylife) IBM's Watson, the Jeopardy!-playing supercomputer that scored one for Team </a:t>
            </a:r>
            <a:r>
              <a:rPr lang="en-US" sz="900" dirty="0" smtClean="0"/>
              <a:t>Robot …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361" y="3867018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3598223" y="5600771"/>
            <a:ext cx="3501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Feb 8 (IFR) - IBM and AT&amp;T made the most of a surge </a:t>
            </a:r>
            <a:r>
              <a:rPr lang="en-US" sz="900" dirty="0" smtClean="0"/>
              <a:t>in demand for The old Watson that beat Ken Jennings. Now it can fit into a desk drawer. (Credit: Getty Images via @daylife) IBM's Watson, the …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361" y="5068116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45081" y="807521"/>
            <a:ext cx="653143" cy="54032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951374" y="821966"/>
            <a:ext cx="623099" cy="4486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36" y="879899"/>
            <a:ext cx="240185" cy="21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943044" y="1062308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Companies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951374" y="1296979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943044" y="1537321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People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183" y="1374533"/>
            <a:ext cx="266059" cy="20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Rectangle 73"/>
          <p:cNvSpPr/>
          <p:nvPr/>
        </p:nvSpPr>
        <p:spPr>
          <a:xfrm>
            <a:off x="2951374" y="1775262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943044" y="2015604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Profile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951374" y="2250276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943044" y="2490618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Settings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0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543" y="2295985"/>
            <a:ext cx="240869" cy="21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174" y="1818631"/>
            <a:ext cx="240355" cy="20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Rounded Rectangle 64"/>
          <p:cNvSpPr/>
          <p:nvPr/>
        </p:nvSpPr>
        <p:spPr>
          <a:xfrm>
            <a:off x="6462130" y="863001"/>
            <a:ext cx="266700" cy="190500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6533878" y="891316"/>
            <a:ext cx="106154" cy="10564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Connector 67"/>
          <p:cNvCxnSpPr>
            <a:stCxn id="66" idx="5"/>
          </p:cNvCxnSpPr>
          <p:nvPr/>
        </p:nvCxnSpPr>
        <p:spPr>
          <a:xfrm>
            <a:off x="6624486" y="981493"/>
            <a:ext cx="47501" cy="486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6770474" y="863001"/>
            <a:ext cx="266700" cy="190500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936" y="892710"/>
            <a:ext cx="2286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Down Arrow 78"/>
          <p:cNvSpPr/>
          <p:nvPr/>
        </p:nvSpPr>
        <p:spPr>
          <a:xfrm>
            <a:off x="6881338" y="895036"/>
            <a:ext cx="74428" cy="95693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03009" y="1119116"/>
            <a:ext cx="3493827" cy="2866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128" y="1218718"/>
            <a:ext cx="136929" cy="107587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148" y="1221876"/>
            <a:ext cx="136929" cy="97806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30" y="1221876"/>
            <a:ext cx="136929" cy="97806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14" y="1221876"/>
            <a:ext cx="136929" cy="97806"/>
          </a:xfrm>
          <a:prstGeom prst="rect">
            <a:avLst/>
          </a:prstGeom>
        </p:spPr>
      </p:pic>
      <p:sp>
        <p:nvSpPr>
          <p:cNvPr id="94" name="Flowchart: Merge 93"/>
          <p:cNvSpPr/>
          <p:nvPr/>
        </p:nvSpPr>
        <p:spPr>
          <a:xfrm>
            <a:off x="6943396" y="1232212"/>
            <a:ext cx="103367" cy="87464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34269" y="805218"/>
            <a:ext cx="4176215" cy="5390866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193576" y="1255596"/>
            <a:ext cx="3630305" cy="3411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Choose Agents</a:t>
            </a:r>
            <a:endParaRPr lang="en-US" sz="1200" b="1" dirty="0"/>
          </a:p>
        </p:txBody>
      </p:sp>
      <p:sp>
        <p:nvSpPr>
          <p:cNvPr id="95" name="Rounded Rectangle 94"/>
          <p:cNvSpPr/>
          <p:nvPr/>
        </p:nvSpPr>
        <p:spPr>
          <a:xfrm>
            <a:off x="3193576" y="1583146"/>
            <a:ext cx="3630305" cy="4503758"/>
          </a:xfrm>
          <a:prstGeom prst="roundRect">
            <a:avLst>
              <a:gd name="adj" fmla="val 135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6114196" y="1337483"/>
            <a:ext cx="600502" cy="17741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Done</a:t>
            </a:r>
            <a:endParaRPr lang="en-US" sz="11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3372597" y="2100907"/>
            <a:ext cx="38759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CUSTOM AGENTS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3409987" y="1789089"/>
            <a:ext cx="3195529" cy="4070558"/>
            <a:chOff x="3409987" y="1666257"/>
            <a:chExt cx="3714157" cy="4070558"/>
          </a:xfrm>
        </p:grpSpPr>
        <p:sp>
          <p:nvSpPr>
            <p:cNvPr id="99" name="Rounded Rectangle 98"/>
            <p:cNvSpPr/>
            <p:nvPr/>
          </p:nvSpPr>
          <p:spPr>
            <a:xfrm>
              <a:off x="3409987" y="2205486"/>
              <a:ext cx="3708807" cy="384062"/>
            </a:xfrm>
            <a:prstGeom prst="roundRect">
              <a:avLst>
                <a:gd name="adj" fmla="val 354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50" dirty="0" smtClean="0">
                  <a:solidFill>
                    <a:schemeClr val="tx1"/>
                  </a:solidFill>
                </a:rPr>
                <a:t>Cloud </a:t>
              </a:r>
              <a:r>
                <a:rPr lang="en-US" sz="1050" dirty="0">
                  <a:solidFill>
                    <a:schemeClr val="tx1"/>
                  </a:solidFill>
                </a:rPr>
                <a:t>Computing</a:t>
              </a:r>
            </a:p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cloud computing, "big data", SaaS, "...</a:t>
              </a:r>
            </a:p>
            <a:p>
              <a:r>
                <a:rPr lang="en-US" sz="1200" b="1" dirty="0" smtClean="0">
                  <a:solidFill>
                    <a:schemeClr val="tx1"/>
                  </a:solidFill>
                </a:rPr>
                <a:t>		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411952" y="1666257"/>
              <a:ext cx="3712192" cy="245659"/>
            </a:xfrm>
            <a:prstGeom prst="round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 Add Agent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3409987" y="2906648"/>
              <a:ext cx="3708807" cy="2830167"/>
            </a:xfrm>
            <a:prstGeom prst="roundRect">
              <a:avLst>
                <a:gd name="adj" fmla="val 354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600"/>
                </a:spcBef>
              </a:pPr>
              <a:r>
                <a:rPr lang="en-US" sz="1050" dirty="0" smtClean="0">
                  <a:solidFill>
                    <a:schemeClr val="tx1"/>
                  </a:solidFill>
                </a:rPr>
                <a:t>Awards </a:t>
              </a:r>
              <a:r>
                <a:rPr lang="en-US" sz="1050" dirty="0">
                  <a:solidFill>
                    <a:schemeClr val="tx1"/>
                  </a:solidFill>
                </a:rPr>
                <a:t>&amp; Certifications</a:t>
              </a:r>
            </a:p>
            <a:p>
              <a:pPr>
                <a:spcBef>
                  <a:spcPts val="600"/>
                </a:spcBef>
              </a:pPr>
              <a:r>
                <a:rPr lang="en-US" sz="1050" dirty="0">
                  <a:solidFill>
                    <a:schemeClr val="tx1"/>
                  </a:solidFill>
                </a:rPr>
                <a:t>Business Challenges	                                            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sz="1050" dirty="0" smtClean="0">
                  <a:solidFill>
                    <a:schemeClr val="tx1"/>
                  </a:solidFill>
                </a:rPr>
                <a:t>Funding </a:t>
              </a:r>
              <a:r>
                <a:rPr lang="en-US" sz="1050" dirty="0">
                  <a:solidFill>
                    <a:schemeClr val="tx1"/>
                  </a:solidFill>
                </a:rPr>
                <a:t>Development		</a:t>
              </a:r>
            </a:p>
            <a:p>
              <a:pPr>
                <a:spcBef>
                  <a:spcPts val="600"/>
                </a:spcBef>
              </a:pPr>
              <a:r>
                <a:rPr lang="en-US" sz="1050" dirty="0">
                  <a:solidFill>
                    <a:schemeClr val="tx1"/>
                  </a:solidFill>
                </a:rPr>
                <a:t>Growth &amp; Expansion</a:t>
              </a:r>
            </a:p>
            <a:p>
              <a:pPr>
                <a:spcBef>
                  <a:spcPts val="600"/>
                </a:spcBef>
              </a:pPr>
              <a:r>
                <a:rPr lang="en-US" sz="1050" dirty="0">
                  <a:solidFill>
                    <a:schemeClr val="tx1"/>
                  </a:solidFill>
                </a:rPr>
                <a:t>Hiring &amp; Recruiting</a:t>
              </a:r>
            </a:p>
            <a:p>
              <a:pPr>
                <a:spcBef>
                  <a:spcPts val="600"/>
                </a:spcBef>
              </a:pPr>
              <a:r>
                <a:rPr lang="en-US" sz="1050" dirty="0">
                  <a:solidFill>
                    <a:schemeClr val="tx1"/>
                  </a:solidFill>
                </a:rPr>
                <a:t>Litigations</a:t>
              </a:r>
            </a:p>
            <a:p>
              <a:pPr>
                <a:spcBef>
                  <a:spcPts val="600"/>
                </a:spcBef>
              </a:pPr>
              <a:r>
                <a:rPr lang="en-US" sz="1050" dirty="0">
                  <a:solidFill>
                    <a:schemeClr val="tx1"/>
                  </a:solidFill>
                </a:rPr>
                <a:t>Mergers &amp; Acquisitions</a:t>
              </a:r>
            </a:p>
            <a:p>
              <a:pPr>
                <a:spcBef>
                  <a:spcPts val="600"/>
                </a:spcBef>
              </a:pPr>
              <a:r>
                <a:rPr lang="en-US" sz="1050" dirty="0" smtClean="0">
                  <a:solidFill>
                    <a:schemeClr val="tx1"/>
                  </a:solidFill>
                </a:rPr>
                <a:t>New Contracts</a:t>
              </a:r>
            </a:p>
            <a:p>
              <a:pPr>
                <a:spcBef>
                  <a:spcPts val="600"/>
                </a:spcBef>
              </a:pPr>
              <a:r>
                <a:rPr lang="en-US" sz="1050" dirty="0" smtClean="0">
                  <a:solidFill>
                    <a:schemeClr val="tx1"/>
                  </a:solidFill>
                </a:rPr>
                <a:t>New Offerings</a:t>
              </a:r>
            </a:p>
            <a:p>
              <a:pPr>
                <a:spcBef>
                  <a:spcPts val="600"/>
                </a:spcBef>
              </a:pPr>
              <a:r>
                <a:rPr lang="en-US" sz="1050" dirty="0" smtClean="0">
                  <a:solidFill>
                    <a:schemeClr val="tx1"/>
                  </a:solidFill>
                </a:rPr>
                <a:t>Partnerships</a:t>
              </a:r>
            </a:p>
            <a:p>
              <a:pPr>
                <a:spcBef>
                  <a:spcPts val="600"/>
                </a:spcBef>
              </a:pPr>
              <a:r>
                <a:rPr lang="en-US" sz="1050" dirty="0" smtClean="0">
                  <a:solidFill>
                    <a:schemeClr val="tx1"/>
                  </a:solidFill>
                </a:rPr>
                <a:t>Personnel Changes</a:t>
              </a:r>
            </a:p>
            <a:p>
              <a:pPr>
                <a:spcBef>
                  <a:spcPts val="600"/>
                </a:spcBef>
              </a:pPr>
              <a:r>
                <a:rPr lang="en-US" sz="1050" dirty="0" smtClean="0">
                  <a:solidFill>
                    <a:schemeClr val="tx1"/>
                  </a:solidFill>
                </a:rPr>
                <a:t>Real Estate Transactions</a:t>
              </a:r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3409987" y="3158726"/>
              <a:ext cx="3708807" cy="731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409987" y="3617341"/>
              <a:ext cx="3708807" cy="731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3409987" y="3392302"/>
              <a:ext cx="3708807" cy="731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409987" y="3862838"/>
              <a:ext cx="3708807" cy="731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409987" y="4094687"/>
              <a:ext cx="3708807" cy="731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409987" y="4329551"/>
              <a:ext cx="3708807" cy="731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3409987" y="4582666"/>
              <a:ext cx="3708807" cy="731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3409987" y="4796264"/>
              <a:ext cx="3708807" cy="731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3409987" y="5049379"/>
              <a:ext cx="3708807" cy="731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3409987" y="5284243"/>
              <a:ext cx="3708807" cy="731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3409987" y="5507527"/>
              <a:ext cx="3708807" cy="731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>
            <a:off x="3372597" y="2805085"/>
            <a:ext cx="38759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PREDEFINED AGENTS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5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Company Update Details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34269" y="805217"/>
            <a:ext cx="4176215" cy="5418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20621" y="805217"/>
            <a:ext cx="4189863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975217" y="774391"/>
            <a:ext cx="4080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Awards &amp; Certifications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174" y="826680"/>
            <a:ext cx="327871" cy="222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Pentagon 36"/>
          <p:cNvSpPr/>
          <p:nvPr/>
        </p:nvSpPr>
        <p:spPr>
          <a:xfrm flipH="1">
            <a:off x="2999231" y="840207"/>
            <a:ext cx="617786" cy="17813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cs typeface="Helvetica"/>
              </a:rPr>
              <a:t>Back</a:t>
            </a:r>
            <a:endParaRPr lang="en-US" sz="1200" b="1" dirty="0">
              <a:cs typeface="Helvetic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60932" y="1116734"/>
            <a:ext cx="4135904" cy="4901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70457" y="1232067"/>
            <a:ext cx="389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IBM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AT&amp;T add to floating-rate note frenzy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48454" y="5848960"/>
            <a:ext cx="4148382" cy="3721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6693954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392" y="5957820"/>
            <a:ext cx="191691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Rounded Rectangle 46"/>
          <p:cNvSpPr/>
          <p:nvPr/>
        </p:nvSpPr>
        <p:spPr>
          <a:xfrm>
            <a:off x="5888587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51" y="5955533"/>
            <a:ext cx="208539" cy="19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970457" y="4918241"/>
            <a:ext cx="4058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 issued US$1bn of two-year notes at three-month Libor minus 2basis points, making it one of the very few corporates to have issued a floater inside of Libor since the credit crisis.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AT&amp;T, meanwhile, issued US$1.25bn of three-year floaters at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38.5bp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038854" y="1563300"/>
            <a:ext cx="3948800" cy="329530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13" y="1657469"/>
            <a:ext cx="3782526" cy="3132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Rounded Rectangle 53"/>
          <p:cNvSpPr/>
          <p:nvPr/>
        </p:nvSpPr>
        <p:spPr>
          <a:xfrm>
            <a:off x="5479154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5056074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36" y="5965188"/>
            <a:ext cx="178061" cy="19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520" y="5978579"/>
            <a:ext cx="173508" cy="16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991" y="848958"/>
            <a:ext cx="2952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Rectangular Callout 59"/>
          <p:cNvSpPr/>
          <p:nvPr/>
        </p:nvSpPr>
        <p:spPr>
          <a:xfrm>
            <a:off x="882757" y="1246802"/>
            <a:ext cx="1300888" cy="458539"/>
          </a:xfrm>
          <a:prstGeom prst="wedgeRectCallout">
            <a:avLst>
              <a:gd name="adj1" fmla="val 179437"/>
              <a:gd name="adj2" fmla="val -8259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If tapped see next slide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6291967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197" y="5982499"/>
            <a:ext cx="216843" cy="16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22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Company Update Details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34269" y="805217"/>
            <a:ext cx="4176215" cy="54045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20621" y="805217"/>
            <a:ext cx="4189863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975217" y="774391"/>
            <a:ext cx="4080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EXPLORING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174" y="826680"/>
            <a:ext cx="327871" cy="222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Pentagon 36"/>
          <p:cNvSpPr/>
          <p:nvPr/>
        </p:nvSpPr>
        <p:spPr>
          <a:xfrm flipH="1">
            <a:off x="2999231" y="840207"/>
            <a:ext cx="617786" cy="17813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cs typeface="Helvetica"/>
              </a:rPr>
              <a:t>Back</a:t>
            </a:r>
            <a:endParaRPr lang="en-US" sz="1200" b="1" dirty="0">
              <a:cs typeface="Helvetic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60932" y="1116734"/>
            <a:ext cx="4135904" cy="4901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70457" y="1232067"/>
            <a:ext cx="389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IBM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AT&amp;T add to floating-rate note frenzy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48454" y="5821664"/>
            <a:ext cx="4148382" cy="3721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4646789" y="5892424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227" y="5930524"/>
            <a:ext cx="191691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Rounded Rectangle 46"/>
          <p:cNvSpPr/>
          <p:nvPr/>
        </p:nvSpPr>
        <p:spPr>
          <a:xfrm>
            <a:off x="4237214" y="5892424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878" y="5928237"/>
            <a:ext cx="208539" cy="19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970457" y="4918241"/>
            <a:ext cx="4058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 issued US$1bn of two-year notes at three-month Libor minus 2basis points, making it one of the very few corporates to have issued a floater inside of Libor since the credit crisis.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AT&amp;T, meanwhile, issued US$1.25bn of three-year floaters at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38.5bp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75216" y="5909484"/>
            <a:ext cx="1458890" cy="245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Text </a:t>
            </a:r>
            <a:r>
              <a:rPr lang="en-US" sz="1000" dirty="0" smtClean="0">
                <a:solidFill>
                  <a:srgbClr val="00B050"/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 Web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Isosceles Triangle 50"/>
          <p:cNvSpPr/>
          <p:nvPr/>
        </p:nvSpPr>
        <p:spPr>
          <a:xfrm>
            <a:off x="3128516" y="5887108"/>
            <a:ext cx="138223" cy="5316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038854" y="1563300"/>
            <a:ext cx="3948800" cy="329530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13" y="1657469"/>
            <a:ext cx="3782526" cy="3132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Rounded Rectangle 53"/>
          <p:cNvSpPr/>
          <p:nvPr/>
        </p:nvSpPr>
        <p:spPr>
          <a:xfrm>
            <a:off x="3827781" y="5892424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3404701" y="5892424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963" y="5937892"/>
            <a:ext cx="178061" cy="19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147" y="5951283"/>
            <a:ext cx="173508" cy="16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Rectangle 73"/>
          <p:cNvSpPr/>
          <p:nvPr/>
        </p:nvSpPr>
        <p:spPr>
          <a:xfrm>
            <a:off x="2979150" y="1105469"/>
            <a:ext cx="1043110" cy="294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Company Name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014245" y="1105469"/>
            <a:ext cx="1043110" cy="294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Relevance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0" name="Rounded Rectangular Callout 99"/>
          <p:cNvSpPr/>
          <p:nvPr/>
        </p:nvSpPr>
        <p:spPr>
          <a:xfrm>
            <a:off x="881556" y="1255587"/>
            <a:ext cx="1300971" cy="3712190"/>
          </a:xfrm>
          <a:prstGeom prst="wedgeRoundRectCallout">
            <a:avLst>
              <a:gd name="adj1" fmla="val 111211"/>
              <a:gd name="adj2" fmla="val -21090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T</a:t>
            </a:r>
            <a:r>
              <a:rPr lang="en-US" sz="1200" dirty="0" smtClean="0"/>
              <a:t>he menu overlaps on the search results if the </a:t>
            </a:r>
            <a:r>
              <a:rPr lang="en-US" sz="1200" dirty="0" err="1" smtClean="0"/>
              <a:t>iPad</a:t>
            </a:r>
            <a:r>
              <a:rPr lang="en-US" sz="1200" dirty="0" smtClean="0"/>
              <a:t> is held vertically.</a:t>
            </a:r>
          </a:p>
          <a:p>
            <a:endParaRPr lang="en-US" sz="1200" dirty="0" smtClean="0"/>
          </a:p>
          <a:p>
            <a:r>
              <a:rPr lang="en-US" sz="1200" dirty="0" smtClean="0"/>
              <a:t>If an update is selected, go back to previous slide (that is, the menu disappears on the screen)</a:t>
            </a:r>
          </a:p>
          <a:p>
            <a:endParaRPr lang="en-US" sz="1200" dirty="0"/>
          </a:p>
          <a:p>
            <a:r>
              <a:rPr lang="en-US" sz="1200" dirty="0" smtClean="0"/>
              <a:t>The menu includes all updates for the current agent stream 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2938171" y="2570262"/>
            <a:ext cx="212514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34268" y="1105469"/>
            <a:ext cx="2156346" cy="709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2938171" y="3307242"/>
            <a:ext cx="212514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991" y="848958"/>
            <a:ext cx="2952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ounded Rectangle 38"/>
          <p:cNvSpPr/>
          <p:nvPr/>
        </p:nvSpPr>
        <p:spPr>
          <a:xfrm>
            <a:off x="6693954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392" y="5957820"/>
            <a:ext cx="191691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Rounded Rectangle 40"/>
          <p:cNvSpPr/>
          <p:nvPr/>
        </p:nvSpPr>
        <p:spPr>
          <a:xfrm>
            <a:off x="5888587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51" y="5955533"/>
            <a:ext cx="208539" cy="19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Rounded Rectangle 58"/>
          <p:cNvSpPr/>
          <p:nvPr/>
        </p:nvSpPr>
        <p:spPr>
          <a:xfrm>
            <a:off x="5479154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5056074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36" y="5965188"/>
            <a:ext cx="178061" cy="19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520" y="5978579"/>
            <a:ext cx="173508" cy="16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Rounded Rectangle 62"/>
          <p:cNvSpPr/>
          <p:nvPr/>
        </p:nvSpPr>
        <p:spPr>
          <a:xfrm>
            <a:off x="6291967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4" name="Picture 6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197" y="5982499"/>
            <a:ext cx="216843" cy="16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Rectangle 75"/>
          <p:cNvSpPr/>
          <p:nvPr/>
        </p:nvSpPr>
        <p:spPr>
          <a:xfrm>
            <a:off x="2926907" y="1118621"/>
            <a:ext cx="2132171" cy="50821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5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268" y="1192056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3549206" y="1122457"/>
            <a:ext cx="15277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Reuters                                 1h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IBM and </a:t>
            </a:r>
            <a:r>
              <a:rPr lang="en-US" sz="1000" b="1" dirty="0">
                <a:solidFill>
                  <a:schemeClr val="bg1"/>
                </a:solidFill>
              </a:rPr>
              <a:t>AT&amp;T add to floating-rate note frenzy</a:t>
            </a:r>
          </a:p>
        </p:txBody>
      </p:sp>
      <p:pic>
        <p:nvPicPr>
          <p:cNvPr id="111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268" y="1929036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TextBox 112"/>
          <p:cNvSpPr txBox="1"/>
          <p:nvPr/>
        </p:nvSpPr>
        <p:spPr>
          <a:xfrm>
            <a:off x="3549206" y="1859437"/>
            <a:ext cx="15277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Reuters                                 7h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IBM and </a:t>
            </a:r>
            <a:r>
              <a:rPr lang="en-US" sz="1000" b="1" dirty="0">
                <a:solidFill>
                  <a:schemeClr val="bg1"/>
                </a:solidFill>
              </a:rPr>
              <a:t>AT&amp;T add to floating-rate note frenzy</a:t>
            </a:r>
          </a:p>
        </p:txBody>
      </p:sp>
      <p:pic>
        <p:nvPicPr>
          <p:cNvPr id="115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268" y="2666016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549206" y="2596417"/>
            <a:ext cx="15277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Reuters                                 1d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IBM and </a:t>
            </a:r>
            <a:r>
              <a:rPr lang="en-US" sz="1000" b="1" dirty="0">
                <a:solidFill>
                  <a:schemeClr val="bg1"/>
                </a:solidFill>
              </a:rPr>
              <a:t>AT&amp;T add to floating-rate note frenzy</a:t>
            </a:r>
          </a:p>
        </p:txBody>
      </p:sp>
    </p:spTree>
    <p:extLst>
      <p:ext uri="{BB962C8B-B14F-4D97-AF65-F5344CB8AC3E}">
        <p14:creationId xmlns:p14="http://schemas.microsoft.com/office/powerpoint/2010/main" val="325002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Company Update Details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752475"/>
            <a:ext cx="6819900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Rectangle 59"/>
          <p:cNvSpPr/>
          <p:nvPr/>
        </p:nvSpPr>
        <p:spPr>
          <a:xfrm>
            <a:off x="1856096" y="1441640"/>
            <a:ext cx="5484983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010306" y="1435788"/>
            <a:ext cx="5184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EXPLORING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9" name="Pentagon 78"/>
          <p:cNvSpPr/>
          <p:nvPr/>
        </p:nvSpPr>
        <p:spPr>
          <a:xfrm flipH="1">
            <a:off x="1890208" y="1492030"/>
            <a:ext cx="617786" cy="17813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cs typeface="Helvetica"/>
              </a:rPr>
              <a:t>Back</a:t>
            </a:r>
            <a:endParaRPr lang="en-US" sz="1200" b="1" dirty="0">
              <a:cs typeface="Helvetica"/>
            </a:endParaRPr>
          </a:p>
        </p:txBody>
      </p:sp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506" y="1487133"/>
            <a:ext cx="2952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2551499" y="1767283"/>
            <a:ext cx="4135904" cy="37297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561024" y="1882615"/>
            <a:ext cx="389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IBM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AT&amp;T add to floating-rate note frenzy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29421" y="2213849"/>
            <a:ext cx="3948800" cy="328318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80" y="2308017"/>
            <a:ext cx="3782526" cy="3132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871330" y="5127851"/>
            <a:ext cx="5454503" cy="3721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925970" y="5182728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08" y="5220828"/>
            <a:ext cx="191691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ounded Rectangle 24"/>
          <p:cNvSpPr/>
          <p:nvPr/>
        </p:nvSpPr>
        <p:spPr>
          <a:xfrm>
            <a:off x="6120603" y="5182728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267" y="5218541"/>
            <a:ext cx="208539" cy="19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ounded Rectangle 26"/>
          <p:cNvSpPr/>
          <p:nvPr/>
        </p:nvSpPr>
        <p:spPr>
          <a:xfrm>
            <a:off x="5711170" y="5182728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288090" y="5182728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52" y="5228196"/>
            <a:ext cx="178061" cy="19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536" y="5241587"/>
            <a:ext cx="173508" cy="16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ounded Rectangle 30"/>
          <p:cNvSpPr/>
          <p:nvPr/>
        </p:nvSpPr>
        <p:spPr>
          <a:xfrm>
            <a:off x="6523983" y="5182728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213" y="5245507"/>
            <a:ext cx="216843" cy="16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10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Company Update Details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752475"/>
            <a:ext cx="6819900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Rectangle 59"/>
          <p:cNvSpPr/>
          <p:nvPr/>
        </p:nvSpPr>
        <p:spPr>
          <a:xfrm>
            <a:off x="1856096" y="1441640"/>
            <a:ext cx="5484983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010306" y="1435788"/>
            <a:ext cx="5184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EXPLORING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9" name="Pentagon 78"/>
          <p:cNvSpPr/>
          <p:nvPr/>
        </p:nvSpPr>
        <p:spPr>
          <a:xfrm flipH="1">
            <a:off x="1890208" y="1492030"/>
            <a:ext cx="617786" cy="17813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cs typeface="Helvetica"/>
              </a:rPr>
              <a:t>Back</a:t>
            </a:r>
            <a:endParaRPr lang="en-US" sz="1200" b="1" dirty="0">
              <a:cs typeface="Helvetica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506" y="1487133"/>
            <a:ext cx="2952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1828707" y="1726575"/>
            <a:ext cx="2132171" cy="37835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883918" y="1734119"/>
            <a:ext cx="1043110" cy="294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Company Name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919013" y="1734119"/>
            <a:ext cx="1043110" cy="294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Relevance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842939" y="3198912"/>
            <a:ext cx="212514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839036" y="1734119"/>
            <a:ext cx="2156346" cy="709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036" y="1820706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2453974" y="1751107"/>
            <a:ext cx="15277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Reuters                                 1h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IBM and </a:t>
            </a:r>
            <a:r>
              <a:rPr lang="en-US" sz="1000" b="1" dirty="0">
                <a:solidFill>
                  <a:schemeClr val="bg1"/>
                </a:solidFill>
              </a:rPr>
              <a:t>AT&amp;T add to floating-rate note frenzy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036" y="2557686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453974" y="2488087"/>
            <a:ext cx="15277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Reuters                                 7h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IBM and </a:t>
            </a:r>
            <a:r>
              <a:rPr lang="en-US" sz="1000" b="1" dirty="0">
                <a:solidFill>
                  <a:schemeClr val="bg1"/>
                </a:solidFill>
              </a:rPr>
              <a:t>AT&amp;T add to floating-rate note frenzy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1842939" y="3935892"/>
            <a:ext cx="212514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036" y="3294666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453974" y="3225067"/>
            <a:ext cx="15277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Reuters                                 1d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IBM and </a:t>
            </a:r>
            <a:r>
              <a:rPr lang="en-US" sz="1000" b="1" dirty="0">
                <a:solidFill>
                  <a:schemeClr val="bg1"/>
                </a:solidFill>
              </a:rPr>
              <a:t>AT&amp;T add to floating-rate note frenzy</a:t>
            </a:r>
          </a:p>
        </p:txBody>
      </p:sp>
      <p:sp>
        <p:nvSpPr>
          <p:cNvPr id="50" name="Rounded Rectangular Callout 49"/>
          <p:cNvSpPr/>
          <p:nvPr/>
        </p:nvSpPr>
        <p:spPr>
          <a:xfrm>
            <a:off x="855445" y="4343825"/>
            <a:ext cx="2253828" cy="1501254"/>
          </a:xfrm>
          <a:prstGeom prst="wedgeRoundRectCallout">
            <a:avLst>
              <a:gd name="adj1" fmla="val 22669"/>
              <a:gd name="adj2" fmla="val -72571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The menu is placed in the left if the </a:t>
            </a:r>
            <a:r>
              <a:rPr lang="en-US" sz="1200" dirty="0" err="1" smtClean="0"/>
              <a:t>iPad</a:t>
            </a:r>
            <a:r>
              <a:rPr lang="en-US" sz="1200" dirty="0" smtClean="0"/>
              <a:t> is held horizontally; the update content is shifted to the right</a:t>
            </a:r>
          </a:p>
          <a:p>
            <a:endParaRPr lang="en-US" sz="1200" dirty="0" smtClean="0"/>
          </a:p>
          <a:p>
            <a:r>
              <a:rPr lang="en-US" sz="1200" dirty="0" smtClean="0"/>
              <a:t>If an update is selected, the menu stays on the screen</a:t>
            </a:r>
            <a:endParaRPr lang="en-US" sz="1200" dirty="0"/>
          </a:p>
        </p:txBody>
      </p:sp>
      <p:sp>
        <p:nvSpPr>
          <p:cNvPr id="139" name="Rectangle 138"/>
          <p:cNvSpPr/>
          <p:nvPr/>
        </p:nvSpPr>
        <p:spPr>
          <a:xfrm>
            <a:off x="3985146" y="1724025"/>
            <a:ext cx="3343702" cy="377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3966737" y="1832571"/>
            <a:ext cx="3891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IBM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AT&amp;T add to floating-rate note frenzy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062431" y="2163805"/>
            <a:ext cx="3162496" cy="26558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338" y="2244325"/>
            <a:ext cx="3015963" cy="249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6" name="TextBox 145"/>
          <p:cNvSpPr txBox="1"/>
          <p:nvPr/>
        </p:nvSpPr>
        <p:spPr>
          <a:xfrm>
            <a:off x="3966737" y="4846021"/>
            <a:ext cx="3372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 issued US$1bn of two-year notes at three-month Libor minus 2basis points, making it one of the very few corporates to have issued a floater inside of Libor since the credit crisis.</a:t>
            </a:r>
          </a:p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AT&amp;T, meanwhile, issued US$1.25bn of three-year floaters at 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38.5bp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999326" y="5129747"/>
            <a:ext cx="3320850" cy="3721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6925970" y="5182728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08" y="5220828"/>
            <a:ext cx="191691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Rounded Rectangle 52"/>
          <p:cNvSpPr/>
          <p:nvPr/>
        </p:nvSpPr>
        <p:spPr>
          <a:xfrm>
            <a:off x="6120603" y="5182728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267" y="5218541"/>
            <a:ext cx="208539" cy="19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Rounded Rectangle 54"/>
          <p:cNvSpPr/>
          <p:nvPr/>
        </p:nvSpPr>
        <p:spPr>
          <a:xfrm>
            <a:off x="5711170" y="5182728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5288090" y="5182728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52" y="5228196"/>
            <a:ext cx="178061" cy="19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536" y="5241587"/>
            <a:ext cx="173508" cy="16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Rounded Rectangle 61"/>
          <p:cNvSpPr/>
          <p:nvPr/>
        </p:nvSpPr>
        <p:spPr>
          <a:xfrm>
            <a:off x="6523983" y="5182728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3" name="Picture 6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213" y="5245507"/>
            <a:ext cx="216843" cy="16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140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Guideline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Same as iPhone, no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digest email for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iPad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signup as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default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Ensure consistent user experience across iPhone and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iPad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clients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Same features;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ust make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iPad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UI richer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Zite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LinkedIn, Facebook, and Twitter</a:t>
            </a:r>
          </a:p>
        </p:txBody>
      </p:sp>
    </p:spTree>
    <p:extLst>
      <p:ext uri="{BB962C8B-B14F-4D97-AF65-F5344CB8AC3E}">
        <p14:creationId xmlns:p14="http://schemas.microsoft.com/office/powerpoint/2010/main" val="159539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Company Update Details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34269" y="805217"/>
            <a:ext cx="4176215" cy="5418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20621" y="805217"/>
            <a:ext cx="4189863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975217" y="774391"/>
            <a:ext cx="4080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EXPLORING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174" y="826680"/>
            <a:ext cx="327871" cy="222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Pentagon 36"/>
          <p:cNvSpPr/>
          <p:nvPr/>
        </p:nvSpPr>
        <p:spPr>
          <a:xfrm flipH="1">
            <a:off x="2999231" y="840207"/>
            <a:ext cx="617786" cy="17813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cs typeface="Helvetica"/>
              </a:rPr>
              <a:t>Back</a:t>
            </a:r>
            <a:endParaRPr lang="en-US" sz="1200" b="1" dirty="0">
              <a:cs typeface="Helvetic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60932" y="1116734"/>
            <a:ext cx="4135904" cy="4901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70457" y="1232067"/>
            <a:ext cx="389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IBM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AT&amp;T add to floating-rate note frenzy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48454" y="5848960"/>
            <a:ext cx="4148382" cy="3721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970457" y="4918241"/>
            <a:ext cx="4058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 issued US$1bn of two-year notes at three-month Libor minus 2basis points, making it one of the very few corporates to have issued a floater inside of Libor since the credit crisis.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AT&amp;T, meanwhile, issued US$1.25bn of three-year floaters at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38.5bp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038854" y="1563300"/>
            <a:ext cx="3948800" cy="329530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13" y="1657469"/>
            <a:ext cx="3782526" cy="3132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991" y="848958"/>
            <a:ext cx="2952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6693954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392" y="5957820"/>
            <a:ext cx="191691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Rounded Rectangle 61"/>
          <p:cNvSpPr/>
          <p:nvPr/>
        </p:nvSpPr>
        <p:spPr>
          <a:xfrm>
            <a:off x="5888587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51" y="5955533"/>
            <a:ext cx="208539" cy="19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Rounded Rectangle 63"/>
          <p:cNvSpPr/>
          <p:nvPr/>
        </p:nvSpPr>
        <p:spPr>
          <a:xfrm>
            <a:off x="5479154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5056074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36" y="5965188"/>
            <a:ext cx="178061" cy="19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520" y="5978579"/>
            <a:ext cx="173508" cy="16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Rounded Rectangle 68"/>
          <p:cNvSpPr/>
          <p:nvPr/>
        </p:nvSpPr>
        <p:spPr>
          <a:xfrm>
            <a:off x="6291967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0" name="Picture 6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197" y="5982499"/>
            <a:ext cx="216843" cy="16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926492" y="820611"/>
            <a:ext cx="4183991" cy="540276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425588" y="1924338"/>
            <a:ext cx="3166281" cy="2729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Share</a:t>
            </a:r>
            <a:endParaRPr lang="en-US" sz="1200" b="1" dirty="0"/>
          </a:p>
        </p:txBody>
      </p:sp>
      <p:sp>
        <p:nvSpPr>
          <p:cNvPr id="61" name="Rounded Rectangle 60"/>
          <p:cNvSpPr/>
          <p:nvPr/>
        </p:nvSpPr>
        <p:spPr>
          <a:xfrm>
            <a:off x="3425588" y="2197295"/>
            <a:ext cx="3166281" cy="2156341"/>
          </a:xfrm>
          <a:prstGeom prst="roundRect">
            <a:avLst>
              <a:gd name="adj" fmla="val 135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830109" y="2487063"/>
            <a:ext cx="2360428" cy="29771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Chatter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830109" y="2859203"/>
            <a:ext cx="2360428" cy="29771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Twitter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830109" y="3241976"/>
            <a:ext cx="2360428" cy="29771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Facebook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482" y="3269052"/>
            <a:ext cx="2381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243" y="2529538"/>
            <a:ext cx="2286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079" y="2908644"/>
            <a:ext cx="249427" cy="206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ounded Rectangle 38"/>
          <p:cNvSpPr/>
          <p:nvPr/>
        </p:nvSpPr>
        <p:spPr>
          <a:xfrm>
            <a:off x="3830109" y="3667278"/>
            <a:ext cx="2360428" cy="29771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Edit Linked Accounts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Rectangular Callout 40"/>
          <p:cNvSpPr/>
          <p:nvPr/>
        </p:nvSpPr>
        <p:spPr>
          <a:xfrm>
            <a:off x="7761245" y="3689718"/>
            <a:ext cx="1287221" cy="458539"/>
          </a:xfrm>
          <a:prstGeom prst="wedgeRectCallout">
            <a:avLst>
              <a:gd name="adj1" fmla="val -170985"/>
              <a:gd name="adj2" fmla="val -1711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If tapped see next slide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290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Company Update Details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34269" y="805217"/>
            <a:ext cx="4176215" cy="5418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20621" y="805217"/>
            <a:ext cx="4189863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975217" y="774391"/>
            <a:ext cx="4080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Awards &amp; Certifications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174" y="826680"/>
            <a:ext cx="327871" cy="222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Pentagon 36"/>
          <p:cNvSpPr/>
          <p:nvPr/>
        </p:nvSpPr>
        <p:spPr>
          <a:xfrm flipH="1">
            <a:off x="2999231" y="840207"/>
            <a:ext cx="617786" cy="17813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cs typeface="Helvetica"/>
              </a:rPr>
              <a:t>Back</a:t>
            </a:r>
            <a:endParaRPr lang="en-US" sz="1200" b="1" dirty="0">
              <a:cs typeface="Helvetic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60932" y="1116734"/>
            <a:ext cx="4135904" cy="4901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70457" y="1232067"/>
            <a:ext cx="389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IBM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AT&amp;T add to floating-rate note frenzy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48454" y="5848960"/>
            <a:ext cx="4148382" cy="3721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970457" y="4918241"/>
            <a:ext cx="4058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 issued US$1bn of two-year notes at three-month Libor minus 2basis points, making it one of the very few corporates to have issued a floater inside of Libor since the credit crisis.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AT&amp;T, meanwhile, issued US$1.25bn of three-year floaters at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38.5bp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038854" y="1563300"/>
            <a:ext cx="3948800" cy="329530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13" y="1657469"/>
            <a:ext cx="3782526" cy="3132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991" y="848958"/>
            <a:ext cx="2952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300793" y="2978703"/>
            <a:ext cx="3427554" cy="1006784"/>
            <a:chOff x="3300792" y="2364543"/>
            <a:chExt cx="3708807" cy="1006784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3300792" y="2364543"/>
              <a:ext cx="3708807" cy="731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300792" y="2683523"/>
              <a:ext cx="3708807" cy="731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300792" y="3023768"/>
              <a:ext cx="3708807" cy="731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300792" y="3364012"/>
              <a:ext cx="3708807" cy="731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ounded Rectangle 89"/>
          <p:cNvSpPr/>
          <p:nvPr/>
        </p:nvSpPr>
        <p:spPr>
          <a:xfrm>
            <a:off x="6693954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392" y="5957820"/>
            <a:ext cx="191691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Rounded Rectangle 91"/>
          <p:cNvSpPr/>
          <p:nvPr/>
        </p:nvSpPr>
        <p:spPr>
          <a:xfrm>
            <a:off x="5888587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3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51" y="5955533"/>
            <a:ext cx="208539" cy="19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Rounded Rectangle 93"/>
          <p:cNvSpPr/>
          <p:nvPr/>
        </p:nvSpPr>
        <p:spPr>
          <a:xfrm>
            <a:off x="5479154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ounded Rectangle 94"/>
          <p:cNvSpPr/>
          <p:nvPr/>
        </p:nvSpPr>
        <p:spPr>
          <a:xfrm>
            <a:off x="5056074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36" y="5965188"/>
            <a:ext cx="178061" cy="19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520" y="5978579"/>
            <a:ext cx="173508" cy="16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Rounded Rectangle 97"/>
          <p:cNvSpPr/>
          <p:nvPr/>
        </p:nvSpPr>
        <p:spPr>
          <a:xfrm>
            <a:off x="6291967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9" name="Picture 9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197" y="5982499"/>
            <a:ext cx="216843" cy="16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926492" y="820611"/>
            <a:ext cx="4183991" cy="540276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207224" y="1883404"/>
            <a:ext cx="3630305" cy="3411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Edit Linked Accounts</a:t>
            </a:r>
            <a:endParaRPr lang="en-US" sz="1200" b="1" dirty="0"/>
          </a:p>
        </p:txBody>
      </p:sp>
      <p:sp>
        <p:nvSpPr>
          <p:cNvPr id="60" name="Rounded Rectangle 59"/>
          <p:cNvSpPr/>
          <p:nvPr/>
        </p:nvSpPr>
        <p:spPr>
          <a:xfrm>
            <a:off x="3207224" y="2210954"/>
            <a:ext cx="3630305" cy="2333761"/>
          </a:xfrm>
          <a:prstGeom prst="roundRect">
            <a:avLst>
              <a:gd name="adj" fmla="val 135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211667" y="2239084"/>
            <a:ext cx="3612214" cy="285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Connect with your social network accounts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300793" y="2562485"/>
            <a:ext cx="3441202" cy="1825760"/>
          </a:xfrm>
          <a:prstGeom prst="roundRect">
            <a:avLst>
              <a:gd name="adj" fmla="val 262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600" b="1" dirty="0" smtClean="0">
              <a:solidFill>
                <a:schemeClr val="tx1"/>
              </a:solidFill>
            </a:endParaRP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  Chatter</a:t>
            </a:r>
          </a:p>
          <a:p>
            <a:pPr>
              <a:spcBef>
                <a:spcPts val="1200"/>
              </a:spcBef>
            </a:pP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             LinkedIn		</a:t>
            </a:r>
          </a:p>
          <a:p>
            <a:pPr>
              <a:spcBef>
                <a:spcPts val="1200"/>
              </a:spcBef>
            </a:pP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             Twitter</a:t>
            </a:r>
          </a:p>
          <a:p>
            <a:pPr>
              <a:spcBef>
                <a:spcPts val="1200"/>
              </a:spcBef>
            </a:pP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             Facebook</a:t>
            </a:r>
          </a:p>
          <a:p>
            <a:pPr>
              <a:spcBef>
                <a:spcPts val="1200"/>
              </a:spcBef>
            </a:pPr>
            <a:r>
              <a:rPr lang="en-US" sz="1200" b="1" dirty="0" smtClean="0">
                <a:solidFill>
                  <a:schemeClr val="tx1"/>
                </a:solidFill>
              </a:rPr>
              <a:t>              Yammer			</a:t>
            </a:r>
          </a:p>
        </p:txBody>
      </p:sp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551" y="3692304"/>
            <a:ext cx="2381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781" y="3406336"/>
            <a:ext cx="249427" cy="206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550" y="3038000"/>
            <a:ext cx="2381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680" y="2708242"/>
            <a:ext cx="2286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695" y="4064264"/>
            <a:ext cx="2286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Oval 72"/>
          <p:cNvSpPr/>
          <p:nvPr/>
        </p:nvSpPr>
        <p:spPr>
          <a:xfrm>
            <a:off x="3370996" y="2726552"/>
            <a:ext cx="177421" cy="177421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-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3370996" y="4065171"/>
            <a:ext cx="177421" cy="177421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3370996" y="3726993"/>
            <a:ext cx="177421" cy="177421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-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6357024" y="2765016"/>
            <a:ext cx="167716" cy="117729"/>
            <a:chOff x="3533775" y="1857375"/>
            <a:chExt cx="104775" cy="109728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3533775" y="1857375"/>
              <a:ext cx="104775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3533775" y="1915897"/>
              <a:ext cx="104775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533775" y="1967103"/>
              <a:ext cx="104775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Oval 79"/>
          <p:cNvSpPr/>
          <p:nvPr/>
        </p:nvSpPr>
        <p:spPr>
          <a:xfrm>
            <a:off x="3370996" y="3396403"/>
            <a:ext cx="177421" cy="177421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-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3370996" y="3076343"/>
            <a:ext cx="177421" cy="177421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6357024" y="3413601"/>
            <a:ext cx="167716" cy="117729"/>
            <a:chOff x="3533775" y="1857375"/>
            <a:chExt cx="104775" cy="109728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3533775" y="1857375"/>
              <a:ext cx="104775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3533775" y="1915897"/>
              <a:ext cx="104775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533775" y="1967103"/>
              <a:ext cx="104775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6357024" y="3753844"/>
            <a:ext cx="167716" cy="117729"/>
            <a:chOff x="3533775" y="1857375"/>
            <a:chExt cx="104775" cy="109728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3533775" y="1857375"/>
              <a:ext cx="104775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533775" y="1915897"/>
              <a:ext cx="104775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3533775" y="1967103"/>
              <a:ext cx="104775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737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3583172" y="805217"/>
            <a:ext cx="3527312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03260" y="799366"/>
            <a:ext cx="2920621" cy="306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EXPLORING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People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507" y="859382"/>
            <a:ext cx="2952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45081" y="807521"/>
            <a:ext cx="653143" cy="54032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951374" y="821966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36" y="879899"/>
            <a:ext cx="240185" cy="21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943044" y="1062308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Companies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951374" y="1296979"/>
            <a:ext cx="623099" cy="4486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943044" y="1537321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People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183" y="1374533"/>
            <a:ext cx="266059" cy="20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Rectangle 73"/>
          <p:cNvSpPr/>
          <p:nvPr/>
        </p:nvSpPr>
        <p:spPr>
          <a:xfrm>
            <a:off x="2951374" y="1775262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943044" y="2015604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Profile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951374" y="2250276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943044" y="2490618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Settings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543" y="2295985"/>
            <a:ext cx="240869" cy="21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174" y="1818631"/>
            <a:ext cx="240355" cy="20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388" y="1289815"/>
            <a:ext cx="494414" cy="504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4092107" y="1223126"/>
            <a:ext cx="3125972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LinkedIn</a:t>
            </a:r>
          </a:p>
          <a:p>
            <a:pPr>
              <a:spcBef>
                <a:spcPts val="200"/>
              </a:spcBef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Mike Edwards has joined another company: Apple, Inc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92107" y="2070851"/>
            <a:ext cx="3125972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LinkedIn</a:t>
            </a:r>
          </a:p>
          <a:p>
            <a:pPr>
              <a:spcBef>
                <a:spcPts val="200"/>
              </a:spcBef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George Hedge has a new job title: Senior Vice President, Business development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092107" y="2880476"/>
            <a:ext cx="3125972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Crunchbase</a:t>
            </a:r>
          </a:p>
          <a:p>
            <a:pPr>
              <a:spcBef>
                <a:spcPts val="200"/>
              </a:spcBef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David Gunn has a new location: Orange County, California, United States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388" y="3794890"/>
            <a:ext cx="494414" cy="504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4092107" y="3728201"/>
            <a:ext cx="3125972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LinkedIn</a:t>
            </a:r>
          </a:p>
          <a:p>
            <a:pPr>
              <a:spcBef>
                <a:spcPts val="200"/>
              </a:spcBef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Mike Edwards has an updated profile picture on LinkedIn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92107" y="4499726"/>
            <a:ext cx="3125972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Yahoo</a:t>
            </a:r>
          </a:p>
          <a:p>
            <a:pPr>
              <a:spcBef>
                <a:spcPts val="200"/>
              </a:spcBef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Cathy London has joined another company: International Business Machines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4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388" y="5423665"/>
            <a:ext cx="494414" cy="504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4092107" y="5356976"/>
            <a:ext cx="3125972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LinkedIn</a:t>
            </a:r>
          </a:p>
          <a:p>
            <a:pPr>
              <a:spcBef>
                <a:spcPts val="200"/>
              </a:spcBef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Mike Edwards has a new location: San Francisco Bay Area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745" y="2101257"/>
            <a:ext cx="561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509" y="2906118"/>
            <a:ext cx="538162" cy="529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20" y="4720632"/>
            <a:ext cx="585409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84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3583172" y="805217"/>
            <a:ext cx="3527312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03260" y="799366"/>
            <a:ext cx="2920621" cy="306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My Profile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Profile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45081" y="807521"/>
            <a:ext cx="653143" cy="54032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951374" y="821966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36" y="879899"/>
            <a:ext cx="240185" cy="21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943044" y="1062308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Companies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951374" y="1296979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943044" y="1537321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People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183" y="1374533"/>
            <a:ext cx="266059" cy="20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Rectangle 68"/>
          <p:cNvSpPr/>
          <p:nvPr/>
        </p:nvSpPr>
        <p:spPr>
          <a:xfrm>
            <a:off x="2951374" y="1775262"/>
            <a:ext cx="623099" cy="4486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943044" y="2015604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Profile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951374" y="2250276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943044" y="2490618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Settings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543" y="2295985"/>
            <a:ext cx="240869" cy="21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174" y="1818631"/>
            <a:ext cx="240355" cy="20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Rounded Rectangle 116"/>
          <p:cNvSpPr/>
          <p:nvPr/>
        </p:nvSpPr>
        <p:spPr>
          <a:xfrm>
            <a:off x="3616656" y="1105786"/>
            <a:ext cx="3493828" cy="5076650"/>
          </a:xfrm>
          <a:prstGeom prst="roundRect">
            <a:avLst>
              <a:gd name="adj" fmla="val 12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3656880" y="1171893"/>
            <a:ext cx="318065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Carolyn Kao</a:t>
            </a:r>
          </a:p>
          <a:p>
            <a:pPr>
              <a:spcBef>
                <a:spcPts val="300"/>
              </a:spcBef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ckao@gagein.com</a:t>
            </a:r>
          </a:p>
          <a:p>
            <a:pPr>
              <a:spcBef>
                <a:spcPts val="300"/>
              </a:spcBef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&lt;Default Time Zone&gt;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656880" y="2031717"/>
            <a:ext cx="3391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Keep your profile current to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receive personalized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recommendations and gain the most value from GageIn.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616675" y="1924343"/>
            <a:ext cx="33163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3729002" y="2784158"/>
            <a:ext cx="3271873" cy="28660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Save Company Name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3729002" y="3207239"/>
            <a:ext cx="3271873" cy="28660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Save ZIP Code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3729002" y="3643968"/>
            <a:ext cx="3271873" cy="28660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Save Country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3729002" y="4067049"/>
            <a:ext cx="3271873" cy="28660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Save Job Title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573069" y="4525943"/>
            <a:ext cx="1578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Plan: Solo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61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3583172" y="805217"/>
            <a:ext cx="3527312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03260" y="799366"/>
            <a:ext cx="2920621" cy="306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My Settings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Settings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45081" y="807521"/>
            <a:ext cx="653143" cy="54032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951374" y="821966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36" y="879899"/>
            <a:ext cx="240185" cy="21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943044" y="1062308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Companies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951374" y="1296979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943044" y="1537321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People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183" y="1374533"/>
            <a:ext cx="266059" cy="20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Rectangle 110"/>
          <p:cNvSpPr/>
          <p:nvPr/>
        </p:nvSpPr>
        <p:spPr>
          <a:xfrm>
            <a:off x="2951374" y="1775262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2943044" y="2015604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Profile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951374" y="2250276"/>
            <a:ext cx="623099" cy="4486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2943044" y="2490618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Settings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543" y="2295985"/>
            <a:ext cx="240869" cy="21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174" y="1818631"/>
            <a:ext cx="240355" cy="20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Rounded Rectangle 116"/>
          <p:cNvSpPr/>
          <p:nvPr/>
        </p:nvSpPr>
        <p:spPr>
          <a:xfrm>
            <a:off x="3592217" y="1101681"/>
            <a:ext cx="3499699" cy="5086468"/>
          </a:xfrm>
          <a:prstGeom prst="roundRect">
            <a:avLst>
              <a:gd name="adj" fmla="val 12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3637604" y="1900119"/>
            <a:ext cx="3414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ABOUT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3672138" y="2174949"/>
            <a:ext cx="3345350" cy="810013"/>
          </a:xfrm>
          <a:prstGeom prst="roundRect">
            <a:avLst>
              <a:gd name="adj" fmla="val 440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Version		                  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1.1.1B</a:t>
            </a:r>
          </a:p>
          <a:p>
            <a:pPr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</a:rPr>
              <a:t>Privacy		</a:t>
            </a:r>
          </a:p>
          <a:p>
            <a:pPr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</a:rPr>
              <a:t>Terms	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672138" y="2452931"/>
            <a:ext cx="3345350" cy="246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672138" y="2708963"/>
            <a:ext cx="3345350" cy="246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3680134" y="3223730"/>
            <a:ext cx="3337524" cy="308344"/>
          </a:xfrm>
          <a:prstGeom prst="round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Logout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637604" y="1109380"/>
            <a:ext cx="32195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NOTIFICATIONS</a:t>
            </a:r>
            <a:endParaRPr 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3672138" y="1384211"/>
            <a:ext cx="3345350" cy="534482"/>
          </a:xfrm>
          <a:prstGeom prst="roundRect">
            <a:avLst>
              <a:gd name="adj" fmla="val 440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People Updates   		   &gt;</a:t>
            </a:r>
          </a:p>
          <a:p>
            <a:pPr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</a:rPr>
              <a:t>Company Happenings</a:t>
            </a: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</a:rPr>
              <a:t>	   &gt;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3672138" y="1662192"/>
            <a:ext cx="3345350" cy="246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2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580" y="1178902"/>
            <a:ext cx="1358730" cy="41904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818094" y="1931515"/>
            <a:ext cx="2333767" cy="409433"/>
          </a:xfrm>
          <a:prstGeom prst="roundRect">
            <a:avLst/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309414" y="1945162"/>
            <a:ext cx="0" cy="3957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818094" y="2436483"/>
            <a:ext cx="2333767" cy="409433"/>
          </a:xfrm>
          <a:prstGeom prst="roundRect">
            <a:avLst/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309414" y="2450130"/>
            <a:ext cx="0" cy="3957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818094" y="2955098"/>
            <a:ext cx="2333767" cy="40943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309414" y="2968745"/>
            <a:ext cx="0" cy="3957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818094" y="3487361"/>
            <a:ext cx="2333767" cy="409433"/>
          </a:xfrm>
          <a:prstGeom prst="roundRect">
            <a:avLst/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309414" y="3501008"/>
            <a:ext cx="0" cy="3957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23063" y="1977061"/>
            <a:ext cx="1910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Salesforce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818094" y="4005976"/>
            <a:ext cx="2333767" cy="409433"/>
          </a:xfrm>
          <a:prstGeom prst="roundRect">
            <a:avLst/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309414" y="4019623"/>
            <a:ext cx="0" cy="3957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36707" y="4051521"/>
            <a:ext cx="1910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Yammer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818094" y="4771525"/>
            <a:ext cx="2333767" cy="409433"/>
          </a:xfrm>
          <a:prstGeom prst="roundRect">
            <a:avLst/>
          </a:prstGeom>
          <a:solidFill>
            <a:srgbClr val="FF6600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36451" y="4839763"/>
            <a:ext cx="1910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 Log In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63502" y="4469998"/>
            <a:ext cx="2483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Or, use your email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818094" y="5331084"/>
            <a:ext cx="2333767" cy="409433"/>
          </a:xfrm>
          <a:prstGeom prst="roundRect">
            <a:avLst/>
          </a:prstGeom>
          <a:solidFill>
            <a:srgbClr val="FF6600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063747" y="5399322"/>
            <a:ext cx="1910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 Sign Up FREE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81614" y="1631266"/>
            <a:ext cx="2483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Login or Signup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901937" y="4879431"/>
            <a:ext cx="218365" cy="2047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→</a:t>
            </a:r>
          </a:p>
        </p:txBody>
      </p:sp>
      <p:sp>
        <p:nvSpPr>
          <p:cNvPr id="25" name="Oval 24"/>
          <p:cNvSpPr/>
          <p:nvPr/>
        </p:nvSpPr>
        <p:spPr>
          <a:xfrm>
            <a:off x="5901937" y="5452637"/>
            <a:ext cx="218365" cy="2047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→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36708" y="2495684"/>
            <a:ext cx="1821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LinkedIn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36707" y="2987004"/>
            <a:ext cx="1910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Facebook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36707" y="3532915"/>
            <a:ext cx="1910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Twitter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599300" y="5837475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855332" y="5837475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096733" y="5837475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345448" y="5837475"/>
            <a:ext cx="110358" cy="110359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4347114" y="5837475"/>
            <a:ext cx="110358" cy="1103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719" y="1965992"/>
            <a:ext cx="369486" cy="35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072" y="2461434"/>
            <a:ext cx="343958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195" y="2988934"/>
            <a:ext cx="3619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367" y="3512311"/>
            <a:ext cx="343959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367" y="4040452"/>
            <a:ext cx="342190" cy="329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Signup or Login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46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Oval 52"/>
          <p:cNvSpPr/>
          <p:nvPr/>
        </p:nvSpPr>
        <p:spPr>
          <a:xfrm>
            <a:off x="4531532" y="3804662"/>
            <a:ext cx="1008993" cy="93017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bg1">
                    <a:lumMod val="75000"/>
                  </a:schemeClr>
                </a:solidFill>
              </a:rPr>
              <a:t>$</a:t>
            </a:r>
            <a:endParaRPr lang="en-US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824" y="3172321"/>
            <a:ext cx="6858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172" y="3167728"/>
            <a:ext cx="663252" cy="647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943" y="4655481"/>
            <a:ext cx="627839" cy="61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Oval 56"/>
          <p:cNvSpPr/>
          <p:nvPr/>
        </p:nvSpPr>
        <p:spPr>
          <a:xfrm>
            <a:off x="3761968" y="4666683"/>
            <a:ext cx="646386" cy="59908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8" name="Picture 1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052" y="4824294"/>
            <a:ext cx="483476" cy="290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Oval 58"/>
          <p:cNvSpPr/>
          <p:nvPr/>
        </p:nvSpPr>
        <p:spPr>
          <a:xfrm>
            <a:off x="4702387" y="5789349"/>
            <a:ext cx="110358" cy="1103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4958419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5199820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5448535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4450201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3125344" y="1893906"/>
            <a:ext cx="3835021" cy="959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Take Action at the Perfect Time</a:t>
            </a:r>
          </a:p>
          <a:p>
            <a:endParaRPr lang="en-US" sz="21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Actionable sales intelligence </a:t>
            </a:r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at your fingertips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15" y="1337456"/>
            <a:ext cx="1358730" cy="419048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GageIn Intro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10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GageIn Intro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084402" y="1050878"/>
            <a:ext cx="3875964" cy="4995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584" y="3333750"/>
            <a:ext cx="2895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Oval 69"/>
          <p:cNvSpPr/>
          <p:nvPr/>
        </p:nvSpPr>
        <p:spPr>
          <a:xfrm>
            <a:off x="4688739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4944771" y="5789349"/>
            <a:ext cx="110358" cy="1103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5186172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5434887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4436553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3111982" y="1200150"/>
            <a:ext cx="3848100" cy="1653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Find New Customers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Supercharge your pipeline by finding</a:t>
            </a:r>
          </a:p>
          <a:p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prospects with an urgent need for</a:t>
            </a:r>
          </a:p>
          <a:p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your products &amp; solutions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71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GageIn Intro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084402" y="1050878"/>
            <a:ext cx="3875964" cy="4995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098334" y="1200150"/>
            <a:ext cx="3848100" cy="1653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Add New Opportunities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Continuously add new deals by capturing</a:t>
            </a:r>
          </a:p>
          <a:p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new &amp; recurring opportunities in</a:t>
            </a:r>
          </a:p>
          <a:p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target accounts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272" y="3171825"/>
            <a:ext cx="256222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Oval 13"/>
          <p:cNvSpPr/>
          <p:nvPr/>
        </p:nvSpPr>
        <p:spPr>
          <a:xfrm>
            <a:off x="4688739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944771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186172" y="5789349"/>
            <a:ext cx="110358" cy="1103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34887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436553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0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GageIn Intro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111982" y="1200150"/>
            <a:ext cx="3848100" cy="1653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Prioritize Prospects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Maximize time by prioritizing</a:t>
            </a:r>
          </a:p>
          <a:p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read-to-buy prospects &amp; stay up-to-date</a:t>
            </a:r>
          </a:p>
          <a:p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with your account base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02387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958419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199820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448535" y="5789349"/>
            <a:ext cx="110358" cy="1103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307" y="3024189"/>
            <a:ext cx="2352675" cy="1977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ounded Rectangle 24"/>
          <p:cNvSpPr/>
          <p:nvPr/>
        </p:nvSpPr>
        <p:spPr>
          <a:xfrm>
            <a:off x="4235932" y="5257800"/>
            <a:ext cx="1524000" cy="304800"/>
          </a:xfrm>
          <a:prstGeom prst="roundRect">
            <a:avLst/>
          </a:prstGeom>
          <a:solidFill>
            <a:srgbClr val="FF0000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Get Started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450201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9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Login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34269" y="805217"/>
            <a:ext cx="4176215" cy="5418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utoShape 4"/>
          <p:cNvSpPr>
            <a:spLocks/>
          </p:cNvSpPr>
          <p:nvPr/>
        </p:nvSpPr>
        <p:spPr bwMode="auto">
          <a:xfrm>
            <a:off x="3397155" y="2351779"/>
            <a:ext cx="3200400" cy="1181100"/>
          </a:xfrm>
          <a:prstGeom prst="roundRect">
            <a:avLst>
              <a:gd name="adj" fmla="val 16125"/>
            </a:avLst>
          </a:prstGeom>
          <a:solidFill>
            <a:schemeClr val="bg1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 rot="10800000" flipH="1">
            <a:off x="3409855" y="2947092"/>
            <a:ext cx="3187700" cy="1587"/>
          </a:xfrm>
          <a:prstGeom prst="line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6"/>
          <p:cNvSpPr>
            <a:spLocks/>
          </p:cNvSpPr>
          <p:nvPr/>
        </p:nvSpPr>
        <p:spPr bwMode="auto">
          <a:xfrm>
            <a:off x="3551143" y="3062979"/>
            <a:ext cx="893762" cy="3175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400">
                <a:solidFill>
                  <a:srgbClr val="676767"/>
                </a:solidFill>
                <a:latin typeface="Helvetica" charset="0"/>
                <a:ea typeface="MS PGothic" pitchFamily="34" charset="-128"/>
                <a:sym typeface="Helvetica" charset="0"/>
              </a:rPr>
              <a:t>Password</a:t>
            </a:r>
          </a:p>
        </p:txBody>
      </p:sp>
      <p:pic>
        <p:nvPicPr>
          <p:cNvPr id="31" name="Picture 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9541" y="3971499"/>
            <a:ext cx="3111500" cy="5012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2" name="Rectangle 8"/>
          <p:cNvSpPr>
            <a:spLocks/>
          </p:cNvSpPr>
          <p:nvPr/>
        </p:nvSpPr>
        <p:spPr bwMode="auto">
          <a:xfrm>
            <a:off x="4718903" y="4077205"/>
            <a:ext cx="56906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2000" b="1" dirty="0" smtClean="0">
                <a:solidFill>
                  <a:srgbClr val="FFFFFF"/>
                </a:solidFill>
                <a:ea typeface="MS PGothic" pitchFamily="34" charset="-128"/>
                <a:sym typeface="Helvetica" charset="0"/>
              </a:rPr>
              <a:t>Login</a:t>
            </a:r>
            <a:endParaRPr lang="en-US" sz="2000" b="1" dirty="0">
              <a:solidFill>
                <a:srgbClr val="FFFFFF"/>
              </a:solidFill>
              <a:ea typeface="MS PGothic" pitchFamily="34" charset="-128"/>
              <a:sym typeface="Helvetica" charset="0"/>
            </a:endParaRPr>
          </a:p>
        </p:txBody>
      </p:sp>
      <p:pic>
        <p:nvPicPr>
          <p:cNvPr id="3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203" y="4777129"/>
            <a:ext cx="4209576" cy="14421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5" name="Picture 11"/>
          <p:cNvPicPr>
            <a:picLocks noChangeAspect="1" noChangeArrowheads="1"/>
          </p:cNvPicPr>
          <p:nvPr/>
        </p:nvPicPr>
        <p:blipFill>
          <a:blip r:embed="rId5"/>
          <a:srcRect l="9090" t="7692" r="18181" b="7692"/>
          <a:stretch>
            <a:fillRect/>
          </a:stretch>
        </p:blipFill>
        <p:spPr bwMode="auto">
          <a:xfrm>
            <a:off x="3536855" y="2529579"/>
            <a:ext cx="101600" cy="27940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28" y="1506454"/>
            <a:ext cx="1358730" cy="4190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20621" y="805217"/>
            <a:ext cx="4189863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entagon 39"/>
          <p:cNvSpPr/>
          <p:nvPr/>
        </p:nvSpPr>
        <p:spPr>
          <a:xfrm flipH="1">
            <a:off x="2985583" y="853855"/>
            <a:ext cx="617786" cy="17813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cs typeface="Helvetica"/>
              </a:rPr>
              <a:t>Back</a:t>
            </a:r>
            <a:endParaRPr lang="en-US" sz="1200" b="1" dirty="0">
              <a:cs typeface="Helvetic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74831" y="799365"/>
            <a:ext cx="3871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Log In with Email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15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Signup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34269" y="805217"/>
            <a:ext cx="4176215" cy="5418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9541" y="3998793"/>
            <a:ext cx="3111500" cy="4739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2" name="Rectangle 8"/>
          <p:cNvSpPr>
            <a:spLocks/>
          </p:cNvSpPr>
          <p:nvPr/>
        </p:nvSpPr>
        <p:spPr bwMode="auto">
          <a:xfrm>
            <a:off x="4650663" y="4077205"/>
            <a:ext cx="977319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2000" b="1" dirty="0" smtClean="0">
                <a:solidFill>
                  <a:srgbClr val="FFFFFF"/>
                </a:solidFill>
                <a:ea typeface="MS PGothic" pitchFamily="34" charset="-128"/>
                <a:sym typeface="Helvetica" charset="0"/>
              </a:rPr>
              <a:t>Join Now</a:t>
            </a:r>
            <a:endParaRPr lang="en-US" sz="2000" b="1" dirty="0">
              <a:solidFill>
                <a:srgbClr val="FFFFFF"/>
              </a:solidFill>
              <a:ea typeface="MS PGothic" pitchFamily="34" charset="-128"/>
              <a:sym typeface="Helvetica" charset="0"/>
            </a:endParaRPr>
          </a:p>
        </p:txBody>
      </p:sp>
      <p:pic>
        <p:nvPicPr>
          <p:cNvPr id="3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203" y="4777129"/>
            <a:ext cx="4209576" cy="14421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28" y="1506454"/>
            <a:ext cx="1358730" cy="4190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20621" y="805217"/>
            <a:ext cx="4189863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entagon 39"/>
          <p:cNvSpPr/>
          <p:nvPr/>
        </p:nvSpPr>
        <p:spPr>
          <a:xfrm flipH="1">
            <a:off x="2985583" y="853855"/>
            <a:ext cx="617786" cy="17813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cs typeface="Helvetica"/>
              </a:rPr>
              <a:t>Back</a:t>
            </a:r>
            <a:endParaRPr lang="en-US" sz="1200" b="1" dirty="0">
              <a:cs typeface="Helvetic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74831" y="799365"/>
            <a:ext cx="3871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Join GageIn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82029" y="2045929"/>
            <a:ext cx="3550722" cy="1584381"/>
          </a:xfrm>
          <a:prstGeom prst="roundRect">
            <a:avLst>
              <a:gd name="adj" fmla="val 4405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</a:t>
            </a:r>
            <a:endParaRPr lang="en-US" sz="14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282029" y="3227091"/>
            <a:ext cx="355072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3281" y="2083327"/>
            <a:ext cx="2933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First Name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53281" y="2477519"/>
            <a:ext cx="2933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Last Name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282029" y="2828003"/>
            <a:ext cx="355072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53281" y="2868319"/>
            <a:ext cx="2933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Email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53281" y="3276159"/>
            <a:ext cx="2933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Password (6-12 characters)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3282029" y="2435512"/>
            <a:ext cx="355072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2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29200</TotalTime>
  <Words>1591</Words>
  <Application>Microsoft Office PowerPoint</Application>
  <PresentationFormat>On-screen Show (4:3)</PresentationFormat>
  <Paragraphs>356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GageIn Mobile/iPad Beta</vt:lpstr>
      <vt:lpstr>Guideline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GageIn Mobile/iPad Beta</dc:title>
  <dc:creator>lpeng</dc:creator>
  <cp:lastModifiedBy>lpeng</cp:lastModifiedBy>
  <cp:revision>154</cp:revision>
  <dcterms:created xsi:type="dcterms:W3CDTF">2013-02-21T22:48:41Z</dcterms:created>
  <dcterms:modified xsi:type="dcterms:W3CDTF">2013-03-30T02:05:53Z</dcterms:modified>
</cp:coreProperties>
</file>