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13" r:id="rId4"/>
    <p:sldId id="363" r:id="rId5"/>
    <p:sldId id="350" r:id="rId6"/>
    <p:sldId id="357" r:id="rId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0" autoAdjust="0"/>
    <p:restoredTop sz="94660"/>
  </p:normalViewPr>
  <p:slideViewPr>
    <p:cSldViewPr snapToGrid="0">
      <p:cViewPr>
        <p:scale>
          <a:sx n="70" d="100"/>
          <a:sy n="70" d="100"/>
        </p:scale>
        <p:origin x="-137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6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3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4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1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6FB8-D55C-49E3-B4F0-3C7254FACDC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GageIn Mobile/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Beta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February 2013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83" y="721936"/>
            <a:ext cx="2792386" cy="86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Guideline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as iPhone, no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digest email for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signup as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Ensure consistent user experience across iPhone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clients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Almost same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features as iPhone;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differences are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supports Sales Graph, b) UI is slightly different when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held horizontally in company update pages, people updates pages, and company update landing page, and c) most settings are popup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LinkedIn, Facebook, and Twitter</a:t>
            </a:r>
          </a:p>
        </p:txBody>
      </p:sp>
    </p:spTree>
    <p:extLst>
      <p:ext uri="{BB962C8B-B14F-4D97-AF65-F5344CB8AC3E}">
        <p14:creationId xmlns:p14="http://schemas.microsoft.com/office/powerpoint/2010/main" val="15953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52475"/>
            <a:ext cx="68199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88020" y="1441640"/>
            <a:ext cx="4853060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77386" y="1435788"/>
            <a:ext cx="486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96" y="2158445"/>
            <a:ext cx="523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78" y="2579413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477385" y="1727553"/>
            <a:ext cx="1646039" cy="377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26" y="1725282"/>
            <a:ext cx="3223300" cy="378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839294" y="1444095"/>
            <a:ext cx="653143" cy="4074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45587" y="1458539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49" y="1516472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37257" y="169888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45587" y="193355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37257" y="217389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396" y="2011106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845587" y="2411835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837257" y="2652177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45587" y="288684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837257" y="312719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56" y="2932558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87" y="2455204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472297" y="1721121"/>
            <a:ext cx="1781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EXPLORING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01660" y="1923835"/>
            <a:ext cx="1621766" cy="11557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Funding Development             </a:t>
            </a:r>
            <a:r>
              <a:rPr lang="en-US" sz="700" dirty="0" smtClean="0">
                <a:solidFill>
                  <a:schemeClr val="bg1">
                    <a:lumMod val="85000"/>
                  </a:schemeClr>
                </a:solidFill>
              </a:rPr>
              <a:t>1m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Growth &amp; Expansions</a:t>
            </a:r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               </a:t>
            </a:r>
            <a:r>
              <a:rPr lang="en-US" sz="700" dirty="0" smtClean="0">
                <a:solidFill>
                  <a:schemeClr val="bg1">
                    <a:lumMod val="85000"/>
                  </a:schemeClr>
                </a:solidFill>
              </a:rPr>
              <a:t>5d</a:t>
            </a:r>
          </a:p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Mergers &amp; Acquisitions           </a:t>
            </a:r>
            <a:r>
              <a:rPr lang="en-US" sz="700" b="1" dirty="0" smtClean="0">
                <a:solidFill>
                  <a:schemeClr val="bg1">
                    <a:lumMod val="85000"/>
                  </a:schemeClr>
                </a:solidFill>
              </a:rPr>
              <a:t>3d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New Offerings</a:t>
            </a:r>
            <a:r>
              <a:rPr lang="en-US" sz="800" b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              </a:t>
            </a:r>
            <a:r>
              <a:rPr lang="en-US" sz="700" b="1" dirty="0" smtClean="0">
                <a:solidFill>
                  <a:schemeClr val="bg1">
                    <a:lumMod val="85000"/>
                  </a:schemeClr>
                </a:solidFill>
              </a:rPr>
              <a:t>3d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Personnel Changes</a:t>
            </a:r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                    </a:t>
            </a:r>
            <a:r>
              <a:rPr lang="en-US" sz="700" dirty="0" smtClean="0">
                <a:solidFill>
                  <a:schemeClr val="bg1">
                    <a:lumMod val="85000"/>
                  </a:schemeClr>
                </a:solidFill>
              </a:rPr>
              <a:t>1d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484408" y="2389606"/>
            <a:ext cx="163039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484408" y="2173947"/>
            <a:ext cx="163039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484408" y="2829550"/>
            <a:ext cx="163039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484408" y="2613891"/>
            <a:ext cx="163039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891558" y="1755347"/>
            <a:ext cx="171483" cy="125839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01" y="1768562"/>
            <a:ext cx="104004" cy="10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Rounded Rectangular Callout 101"/>
          <p:cNvSpPr/>
          <p:nvPr/>
        </p:nvSpPr>
        <p:spPr>
          <a:xfrm>
            <a:off x="1550314" y="3603008"/>
            <a:ext cx="2095500" cy="2306472"/>
          </a:xfrm>
          <a:prstGeom prst="wedgeRoundRectCallout">
            <a:avLst>
              <a:gd name="adj1" fmla="val 19852"/>
              <a:gd name="adj2" fmla="val -711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Don’t display the menu button and o</a:t>
            </a:r>
            <a:r>
              <a:rPr lang="en-US" sz="1200" dirty="0" smtClean="0"/>
              <a:t>pen </a:t>
            </a:r>
            <a:r>
              <a:rPr lang="en-US" sz="1200" dirty="0" smtClean="0"/>
              <a:t>the menu on the left of the update stream </a:t>
            </a:r>
            <a:r>
              <a:rPr lang="en-US" sz="1200" dirty="0" smtClean="0"/>
              <a:t>automatically and keep as is if </a:t>
            </a:r>
            <a:r>
              <a:rPr lang="en-US" sz="1200" dirty="0" smtClean="0"/>
              <a:t>the </a:t>
            </a:r>
            <a:r>
              <a:rPr lang="en-US" sz="1200" dirty="0" err="1" smtClean="0"/>
              <a:t>iPad</a:t>
            </a:r>
            <a:r>
              <a:rPr lang="en-US" sz="1200" dirty="0" smtClean="0"/>
              <a:t> is held horizontally; the update stream is shifted to the </a:t>
            </a:r>
            <a:r>
              <a:rPr lang="en-US" sz="1200" dirty="0" smtClean="0"/>
              <a:t>right</a:t>
            </a:r>
          </a:p>
          <a:p>
            <a:endParaRPr lang="en-US" sz="1200" dirty="0" smtClean="0"/>
          </a:p>
          <a:p>
            <a:r>
              <a:rPr lang="en-US" sz="1200" dirty="0" smtClean="0"/>
              <a:t>Use the same design pattern for all companies and people menus </a:t>
            </a:r>
            <a:endParaRPr lang="en-US" sz="1200" dirty="0" smtClean="0"/>
          </a:p>
        </p:txBody>
      </p:sp>
      <p:sp>
        <p:nvSpPr>
          <p:cNvPr id="59" name="Rounded Rectangle 58"/>
          <p:cNvSpPr/>
          <p:nvPr/>
        </p:nvSpPr>
        <p:spPr>
          <a:xfrm>
            <a:off x="6721442" y="147716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793190" y="1505476"/>
            <a:ext cx="106154" cy="1056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/>
          <p:cNvCxnSpPr>
            <a:stCxn id="60" idx="5"/>
          </p:cNvCxnSpPr>
          <p:nvPr/>
        </p:nvCxnSpPr>
        <p:spPr>
          <a:xfrm>
            <a:off x="6883798" y="1595653"/>
            <a:ext cx="47501" cy="486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029786" y="147716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248" y="1506870"/>
            <a:ext cx="2286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Down Arrow 78"/>
          <p:cNvSpPr/>
          <p:nvPr/>
        </p:nvSpPr>
        <p:spPr>
          <a:xfrm>
            <a:off x="7140650" y="1509196"/>
            <a:ext cx="74428" cy="9569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21625" y="1719619"/>
            <a:ext cx="3207224" cy="232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lowchart: Merge 102"/>
          <p:cNvSpPr/>
          <p:nvPr/>
        </p:nvSpPr>
        <p:spPr>
          <a:xfrm>
            <a:off x="7148107" y="1805417"/>
            <a:ext cx="103367" cy="87464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10656" y="1802395"/>
            <a:ext cx="71252" cy="83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52" y="1791934"/>
            <a:ext cx="136929" cy="10758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72" y="1795092"/>
            <a:ext cx="136929" cy="97806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54" y="1795092"/>
            <a:ext cx="136929" cy="9780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638" y="1795092"/>
            <a:ext cx="136929" cy="9780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4089019" y="1714843"/>
            <a:ext cx="2980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Relevance: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74473" y="1119116"/>
            <a:ext cx="3536011" cy="5079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11416" y="1105468"/>
            <a:ext cx="3499068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5671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Quite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4429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Rather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0662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82545" y="1105469"/>
            <a:ext cx="873857" cy="29470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Fairly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07" y="859382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3633849" y="1481795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33849" y="2662009"/>
            <a:ext cx="3431970" cy="10787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633849" y="3797327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33849" y="4998425"/>
            <a:ext cx="3431970" cy="1115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91990" y="1494900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The Wall Street Journal	                          1m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Get New Features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1990" y="2675114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CBS MarketWatch		                        50m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Therese Poletti's Tech Tales: H-P back in spotlight with break-up rumors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39" y="2710642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91990" y="3821606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Forbes		                          23h ago</a:t>
            </a:r>
          </a:p>
          <a:p>
            <a:pPr>
              <a:spcBef>
                <a:spcPts val="600"/>
              </a:spcBef>
            </a:pP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IBM's 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 Gets Its First Piece Of Business In Healthcare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91990" y="5022704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Reuters		                            7d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and AT&amp;T add to floating-rate note frenzy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29" y="1549514"/>
            <a:ext cx="523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592697" y="2096712"/>
            <a:ext cx="3471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are gaining traction. Are they taking the world by storm? Probably not but that doesn’t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they shouldn’t or that Google is simply letting them go ‘as is’.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98223" y="325318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wake of Dell’s news this week that it plans to go private in a $24.4 billion LBO deal, the state of H-P’s PC business is once again a topic of debate.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8223" y="4399673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old Watson that beat Ken Jennings. Now it can fit into a desk drawer. (Credit: Getty Images via @daylife) IBM's Watson, the Jeopardy!-playing supercomputer that scored one for Team </a:t>
            </a:r>
            <a:r>
              <a:rPr lang="en-US" sz="900" dirty="0" smtClean="0"/>
              <a:t>Robot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3867018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598223" y="560077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Feb 8 (IFR) - IBM and AT&amp;T made the most of a surge </a:t>
            </a:r>
            <a:r>
              <a:rPr lang="en-US" sz="900" dirty="0" smtClean="0"/>
              <a:t>in demand for The old Watson that beat Ken Jennings. Now it can fit into a desk drawer. (Credit: Getty Images via @daylife) IBM's Watson, the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506811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6462130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533878" y="891316"/>
            <a:ext cx="106154" cy="1056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stCxn id="66" idx="5"/>
          </p:cNvCxnSpPr>
          <p:nvPr/>
        </p:nvCxnSpPr>
        <p:spPr>
          <a:xfrm>
            <a:off x="6624486" y="981493"/>
            <a:ext cx="47501" cy="486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770474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36" y="892710"/>
            <a:ext cx="2286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Down Arrow 78"/>
          <p:cNvSpPr/>
          <p:nvPr/>
        </p:nvSpPr>
        <p:spPr>
          <a:xfrm>
            <a:off x="6881338" y="895036"/>
            <a:ext cx="74428" cy="9569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03009" y="1119116"/>
            <a:ext cx="3493827" cy="28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28" y="1218718"/>
            <a:ext cx="136929" cy="10758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48" y="1221876"/>
            <a:ext cx="136929" cy="9780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30" y="1221876"/>
            <a:ext cx="136929" cy="9780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14" y="1221876"/>
            <a:ext cx="136929" cy="97806"/>
          </a:xfrm>
          <a:prstGeom prst="rect">
            <a:avLst/>
          </a:prstGeom>
        </p:spPr>
      </p:pic>
      <p:sp>
        <p:nvSpPr>
          <p:cNvPr id="94" name="Flowchart: Merge 93"/>
          <p:cNvSpPr/>
          <p:nvPr/>
        </p:nvSpPr>
        <p:spPr>
          <a:xfrm>
            <a:off x="6943396" y="1232212"/>
            <a:ext cx="103367" cy="87464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34269" y="805218"/>
            <a:ext cx="4176215" cy="5390866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193576" y="1255596"/>
            <a:ext cx="3630305" cy="3411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Choose Agents</a:t>
            </a:r>
            <a:endParaRPr lang="en-US" sz="12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3193576" y="1583146"/>
            <a:ext cx="3630305" cy="4503758"/>
          </a:xfrm>
          <a:prstGeom prst="roundRect">
            <a:avLst>
              <a:gd name="adj" fmla="val 135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6114196" y="1337483"/>
            <a:ext cx="600502" cy="17741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Done</a:t>
            </a:r>
            <a:endParaRPr lang="en-US" sz="11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372597" y="2100907"/>
            <a:ext cx="387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 AGENTS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409987" y="1789089"/>
            <a:ext cx="3195529" cy="4070558"/>
            <a:chOff x="3409987" y="1666257"/>
            <a:chExt cx="3714157" cy="4070558"/>
          </a:xfrm>
        </p:grpSpPr>
        <p:sp>
          <p:nvSpPr>
            <p:cNvPr id="99" name="Rounded Rectangle 98"/>
            <p:cNvSpPr/>
            <p:nvPr/>
          </p:nvSpPr>
          <p:spPr>
            <a:xfrm>
              <a:off x="3409987" y="2205486"/>
              <a:ext cx="3708807" cy="384062"/>
            </a:xfrm>
            <a:prstGeom prst="roundRect">
              <a:avLst>
                <a:gd name="adj" fmla="val 354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Cloud </a:t>
              </a:r>
              <a:r>
                <a:rPr lang="en-US" sz="1050" dirty="0">
                  <a:solidFill>
                    <a:schemeClr val="tx1"/>
                  </a:solidFill>
                </a:rPr>
                <a:t>Computing</a:t>
              </a:r>
            </a:p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cloud computing, "big data", SaaS, "...</a:t>
              </a:r>
            </a:p>
            <a:p>
              <a:r>
                <a:rPr lang="en-US" sz="1200" b="1" dirty="0" smtClean="0">
                  <a:solidFill>
                    <a:schemeClr val="tx1"/>
                  </a:solidFill>
                </a:rPr>
                <a:t>		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411952" y="1666257"/>
              <a:ext cx="3712192" cy="245659"/>
            </a:xfrm>
            <a:prstGeom prst="round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 Add Agent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409987" y="2906648"/>
              <a:ext cx="3708807" cy="2830167"/>
            </a:xfrm>
            <a:prstGeom prst="roundRect">
              <a:avLst>
                <a:gd name="adj" fmla="val 354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Awards </a:t>
              </a:r>
              <a:r>
                <a:rPr lang="en-US" sz="1050" dirty="0">
                  <a:solidFill>
                    <a:schemeClr val="tx1"/>
                  </a:solidFill>
                </a:rPr>
                <a:t>&amp; Certifications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Business Challenges	                                            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Funding </a:t>
              </a:r>
              <a:r>
                <a:rPr lang="en-US" sz="1050" dirty="0">
                  <a:solidFill>
                    <a:schemeClr val="tx1"/>
                  </a:solidFill>
                </a:rPr>
                <a:t>Development		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Growth &amp; Expansion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Hiring &amp; Recruiting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Litigations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Mergers &amp; Acquisitions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New Contracts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New Offerings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Partnerships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Personnel Changes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Real Estate Transactions</a:t>
              </a: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3409987" y="3158726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409987" y="3617341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409987" y="3392302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409987" y="3862838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409987" y="4094687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409987" y="4329551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409987" y="4582666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409987" y="4796264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409987" y="5049379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409987" y="5284243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409987" y="5507527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3372597" y="2805085"/>
            <a:ext cx="387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PREDEFINED AGENTS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5217" y="774391"/>
            <a:ext cx="408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Awards &amp; Certifications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74" y="826680"/>
            <a:ext cx="327871" cy="22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Pentagon 36"/>
          <p:cNvSpPr/>
          <p:nvPr/>
        </p:nvSpPr>
        <p:spPr>
          <a:xfrm flipH="1">
            <a:off x="2999231" y="840207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0932" y="1116734"/>
            <a:ext cx="4135904" cy="4901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0457" y="1232067"/>
            <a:ext cx="38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8454" y="5848960"/>
            <a:ext cx="4148382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6939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92" y="5957820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588858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51" y="5955533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970457" y="4918241"/>
            <a:ext cx="405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8854" y="1563300"/>
            <a:ext cx="3948800" cy="32953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13" y="1657469"/>
            <a:ext cx="3782526" cy="31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54791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505607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36" y="5965188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0" y="5978579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629196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97" y="5982499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6492195" y="849489"/>
            <a:ext cx="531968" cy="180754"/>
          </a:xfrm>
          <a:prstGeom prst="rect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Merge 30"/>
          <p:cNvSpPr/>
          <p:nvPr/>
        </p:nvSpPr>
        <p:spPr>
          <a:xfrm>
            <a:off x="6855403" y="900696"/>
            <a:ext cx="97649" cy="82592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586190" y="900696"/>
            <a:ext cx="83700" cy="825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>
            <a:stCxn id="28" idx="0"/>
            <a:endCxn id="28" idx="2"/>
          </p:cNvCxnSpPr>
          <p:nvPr/>
        </p:nvCxnSpPr>
        <p:spPr>
          <a:xfrm>
            <a:off x="6758179" y="849489"/>
            <a:ext cx="0" cy="18075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2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52475"/>
            <a:ext cx="68199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856096" y="1441640"/>
            <a:ext cx="548498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10306" y="1435788"/>
            <a:ext cx="518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Pentagon 78"/>
          <p:cNvSpPr/>
          <p:nvPr/>
        </p:nvSpPr>
        <p:spPr>
          <a:xfrm flipH="1">
            <a:off x="1890208" y="1492030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28707" y="1726575"/>
            <a:ext cx="2132171" cy="37835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883918" y="1734119"/>
            <a:ext cx="1043110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Name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19013" y="1734119"/>
            <a:ext cx="1043110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Relevance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842939" y="3198912"/>
            <a:ext cx="21251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839036" y="1734119"/>
            <a:ext cx="2156346" cy="709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36" y="182070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453974" y="175110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1h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36" y="255768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453974" y="248808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7h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842939" y="3935892"/>
            <a:ext cx="21251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36" y="329466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453974" y="322506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1d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sp>
        <p:nvSpPr>
          <p:cNvPr id="50" name="Rounded Rectangular Callout 49"/>
          <p:cNvSpPr/>
          <p:nvPr/>
        </p:nvSpPr>
        <p:spPr>
          <a:xfrm>
            <a:off x="855445" y="4343825"/>
            <a:ext cx="2253828" cy="1374587"/>
          </a:xfrm>
          <a:prstGeom prst="wedgeRoundRectCallout">
            <a:avLst>
              <a:gd name="adj1" fmla="val 23880"/>
              <a:gd name="adj2" fmla="val -83493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Don’t display the upward and downward arrows and instead display the corresponding update stream  and keep as is </a:t>
            </a:r>
            <a:r>
              <a:rPr lang="en-US" sz="1200" dirty="0" smtClean="0"/>
              <a:t>if the </a:t>
            </a:r>
            <a:r>
              <a:rPr lang="en-US" sz="1200" dirty="0" err="1" smtClean="0"/>
              <a:t>iPad</a:t>
            </a:r>
            <a:r>
              <a:rPr lang="en-US" sz="1200" dirty="0" smtClean="0"/>
              <a:t> is held horizontally; the update content is shifted to the </a:t>
            </a:r>
            <a:r>
              <a:rPr lang="en-US" sz="1200" dirty="0" smtClean="0"/>
              <a:t>right</a:t>
            </a:r>
            <a:endParaRPr lang="en-US" sz="1200" dirty="0" smtClean="0"/>
          </a:p>
        </p:txBody>
      </p:sp>
      <p:sp>
        <p:nvSpPr>
          <p:cNvPr id="139" name="Rectangle 138"/>
          <p:cNvSpPr/>
          <p:nvPr/>
        </p:nvSpPr>
        <p:spPr>
          <a:xfrm>
            <a:off x="3985146" y="1724025"/>
            <a:ext cx="3343702" cy="377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966737" y="1832571"/>
            <a:ext cx="389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062431" y="2163805"/>
            <a:ext cx="3162496" cy="26558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338" y="2244325"/>
            <a:ext cx="3015963" cy="249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3966737" y="4846021"/>
            <a:ext cx="337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999326" y="5129747"/>
            <a:ext cx="3320850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92597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08" y="5220828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ounded Rectangle 52"/>
          <p:cNvSpPr/>
          <p:nvPr/>
        </p:nvSpPr>
        <p:spPr>
          <a:xfrm>
            <a:off x="6120603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267" y="5218541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ounded Rectangle 54"/>
          <p:cNvSpPr/>
          <p:nvPr/>
        </p:nvSpPr>
        <p:spPr>
          <a:xfrm>
            <a:off x="571117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528809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52" y="5228196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536" y="5241587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ounded Rectangle 61"/>
          <p:cNvSpPr/>
          <p:nvPr/>
        </p:nvSpPr>
        <p:spPr>
          <a:xfrm>
            <a:off x="6523983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13" y="5245507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4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30320</TotalTime>
  <Words>556</Words>
  <Application>Microsoft Office PowerPoint</Application>
  <PresentationFormat>On-screen Show (4:3)</PresentationFormat>
  <Paragraphs>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GageIn Mobile/iPad Beta</vt:lpstr>
      <vt:lpstr>Guideline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GageIn Mobile/iPad Beta</dc:title>
  <dc:creator>lpeng</dc:creator>
  <cp:lastModifiedBy>lpeng</cp:lastModifiedBy>
  <cp:revision>168</cp:revision>
  <cp:lastPrinted>2013-04-09T19:26:47Z</cp:lastPrinted>
  <dcterms:created xsi:type="dcterms:W3CDTF">2013-02-21T22:48:41Z</dcterms:created>
  <dcterms:modified xsi:type="dcterms:W3CDTF">2013-04-23T20:22:02Z</dcterms:modified>
</cp:coreProperties>
</file>