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631" r:id="rId11"/>
    <p:sldId id="632" r:id="rId12"/>
    <p:sldId id="633" r:id="rId13"/>
    <p:sldId id="634" r:id="rId14"/>
    <p:sldId id="685" r:id="rId15"/>
    <p:sldId id="686" r:id="rId16"/>
    <p:sldId id="687" r:id="rId17"/>
    <p:sldId id="688" r:id="rId18"/>
    <p:sldId id="638" r:id="rId19"/>
    <p:sldId id="695" r:id="rId20"/>
    <p:sldId id="696" r:id="rId21"/>
    <p:sldId id="689" r:id="rId22"/>
    <p:sldId id="637" r:id="rId23"/>
    <p:sldId id="690" r:id="rId24"/>
    <p:sldId id="640" r:id="rId25"/>
    <p:sldId id="652" r:id="rId26"/>
    <p:sldId id="642" r:id="rId27"/>
    <p:sldId id="653" r:id="rId28"/>
    <p:sldId id="654" r:id="rId29"/>
    <p:sldId id="645" r:id="rId30"/>
    <p:sldId id="655" r:id="rId31"/>
    <p:sldId id="647" r:id="rId32"/>
    <p:sldId id="656" r:id="rId33"/>
    <p:sldId id="657" r:id="rId34"/>
    <p:sldId id="658" r:id="rId35"/>
    <p:sldId id="659" r:id="rId36"/>
    <p:sldId id="669" r:id="rId37"/>
    <p:sldId id="670" r:id="rId38"/>
    <p:sldId id="671" r:id="rId39"/>
    <p:sldId id="672" r:id="rId40"/>
    <p:sldId id="673" r:id="rId41"/>
    <p:sldId id="674" r:id="rId42"/>
    <p:sldId id="675" r:id="rId43"/>
    <p:sldId id="676" r:id="rId44"/>
    <p:sldId id="677" r:id="rId45"/>
    <p:sldId id="678" r:id="rId46"/>
    <p:sldId id="679" r:id="rId47"/>
    <p:sldId id="680" r:id="rId48"/>
    <p:sldId id="681" r:id="rId49"/>
    <p:sldId id="682" r:id="rId50"/>
    <p:sldId id="697" r:id="rId51"/>
    <p:sldId id="698" r:id="rId52"/>
    <p:sldId id="699" r:id="rId53"/>
    <p:sldId id="626" r:id="rId54"/>
    <p:sldId id="627" r:id="rId55"/>
    <p:sldId id="660" r:id="rId56"/>
    <p:sldId id="661" r:id="rId57"/>
    <p:sldId id="662" r:id="rId58"/>
    <p:sldId id="700" r:id="rId59"/>
    <p:sldId id="701" r:id="rId60"/>
    <p:sldId id="629" r:id="rId61"/>
    <p:sldId id="691" r:id="rId62"/>
    <p:sldId id="693" r:id="rId63"/>
    <p:sldId id="663" r:id="rId64"/>
    <p:sldId id="702" r:id="rId65"/>
    <p:sldId id="703" r:id="rId66"/>
    <p:sldId id="692" r:id="rId67"/>
    <p:sldId id="694" r:id="rId68"/>
    <p:sldId id="504" r:id="rId69"/>
    <p:sldId id="664" r:id="rId70"/>
    <p:sldId id="510" r:id="rId71"/>
    <p:sldId id="511" r:id="rId72"/>
    <p:sldId id="513" r:id="rId73"/>
    <p:sldId id="506" r:id="rId74"/>
    <p:sldId id="704" r:id="rId75"/>
    <p:sldId id="705" r:id="rId76"/>
    <p:sldId id="332" r:id="rId77"/>
    <p:sldId id="377" r:id="rId78"/>
    <p:sldId id="618" r:id="rId79"/>
    <p:sldId id="376" r:id="rId80"/>
    <p:sldId id="378" r:id="rId81"/>
    <p:sldId id="374" r:id="rId82"/>
    <p:sldId id="527" r:id="rId83"/>
    <p:sldId id="380" r:id="rId84"/>
    <p:sldId id="382" r:id="rId85"/>
    <p:sldId id="384" r:id="rId86"/>
    <p:sldId id="528" r:id="rId87"/>
    <p:sldId id="619" r:id="rId88"/>
    <p:sldId id="529" r:id="rId89"/>
    <p:sldId id="575" r:id="rId90"/>
    <p:sldId id="684" r:id="rId91"/>
    <p:sldId id="683" r:id="rId92"/>
    <p:sldId id="576" r:id="rId93"/>
    <p:sldId id="577" r:id="rId94"/>
    <p:sldId id="578" r:id="rId95"/>
    <p:sldId id="579" r:id="rId96"/>
    <p:sldId id="580" r:id="rId97"/>
    <p:sldId id="581" r:id="rId98"/>
    <p:sldId id="582" r:id="rId99"/>
    <p:sldId id="583" r:id="rId100"/>
    <p:sldId id="584" r:id="rId101"/>
    <p:sldId id="585" r:id="rId102"/>
    <p:sldId id="586" r:id="rId103"/>
    <p:sldId id="587" r:id="rId104"/>
    <p:sldId id="588" r:id="rId105"/>
    <p:sldId id="589" r:id="rId106"/>
    <p:sldId id="590" r:id="rId107"/>
    <p:sldId id="574" r:id="rId108"/>
    <p:sldId id="665" r:id="rId109"/>
    <p:sldId id="606" r:id="rId110"/>
    <p:sldId id="607" r:id="rId111"/>
    <p:sldId id="608" r:id="rId112"/>
    <p:sldId id="609" r:id="rId113"/>
    <p:sldId id="610" r:id="rId114"/>
    <p:sldId id="611" r:id="rId115"/>
    <p:sldId id="612" r:id="rId116"/>
    <p:sldId id="613" r:id="rId117"/>
    <p:sldId id="668" r:id="rId118"/>
    <p:sldId id="552" r:id="rId119"/>
    <p:sldId id="553" r:id="rId120"/>
    <p:sldId id="554" r:id="rId121"/>
    <p:sldId id="555" r:id="rId12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66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67673" autoAdjust="0"/>
  </p:normalViewPr>
  <p:slideViewPr>
    <p:cSldViewPr snapToGrid="0">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69.png"/><Relationship Id="rId4" Type="http://schemas.openxmlformats.org/officeDocument/2006/relationships/image" Target="../media/image38.png"/></Relationships>
</file>

<file path=ppt/slides/_rels/slide1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69.png"/><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79.png"/><Relationship Id="rId4" Type="http://schemas.openxmlformats.org/officeDocument/2006/relationships/image" Target="../media/image38.png"/></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69.png"/><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69.png"/><Relationship Id="rId4" Type="http://schemas.openxmlformats.org/officeDocument/2006/relationships/image" Target="../media/image38.png"/></Relationships>
</file>

<file path=ppt/slides/_rels/slide10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69.png"/><Relationship Id="rId4" Type="http://schemas.openxmlformats.org/officeDocument/2006/relationships/image" Target="../media/image38.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0.png"/><Relationship Id="rId4" Type="http://schemas.openxmlformats.org/officeDocument/2006/relationships/image" Target="../media/image28.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2.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29.png"/></Relationships>
</file>

<file path=ppt/slides/_rels/slide5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41.pn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2.png"/></Relationships>
</file>

<file path=ppt/slides/_rels/slide5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41.pn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31.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41.pn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2.png"/></Relationships>
</file>

<file path=ppt/slides/_rels/slide5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41.pn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22.png"/><Relationship Id="rId9" Type="http://schemas.openxmlformats.org/officeDocument/2006/relationships/image" Target="../media/image45.png"/></Relationships>
</file>

<file path=ppt/slides/_rels/slide6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6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22.png"/><Relationship Id="rId9" Type="http://schemas.openxmlformats.org/officeDocument/2006/relationships/image" Target="../media/image45.png"/></Relationships>
</file>

<file path=ppt/slides/_rels/slide6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6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22.png"/><Relationship Id="rId9" Type="http://schemas.openxmlformats.org/officeDocument/2006/relationships/image" Target="../media/image45.png"/></Relationships>
</file>

<file path=ppt/slides/_rels/slide6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12" Type="http://schemas.openxmlformats.org/officeDocument/2006/relationships/image" Target="../media/image26.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22.png"/><Relationship Id="rId9"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5.png"/></Relationships>
</file>

<file path=ppt/slides/_rels/slide7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png"/><Relationship Id="rId7" Type="http://schemas.openxmlformats.org/officeDocument/2006/relationships/image" Target="../media/image25.png"/><Relationship Id="rId12" Type="http://schemas.openxmlformats.org/officeDocument/2006/relationships/image" Target="../media/image26.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22.png"/><Relationship Id="rId9" Type="http://schemas.openxmlformats.org/officeDocument/2006/relationships/image" Target="../media/image45.png"/></Relationships>
</file>

<file path=ppt/slides/_rels/slide7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23.png"/><Relationship Id="rId2" Type="http://schemas.openxmlformats.org/officeDocument/2006/relationships/image" Target="../media/image37.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10.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38.png"/><Relationship Id="rId9" Type="http://schemas.openxmlformats.org/officeDocument/2006/relationships/image" Target="../media/image53.png"/><Relationship Id="rId14" Type="http://schemas.openxmlformats.org/officeDocument/2006/relationships/image" Target="../media/image58.png"/></Relationships>
</file>

<file path=ppt/slides/_rels/slide7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10.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38.png"/><Relationship Id="rId9" Type="http://schemas.openxmlformats.org/officeDocument/2006/relationships/image" Target="../media/image53.png"/><Relationship Id="rId14" Type="http://schemas.openxmlformats.org/officeDocument/2006/relationships/image" Target="../media/image58.png"/></Relationships>
</file>

<file path=ppt/slides/_rels/slide7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23.png"/><Relationship Id="rId2" Type="http://schemas.openxmlformats.org/officeDocument/2006/relationships/image" Target="../media/image37.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10.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38.png"/><Relationship Id="rId9" Type="http://schemas.openxmlformats.org/officeDocument/2006/relationships/image" Target="../media/image53.png"/><Relationship Id="rId14" Type="http://schemas.openxmlformats.org/officeDocument/2006/relationships/image" Target="../media/image58.png"/></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8.png"/></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65.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57.png"/><Relationship Id="rId4" Type="http://schemas.openxmlformats.org/officeDocument/2006/relationships/image" Target="../media/image38.png"/><Relationship Id="rId9" Type="http://schemas.openxmlformats.org/officeDocument/2006/relationships/image" Target="../media/image56.png"/><Relationship Id="rId14" Type="http://schemas.openxmlformats.org/officeDocument/2006/relationships/image" Target="../media/image23.png"/></Relationships>
</file>

<file path=ppt/slides/_rels/slide8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65.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57.png"/><Relationship Id="rId4" Type="http://schemas.openxmlformats.org/officeDocument/2006/relationships/image" Target="../media/image38.png"/><Relationship Id="rId9" Type="http://schemas.openxmlformats.org/officeDocument/2006/relationships/image" Target="../media/image56.png"/><Relationship Id="rId14" Type="http://schemas.openxmlformats.org/officeDocument/2006/relationships/image" Target="../media/image23.png"/></Relationships>
</file>

<file path=ppt/slides/_rels/slide8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51.png"/><Relationship Id="rId12" Type="http://schemas.openxmlformats.org/officeDocument/2006/relationships/image" Target="../media/image65.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57.png"/><Relationship Id="rId4" Type="http://schemas.openxmlformats.org/officeDocument/2006/relationships/image" Target="../media/image38.png"/><Relationship Id="rId9" Type="http://schemas.openxmlformats.org/officeDocument/2006/relationships/image" Target="../media/image56.png"/><Relationship Id="rId14"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4.png"/><Relationship Id="rId4" Type="http://schemas.openxmlformats.org/officeDocument/2006/relationships/image" Target="../media/image67.png"/></Relationships>
</file>

<file path=ppt/slides/_rels/slide8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36.png"/><Relationship Id="rId7" Type="http://schemas.openxmlformats.org/officeDocument/2006/relationships/image" Target="../media/image7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38.png"/><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36.png"/><Relationship Id="rId7" Type="http://schemas.openxmlformats.org/officeDocument/2006/relationships/image" Target="../media/image70.png"/><Relationship Id="rId12" Type="http://schemas.openxmlformats.org/officeDocument/2006/relationships/image" Target="../media/image57.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3.png"/><Relationship Id="rId5" Type="http://schemas.openxmlformats.org/officeDocument/2006/relationships/image" Target="../media/image68.png"/><Relationship Id="rId10" Type="http://schemas.openxmlformats.org/officeDocument/2006/relationships/image" Target="../media/image56.png"/><Relationship Id="rId4" Type="http://schemas.openxmlformats.org/officeDocument/2006/relationships/image" Target="../media/image38.png"/><Relationship Id="rId9" Type="http://schemas.openxmlformats.org/officeDocument/2006/relationships/image" Target="../media/image72.png"/></Relationships>
</file>

<file path=ppt/slides/_rels/slide9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36.png"/><Relationship Id="rId7" Type="http://schemas.openxmlformats.org/officeDocument/2006/relationships/image" Target="../media/image5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38.png"/><Relationship Id="rId9" Type="http://schemas.openxmlformats.org/officeDocument/2006/relationships/image" Target="../media/image74.png"/></Relationships>
</file>

<file path=ppt/slides/_rels/slide9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69.png"/><Relationship Id="rId4" Type="http://schemas.openxmlformats.org/officeDocument/2006/relationships/image" Target="../media/image38.png"/></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69.png"/><Relationship Id="rId4" Type="http://schemas.openxmlformats.org/officeDocument/2006/relationships/image" Target="../media/image38.png"/></Relationships>
</file>

<file path=ppt/slides/_rels/slide9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77.jpeg"/><Relationship Id="rId5" Type="http://schemas.openxmlformats.org/officeDocument/2006/relationships/image" Target="../media/image69.png"/><Relationship Id="rId4" Type="http://schemas.openxmlformats.org/officeDocument/2006/relationships/image" Target="../media/image38.png"/></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69.png"/><Relationship Id="rId4" Type="http://schemas.openxmlformats.org/officeDocument/2006/relationships/image" Target="../media/image38.png"/></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69.png"/><Relationship Id="rId4" Type="http://schemas.openxmlformats.org/officeDocument/2006/relationships/image" Target="../media/image38.png"/></Relationships>
</file>

<file path=ppt/slides/_rels/slide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6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15904" y="1771671"/>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a:t>
            </a:r>
          </a:p>
          <a:p>
            <a:r>
              <a:rPr lang="en-US" sz="1050" dirty="0" smtClean="0">
                <a:solidFill>
                  <a:schemeClr val="bg1">
                    <a:lumMod val="50000"/>
                  </a:schemeClr>
                </a:solidFill>
              </a:rPr>
              <a:t>www.ibm.com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087" y="2151731"/>
            <a:ext cx="3616657" cy="26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994" y="2132538"/>
            <a:ext cx="3292300" cy="33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738664"/>
          </a:xfrm>
          <a:prstGeom prst="rect">
            <a:avLst/>
          </a:prstGeom>
        </p:spPr>
        <p:txBody>
          <a:bodyPr wrap="square">
            <a:spAutoFit/>
          </a:bodyPr>
          <a:lstStyle/>
          <a:p>
            <a:r>
              <a:rPr lang="en-US" sz="1050" dirty="0" smtClean="0">
                <a:solidFill>
                  <a:schemeClr val="bg1">
                    <a:lumMod val="50000"/>
                  </a:schemeClr>
                </a:solidFill>
              </a:rPr>
              <a:t>You </a:t>
            </a:r>
            <a:r>
              <a:rPr lang="en-US" sz="1050" dirty="0">
                <a:solidFill>
                  <a:schemeClr val="bg1">
                    <a:lumMod val="50000"/>
                  </a:schemeClr>
                </a:solidFill>
              </a:rPr>
              <a:t>can enter multiple keywords in the field. A space is treated as AND, a comma is treated as OR. Use double-quotes if you want an exact match. To exclude certain keywords from your filter, use a "-“.</a:t>
            </a: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666951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67" name="Rounded Rectangle 66"/>
          <p:cNvSpPr/>
          <p:nvPr/>
        </p:nvSpPr>
        <p:spPr>
          <a:xfrm>
            <a:off x="2713939" y="231660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68" name="TextBox 67"/>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69" name="Rounded Rectangle 68"/>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0" name="Rounded Rectangle 69"/>
          <p:cNvSpPr/>
          <p:nvPr/>
        </p:nvSpPr>
        <p:spPr>
          <a:xfrm>
            <a:off x="2715904" y="1777379"/>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2713939" y="301777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81" name="Straight Connector 80"/>
          <p:cNvCxnSpPr/>
          <p:nvPr/>
        </p:nvCxnSpPr>
        <p:spPr>
          <a:xfrm>
            <a:off x="2713939" y="326984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7284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713939" y="350342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6127845" y="449103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86" name="Straight Connector 85"/>
          <p:cNvCxnSpPr/>
          <p:nvPr/>
        </p:nvCxnSpPr>
        <p:spPr>
          <a:xfrm>
            <a:off x="2713939" y="397396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713939" y="420580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713939" y="444067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13939" y="469378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713939" y="490738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713939" y="516050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6127845" y="495377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93" name="Straight Connector 92"/>
          <p:cNvCxnSpPr/>
          <p:nvPr/>
        </p:nvCxnSpPr>
        <p:spPr>
          <a:xfrm>
            <a:off x="2713939" y="539536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6127845" y="54235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5" name="Rounded Rectangle 94"/>
          <p:cNvSpPr/>
          <p:nvPr/>
        </p:nvSpPr>
        <p:spPr>
          <a:xfrm>
            <a:off x="6127845" y="354845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96" name="Straight Connector 95"/>
          <p:cNvCxnSpPr/>
          <p:nvPr/>
        </p:nvCxnSpPr>
        <p:spPr>
          <a:xfrm>
            <a:off x="2713939" y="561864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6127845" y="402320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TextBox 97"/>
          <p:cNvSpPr txBox="1"/>
          <p:nvPr/>
        </p:nvSpPr>
        <p:spPr>
          <a:xfrm>
            <a:off x="2676549" y="279337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99" name="Rounded Rectangle 98"/>
          <p:cNvSpPr/>
          <p:nvPr/>
        </p:nvSpPr>
        <p:spPr>
          <a:xfrm>
            <a:off x="6127845" y="377865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1" name="Rectangle 30"/>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3" name="Rounded Rectangle 32"/>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Tree>
    <p:extLst>
      <p:ext uri="{BB962C8B-B14F-4D97-AF65-F5344CB8AC3E}">
        <p14:creationId xmlns:p14="http://schemas.microsoft.com/office/powerpoint/2010/main" val="410090139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areas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areas are selected by default</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928047"/>
            <a:ext cx="1555844" cy="69603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5" name="Rectangular Callout 4"/>
          <p:cNvSpPr/>
          <p:nvPr/>
        </p:nvSpPr>
        <p:spPr>
          <a:xfrm>
            <a:off x="937444" y="286010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company profile</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a:t>
            </a:r>
            <a:r>
              <a:rPr lang="en-US" sz="1200" dirty="0" smtClean="0">
                <a:solidFill>
                  <a:schemeClr val="bg1"/>
                </a:solidFill>
              </a:rPr>
              <a:t>display all</a:t>
            </a:r>
            <a:r>
              <a:rPr lang="en-US" sz="1200" dirty="0" smtClean="0">
                <a:solidFill>
                  <a:schemeClr val="bg1"/>
                </a:solidFill>
              </a:rPr>
              <a:t> </a:t>
            </a:r>
            <a:r>
              <a:rPr lang="en-US" sz="1200" dirty="0" smtClean="0">
                <a:solidFill>
                  <a:schemeClr val="bg1"/>
                </a:solidFill>
              </a:rPr>
              <a:t>agent </a:t>
            </a:r>
            <a:r>
              <a:rPr lang="en-US" sz="1200" dirty="0" smtClean="0">
                <a:solidFill>
                  <a:schemeClr val="bg1"/>
                </a:solidFill>
              </a:rPr>
              <a:t>updates</a:t>
            </a:r>
            <a:endParaRPr lang="en-US" sz="1200" dirty="0">
              <a:solidFill>
                <a:schemeClr val="bg1"/>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Tree>
    <p:extLst>
      <p:ext uri="{BB962C8B-B14F-4D97-AF65-F5344CB8AC3E}">
        <p14:creationId xmlns:p14="http://schemas.microsoft.com/office/powerpoint/2010/main" val="211438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ectangle 26"/>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8" name="Rectangle 2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30" name="Rectangle 2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1" name="Straight Connector 3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t>
            </a:r>
            <a:r>
              <a:rPr lang="en-US" sz="1200" dirty="0" smtClean="0"/>
              <a:t>agents </a:t>
            </a:r>
            <a:r>
              <a:rPr lang="en-US" sz="1200" dirty="0" smtClean="0"/>
              <a:t>right after signup</a:t>
            </a:r>
            <a:endParaRPr lang="en-US" sz="1200" dirty="0"/>
          </a:p>
        </p:txBody>
      </p:sp>
      <p:cxnSp>
        <p:nvCxnSpPr>
          <p:cNvPr id="37" name="Straight Connector 3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660072" y="2917967"/>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47" name="Straight Connector 46"/>
          <p:cNvCxnSpPr/>
          <p:nvPr/>
        </p:nvCxnSpPr>
        <p:spPr>
          <a:xfrm>
            <a:off x="2648196" y="320545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133120" y="2964793"/>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5204868" y="2993108"/>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a:stCxn id="49" idx="5"/>
          </p:cNvCxnSpPr>
          <p:nvPr/>
        </p:nvCxnSpPr>
        <p:spPr>
          <a:xfrm>
            <a:off x="5295476" y="3083285"/>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ectangular Callout 50"/>
          <p:cNvSpPr/>
          <p:nvPr/>
        </p:nvSpPr>
        <p:spPr>
          <a:xfrm>
            <a:off x="937444" y="2684658"/>
            <a:ext cx="1460310" cy="1364825"/>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saved updates, always go to search updates if either “SAVED UPFDATES” or the search icon is tapped</a:t>
            </a:r>
            <a:endParaRPr lang="en-US" sz="1200" dirty="0"/>
          </a:p>
        </p:txBody>
      </p:sp>
      <p:sp>
        <p:nvSpPr>
          <p:cNvPr id="2" name="Oval 1"/>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ular Callout 52"/>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Tree>
    <p:extLst>
      <p:ext uri="{BB962C8B-B14F-4D97-AF65-F5344CB8AC3E}">
        <p14:creationId xmlns:p14="http://schemas.microsoft.com/office/powerpoint/2010/main" val="122477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ectangle 26"/>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8" name="Rectangle 2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30" name="Rectangle 29"/>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1" name="Straight Connector 30"/>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Connector 36"/>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660072" y="3191092"/>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47" name="Straight Connector 46"/>
          <p:cNvCxnSpPr/>
          <p:nvPr/>
        </p:nvCxnSpPr>
        <p:spPr>
          <a:xfrm>
            <a:off x="2648196" y="34785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133120" y="323791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5204868" y="3266233"/>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a:stCxn id="49" idx="5"/>
          </p:cNvCxnSpPr>
          <p:nvPr/>
        </p:nvCxnSpPr>
        <p:spPr>
          <a:xfrm>
            <a:off x="5295476" y="3356410"/>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3" name="Rounded Rectangle 4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4" name="Down Arrow 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44" name="Rectangular Callout 43"/>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45" name="Oval 4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09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ectangle 26"/>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8" name="Rectangle 2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30" name="Rectangle 2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1" name="Straight Connector 3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Connector 3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660072" y="2917967"/>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47" name="Straight Connector 46"/>
          <p:cNvCxnSpPr/>
          <p:nvPr/>
        </p:nvCxnSpPr>
        <p:spPr>
          <a:xfrm>
            <a:off x="2648196" y="320545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133120" y="2964793"/>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5204868" y="2993108"/>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a:stCxn id="49" idx="5"/>
          </p:cNvCxnSpPr>
          <p:nvPr/>
        </p:nvCxnSpPr>
        <p:spPr>
          <a:xfrm>
            <a:off x="5295476" y="3083285"/>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60072" y="3222296"/>
            <a:ext cx="2838203" cy="518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39" name="Straight Connector 38"/>
          <p:cNvCxnSpPr/>
          <p:nvPr/>
        </p:nvCxnSpPr>
        <p:spPr>
          <a:xfrm>
            <a:off x="2648196" y="348355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r>
              <a:rPr lang="en-US" sz="1200" dirty="0" smtClean="0"/>
              <a:t>.</a:t>
            </a:r>
            <a:endParaRPr lang="en-US" sz="1200" dirty="0"/>
          </a:p>
        </p:txBody>
      </p:sp>
      <p:sp>
        <p:nvSpPr>
          <p:cNvPr id="44" name="Rectangular Callout 43"/>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45" name="Oval 44"/>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41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0" name="Rounded Rectangle 19"/>
          <p:cNvSpPr/>
          <p:nvPr/>
        </p:nvSpPr>
        <p:spPr>
          <a:xfrm>
            <a:off x="2715904" y="1516129"/>
            <a:ext cx="371219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Add Agent</a:t>
            </a:r>
            <a:endParaRPr lang="en-US" sz="1200" b="1"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a:t>
            </a:r>
            <a:r>
              <a:rPr lang="en-US" sz="3200" b="1" dirty="0" smtClean="0">
                <a:latin typeface="Times New Roman" pitchFamily="18" charset="0"/>
                <a:cs typeface="Times New Roman" pitchFamily="18" charset="0"/>
              </a:rPr>
              <a:t>: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Funding Development</a:t>
            </a:r>
            <a:endParaRPr lang="en-US" sz="1400" b="1" dirty="0">
              <a:solidFill>
                <a:schemeClr val="bg1"/>
              </a:solidFill>
            </a:endParaRPr>
          </a:p>
        </p:txBody>
      </p:sp>
    </p:spTree>
    <p:extLst>
      <p:ext uri="{BB962C8B-B14F-4D97-AF65-F5344CB8AC3E}">
        <p14:creationId xmlns:p14="http://schemas.microsoft.com/office/powerpoint/2010/main" val="353903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400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ollowed Companies; Agents; Saved Updates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the companies view</a:t>
            </a: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Decision-Makers; Followed People</a:t>
            </a:r>
          </a:p>
          <a:p>
            <a:pPr lvl="1">
              <a:lnSpc>
                <a:spcPct val="120000"/>
              </a:lnSpc>
            </a:pPr>
            <a:r>
              <a:rPr lang="en-US" dirty="0" smtClean="0">
                <a:latin typeface="Times New Roman" pitchFamily="18" charset="0"/>
                <a:cs typeface="Times New Roman" pitchFamily="18" charset="0"/>
              </a:rPr>
              <a:t>Adding known companies and people to follow</a:t>
            </a:r>
          </a:p>
          <a:p>
            <a:pPr>
              <a:lnSpc>
                <a:spcPct val="120000"/>
              </a:lnSpc>
              <a:spcBef>
                <a:spcPts val="1200"/>
              </a:spcBef>
            </a:pPr>
            <a:r>
              <a:rPr lang="en-US" b="1" dirty="0" smtClean="0">
                <a:latin typeface="Times New Roman" pitchFamily="18" charset="0"/>
                <a:cs typeface="Times New Roman" pitchFamily="18" charset="0"/>
              </a:rPr>
              <a:t>Allows users to find people in two ways:</a:t>
            </a:r>
          </a:p>
          <a:p>
            <a:pPr lvl="1">
              <a:lnSpc>
                <a:spcPct val="120000"/>
              </a:lnSpc>
            </a:pPr>
            <a:r>
              <a:rPr lang="en-US" dirty="0" smtClean="0">
                <a:latin typeface="Times New Roman" pitchFamily="18" charset="0"/>
                <a:cs typeface="Times New Roman" pitchFamily="18" charset="0"/>
              </a:rPr>
              <a:t>Search with name or job title from all GageIn contacts</a:t>
            </a:r>
          </a:p>
          <a:p>
            <a:pPr lvl="1">
              <a:lnSpc>
                <a:spcPct val="120000"/>
              </a:lnSpc>
            </a:pPr>
            <a:r>
              <a:rPr lang="en-US" dirty="0" smtClean="0">
                <a:latin typeface="Times New Roman" pitchFamily="18" charset="0"/>
                <a:cs typeface="Times New Roman" pitchFamily="18" charset="0"/>
              </a:rPr>
              <a:t>Search with name or job title from a followed company</a:t>
            </a:r>
          </a:p>
          <a:p>
            <a:pPr>
              <a:lnSpc>
                <a:spcPct val="120000"/>
              </a:lnSpc>
              <a:spcBef>
                <a:spcPts val="1200"/>
              </a:spcBef>
            </a:pPr>
            <a:r>
              <a:rPr lang="en-US" b="1" dirty="0" smtClean="0">
                <a:latin typeface="Times New Roman" pitchFamily="18" charset="0"/>
                <a:cs typeface="Times New Roman" pitchFamily="18" charset="0"/>
              </a:rPr>
              <a:t>Settings</a:t>
            </a:r>
          </a:p>
          <a:p>
            <a:pPr lvl="1">
              <a:lnSpc>
                <a:spcPct val="120000"/>
              </a:lnSpc>
            </a:pPr>
            <a:r>
              <a:rPr lang="en-US" dirty="0" smtClean="0">
                <a:latin typeface="Times New Roman" pitchFamily="18" charset="0"/>
                <a:cs typeface="Times New Roman" pitchFamily="18" charset="0"/>
              </a:rPr>
              <a:t>People job/title/location change notifications</a:t>
            </a:r>
          </a:p>
          <a:p>
            <a:pPr lvl="1">
              <a:lnSpc>
                <a:spcPct val="120000"/>
              </a:lnSpc>
            </a:pPr>
            <a:r>
              <a:rPr lang="en-US" dirty="0" smtClean="0">
                <a:latin typeface="Times New Roman" pitchFamily="18" charset="0"/>
                <a:cs typeface="Times New Roman" pitchFamily="18" charset="0"/>
              </a:rPr>
              <a:t>Change default view for update feed</a:t>
            </a:r>
          </a:p>
          <a:p>
            <a:pPr lvl="1">
              <a:lnSpc>
                <a:spcPct val="120000"/>
              </a:lnSpc>
            </a:pPr>
            <a:r>
              <a:rPr lang="en-US" dirty="0" smtClean="0">
                <a:latin typeface="Times New Roman" pitchFamily="18" charset="0"/>
                <a:cs typeface="Times New Roman" pitchFamily="18" charset="0"/>
              </a:rPr>
              <a:t>Configure agent/category/media filters</a:t>
            </a: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Funding Development</a:t>
            </a:r>
            <a:endParaRPr lang="en-US" sz="1400" b="1" dirty="0">
              <a:solidFill>
                <a:schemeClr val="bg1"/>
              </a:solidFill>
            </a:endParaRPr>
          </a:p>
        </p:txBody>
      </p:sp>
      <p:sp>
        <p:nvSpPr>
          <p:cNvPr id="27" name="Rectangle 26"/>
          <p:cNvSpPr/>
          <p:nvPr/>
        </p:nvSpPr>
        <p:spPr>
          <a:xfrm>
            <a:off x="4605639" y="1824887"/>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8" name="Rectangle 2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30" name="Rectangle 2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1" name="Straight Connector 3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Connector 3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660072" y="2917967"/>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47" name="Straight Connector 46"/>
          <p:cNvCxnSpPr/>
          <p:nvPr/>
        </p:nvCxnSpPr>
        <p:spPr>
          <a:xfrm>
            <a:off x="2648196" y="320545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133120" y="2964793"/>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5204868" y="2993108"/>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a:stCxn id="49" idx="5"/>
          </p:cNvCxnSpPr>
          <p:nvPr/>
        </p:nvCxnSpPr>
        <p:spPr>
          <a:xfrm>
            <a:off x="5295476" y="3083285"/>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60072" y="3222296"/>
            <a:ext cx="2838203" cy="51843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39" name="Straight Connector 38"/>
          <p:cNvCxnSpPr/>
          <p:nvPr/>
        </p:nvCxnSpPr>
        <p:spPr>
          <a:xfrm>
            <a:off x="2648196" y="348355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695698" y="17219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36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8" name="Rectangular Callout 7"/>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9" name="Rectangular Callout 8"/>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next slide</a:t>
            </a:r>
            <a:endParaRPr lang="en-US" sz="1200" dirty="0"/>
          </a:p>
        </p:txBody>
      </p:sp>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sp>
        <p:nvSpPr>
          <p:cNvPr id="2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Following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0390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a:t>
            </a:r>
            <a:r>
              <a:rPr lang="en-US" sz="1100" b="1" dirty="0" smtClean="0">
                <a:solidFill>
                  <a:schemeClr val="tx1">
                    <a:lumMod val="65000"/>
                    <a:lumOff val="35000"/>
                  </a:schemeClr>
                </a:solidFill>
              </a:rPr>
              <a:t>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a:t>
            </a:r>
            <a:r>
              <a:rPr lang="en-US" sz="1100" b="1" dirty="0" err="1" smtClean="0">
                <a:solidFill>
                  <a:schemeClr val="tx1">
                    <a:lumMod val="65000"/>
                    <a:lumOff val="35000"/>
                  </a:schemeClr>
                </a:solidFill>
              </a:rPr>
              <a:t>’s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smtClean="0">
                <a:solidFill>
                  <a:schemeClr val="tx1">
                    <a:lumMod val="65000"/>
                    <a:lumOff val="35000"/>
                  </a:schemeClr>
                </a:solidFill>
              </a:rPr>
              <a:t>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Following</a:t>
            </a:r>
            <a:endParaRPr lang="en-US" sz="3200" b="1" dirty="0">
              <a:latin typeface="Times New Roman" pitchFamily="18" charset="0"/>
              <a:cs typeface="Times New Roman" pitchFamily="18" charset="0"/>
            </a:endParaRPr>
          </a:p>
        </p:txBody>
      </p:sp>
      <p:sp>
        <p:nvSpPr>
          <p:cNvPr id="29" name="Rectangle 28"/>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30" name="Rectangle 29"/>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31" name="Rectangle 30"/>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4605639" y="1569695"/>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36" name="Rectangle 35"/>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38" name="Rectangle 37"/>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9" name="Straight Connector 38"/>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52" name="Isosceles Triangle 51"/>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58" name="Rounded Rectangle 57"/>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ounded Rectangle 59"/>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61" name="TextBox 60"/>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4003817"/>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70" name="Straight Connector 69"/>
          <p:cNvCxnSpPr/>
          <p:nvPr/>
        </p:nvCxnSpPr>
        <p:spPr>
          <a:xfrm>
            <a:off x="2648196" y="429130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133120" y="4050643"/>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5204868" y="4078958"/>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Connector 72"/>
          <p:cNvCxnSpPr>
            <a:stCxn id="72" idx="5"/>
          </p:cNvCxnSpPr>
          <p:nvPr/>
        </p:nvCxnSpPr>
        <p:spPr>
          <a:xfrm>
            <a:off x="5295476" y="4169135"/>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2660072" y="4308146"/>
            <a:ext cx="2838203" cy="52511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75" name="Straight Connector 74"/>
          <p:cNvCxnSpPr/>
          <p:nvPr/>
        </p:nvCxnSpPr>
        <p:spPr>
          <a:xfrm>
            <a:off x="2648196" y="456940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ectangular Callout 77"/>
          <p:cNvSpPr/>
          <p:nvPr/>
        </p:nvSpPr>
        <p:spPr>
          <a:xfrm>
            <a:off x="937444" y="1500382"/>
            <a:ext cx="1460310" cy="848673"/>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updates to display </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36</a:t>
            </a:r>
            <a:endParaRPr lang="en-US" sz="1200" dirty="0"/>
          </a:p>
        </p:txBody>
      </p:sp>
      <p:sp>
        <p:nvSpPr>
          <p:cNvPr id="80" name="Rectangular Callout 79"/>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81" name="Oval 80"/>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ular Callout 82"/>
          <p:cNvSpPr/>
          <p:nvPr/>
        </p:nvSpPr>
        <p:spPr>
          <a:xfrm>
            <a:off x="6704129" y="2220684"/>
            <a:ext cx="1460310" cy="771898"/>
          </a:xfrm>
          <a:prstGeom prst="wedgeRectCallout">
            <a:avLst>
              <a:gd name="adj1" fmla="val -158334"/>
              <a:gd name="adj2" fmla="val -316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there are happenings in the last 7 days</a:t>
            </a:r>
            <a:endParaRPr lang="en-US" sz="1200" dirty="0"/>
          </a:p>
        </p:txBody>
      </p:sp>
    </p:spTree>
    <p:extLst>
      <p:ext uri="{BB962C8B-B14F-4D97-AF65-F5344CB8AC3E}">
        <p14:creationId xmlns:p14="http://schemas.microsoft.com/office/powerpoint/2010/main" val="982470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ectangular Callout 58"/>
          <p:cNvSpPr/>
          <p:nvPr/>
        </p:nvSpPr>
        <p:spPr>
          <a:xfrm>
            <a:off x="1169675" y="335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0" name="Rectangular Callout 59"/>
          <p:cNvSpPr/>
          <p:nvPr/>
        </p:nvSpPr>
        <p:spPr>
          <a:xfrm>
            <a:off x="6753896" y="2771233"/>
            <a:ext cx="1679943" cy="470727"/>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48" name="Rounded Rectangle 47"/>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ular Callout 56"/>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8" name="Rectangle 5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549851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Be aggressive. Follow 3 more companies.</a:t>
            </a:r>
            <a:endParaRPr lang="en-US" sz="1200" dirty="0">
              <a:solidFill>
                <a:schemeClr val="tx1">
                  <a:lumMod val="65000"/>
                  <a:lumOff val="35000"/>
                </a:schemeClr>
              </a:solidFill>
            </a:endParaRPr>
          </a:p>
        </p:txBody>
      </p:sp>
      <p:sp>
        <p:nvSpPr>
          <p:cNvPr id="24" name="TextBox 23"/>
          <p:cNvSpPr txBox="1"/>
          <p:nvPr/>
        </p:nvSpPr>
        <p:spPr>
          <a:xfrm>
            <a:off x="2668772" y="376915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25" name="Straight Connector 24"/>
          <p:cNvCxnSpPr/>
          <p:nvPr/>
        </p:nvCxnSpPr>
        <p:spPr>
          <a:xfrm>
            <a:off x="2647507" y="405623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0" name="TextBox 59"/>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61" name="Straight Connector 6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64" name="Rounded Rectangle 63"/>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ounded Rectangle 6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ectangle 71"/>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7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ular Callout 78"/>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80" name="Rounded Rectangle 79"/>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81" name="Rounded Rectangle 8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44657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#9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sp>
        <p:nvSpPr>
          <p:cNvPr id="47" name="Oval 46"/>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984503" y="5789349"/>
            <a:ext cx="110358" cy="110359"/>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0" name="Oval 69"/>
          <p:cNvSpPr/>
          <p:nvPr/>
        </p:nvSpPr>
        <p:spPr>
          <a:xfrm>
            <a:off x="3986169"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5" name="Rectangular Callout 64"/>
          <p:cNvSpPr/>
          <p:nvPr/>
        </p:nvSpPr>
        <p:spPr>
          <a:xfrm>
            <a:off x="1169675" y="802041"/>
            <a:ext cx="1257116" cy="5186149"/>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and Competitors of the user’s company here. Companies must be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67" name="Rectangle 66"/>
          <p:cNvSpPr/>
          <p:nvPr/>
        </p:nvSpPr>
        <p:spPr>
          <a:xfrm>
            <a:off x="2636874" y="295946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68" name="TextBox 67"/>
          <p:cNvSpPr txBox="1"/>
          <p:nvPr/>
        </p:nvSpPr>
        <p:spPr>
          <a:xfrm>
            <a:off x="2668772" y="3225285"/>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69" name="Straight Connector 68"/>
          <p:cNvCxnSpPr/>
          <p:nvPr/>
        </p:nvCxnSpPr>
        <p:spPr>
          <a:xfrm>
            <a:off x="2647507" y="351236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352299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1" name="Straight Connector 70"/>
          <p:cNvCxnSpPr/>
          <p:nvPr/>
        </p:nvCxnSpPr>
        <p:spPr>
          <a:xfrm>
            <a:off x="2647507" y="381007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7507" y="38288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636874" y="383803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74" name="TextBox 73"/>
          <p:cNvSpPr txBox="1"/>
          <p:nvPr/>
        </p:nvSpPr>
        <p:spPr>
          <a:xfrm>
            <a:off x="2668772" y="410385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75" name="Straight Connector 74"/>
          <p:cNvCxnSpPr/>
          <p:nvPr/>
        </p:nvCxnSpPr>
        <p:spPr>
          <a:xfrm>
            <a:off x="2647507" y="439093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68772" y="440156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7" name="Straight Connector 76"/>
          <p:cNvCxnSpPr/>
          <p:nvPr/>
        </p:nvCxnSpPr>
        <p:spPr>
          <a:xfrm>
            <a:off x="2647507" y="468864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7507" y="469118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668772" y="470181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0" name="Straight Connector 79"/>
          <p:cNvCxnSpPr/>
          <p:nvPr/>
        </p:nvCxnSpPr>
        <p:spPr>
          <a:xfrm>
            <a:off x="2647507" y="498889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ectangular Callout 65"/>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8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9634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870790" y="2932799"/>
            <a:ext cx="3359887" cy="340241"/>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Find Your Competitors</a:t>
            </a:r>
            <a:endParaRPr lang="en-US" sz="1400" b="1" dirty="0">
              <a:solidFill>
                <a:schemeClr val="tx1"/>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ectangle 49"/>
          <p:cNvSpPr/>
          <p:nvPr/>
        </p:nvSpPr>
        <p:spPr>
          <a:xfrm>
            <a:off x="2636874" y="351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51" name="TextBox 50"/>
          <p:cNvSpPr txBox="1"/>
          <p:nvPr/>
        </p:nvSpPr>
        <p:spPr>
          <a:xfrm>
            <a:off x="2668772" y="378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3" name="Straight Connector 52"/>
          <p:cNvCxnSpPr/>
          <p:nvPr/>
        </p:nvCxnSpPr>
        <p:spPr>
          <a:xfrm>
            <a:off x="2647507" y="407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68772" y="408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6" name="Straight Connector 55"/>
          <p:cNvCxnSpPr/>
          <p:nvPr/>
        </p:nvCxnSpPr>
        <p:spPr>
          <a:xfrm>
            <a:off x="2647507" y="436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64" name="Rectangle 63"/>
          <p:cNvSpPr/>
          <p:nvPr/>
        </p:nvSpPr>
        <p:spPr>
          <a:xfrm>
            <a:off x="2636874" y="4377401"/>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65" name="TextBox 64"/>
          <p:cNvSpPr txBox="1"/>
          <p:nvPr/>
        </p:nvSpPr>
        <p:spPr>
          <a:xfrm>
            <a:off x="2668772" y="4643219"/>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66" name="Straight Connector 65"/>
          <p:cNvCxnSpPr/>
          <p:nvPr/>
        </p:nvCxnSpPr>
        <p:spPr>
          <a:xfrm>
            <a:off x="2647507" y="493029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668772" y="4940932"/>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68" name="Straight Connector 67"/>
          <p:cNvCxnSpPr/>
          <p:nvPr/>
        </p:nvCxnSpPr>
        <p:spPr>
          <a:xfrm>
            <a:off x="2647507" y="5228011"/>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523054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5241183"/>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71" name="Straight Connector 70"/>
          <p:cNvCxnSpPr/>
          <p:nvPr/>
        </p:nvCxnSpPr>
        <p:spPr>
          <a:xfrm>
            <a:off x="2647507" y="55282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8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578728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1" name="Rounded Rectangle 60"/>
          <p:cNvSpPr/>
          <p:nvPr/>
        </p:nvSpPr>
        <p:spPr>
          <a:xfrm>
            <a:off x="6127845" y="588554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62" name="TextBox 6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3" name="TextBox 6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Rectangle 65"/>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5" name="TextBox 7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6" name="TextBox 7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7" name="TextBox 7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16" name="TextBox 1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Rectangle 1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9" name="TextBox 2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0" name="TextBox 2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#15)</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t>
            </a:r>
            <a:r>
              <a:rPr lang="en-US" sz="3200" b="1" dirty="0" smtClean="0">
                <a:latin typeface="Times New Roman" pitchFamily="18" charset="0"/>
                <a:cs typeface="Times New Roman" pitchFamily="18" charset="0"/>
              </a:rPr>
              <a:t>Agent Filters: Edit</a:t>
            </a:r>
            <a:endParaRPr lang="en-US" sz="3200" b="1" dirty="0">
              <a:latin typeface="Times New Roman" pitchFamily="18" charset="0"/>
              <a:cs typeface="Times New Roman" pitchFamily="18" charset="0"/>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1" name="TextBox 5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2" name="TextBox 5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Oval 42"/>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t>
            </a:r>
            <a:r>
              <a:rPr lang="en-US" sz="3200" b="1" dirty="0" smtClean="0">
                <a:latin typeface="Times New Roman" pitchFamily="18" charset="0"/>
                <a:cs typeface="Times New Roman" pitchFamily="18" charset="0"/>
              </a:rPr>
              <a:t>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1" name="Rectangle 30"/>
          <p:cNvSpPr/>
          <p:nvPr/>
        </p:nvSpPr>
        <p:spPr>
          <a:xfrm>
            <a:off x="3030279" y="2030798"/>
            <a:ext cx="3083442" cy="1042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Keywords </a:t>
            </a:r>
          </a:p>
          <a:p>
            <a:endParaRPr lang="en-US" sz="1000" dirty="0" smtClean="0">
              <a:solidFill>
                <a:schemeClr val="bg1">
                  <a:lumMod val="75000"/>
                </a:schemeClr>
              </a:solidFill>
            </a:endParaRPr>
          </a:p>
          <a:p>
            <a:r>
              <a:rPr lang="en-US" sz="1000" dirty="0" smtClean="0">
                <a:solidFill>
                  <a:schemeClr val="bg1">
                    <a:lumMod val="75000"/>
                  </a:schemeClr>
                </a:solidFill>
              </a:rPr>
              <a:t>* You </a:t>
            </a:r>
            <a:r>
              <a:rPr lang="en-US" sz="1000" dirty="0">
                <a:solidFill>
                  <a:schemeClr val="bg1">
                    <a:lumMod val="75000"/>
                  </a:schemeClr>
                </a:solidFill>
              </a:rPr>
              <a:t>can enter multiple keywords in the field. A space is treated as AND, a comma is treated as OR. Use double-quotes if you want an exact </a:t>
            </a:r>
            <a:r>
              <a:rPr lang="en-US" sz="1000" dirty="0" smtClean="0">
                <a:solidFill>
                  <a:schemeClr val="bg1">
                    <a:lumMod val="75000"/>
                  </a:schemeClr>
                </a:solidFill>
              </a:rPr>
              <a:t>match. To </a:t>
            </a:r>
            <a:r>
              <a:rPr lang="en-US" sz="1000" dirty="0">
                <a:solidFill>
                  <a:schemeClr val="bg1">
                    <a:lumMod val="75000"/>
                  </a:schemeClr>
                </a:solidFill>
              </a:rPr>
              <a:t>exclude certain keywords from your filter, use a </a:t>
            </a:r>
            <a:r>
              <a:rPr lang="en-US" sz="1000" dirty="0" smtClean="0">
                <a:solidFill>
                  <a:schemeClr val="bg1">
                    <a:lumMod val="75000"/>
                  </a:schemeClr>
                </a:solidFill>
              </a:rPr>
              <a:t>"-“.</a:t>
            </a:r>
            <a:endParaRPr lang="en-US" sz="1000" dirty="0">
              <a:solidFill>
                <a:schemeClr val="bg1">
                  <a:lumMod val="75000"/>
                </a:schemeClr>
              </a:solidFill>
            </a:endParaRPr>
          </a:p>
        </p:txBody>
      </p:sp>
      <p:sp>
        <p:nvSpPr>
          <p:cNvPr id="33" name="Rounded Rectangle 32"/>
          <p:cNvSpPr/>
          <p:nvPr/>
        </p:nvSpPr>
        <p:spPr>
          <a:xfrm>
            <a:off x="3084393" y="3253562"/>
            <a:ext cx="298885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Agent Filters: Add Custom Agent</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9" name="TextBox 2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TextBox 2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1" name="TextBox 3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4" name="TextBox 3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5" name="TextBox 3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6" name="TextBox 3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9" name="TextBox 4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1" name="TextBox 5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2" name="Rectangle 5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1" name="TextBox 6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2" name="TextBox 6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3" name="TextBox 6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 Add A Source</a:t>
            </a:r>
            <a:endParaRPr lang="en-US" sz="3200" b="1" dirty="0">
              <a:latin typeface="Times New Roman" pitchFamily="18" charset="0"/>
              <a:cs typeface="Times New Roman" pitchFamily="18" charset="0"/>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9" name="TextBox 38"/>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 Add A Source</a:t>
            </a:r>
            <a:endParaRPr lang="en-US" sz="3200" b="1" dirty="0">
              <a:latin typeface="Times New Roman" pitchFamily="18" charset="0"/>
              <a:cs typeface="Times New Roman" pitchFamily="18" charset="0"/>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r>
              <a:rPr lang="en-US" sz="3200" b="1" dirty="0" smtClean="0">
                <a:latin typeface="Times New Roman" pitchFamily="18" charset="0"/>
                <a:cs typeface="Times New Roman" pitchFamily="18" charset="0"/>
              </a:rPr>
              <a:t>: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9" name="Oval 38"/>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146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Hewlett Packard</a:t>
            </a:r>
            <a:endParaRPr lang="en-US" sz="3200" b="1" dirty="0">
              <a:latin typeface="Times New Roman" pitchFamily="18" charset="0"/>
              <a:cs typeface="Times New Roman" pitchFamily="18" charset="0"/>
            </a:endParaRPr>
          </a:p>
        </p:txBody>
      </p:sp>
      <p:sp>
        <p:nvSpPr>
          <p:cNvPr id="29" name="Rectangle 28"/>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30" name="Rectangle 29"/>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31" name="Rectangle 30"/>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4605639" y="1569695"/>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36" name="Rectangle 35"/>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38" name="Rectangle 37"/>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39" name="Straight Connector 38"/>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52" name="Isosceles Triangle 51"/>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58" name="Rounded Rectangle 57"/>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ounded Rectangle 59"/>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61" name="TextBox 60"/>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a:t>
            </a:r>
            <a:r>
              <a:rPr lang="en-US" sz="1000" b="1" dirty="0" smtClean="0">
                <a:solidFill>
                  <a:schemeClr val="bg1">
                    <a:lumMod val="85000"/>
                  </a:schemeClr>
                </a:solidFill>
              </a:rPr>
              <a:t>Development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t>
            </a:r>
            <a:r>
              <a:rPr lang="en-US" sz="1000" b="1" dirty="0" smtClean="0">
                <a:solidFill>
                  <a:schemeClr val="bg1">
                    <a:lumMod val="85000"/>
                  </a:schemeClr>
                </a:solidFill>
              </a:rPr>
              <a:t>&amp; Expansion	</a:t>
            </a:r>
            <a:r>
              <a:rPr lang="en-US" sz="1000"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t>
            </a:r>
            <a:r>
              <a:rPr lang="en-US" sz="1000" b="1" dirty="0" smtClean="0">
                <a:solidFill>
                  <a:schemeClr val="bg1">
                    <a:lumMod val="85000"/>
                  </a:schemeClr>
                </a:solidFill>
              </a:rPr>
              <a:t>&amp; Acquisitions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a:t>
            </a:r>
            <a:r>
              <a:rPr lang="en-US" sz="1000" b="1" dirty="0" smtClean="0">
                <a:solidFill>
                  <a:schemeClr val="bg1">
                    <a:lumMod val="85000"/>
                  </a:schemeClr>
                </a:solidFill>
              </a:rPr>
              <a:t>Offerings</a:t>
            </a:r>
            <a:r>
              <a:rPr lang="en-US" sz="1000" b="1" dirty="0">
                <a:solidFill>
                  <a:schemeClr val="bg1">
                    <a:lumMod val="85000"/>
                  </a:schemeClr>
                </a:solidFill>
              </a:rPr>
              <a:t>	</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a:t>
            </a:r>
            <a:r>
              <a:rPr lang="en-US" sz="1000" b="1" dirty="0" smtClean="0">
                <a:solidFill>
                  <a:schemeClr val="bg1">
                    <a:lumMod val="85000"/>
                  </a:schemeClr>
                </a:solidFill>
              </a:rPr>
              <a:t>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4003817"/>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70" name="Straight Connector 69"/>
          <p:cNvCxnSpPr/>
          <p:nvPr/>
        </p:nvCxnSpPr>
        <p:spPr>
          <a:xfrm>
            <a:off x="2648196" y="429130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133120" y="4050643"/>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5204868" y="4078958"/>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Connector 72"/>
          <p:cNvCxnSpPr>
            <a:stCxn id="72" idx="5"/>
          </p:cNvCxnSpPr>
          <p:nvPr/>
        </p:nvCxnSpPr>
        <p:spPr>
          <a:xfrm>
            <a:off x="5295476" y="4169135"/>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2660072" y="4308146"/>
            <a:ext cx="2838203" cy="53698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75" name="Straight Connector 74"/>
          <p:cNvCxnSpPr/>
          <p:nvPr/>
        </p:nvCxnSpPr>
        <p:spPr>
          <a:xfrm>
            <a:off x="2648196" y="456940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4830662"/>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452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5" name="Rectangular Callout 74"/>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Saved Updates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62274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423546"/>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7" name="Rectangle 56"/>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660072" y="1337735"/>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65" name="Straight Connector 64"/>
          <p:cNvCxnSpPr/>
          <p:nvPr/>
        </p:nvCxnSpPr>
        <p:spPr>
          <a:xfrm>
            <a:off x="2648196" y="1886482"/>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18336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48196" y="2456499"/>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5133120" y="137959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204868" y="140791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1" idx="5"/>
          </p:cNvCxnSpPr>
          <p:nvPr/>
        </p:nvCxnSpPr>
        <p:spPr>
          <a:xfrm>
            <a:off x="5295476" y="149808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Saved Updates</a:t>
            </a:r>
            <a:endParaRPr lang="en-US" sz="3200" b="1" dirty="0">
              <a:latin typeface="Times New Roman" pitchFamily="18" charset="0"/>
              <a:cs typeface="Times New Roman" pitchFamily="18" charset="0"/>
            </a:endParaRPr>
          </a:p>
        </p:txBody>
      </p:sp>
      <p:sp>
        <p:nvSpPr>
          <p:cNvPr id="95" name="Rectangular Callout 94"/>
          <p:cNvSpPr/>
          <p:nvPr/>
        </p:nvSpPr>
        <p:spPr>
          <a:xfrm>
            <a:off x="937444" y="1499371"/>
            <a:ext cx="1460310" cy="780697"/>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Saved on the top. </a:t>
            </a:r>
            <a:r>
              <a:rPr lang="en-US" sz="1200" dirty="0"/>
              <a:t>Swipe down to see </a:t>
            </a:r>
            <a:r>
              <a:rPr lang="en-US" sz="1200" dirty="0" smtClean="0"/>
              <a:t>companies and agents </a:t>
            </a:r>
            <a:endParaRPr lang="en-US" sz="1200" dirty="0"/>
          </a:p>
        </p:txBody>
      </p:sp>
      <p:sp>
        <p:nvSpPr>
          <p:cNvPr id="96" name="Rectangular Callout 9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cxnSp>
        <p:nvCxnSpPr>
          <p:cNvPr id="56" name="Straight Connector 55"/>
          <p:cNvCxnSpPr/>
          <p:nvPr/>
        </p:nvCxnSpPr>
        <p:spPr>
          <a:xfrm>
            <a:off x="2648196" y="160755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60072" y="1624396"/>
            <a:ext cx="2838203" cy="5250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59" name="Straight Connector 58"/>
          <p:cNvCxnSpPr/>
          <p:nvPr/>
        </p:nvCxnSpPr>
        <p:spPr>
          <a:xfrm>
            <a:off x="2648196" y="188565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93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3 recent searches</a:t>
            </a:r>
            <a:endParaRPr lang="en-US" sz="1200" dirty="0"/>
          </a:p>
        </p:txBody>
      </p:sp>
      <p:sp>
        <p:nvSpPr>
          <p:cNvPr id="48" name="Rectangle 47"/>
          <p:cNvSpPr/>
          <p:nvPr/>
        </p:nvSpPr>
        <p:spPr>
          <a:xfrm>
            <a:off x="2615609" y="2179673"/>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Search Agents</a:t>
            </a:r>
            <a:endParaRPr lang="en-US" sz="1200" b="1" dirty="0">
              <a:solidFill>
                <a:schemeClr val="tx1">
                  <a:lumMod val="65000"/>
                  <a:lumOff val="35000"/>
                </a:schemeClr>
              </a:solidFill>
            </a:endParaRPr>
          </a:p>
        </p:txBody>
      </p:sp>
      <p:sp>
        <p:nvSpPr>
          <p:cNvPr id="49" name="Rectangle 48"/>
          <p:cNvSpPr/>
          <p:nvPr/>
        </p:nvSpPr>
        <p:spPr>
          <a:xfrm>
            <a:off x="2660073" y="2387638"/>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2660073" y="2387638"/>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2647950" y="2381702"/>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Business Social Networking		                       &gt;</a:t>
            </a:r>
            <a:endParaRPr lang="en-US" sz="1200" dirty="0">
              <a:solidFill>
                <a:schemeClr val="tx1">
                  <a:lumMod val="65000"/>
                  <a:lumOff val="35000"/>
                </a:schemeClr>
              </a:solidFill>
            </a:endParaRPr>
          </a:p>
        </p:txBody>
      </p:sp>
      <p:sp>
        <p:nvSpPr>
          <p:cNvPr id="53" name="TextBox 52"/>
          <p:cNvSpPr txBox="1"/>
          <p:nvPr/>
        </p:nvSpPr>
        <p:spPr>
          <a:xfrm>
            <a:off x="2647950" y="2657927"/>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Cloud Computing		                       &gt;</a:t>
            </a:r>
            <a:endParaRPr lang="en-US" sz="1200" dirty="0">
              <a:solidFill>
                <a:schemeClr val="tx1">
                  <a:lumMod val="65000"/>
                  <a:lumOff val="35000"/>
                </a:schemeClr>
              </a:solidFill>
            </a:endParaRPr>
          </a:p>
        </p:txBody>
      </p:sp>
      <p:cxnSp>
        <p:nvCxnSpPr>
          <p:cNvPr id="55" name="Straight Connector 54"/>
          <p:cNvCxnSpPr/>
          <p:nvPr/>
        </p:nvCxnSpPr>
        <p:spPr>
          <a:xfrm>
            <a:off x="2638425" y="2667452"/>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47950" y="2955862"/>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Awards &amp; Certifications		                       &gt;</a:t>
            </a:r>
            <a:endParaRPr lang="en-US" sz="1200" dirty="0">
              <a:solidFill>
                <a:schemeClr val="tx1">
                  <a:lumMod val="65000"/>
                  <a:lumOff val="35000"/>
                </a:schemeClr>
              </a:solidFill>
            </a:endParaRPr>
          </a:p>
        </p:txBody>
      </p:sp>
      <p:sp>
        <p:nvSpPr>
          <p:cNvPr id="58" name="TextBox 57"/>
          <p:cNvSpPr txBox="1"/>
          <p:nvPr/>
        </p:nvSpPr>
        <p:spPr>
          <a:xfrm>
            <a:off x="2647950" y="3232087"/>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Business Challenges		                       &gt;</a:t>
            </a:r>
            <a:endParaRPr lang="en-US" sz="1200" dirty="0">
              <a:solidFill>
                <a:schemeClr val="tx1">
                  <a:lumMod val="65000"/>
                  <a:lumOff val="35000"/>
                </a:schemeClr>
              </a:solidFill>
            </a:endParaRPr>
          </a:p>
        </p:txBody>
      </p:sp>
      <p:cxnSp>
        <p:nvCxnSpPr>
          <p:cNvPr id="59" name="Straight Connector 58"/>
          <p:cNvCxnSpPr/>
          <p:nvPr/>
        </p:nvCxnSpPr>
        <p:spPr>
          <a:xfrm>
            <a:off x="2638425" y="3241612"/>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8425" y="3518059"/>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638425" y="2943899"/>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753480" y="2636903"/>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all agents, custom agents first</a:t>
            </a:r>
            <a:endParaRPr lang="en-US" sz="1200" dirty="0"/>
          </a:p>
        </p:txBody>
      </p:sp>
    </p:spTree>
    <p:extLst>
      <p:ext uri="{BB962C8B-B14F-4D97-AF65-F5344CB8AC3E}">
        <p14:creationId xmlns:p14="http://schemas.microsoft.com/office/powerpoint/2010/main" val="869437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989083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571148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LinkedIn</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LinkedIn</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1025218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LinkedIn</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423546"/>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7" name="Rectangle 56"/>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660072" y="1337735"/>
            <a:ext cx="1781298" cy="276999"/>
          </a:xfrm>
          <a:prstGeom prst="rect">
            <a:avLst/>
          </a:prstGeom>
          <a:noFill/>
        </p:spPr>
        <p:txBody>
          <a:bodyPr wrap="square" rtlCol="0">
            <a:spAutoFit/>
          </a:bodyPr>
          <a:lstStyle/>
          <a:p>
            <a:r>
              <a:rPr lang="en-US" sz="1200" b="1" dirty="0" smtClean="0">
                <a:solidFill>
                  <a:schemeClr val="bg1"/>
                </a:solidFill>
              </a:rPr>
              <a:t>   SAVED UPDATES</a:t>
            </a:r>
            <a:endParaRPr lang="en-US" sz="1200" b="1" dirty="0">
              <a:solidFill>
                <a:schemeClr val="bg1"/>
              </a:solidFill>
            </a:endParaRPr>
          </a:p>
        </p:txBody>
      </p:sp>
      <p:cxnSp>
        <p:nvCxnSpPr>
          <p:cNvPr id="65" name="Straight Connector 64"/>
          <p:cNvCxnSpPr/>
          <p:nvPr/>
        </p:nvCxnSpPr>
        <p:spPr>
          <a:xfrm>
            <a:off x="2648196" y="1886482"/>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18336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48196" y="2456499"/>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5133120" y="137959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204868" y="140791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1" idx="5"/>
          </p:cNvCxnSpPr>
          <p:nvPr/>
        </p:nvCxnSpPr>
        <p:spPr>
          <a:xfrm>
            <a:off x="5295476" y="149808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a:t>
            </a:r>
            <a:r>
              <a:rPr lang="en-US" sz="3200" b="1" dirty="0" smtClean="0">
                <a:latin typeface="Times New Roman" pitchFamily="18" charset="0"/>
                <a:cs typeface="Times New Roman" pitchFamily="18" charset="0"/>
              </a:rPr>
              <a:t>LinkedIn</a:t>
            </a:r>
            <a:endParaRPr lang="en-US" sz="3200" b="1" dirty="0">
              <a:latin typeface="Times New Roman" pitchFamily="18" charset="0"/>
              <a:cs typeface="Times New Roman" pitchFamily="18" charset="0"/>
            </a:endParaRPr>
          </a:p>
        </p:txBody>
      </p:sp>
      <p:cxnSp>
        <p:nvCxnSpPr>
          <p:cNvPr id="56" name="Straight Connector 55"/>
          <p:cNvCxnSpPr/>
          <p:nvPr/>
        </p:nvCxnSpPr>
        <p:spPr>
          <a:xfrm>
            <a:off x="2648196" y="1607557"/>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60072" y="1624396"/>
            <a:ext cx="2838203" cy="5250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LinkedIn </a:t>
            </a:r>
            <a:r>
              <a:rPr lang="en-US" sz="1000" b="1" dirty="0">
                <a:solidFill>
                  <a:schemeClr val="bg1">
                    <a:lumMod val="85000"/>
                  </a:schemeClr>
                </a:solidFill>
              </a:rPr>
              <a:t>(12)	                  </a:t>
            </a:r>
          </a:p>
          <a:p>
            <a:pPr>
              <a:spcBef>
                <a:spcPts val="800"/>
              </a:spcBef>
            </a:pPr>
            <a:r>
              <a:rPr lang="en-US" sz="1000" b="1" i="1" dirty="0" smtClean="0">
                <a:solidFill>
                  <a:schemeClr val="bg1">
                    <a:lumMod val="85000"/>
                  </a:schemeClr>
                </a:solidFill>
              </a:rPr>
              <a:t>    Untagged </a:t>
            </a:r>
            <a:r>
              <a:rPr lang="en-US" sz="1000" b="1" i="1" dirty="0" smtClean="0">
                <a:solidFill>
                  <a:schemeClr val="bg1">
                    <a:lumMod val="85000"/>
                  </a:schemeClr>
                </a:solidFill>
              </a:rPr>
              <a:t>(7)</a:t>
            </a:r>
            <a:endParaRPr lang="en-US" sz="1000" b="1" i="1" dirty="0">
              <a:solidFill>
                <a:schemeClr val="bg1">
                  <a:lumMod val="85000"/>
                </a:schemeClr>
              </a:solidFill>
            </a:endParaRPr>
          </a:p>
        </p:txBody>
      </p:sp>
      <p:cxnSp>
        <p:nvCxnSpPr>
          <p:cNvPr id="59" name="Straight Connector 58"/>
          <p:cNvCxnSpPr/>
          <p:nvPr/>
        </p:nvCxnSpPr>
        <p:spPr>
          <a:xfrm>
            <a:off x="2648196" y="1885653"/>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695698" y="17219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62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0" name="Oval 39"/>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a:t>
            </a:r>
            <a:r>
              <a:rPr lang="en-US" sz="1200" dirty="0" smtClean="0">
                <a:solidFill>
                  <a:schemeClr val="bg1"/>
                </a:solidFill>
              </a:rPr>
              <a:t>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Information </a:t>
            </a:r>
            <a:r>
              <a:rPr lang="en-US" sz="1000" b="1" dirty="0" smtClean="0">
                <a:solidFill>
                  <a:schemeClr val="bg1">
                    <a:lumMod val="85000"/>
                  </a:schemeClr>
                </a:solidFill>
              </a:rPr>
              <a:t>Technology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a:t>
            </a:r>
            <a:r>
              <a:rPr lang="en-US" sz="1200" dirty="0" smtClean="0"/>
              <a:t>roles</a:t>
            </a:r>
            <a:r>
              <a:rPr lang="en-US" sz="1200" dirty="0" smtClean="0"/>
              <a:t>  </a:t>
            </a:r>
            <a:r>
              <a:rPr lang="en-US" sz="1200" dirty="0" smtClean="0"/>
              <a:t>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endParaRPr lang="en-US" sz="1200" dirty="0" smtClean="0"/>
          </a:p>
          <a:p>
            <a:endParaRPr lang="en-US" sz="1200" dirty="0"/>
          </a:p>
          <a:p>
            <a:r>
              <a:rPr lang="en-US" sz="1200" dirty="0"/>
              <a:t>There are only </a:t>
            </a:r>
            <a:r>
              <a:rPr lang="en-US" sz="1200" dirty="0" smtClean="0"/>
              <a:t>functional </a:t>
            </a:r>
            <a:r>
              <a:rPr lang="en-US" sz="1200" dirty="0" smtClean="0"/>
              <a:t>role</a:t>
            </a:r>
            <a:r>
              <a:rPr lang="en-US" sz="1200" dirty="0" smtClean="0"/>
              <a:t>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Information </a:t>
            </a:r>
            <a:r>
              <a:rPr lang="en-US" sz="1000" b="1" dirty="0" smtClean="0">
                <a:solidFill>
                  <a:schemeClr val="bg1">
                    <a:lumMod val="85000"/>
                  </a:schemeClr>
                </a:solidFill>
              </a:rPr>
              <a:t>Technology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a:t>
            </a:r>
            <a:r>
              <a:rPr lang="en-US" sz="3200" b="1" dirty="0" smtClean="0">
                <a:latin typeface="Times New Roman" pitchFamily="18" charset="0"/>
                <a:cs typeface="Times New Roman" pitchFamily="18" charset="0"/>
              </a:rPr>
              <a:t>Role</a:t>
            </a:r>
            <a:r>
              <a:rPr lang="en-US" sz="3200" b="1" dirty="0" smtClean="0">
                <a:latin typeface="Times New Roman" pitchFamily="18" charset="0"/>
                <a:cs typeface="Times New Roman" pitchFamily="18" charset="0"/>
              </a:rPr>
              <a: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a:t>
            </a:r>
            <a:r>
              <a:rPr lang="en-US" sz="1400" b="1" dirty="0" smtClean="0">
                <a:solidFill>
                  <a:schemeClr val="bg1"/>
                </a:solidFill>
              </a:rPr>
              <a:t>Role</a:t>
            </a:r>
            <a:r>
              <a:rPr lang="en-US" sz="1400" b="1" dirty="0" smtClean="0">
                <a:solidFill>
                  <a:schemeClr val="bg1"/>
                </a:solidFill>
              </a:rPr>
              <a:t>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Information </a:t>
            </a:r>
            <a:r>
              <a:rPr lang="en-US" sz="1000" b="1" dirty="0" smtClean="0">
                <a:solidFill>
                  <a:schemeClr val="bg1">
                    <a:lumMod val="85000"/>
                  </a:schemeClr>
                </a:solidFill>
              </a:rPr>
              <a:t>Technology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Information </a:t>
            </a:r>
            <a:r>
              <a:rPr lang="en-US" sz="1000" b="1" dirty="0" smtClean="0">
                <a:solidFill>
                  <a:schemeClr val="bg1">
                    <a:lumMod val="85000"/>
                  </a:schemeClr>
                </a:solidFill>
              </a:rPr>
              <a:t>Technology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7" name="Oval 36"/>
          <p:cNvSpPr/>
          <p:nvPr/>
        </p:nvSpPr>
        <p:spPr>
          <a:xfrm>
            <a:off x="3986169"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a:t>
            </a:r>
            <a:r>
              <a:rPr lang="en-US" sz="1200" dirty="0" smtClean="0"/>
              <a:t>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a:t>
            </a:r>
            <a:r>
              <a:rPr lang="en-US" sz="1200" dirty="0" smtClean="0"/>
              <a:t>	</a:t>
            </a:r>
            <a:r>
              <a:rPr lang="en-US" sz="1200" dirty="0" smtClean="0"/>
              <a:t>	                      </a:t>
            </a:r>
            <a:r>
              <a:rPr lang="en-US" sz="1200" dirty="0" smtClean="0"/>
              <a:t>√</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a:t>
            </a:r>
            <a:r>
              <a:rPr lang="en-US" sz="1200" dirty="0" smtClean="0"/>
              <a:t>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a:t>
            </a:r>
            <a:r>
              <a:rPr lang="en-US" sz="3200" b="1" dirty="0" smtClean="0">
                <a:latin typeface="Times New Roman" pitchFamily="18" charset="0"/>
                <a:cs typeface="Times New Roman" pitchFamily="18" charset="0"/>
              </a:rPr>
              <a:t>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endParaRPr lang="en-US" sz="900" dirty="0" smtClean="0">
              <a:solidFill>
                <a:schemeClr val="bg1">
                  <a:lumMod val="85000"/>
                </a:schemeClr>
              </a:solidFill>
            </a:endParaRPr>
          </a:p>
          <a:p>
            <a:pPr>
              <a:spcBef>
                <a:spcPts val="800"/>
              </a:spcBef>
            </a:pPr>
            <a:r>
              <a:rPr lang="en-US" sz="1000" b="1" dirty="0" smtClean="0">
                <a:solidFill>
                  <a:schemeClr val="bg1">
                    <a:lumMod val="85000"/>
                  </a:schemeClr>
                </a:solidFill>
              </a:rPr>
              <a:t>    Information </a:t>
            </a:r>
            <a:r>
              <a:rPr lang="en-US" sz="1000" b="1" dirty="0" smtClean="0">
                <a:solidFill>
                  <a:schemeClr val="bg1">
                    <a:lumMod val="85000"/>
                  </a:schemeClr>
                </a:solidFill>
              </a:rPr>
              <a:t>Technology	                 </a:t>
            </a:r>
            <a:r>
              <a:rPr lang="en-US" sz="1000" b="1" dirty="0" smtClean="0">
                <a:solidFill>
                  <a:schemeClr val="bg1">
                    <a:lumMod val="85000"/>
                  </a:schemeClr>
                </a:solidFill>
              </a:rPr>
              <a:t>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a:t>
            </a:r>
            <a:r>
              <a:rPr lang="en-US" sz="1000" b="1" dirty="0" smtClean="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a:t>
            </a:r>
            <a:r>
              <a:rPr lang="en-US" sz="1000" b="1" dirty="0" smtClean="0">
                <a:solidFill>
                  <a:schemeClr val="bg1">
                    <a:lumMod val="85000"/>
                  </a:schemeClr>
                </a:solidFill>
              </a:rPr>
              <a:t>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848" y="1310318"/>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4" name="Rectangle 3"/>
          <p:cNvSpPr/>
          <p:nvPr/>
        </p:nvSpPr>
        <p:spPr>
          <a:xfrm>
            <a:off x="4571006" y="1310318"/>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smtClean="0">
                <a:solidFill>
                  <a:schemeClr val="tx1">
                    <a:lumMod val="65000"/>
                    <a:lumOff val="35000"/>
                  </a:schemeClr>
                </a:solidFill>
              </a:rPr>
              <a:t>Apple Inc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9" name="Rectangle 5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2" name="Rounded Rectangle 6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30" name="Rectangular Callout 29"/>
          <p:cNvSpPr/>
          <p:nvPr/>
        </p:nvSpPr>
        <p:spPr>
          <a:xfrm>
            <a:off x="464024"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428398" y="5295332"/>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Text View and Web View (flip over – turn 180 degree – on each toggle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521984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9676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2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620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Twitter</a:t>
            </a:r>
          </a:p>
          <a:p>
            <a:pPr>
              <a:spcBef>
                <a:spcPts val="1200"/>
              </a:spcBef>
            </a:pPr>
            <a:r>
              <a:rPr lang="en-US" sz="1200" b="1" dirty="0">
                <a:solidFill>
                  <a:schemeClr val="tx1"/>
                </a:solidFill>
              </a:rPr>
              <a:t> </a:t>
            </a:r>
            <a:r>
              <a:rPr lang="en-US" sz="1200" b="1" dirty="0" smtClean="0">
                <a:solidFill>
                  <a:schemeClr val="tx1"/>
                </a:solidFill>
              </a:rPr>
              <a:t>             Facebook</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105031"/>
            <a:ext cx="1749186" cy="624708"/>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698"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928"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697"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4827"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7842"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26"/>
          <p:cNvSpPr/>
          <p:nvPr/>
        </p:nvSpPr>
        <p:spPr>
          <a:xfrm>
            <a:off x="2784143" y="1825786"/>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8" name="Oval 27"/>
          <p:cNvSpPr/>
          <p:nvPr/>
        </p:nvSpPr>
        <p:spPr>
          <a:xfrm>
            <a:off x="2784143" y="316440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30" name="Oval 29"/>
          <p:cNvSpPr/>
          <p:nvPr/>
        </p:nvSpPr>
        <p:spPr>
          <a:xfrm>
            <a:off x="2784143" y="282622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31" name="Group 30"/>
          <p:cNvGrpSpPr/>
          <p:nvPr/>
        </p:nvGrpSpPr>
        <p:grpSpPr>
          <a:xfrm>
            <a:off x="6138667" y="1864250"/>
            <a:ext cx="167716" cy="117729"/>
            <a:chOff x="3533775" y="1857375"/>
            <a:chExt cx="104775" cy="109728"/>
          </a:xfrm>
        </p:grpSpPr>
        <p:cxnSp>
          <p:nvCxnSpPr>
            <p:cNvPr id="33" name="Straight Connector 32"/>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2784143" y="249563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43" name="Oval 42"/>
          <p:cNvSpPr/>
          <p:nvPr/>
        </p:nvSpPr>
        <p:spPr>
          <a:xfrm>
            <a:off x="2784143" y="2175577"/>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44" name="Group 43"/>
          <p:cNvGrpSpPr/>
          <p:nvPr/>
        </p:nvGrpSpPr>
        <p:grpSpPr>
          <a:xfrm>
            <a:off x="6138667" y="2512835"/>
            <a:ext cx="167716" cy="117729"/>
            <a:chOff x="3533775" y="1857375"/>
            <a:chExt cx="104775" cy="109728"/>
          </a:xfrm>
        </p:grpSpPr>
        <p:cxnSp>
          <p:nvCxnSpPr>
            <p:cNvPr id="45" name="Straight Connector 44"/>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138667" y="2853078"/>
            <a:ext cx="167716" cy="117729"/>
            <a:chOff x="3533775" y="1857375"/>
            <a:chExt cx="104775" cy="109728"/>
          </a:xfrm>
        </p:grpSpPr>
        <p:cxnSp>
          <p:nvCxnSpPr>
            <p:cNvPr id="49" name="Straight Connector 48"/>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600488"/>
            <a:ext cx="1749186" cy="46402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2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381153" y="2180629"/>
            <a:ext cx="2881423" cy="646331"/>
          </a:xfrm>
          <a:prstGeom prst="rect">
            <a:avLst/>
          </a:prstGeom>
          <a:noFill/>
        </p:spPr>
        <p:txBody>
          <a:bodyPr wrap="square" rtlCol="0">
            <a:spAutoFit/>
          </a:bodyPr>
          <a:lstStyle/>
          <a:p>
            <a:r>
              <a:rPr lang="en-US" sz="3600" b="1" dirty="0" smtClean="0">
                <a:solidFill>
                  <a:schemeClr val="tx1">
                    <a:lumMod val="65000"/>
                    <a:lumOff val="35000"/>
                  </a:schemeClr>
                </a:solidFill>
              </a:rPr>
              <a:t>???</a:t>
            </a:r>
            <a:endParaRPr lang="en-US" sz="3600" dirty="0">
              <a:solidFill>
                <a:schemeClr val="tx1">
                  <a:lumMod val="65000"/>
                  <a:lumOff val="35000"/>
                </a:schemeClr>
              </a:solidFill>
            </a:endParaRPr>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41531</TotalTime>
  <Words>10976</Words>
  <Application>Microsoft Office PowerPoint</Application>
  <PresentationFormat>On-screen Show (4:3)</PresentationFormat>
  <Paragraphs>2422</Paragraphs>
  <Slides>121</Slides>
  <Notes>0</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620</cp:revision>
  <cp:lastPrinted>2013-03-05T20:21:37Z</cp:lastPrinted>
  <dcterms:created xsi:type="dcterms:W3CDTF">2012-06-27T02:46:32Z</dcterms:created>
  <dcterms:modified xsi:type="dcterms:W3CDTF">2013-03-12T01:38:54Z</dcterms:modified>
</cp:coreProperties>
</file>