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730" r:id="rId106"/>
    <p:sldId id="731" r:id="rId107"/>
    <p:sldId id="732" r:id="rId108"/>
    <p:sldId id="733" r:id="rId109"/>
    <p:sldId id="665" r:id="rId110"/>
    <p:sldId id="606" r:id="rId111"/>
    <p:sldId id="734" r:id="rId112"/>
    <p:sldId id="610" r:id="rId113"/>
    <p:sldId id="735"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4/13/2013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10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74.png"/><Relationship Id="rId10" Type="http://schemas.openxmlformats.org/officeDocument/2006/relationships/image" Target="../media/image10.png"/><Relationship Id="rId4" Type="http://schemas.openxmlformats.org/officeDocument/2006/relationships/image" Target="../media/image46.png"/><Relationship Id="rId9" Type="http://schemas.openxmlformats.org/officeDocument/2006/relationships/image" Target="../media/image48.png"/></Relationships>
</file>

<file path=ppt/slides/_rels/slide10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10.png"/><Relationship Id="rId4" Type="http://schemas.openxmlformats.org/officeDocument/2006/relationships/image" Target="../media/image46.png"/><Relationship Id="rId9" Type="http://schemas.openxmlformats.org/officeDocument/2006/relationships/image" Target="../media/image90.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 Id="rId9" Type="http://schemas.openxmlformats.org/officeDocument/2006/relationships/image" Target="../media/image10.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6.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7.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7.png"/><Relationship Id="rId9" Type="http://schemas.openxmlformats.org/officeDocument/2006/relationships/image" Target="../media/image38.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5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0.png"/></Relationships>
</file>

<file path=ppt/slides/_rels/slide7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7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7.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23.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9.png"/><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6.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3" Type="http://schemas.openxmlformats.org/officeDocument/2006/relationships/image" Target="../media/image33.png"/><Relationship Id="rId7" Type="http://schemas.openxmlformats.org/officeDocument/2006/relationships/image" Target="../media/image75.png"/><Relationship Id="rId12"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5" Type="http://schemas.openxmlformats.org/officeDocument/2006/relationships/image" Target="../media/image81.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 Id="rId14" Type="http://schemas.openxmlformats.org/officeDocument/2006/relationships/image" Target="../media/image80.png"/></Relationships>
</file>

<file path=ppt/slides/_rels/slide8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2.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8.png"/><Relationship Id="rId5" Type="http://schemas.openxmlformats.org/officeDocument/2006/relationships/image" Target="../media/image75.png"/><Relationship Id="rId10" Type="http://schemas.openxmlformats.org/officeDocument/2006/relationships/image" Target="../media/image77.png"/><Relationship Id="rId4" Type="http://schemas.openxmlformats.org/officeDocument/2006/relationships/image" Target="../media/image46.png"/><Relationship Id="rId9" Type="http://schemas.openxmlformats.org/officeDocument/2006/relationships/image" Target="../media/image76.png"/><Relationship Id="rId14" Type="http://schemas.openxmlformats.org/officeDocument/2006/relationships/image" Target="../media/image62.png"/></Relationships>
</file>

<file path=ppt/slides/_rels/slide8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33.png"/><Relationship Id="rId7" Type="http://schemas.openxmlformats.org/officeDocument/2006/relationships/image" Target="../media/image6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83.png"/></Relationships>
</file>

<file path=ppt/slides/_rels/slide8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74.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74.png"/><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86.jpeg"/></Relationships>
</file>

<file path=ppt/slides/_rels/slide95.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10.png"/></Relationships>
</file>

<file path=ppt/slides/_rels/slide9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9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10.png"/></Relationships>
</file>

<file path=ppt/slides/_rels/slide9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89.png"/></Relationships>
</file>

<file path=ppt/slides/_rels/slide9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92497"/>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a:solidFill>
                  <a:schemeClr val="tx1">
                    <a:lumMod val="65000"/>
                    <a:lumOff val="35000"/>
                  </a:schemeClr>
                </a:solidFill>
              </a:rPr>
              <a:t>Ganesh </a:t>
            </a:r>
            <a:r>
              <a:rPr lang="en-US" sz="1200" b="1" dirty="0" err="1">
                <a:solidFill>
                  <a:schemeClr val="tx1">
                    <a:lumMod val="65000"/>
                    <a:lumOff val="35000"/>
                  </a:schemeClr>
                </a:solidFill>
              </a:rPr>
              <a:t>Kumaraswamy</a:t>
            </a:r>
            <a:r>
              <a:rPr lang="en-US" sz="1200" b="1" dirty="0">
                <a:solidFill>
                  <a:schemeClr val="tx1">
                    <a:lumMod val="65000"/>
                    <a:lumOff val="35000"/>
                  </a:schemeClr>
                </a:solidFill>
              </a:rPr>
              <a:t>, VP Finance, is now CFO at International Business Machines</a:t>
            </a: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0" name="TextBox 29"/>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33" name="Straight Connector 32"/>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1"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3" name="TextBox 42"/>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4" name="Rectangular Callout 43"/>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t>
            </a:r>
            <a:r>
              <a:rPr lang="en-US" sz="1200" dirty="0" smtClean="0"/>
              <a:t>see company </a:t>
            </a:r>
            <a:r>
              <a:rPr lang="en-US" sz="1200" dirty="0" smtClean="0"/>
              <a:t>profile</a:t>
            </a:r>
            <a:endParaRPr lang="en-US" sz="1200" dirty="0"/>
          </a:p>
        </p:txBody>
      </p:sp>
      <p:cxnSp>
        <p:nvCxnSpPr>
          <p:cNvPr id="45" name="Straight Connector 44"/>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47" name="TextBox 46"/>
          <p:cNvSpPr txBox="1"/>
          <p:nvPr/>
        </p:nvSpPr>
        <p:spPr>
          <a:xfrm>
            <a:off x="6116128" y="2298023"/>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CFO at International Business Machines, </a:t>
            </a:r>
            <a:r>
              <a:rPr lang="en-US" sz="1200" b="1" dirty="0">
                <a:solidFill>
                  <a:schemeClr val="tx1">
                    <a:lumMod val="65000"/>
                    <a:lumOff val="35000"/>
                  </a:schemeClr>
                </a:solidFill>
              </a:rPr>
              <a:t>has </a:t>
            </a:r>
            <a:r>
              <a:rPr lang="en-US" sz="1200" b="1" dirty="0" smtClean="0">
                <a:solidFill>
                  <a:schemeClr val="tx1">
                    <a:lumMod val="65000"/>
                    <a:lumOff val="35000"/>
                  </a:schemeClr>
                </a:solidFill>
              </a:rPr>
              <a:t>moved from Boston to New York</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1572146" y="5782933"/>
            <a:ext cx="3019901" cy="973777"/>
          </a:xfrm>
          <a:prstGeom prst="wedgeRectCallout">
            <a:avLst>
              <a:gd name="adj1" fmla="val 69490"/>
              <a:gd name="adj2" fmla="val -431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8" name="TextBox 37"/>
          <p:cNvSpPr txBox="1"/>
          <p:nvPr/>
        </p:nvSpPr>
        <p:spPr>
          <a:xfrm>
            <a:off x="3312913" y="3913925"/>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40" name="Straight Connector 39"/>
          <p:cNvCxnSpPr/>
          <p:nvPr/>
        </p:nvCxnSpPr>
        <p:spPr>
          <a:xfrm>
            <a:off x="2648197" y="381150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211" y="3925210"/>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a:off x="2579427" y="5330945"/>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3"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817" y="4711631"/>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6116128" y="4781946"/>
            <a:ext cx="319178" cy="369332"/>
          </a:xfrm>
          <a:prstGeom prst="rect">
            <a:avLst/>
          </a:prstGeom>
          <a:noFill/>
        </p:spPr>
        <p:txBody>
          <a:bodyPr wrap="square" rtlCol="0">
            <a:spAutoFit/>
          </a:bodyPr>
          <a:lstStyle/>
          <a:p>
            <a:r>
              <a:rPr lang="en-US" dirty="0" smtClean="0"/>
              <a:t>›</a:t>
            </a:r>
            <a:endParaRPr lang="en-US" dirty="0"/>
          </a:p>
        </p:txBody>
      </p:sp>
      <p:sp>
        <p:nvSpPr>
          <p:cNvPr id="45" name="TextBox 44"/>
          <p:cNvSpPr txBox="1"/>
          <p:nvPr/>
        </p:nvSpPr>
        <p:spPr>
          <a:xfrm>
            <a:off x="3278043" y="4669867"/>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6" name="Rectangular Callout 45"/>
          <p:cNvSpPr/>
          <p:nvPr/>
        </p:nvSpPr>
        <p:spPr>
          <a:xfrm>
            <a:off x="7033149" y="4719645"/>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t>
            </a:r>
            <a:r>
              <a:rPr lang="en-US" sz="1200" dirty="0" smtClean="0"/>
              <a:t>see company </a:t>
            </a:r>
            <a:r>
              <a:rPr lang="en-US" sz="1200" dirty="0" smtClean="0"/>
              <a:t>profile</a:t>
            </a:r>
            <a:endParaRPr lang="en-US" sz="1200" dirty="0"/>
          </a:p>
        </p:txBody>
      </p:sp>
      <p:cxnSp>
        <p:nvCxnSpPr>
          <p:cNvPr id="47" name="Straight Connector 46"/>
          <p:cNvCxnSpPr/>
          <p:nvPr/>
        </p:nvCxnSpPr>
        <p:spPr>
          <a:xfrm>
            <a:off x="2648197" y="4581087"/>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7033149" y="3846204"/>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49" name="TextBox 48"/>
          <p:cNvSpPr txBox="1"/>
          <p:nvPr/>
        </p:nvSpPr>
        <p:spPr>
          <a:xfrm>
            <a:off x="6116128" y="4031319"/>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a:t>
            </a:r>
            <a:r>
              <a:rPr lang="en-US" sz="1200" b="1" dirty="0">
                <a:solidFill>
                  <a:schemeClr val="tx1">
                    <a:lumMod val="65000"/>
                    <a:lumOff val="35000"/>
                  </a:schemeClr>
                </a:solidFill>
              </a:rPr>
              <a:t>CFO at International Business Machines,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554634"/>
            <a:ext cx="3019901" cy="973777"/>
          </a:xfrm>
          <a:prstGeom prst="wedgeRectCallout">
            <a:avLst>
              <a:gd name="adj1" fmla="val 22489"/>
              <a:gd name="adj2" fmla="val 7041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3312913" y="3040453"/>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46" name="Straight Connector 45"/>
          <p:cNvCxnSpPr/>
          <p:nvPr/>
        </p:nvCxnSpPr>
        <p:spPr>
          <a:xfrm>
            <a:off x="2648197" y="2938029"/>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44574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9"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8817" y="3838159"/>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6116128" y="3908474"/>
            <a:ext cx="319178" cy="369332"/>
          </a:xfrm>
          <a:prstGeom prst="rect">
            <a:avLst/>
          </a:prstGeom>
          <a:noFill/>
        </p:spPr>
        <p:txBody>
          <a:bodyPr wrap="square" rtlCol="0">
            <a:spAutoFit/>
          </a:bodyPr>
          <a:lstStyle/>
          <a:p>
            <a:r>
              <a:rPr lang="en-US" dirty="0" smtClean="0"/>
              <a:t>›</a:t>
            </a:r>
            <a:endParaRPr lang="en-US" dirty="0"/>
          </a:p>
        </p:txBody>
      </p:sp>
      <p:sp>
        <p:nvSpPr>
          <p:cNvPr id="51" name="TextBox 50"/>
          <p:cNvSpPr txBox="1"/>
          <p:nvPr/>
        </p:nvSpPr>
        <p:spPr>
          <a:xfrm>
            <a:off x="3278043" y="3796395"/>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52" name="Rectangular Callout 51"/>
          <p:cNvSpPr/>
          <p:nvPr/>
        </p:nvSpPr>
        <p:spPr>
          <a:xfrm>
            <a:off x="7033149" y="384617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t>
            </a:r>
            <a:r>
              <a:rPr lang="en-US" sz="1200" dirty="0" smtClean="0"/>
              <a:t>see company </a:t>
            </a:r>
            <a:r>
              <a:rPr lang="en-US" sz="1200" dirty="0" smtClean="0"/>
              <a:t>profile</a:t>
            </a:r>
            <a:endParaRPr lang="en-US" sz="1200" dirty="0"/>
          </a:p>
        </p:txBody>
      </p:sp>
      <p:cxnSp>
        <p:nvCxnSpPr>
          <p:cNvPr id="53" name="Straight Connector 52"/>
          <p:cNvCxnSpPr/>
          <p:nvPr/>
        </p:nvCxnSpPr>
        <p:spPr>
          <a:xfrm>
            <a:off x="2648197" y="370761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7033149" y="2972732"/>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5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3763" y="3040972"/>
            <a:ext cx="498996" cy="63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6"/>
          <p:cNvSpPr txBox="1"/>
          <p:nvPr/>
        </p:nvSpPr>
        <p:spPr>
          <a:xfrm>
            <a:off x="6116128" y="3157848"/>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48" name="Rectangular Callout 47"/>
          <p:cNvSpPr/>
          <p:nvPr/>
        </p:nvSpPr>
        <p:spPr>
          <a:xfrm>
            <a:off x="495194" y="3111694"/>
            <a:ext cx="1749186" cy="1405196"/>
          </a:xfrm>
          <a:prstGeom prst="wedgeRectCallout">
            <a:avLst>
              <a:gd name="adj1" fmla="val 134580"/>
              <a:gd name="adj2" fmla="val 220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“Send Upgrade Link” button if the user has a Solo or Master  (</a:t>
            </a:r>
            <a:r>
              <a:rPr lang="en-US" sz="1200" dirty="0" err="1" smtClean="0"/>
              <a:t>GageIn</a:t>
            </a:r>
            <a:r>
              <a:rPr lang="en-US" sz="1200" dirty="0" smtClean="0"/>
              <a:t> only), Master (</a:t>
            </a:r>
            <a:r>
              <a:rPr lang="en-US" sz="1200" dirty="0" err="1" smtClean="0"/>
              <a:t>GageIn</a:t>
            </a:r>
            <a:r>
              <a:rPr lang="en-US" sz="1200" dirty="0" smtClean="0"/>
              <a:t> + </a:t>
            </a:r>
            <a:r>
              <a:rPr lang="en-US" sz="1200" dirty="0" err="1" smtClean="0"/>
              <a:t>Salesforce</a:t>
            </a:r>
            <a:r>
              <a:rPr lang="en-US" sz="1200" dirty="0" smtClean="0"/>
              <a:t>), or League (</a:t>
            </a:r>
            <a:r>
              <a:rPr lang="en-US" sz="1200" dirty="0" err="1" smtClean="0"/>
              <a:t>GageIn</a:t>
            </a:r>
            <a:r>
              <a:rPr lang="en-US" sz="1200" dirty="0" smtClean="0"/>
              <a:t> only) Plan</a:t>
            </a:r>
            <a:endParaRPr lang="en-US" sz="1200" dirty="0"/>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Name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Name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715030"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55995"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Carolyn</a:t>
            </a:r>
            <a:endParaRPr lang="en-US" sz="1200" dirty="0">
              <a:solidFill>
                <a:schemeClr val="tx1">
                  <a:lumMod val="65000"/>
                  <a:lumOff val="35000"/>
                </a:schemeClr>
              </a:solidFill>
            </a:endParaRPr>
          </a:p>
        </p:txBody>
      </p:sp>
      <p:sp>
        <p:nvSpPr>
          <p:cNvPr id="24" name="Rounded Rectangle 23"/>
          <p:cNvSpPr/>
          <p:nvPr/>
        </p:nvSpPr>
        <p:spPr>
          <a:xfrm>
            <a:off x="3365680" y="28819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3" name="Rectangle 22"/>
          <p:cNvSpPr/>
          <p:nvPr/>
        </p:nvSpPr>
        <p:spPr>
          <a:xfrm>
            <a:off x="3270679" y="1496435"/>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First Name:</a:t>
            </a:r>
            <a:endParaRPr lang="en-US" sz="1000" dirty="0">
              <a:solidFill>
                <a:schemeClr val="bg1">
                  <a:lumMod val="65000"/>
                </a:schemeClr>
              </a:solidFill>
            </a:endParaRPr>
          </a:p>
        </p:txBody>
      </p:sp>
      <p:sp>
        <p:nvSpPr>
          <p:cNvPr id="26" name="Rectangle 25"/>
          <p:cNvSpPr/>
          <p:nvPr/>
        </p:nvSpPr>
        <p:spPr>
          <a:xfrm>
            <a:off x="3365679" y="2339583"/>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Kao</a:t>
            </a:r>
            <a:endParaRPr lang="en-US" sz="1200" dirty="0">
              <a:solidFill>
                <a:schemeClr val="tx1">
                  <a:lumMod val="65000"/>
                  <a:lumOff val="35000"/>
                </a:schemeClr>
              </a:solidFill>
            </a:endParaRPr>
          </a:p>
        </p:txBody>
      </p:sp>
      <p:sp>
        <p:nvSpPr>
          <p:cNvPr id="28" name="Rectangle 27"/>
          <p:cNvSpPr/>
          <p:nvPr/>
        </p:nvSpPr>
        <p:spPr>
          <a:xfrm>
            <a:off x="3270679" y="2102077"/>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Last Name:</a:t>
            </a:r>
            <a:endParaRPr lang="en-US" sz="1000" dirty="0">
              <a:solidFill>
                <a:schemeClr val="bg1">
                  <a:lumMod val="65000"/>
                </a:schemeClr>
              </a:solidFill>
            </a:endParaRPr>
          </a:p>
        </p:txBody>
      </p:sp>
    </p:spTree>
    <p:extLst>
      <p:ext uri="{BB962C8B-B14F-4D97-AF65-F5344CB8AC3E}">
        <p14:creationId xmlns:p14="http://schemas.microsoft.com/office/powerpoint/2010/main" val="35919878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Email</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Email</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ckao@gagein.com</a:t>
            </a:r>
            <a:endParaRPr lang="en-US" sz="1200" dirty="0">
              <a:solidFill>
                <a:schemeClr val="tx1">
                  <a:lumMod val="65000"/>
                  <a:lumOff val="35000"/>
                </a:schemeClr>
              </a:solidFill>
            </a:endParaRPr>
          </a:p>
        </p:txBody>
      </p:sp>
      <p:sp>
        <p:nvSpPr>
          <p:cNvPr id="24" name="Rounded Rectangle 23"/>
          <p:cNvSpPr/>
          <p:nvPr/>
        </p:nvSpPr>
        <p:spPr>
          <a:xfrm>
            <a:off x="3365680" y="233568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1828620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dirty="0" smtClean="0">
                <a:solidFill>
                  <a:schemeClr val="tx1">
                    <a:lumMod val="65000"/>
                    <a:lumOff val="35000"/>
                  </a:schemeClr>
                </a:solidFill>
              </a:rPr>
              <a:t>         </a:t>
            </a:r>
            <a:r>
              <a:rPr lang="en-US" sz="1200" b="1" dirty="0">
                <a:solidFill>
                  <a:schemeClr val="tx1">
                    <a:lumMod val="65000"/>
                    <a:lumOff val="35000"/>
                  </a:schemeClr>
                </a:solidFill>
              </a:rPr>
              <a:t>O</a:t>
            </a:r>
            <a:r>
              <a:rPr lang="en-US" sz="1200" b="1" dirty="0" smtClean="0">
                <a:solidFill>
                  <a:schemeClr val="tx1">
                    <a:lumMod val="65000"/>
                    <a:lumOff val="35000"/>
                  </a:schemeClr>
                </a:solidFill>
              </a:rPr>
              <a:t>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www.oracle.com</a:t>
            </a:r>
          </a:p>
        </p:txBody>
      </p:sp>
      <p:pic>
        <p:nvPicPr>
          <p:cNvPr id="5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079" y="1429282"/>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2662733" y="180409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448791"/>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3358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23478575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b="1" dirty="0" smtClean="0">
                <a:solidFill>
                  <a:schemeClr val="tx1">
                    <a:lumMod val="65000"/>
                    <a:lumOff val="35000"/>
                  </a:schemeClr>
                </a:solidFill>
              </a:rPr>
              <a:t>Oracle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endParaRPr lang="en-US" sz="1000" dirty="0" smtClean="0">
              <a:solidFill>
                <a:schemeClr val="bg1">
                  <a:lumMod val="65000"/>
                </a:schemeClr>
              </a:solidFill>
            </a:endParaRPr>
          </a:p>
        </p:txBody>
      </p:sp>
      <p:cxnSp>
        <p:nvCxnSpPr>
          <p:cNvPr id="57" name="Straight Connector 56"/>
          <p:cNvCxnSpPr/>
          <p:nvPr/>
        </p:nvCxnSpPr>
        <p:spPr>
          <a:xfrm>
            <a:off x="2662733" y="163784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365666"/>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252683"/>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not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1266792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ular Callout 54"/>
          <p:cNvSpPr/>
          <p:nvPr/>
        </p:nvSpPr>
        <p:spPr>
          <a:xfrm>
            <a:off x="6825825" y="19533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“current company” does not exist</a:t>
            </a:r>
            <a:endParaRPr lang="en-US" sz="1200" dirty="0"/>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a:p>
            <a:endParaRPr lang="en-US" sz="600" dirty="0">
              <a:solidFill>
                <a:schemeClr val="bg1">
                  <a:lumMod val="65000"/>
                </a:schemeClr>
              </a:solidFill>
            </a:endParaRPr>
          </a:p>
          <a:p>
            <a:r>
              <a:rPr lang="en-US" sz="1200" b="1" dirty="0" smtClean="0">
                <a:solidFill>
                  <a:schemeClr val="tx1">
                    <a:lumMod val="65000"/>
                    <a:lumOff val="35000"/>
                  </a:schemeClr>
                </a:solidFill>
              </a:rPr>
              <a:t>In</a:t>
            </a:r>
            <a:endParaRPr lang="en-US" sz="1200" b="1" dirty="0">
              <a:solidFill>
                <a:schemeClr val="tx1">
                  <a:lumMod val="65000"/>
                  <a:lumOff val="3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1338888"/>
            <a:ext cx="1257116" cy="1071794"/>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save the company and go back to slide #104</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21" name="Straight Connector 20"/>
          <p:cNvCxnSpPr/>
          <p:nvPr/>
        </p:nvCxnSpPr>
        <p:spPr>
          <a:xfrm>
            <a:off x="2662733" y="2881905"/>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405776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Time Zone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Time Zone</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24190"/>
            <a:ext cx="3550722" cy="4198688"/>
          </a:xfrm>
          <a:prstGeom prst="roundRect">
            <a:avLst>
              <a:gd name="adj" fmla="val 147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861953" y="1447941"/>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(UTC-12:00) International Date Line West	</a:t>
            </a:r>
            <a:endParaRPr lang="en-US" sz="1200" dirty="0">
              <a:solidFill>
                <a:schemeClr val="tx1">
                  <a:lumMod val="65000"/>
                  <a:lumOff val="35000"/>
                </a:schemeClr>
              </a:solidFill>
            </a:endParaRPr>
          </a:p>
        </p:txBody>
      </p:sp>
      <p:sp>
        <p:nvSpPr>
          <p:cNvPr id="56" name="TextBox 55"/>
          <p:cNvSpPr txBox="1"/>
          <p:nvPr/>
        </p:nvSpPr>
        <p:spPr>
          <a:xfrm>
            <a:off x="2861953" y="1732949"/>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(UTC-11:00) Coordinated Universal Time-11</a:t>
            </a:r>
            <a:endParaRPr lang="en-US" sz="1200" dirty="0">
              <a:solidFill>
                <a:schemeClr val="tx1">
                  <a:lumMod val="65000"/>
                  <a:lumOff val="35000"/>
                </a:schemeClr>
              </a:solidFill>
            </a:endParaRPr>
          </a:p>
        </p:txBody>
      </p:sp>
      <p:cxnSp>
        <p:nvCxnSpPr>
          <p:cNvPr id="59" name="Straight Connector 58"/>
          <p:cNvCxnSpPr/>
          <p:nvPr/>
        </p:nvCxnSpPr>
        <p:spPr>
          <a:xfrm>
            <a:off x="2790701" y="200066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33720"/>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(UTC-10:00) Hawaii</a:t>
            </a:r>
            <a:endParaRPr lang="en-US" sz="1200" dirty="0">
              <a:solidFill>
                <a:schemeClr val="tx1">
                  <a:lumMod val="65000"/>
                  <a:lumOff val="35000"/>
                </a:schemeClr>
              </a:solidFill>
            </a:endParaRPr>
          </a:p>
        </p:txBody>
      </p:sp>
      <p:sp>
        <p:nvSpPr>
          <p:cNvPr id="61" name="TextBox 60"/>
          <p:cNvSpPr txBox="1"/>
          <p:nvPr/>
        </p:nvSpPr>
        <p:spPr>
          <a:xfrm>
            <a:off x="2861953" y="2318728"/>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(UTC-09:00) Alaska		</a:t>
            </a:r>
            <a:endParaRPr lang="en-US" sz="1200" dirty="0">
              <a:solidFill>
                <a:schemeClr val="tx1">
                  <a:lumMod val="65000"/>
                  <a:lumOff val="35000"/>
                </a:schemeClr>
              </a:solidFill>
            </a:endParaRPr>
          </a:p>
        </p:txBody>
      </p:sp>
      <p:cxnSp>
        <p:nvCxnSpPr>
          <p:cNvPr id="71" name="Straight Connector 70"/>
          <p:cNvCxnSpPr/>
          <p:nvPr/>
        </p:nvCxnSpPr>
        <p:spPr>
          <a:xfrm>
            <a:off x="2790701" y="17140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34" name="Straight Connector 33"/>
          <p:cNvCxnSpPr/>
          <p:nvPr/>
        </p:nvCxnSpPr>
        <p:spPr>
          <a:xfrm>
            <a:off x="2790701" y="228726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90701" y="257386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61953" y="2594353"/>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(UTC-08:00) Baja California</a:t>
            </a:r>
            <a:endParaRPr lang="en-US" sz="1200" dirty="0">
              <a:solidFill>
                <a:schemeClr val="tx1">
                  <a:lumMod val="65000"/>
                  <a:lumOff val="35000"/>
                </a:schemeClr>
              </a:solidFill>
            </a:endParaRPr>
          </a:p>
        </p:txBody>
      </p:sp>
      <p:sp>
        <p:nvSpPr>
          <p:cNvPr id="52" name="TextBox 51"/>
          <p:cNvSpPr txBox="1"/>
          <p:nvPr/>
        </p:nvSpPr>
        <p:spPr>
          <a:xfrm>
            <a:off x="2861953" y="2879361"/>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(UTC-08:00) Pacific Time (US &amp; Canada)</a:t>
            </a:r>
            <a:endParaRPr lang="en-US" sz="1200" dirty="0">
              <a:solidFill>
                <a:schemeClr val="tx1">
                  <a:lumMod val="65000"/>
                  <a:lumOff val="35000"/>
                </a:schemeClr>
              </a:solidFill>
            </a:endParaRPr>
          </a:p>
        </p:txBody>
      </p:sp>
      <p:cxnSp>
        <p:nvCxnSpPr>
          <p:cNvPr id="57" name="Straight Connector 56"/>
          <p:cNvCxnSpPr/>
          <p:nvPr/>
        </p:nvCxnSpPr>
        <p:spPr>
          <a:xfrm>
            <a:off x="2790701" y="314707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1953" y="3180132"/>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(UTC-07:00) Arizona</a:t>
            </a:r>
            <a:endParaRPr lang="en-US" sz="1200" dirty="0">
              <a:solidFill>
                <a:schemeClr val="tx1">
                  <a:lumMod val="65000"/>
                  <a:lumOff val="35000"/>
                </a:schemeClr>
              </a:solidFill>
            </a:endParaRPr>
          </a:p>
        </p:txBody>
      </p:sp>
      <p:sp>
        <p:nvSpPr>
          <p:cNvPr id="62" name="TextBox 61"/>
          <p:cNvSpPr txBox="1"/>
          <p:nvPr/>
        </p:nvSpPr>
        <p:spPr>
          <a:xfrm>
            <a:off x="2861953" y="3465140"/>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(UTC-07:00) Chihuahua, La Paz, Mazatlan		</a:t>
            </a:r>
            <a:endParaRPr lang="en-US" sz="1200" dirty="0">
              <a:solidFill>
                <a:schemeClr val="tx1">
                  <a:lumMod val="65000"/>
                  <a:lumOff val="35000"/>
                </a:schemeClr>
              </a:solidFill>
            </a:endParaRPr>
          </a:p>
        </p:txBody>
      </p:sp>
      <p:cxnSp>
        <p:nvCxnSpPr>
          <p:cNvPr id="63" name="Straight Connector 62"/>
          <p:cNvCxnSpPr/>
          <p:nvPr/>
        </p:nvCxnSpPr>
        <p:spPr>
          <a:xfrm>
            <a:off x="2790701" y="286047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90701" y="3433675"/>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90701" y="372027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861953" y="3740765"/>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(UTC-07:00) Mountain Time (US &amp; Canada)</a:t>
            </a:r>
            <a:endParaRPr lang="en-US" sz="1200" dirty="0">
              <a:solidFill>
                <a:schemeClr val="tx1">
                  <a:lumMod val="65000"/>
                  <a:lumOff val="35000"/>
                </a:schemeClr>
              </a:solidFill>
            </a:endParaRPr>
          </a:p>
        </p:txBody>
      </p:sp>
      <p:sp>
        <p:nvSpPr>
          <p:cNvPr id="67" name="TextBox 66"/>
          <p:cNvSpPr txBox="1"/>
          <p:nvPr/>
        </p:nvSpPr>
        <p:spPr>
          <a:xfrm>
            <a:off x="2861953" y="4025773"/>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America</a:t>
            </a:r>
            <a:endParaRPr lang="en-US" sz="1200" dirty="0">
              <a:solidFill>
                <a:schemeClr val="tx1">
                  <a:lumMod val="65000"/>
                  <a:lumOff val="35000"/>
                </a:schemeClr>
              </a:solidFill>
            </a:endParaRPr>
          </a:p>
        </p:txBody>
      </p:sp>
      <p:cxnSp>
        <p:nvCxnSpPr>
          <p:cNvPr id="68" name="Straight Connector 67"/>
          <p:cNvCxnSpPr/>
          <p:nvPr/>
        </p:nvCxnSpPr>
        <p:spPr>
          <a:xfrm>
            <a:off x="2790701" y="429348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61953" y="4326544"/>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Time (US &amp; Canada)</a:t>
            </a:r>
            <a:endParaRPr lang="en-US" sz="1200" dirty="0">
              <a:solidFill>
                <a:schemeClr val="tx1">
                  <a:lumMod val="65000"/>
                  <a:lumOff val="35000"/>
                </a:schemeClr>
              </a:solidFill>
            </a:endParaRPr>
          </a:p>
        </p:txBody>
      </p:sp>
      <p:sp>
        <p:nvSpPr>
          <p:cNvPr id="70" name="TextBox 69"/>
          <p:cNvSpPr txBox="1"/>
          <p:nvPr/>
        </p:nvSpPr>
        <p:spPr>
          <a:xfrm>
            <a:off x="2861953" y="4611552"/>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(UTC-06:00) Guadalajara, Mexico City, Monterrey		</a:t>
            </a:r>
            <a:endParaRPr lang="en-US" sz="1200" dirty="0">
              <a:solidFill>
                <a:schemeClr val="tx1">
                  <a:lumMod val="65000"/>
                  <a:lumOff val="35000"/>
                </a:schemeClr>
              </a:solidFill>
            </a:endParaRPr>
          </a:p>
        </p:txBody>
      </p:sp>
      <p:cxnSp>
        <p:nvCxnSpPr>
          <p:cNvPr id="72" name="Straight Connector 71"/>
          <p:cNvCxnSpPr/>
          <p:nvPr/>
        </p:nvCxnSpPr>
        <p:spPr>
          <a:xfrm>
            <a:off x="2790701" y="400688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90701" y="458008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90701" y="48666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61953" y="488717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(UTC-06:00) Saskatchewan</a:t>
            </a:r>
            <a:endParaRPr lang="en-US" sz="1200" dirty="0">
              <a:solidFill>
                <a:schemeClr val="tx1">
                  <a:lumMod val="65000"/>
                  <a:lumOff val="35000"/>
                </a:schemeClr>
              </a:solidFill>
            </a:endParaRPr>
          </a:p>
        </p:txBody>
      </p:sp>
      <p:sp>
        <p:nvSpPr>
          <p:cNvPr id="76" name="TextBox 75"/>
          <p:cNvSpPr txBox="1"/>
          <p:nvPr/>
        </p:nvSpPr>
        <p:spPr>
          <a:xfrm>
            <a:off x="2861953" y="517218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(UTC-05:00) Bogota, Lima, Quito</a:t>
            </a:r>
            <a:endParaRPr lang="en-US" sz="1200" dirty="0">
              <a:solidFill>
                <a:schemeClr val="tx1">
                  <a:lumMod val="65000"/>
                  <a:lumOff val="35000"/>
                </a:schemeClr>
              </a:solidFill>
            </a:endParaRPr>
          </a:p>
        </p:txBody>
      </p:sp>
      <p:cxnSp>
        <p:nvCxnSpPr>
          <p:cNvPr id="77" name="Straight Connector 76"/>
          <p:cNvCxnSpPr/>
          <p:nvPr/>
        </p:nvCxnSpPr>
        <p:spPr>
          <a:xfrm>
            <a:off x="2790701" y="543989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1953" y="5459295"/>
            <a:ext cx="3511551" cy="276999"/>
          </a:xfrm>
          <a:prstGeom prst="rect">
            <a:avLst/>
          </a:prstGeom>
          <a:noFill/>
        </p:spPr>
        <p:txBody>
          <a:bodyPr wrap="square" rtlCol="0">
            <a:spAutoFit/>
          </a:bodyPr>
          <a:lstStyle/>
          <a:p>
            <a:r>
              <a:rPr lang="en-US" sz="1200" dirty="0" smtClean="0">
                <a:solidFill>
                  <a:schemeClr val="tx1">
                    <a:lumMod val="65000"/>
                    <a:lumOff val="35000"/>
                  </a:schemeClr>
                </a:solidFill>
              </a:rPr>
              <a:t>(UTC-05:00) Eastern Time (US &amp; </a:t>
            </a:r>
            <a:r>
              <a:rPr lang="en-US" sz="1200" dirty="0">
                <a:solidFill>
                  <a:schemeClr val="tx1">
                    <a:lumMod val="65000"/>
                    <a:lumOff val="35000"/>
                  </a:schemeClr>
                </a:solidFill>
              </a:rPr>
              <a:t>Canada)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9" name="Straight Connector 78"/>
          <p:cNvCxnSpPr/>
          <p:nvPr/>
        </p:nvCxnSpPr>
        <p:spPr>
          <a:xfrm>
            <a:off x="2790701" y="5153298"/>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81" name="Straight Connector 80"/>
          <p:cNvCxnSpPr/>
          <p:nvPr/>
        </p:nvCxnSpPr>
        <p:spPr>
          <a:xfrm>
            <a:off x="2790701" y="604039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3" name="Rectangle 2"/>
          <p:cNvSpPr/>
          <p:nvPr/>
        </p:nvSpPr>
        <p:spPr>
          <a:xfrm>
            <a:off x="2634018" y="777922"/>
            <a:ext cx="3875964" cy="522709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0746" y="2292824"/>
            <a:ext cx="3016155" cy="140571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An email was sent out successfully. To upgrade, click the link in it.</a:t>
            </a:r>
          </a:p>
          <a:p>
            <a:pPr algn="ctr"/>
            <a:endParaRPr lang="en-US" sz="1200"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8" name="Rounded Rectangle 7"/>
          <p:cNvSpPr/>
          <p:nvPr/>
        </p:nvSpPr>
        <p:spPr>
          <a:xfrm>
            <a:off x="3903260" y="3220872"/>
            <a:ext cx="1514901" cy="327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OK</a:t>
            </a:r>
            <a:endParaRPr lang="en-US" sz="1400" b="1" dirty="0"/>
          </a:p>
        </p:txBody>
      </p:sp>
    </p:spTree>
    <p:extLst>
      <p:ext uri="{BB962C8B-B14F-4D97-AF65-F5344CB8AC3E}">
        <p14:creationId xmlns:p14="http://schemas.microsoft.com/office/powerpoint/2010/main" val="16407859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pic>
        <p:nvPicPr>
          <p:cNvPr id="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648912"/>
            <a:ext cx="33432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Rectangular Callout 117"/>
          <p:cNvSpPr/>
          <p:nvPr/>
        </p:nvSpPr>
        <p:spPr>
          <a:xfrm>
            <a:off x="3466531"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third dragon is tapped, make the three dragons in the left to be orange (Relevance set to level 3 – see next slide</a:t>
            </a:r>
            <a:endParaRPr lang="en-US" sz="1200" dirty="0"/>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
        <p:nvSpPr>
          <p:cNvPr id="60" name="Rectangular Callout 59"/>
          <p:cNvSpPr/>
          <p:nvPr/>
        </p:nvSpPr>
        <p:spPr>
          <a:xfrm>
            <a:off x="2292803"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first dragon is tapped, make the first dragons from the left to be orange (Relevance set to level 1 – see previous slide)</a:t>
            </a:r>
            <a:endParaRPr lang="en-US" sz="1200" dirty="0"/>
          </a:p>
        </p:txBody>
      </p:sp>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78"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409775"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4630173"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1445401"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485996"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165135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3493806"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1624063"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1733244"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858293"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064"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384"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4054"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1651358"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3493805"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1439818"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401981"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64144"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1948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955"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908"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9551"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8071"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1467113"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241563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3411919"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436726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5377" y="571147"/>
            <a:ext cx="33813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ular Callout 43"/>
          <p:cNvSpPr/>
          <p:nvPr/>
        </p:nvSpPr>
        <p:spPr>
          <a:xfrm>
            <a:off x="3926501" y="3234519"/>
            <a:ext cx="1257116" cy="1228299"/>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user’s company’s competitors as suggested companies initially if any</a:t>
            </a:r>
            <a:endParaRPr lang="en-US" sz="1200" dirty="0"/>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Add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#89-#98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#99-#103.</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569597"/>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2087592"/>
            <a:ext cx="3944203" cy="3985689"/>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a:solidFill>
                  <a:schemeClr val="tx1">
                    <a:lumMod val="65000"/>
                    <a:lumOff val="35000"/>
                  </a:schemeClr>
                </a:solidFill>
              </a:rPr>
              <a:t> </a:t>
            </a:r>
            <a:r>
              <a:rPr lang="en-US" sz="14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smtClean="0">
                <a:solidFill>
                  <a:schemeClr val="tx1">
                    <a:lumMod val="65000"/>
                    <a:lumOff val="35000"/>
                  </a:schemeClr>
                </a:solidFill>
              </a:rPr>
              <a:t>Business </a:t>
            </a:r>
            <a:r>
              <a:rPr lang="en-US" sz="1200" b="1" dirty="0" smtClean="0">
                <a:solidFill>
                  <a:schemeClr val="tx1">
                    <a:lumMod val="65000"/>
                    <a:lumOff val="35000"/>
                  </a:schemeClr>
                </a:solidFill>
              </a:rPr>
              <a:t>Machines</a:t>
            </a:r>
          </a:p>
          <a:p>
            <a:r>
              <a:rPr lang="en-US" sz="1050" dirty="0" smtClean="0">
                <a:solidFill>
                  <a:schemeClr val="tx1">
                    <a:lumMod val="65000"/>
                    <a:lumOff val="35000"/>
                  </a:schemeClr>
                </a:solidFill>
              </a:rPr>
              <a:t>                          </a:t>
            </a:r>
            <a:r>
              <a:rPr lang="en-US" sz="1050" dirty="0" smtClean="0">
                <a:solidFill>
                  <a:schemeClr val="bg1">
                    <a:lumMod val="50000"/>
                  </a:schemeClr>
                </a:solidFill>
              </a:rPr>
              <a:t>www.ibm.com</a:t>
            </a:r>
          </a:p>
          <a:p>
            <a:r>
              <a:rPr lang="en-US" sz="1050" dirty="0">
                <a:solidFill>
                  <a:schemeClr val="bg1">
                    <a:lumMod val="50000"/>
                  </a:schemeClr>
                </a:solidFill>
              </a:rPr>
              <a:t> </a:t>
            </a:r>
            <a:r>
              <a:rPr lang="en-US" sz="1050" dirty="0" smtClean="0">
                <a:solidFill>
                  <a:schemeClr val="bg1">
                    <a:lumMod val="50000"/>
                  </a:schemeClr>
                </a:solidFill>
              </a:rPr>
              <a:t>                         Armonk</a:t>
            </a:r>
            <a:r>
              <a:rPr lang="en-US" sz="1050" dirty="0">
                <a:solidFill>
                  <a:schemeClr val="bg1">
                    <a:lumMod val="50000"/>
                  </a:schemeClr>
                </a:solidFill>
              </a:rPr>
              <a:t>, New York </a:t>
            </a:r>
            <a:r>
              <a:rPr lang="en-US" sz="1050" dirty="0" smtClean="0">
                <a:solidFill>
                  <a:schemeClr val="bg1">
                    <a:lumMod val="50000"/>
                  </a:schemeClr>
                </a:solidFill>
              </a:rPr>
              <a:t>10504-1722, United </a:t>
            </a:r>
            <a:r>
              <a:rPr lang="en-US" sz="1050" dirty="0">
                <a:solidFill>
                  <a:schemeClr val="bg1">
                    <a:lumMod val="50000"/>
                  </a:schemeClr>
                </a:solidFill>
              </a:rPr>
              <a:t>States</a:t>
            </a:r>
            <a:endParaRPr lang="en-US" sz="1050" dirty="0" smtClean="0">
              <a:solidFill>
                <a:schemeClr val="bg1">
                  <a:lumMod val="50000"/>
                </a:schemeClr>
              </a:solidFill>
            </a:endParaRPr>
          </a:p>
          <a:p>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 AT&amp;T</a:t>
            </a:r>
            <a:r>
              <a:rPr lang="en-US" sz="1400" dirty="0" smtClean="0">
                <a:solidFill>
                  <a:schemeClr val="tx1">
                    <a:lumMod val="65000"/>
                    <a:lumOff val="35000"/>
                  </a:schemeClr>
                </a:solidFill>
              </a:rPr>
              <a:t>			</a:t>
            </a:r>
            <a:endParaRPr lang="en-US" sz="1400" dirty="0" smtClean="0">
              <a:solidFill>
                <a:schemeClr val="tx1">
                  <a:lumMod val="65000"/>
                  <a:lumOff val="35000"/>
                </a:schemeClr>
              </a:solidFill>
            </a:endParaRPr>
          </a:p>
          <a:p>
            <a:r>
              <a:rPr lang="en-US" sz="1050" dirty="0" smtClean="0">
                <a:solidFill>
                  <a:schemeClr val="bg1">
                    <a:lumMod val="50000"/>
                  </a:schemeClr>
                </a:solidFill>
              </a:rPr>
              <a:t>                           www.att.com</a:t>
            </a:r>
          </a:p>
          <a:p>
            <a:r>
              <a:rPr lang="en-US" sz="1050" dirty="0" smtClean="0">
                <a:solidFill>
                  <a:schemeClr val="bg1">
                    <a:lumMod val="50000"/>
                  </a:schemeClr>
                </a:solidFill>
              </a:rPr>
              <a:t>                           Dallas</a:t>
            </a:r>
            <a:r>
              <a:rPr lang="en-US" sz="1050" dirty="0">
                <a:solidFill>
                  <a:schemeClr val="bg1">
                    <a:lumMod val="50000"/>
                  </a:schemeClr>
                </a:solidFill>
              </a:rPr>
              <a:t>, TX </a:t>
            </a:r>
            <a:r>
              <a:rPr lang="en-US" sz="1050" dirty="0" smtClean="0">
                <a:solidFill>
                  <a:schemeClr val="bg1">
                    <a:lumMod val="50000"/>
                  </a:schemeClr>
                </a:solidFill>
              </a:rPr>
              <a:t>75202, United States</a:t>
            </a:r>
            <a:endParaRPr lang="en-US" sz="1050" dirty="0">
              <a:solidFill>
                <a:schemeClr val="bg1">
                  <a:lumMod val="50000"/>
                </a:schemeClr>
              </a:solidFill>
            </a:endParaRPr>
          </a:p>
          <a:p>
            <a:endParaRPr lang="en-US" sz="1200" dirty="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Verizon </a:t>
            </a:r>
            <a:r>
              <a:rPr lang="en-US" sz="1200" b="1" dirty="0" smtClean="0">
                <a:solidFill>
                  <a:schemeClr val="tx1">
                    <a:lumMod val="65000"/>
                    <a:lumOff val="35000"/>
                  </a:schemeClr>
                </a:solidFill>
              </a:rPr>
              <a:t>Wireless	</a:t>
            </a:r>
            <a:r>
              <a:rPr lang="en-US" sz="1200" dirty="0" smtClean="0">
                <a:solidFill>
                  <a:schemeClr val="tx1">
                    <a:lumMod val="65000"/>
                    <a:lumOff val="35000"/>
                  </a:schemeClr>
                </a:solidFill>
              </a:rPr>
              <a:t>	</a:t>
            </a:r>
            <a:endParaRPr lang="en-US" sz="1200" dirty="0" smtClean="0">
              <a:solidFill>
                <a:schemeClr val="tx1">
                  <a:lumMod val="65000"/>
                  <a:lumOff val="35000"/>
                </a:schemeClr>
              </a:solidFill>
            </a:endParaRPr>
          </a:p>
          <a:p>
            <a:r>
              <a:rPr lang="en-US" sz="1050" dirty="0" smtClean="0">
                <a:solidFill>
                  <a:schemeClr val="tx1">
                    <a:lumMod val="65000"/>
                    <a:lumOff val="35000"/>
                  </a:schemeClr>
                </a:solidFill>
              </a:rPr>
              <a:t>                           </a:t>
            </a:r>
            <a:r>
              <a:rPr lang="en-US" sz="1050" dirty="0" smtClean="0">
                <a:solidFill>
                  <a:schemeClr val="bg1">
                    <a:lumMod val="50000"/>
                  </a:schemeClr>
                </a:solidFill>
              </a:rPr>
              <a:t>www.verizonwireless.com</a:t>
            </a:r>
          </a:p>
          <a:p>
            <a:r>
              <a:rPr lang="en-US" sz="1050" dirty="0">
                <a:solidFill>
                  <a:schemeClr val="bg1">
                    <a:lumMod val="50000"/>
                  </a:schemeClr>
                </a:solidFill>
              </a:rPr>
              <a:t> </a:t>
            </a:r>
            <a:r>
              <a:rPr lang="en-US" sz="1050" dirty="0" smtClean="0">
                <a:solidFill>
                  <a:schemeClr val="bg1">
                    <a:lumMod val="50000"/>
                  </a:schemeClr>
                </a:solidFill>
              </a:rPr>
              <a:t>                          Brookfield, </a:t>
            </a:r>
            <a:r>
              <a:rPr lang="en-US" sz="1050" dirty="0">
                <a:solidFill>
                  <a:schemeClr val="bg1">
                    <a:lumMod val="50000"/>
                  </a:schemeClr>
                </a:solidFill>
              </a:rPr>
              <a:t>CT </a:t>
            </a:r>
            <a:r>
              <a:rPr lang="en-US" sz="1050" dirty="0" smtClean="0">
                <a:solidFill>
                  <a:schemeClr val="bg1">
                    <a:lumMod val="50000"/>
                  </a:schemeClr>
                </a:solidFill>
              </a:rPr>
              <a:t>06804, United States</a:t>
            </a:r>
            <a:endParaRPr lang="en-US" sz="1050" dirty="0">
              <a:solidFill>
                <a:schemeClr val="bg1">
                  <a:lumMod val="50000"/>
                </a:schemeClr>
              </a:solidFill>
            </a:endParaRPr>
          </a:p>
          <a:p>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Spring </a:t>
            </a:r>
            <a:r>
              <a:rPr lang="en-US" sz="1200" b="1" dirty="0" smtClean="0">
                <a:solidFill>
                  <a:schemeClr val="tx1">
                    <a:lumMod val="65000"/>
                    <a:lumOff val="35000"/>
                  </a:schemeClr>
                </a:solidFill>
              </a:rPr>
              <a:t>Nextel	</a:t>
            </a:r>
            <a:endParaRPr lang="en-US" sz="1200" b="1" dirty="0" smtClean="0">
              <a:solidFill>
                <a:schemeClr val="tx1">
                  <a:lumMod val="65000"/>
                  <a:lumOff val="35000"/>
                </a:schemeClr>
              </a:solidFill>
            </a:endParaRPr>
          </a:p>
          <a:p>
            <a:r>
              <a:rPr lang="en-US" sz="1050" dirty="0" smtClean="0">
                <a:solidFill>
                  <a:schemeClr val="bg1">
                    <a:lumMod val="50000"/>
                  </a:schemeClr>
                </a:solidFill>
              </a:rPr>
              <a:t>                           www.sprint.com</a:t>
            </a:r>
          </a:p>
          <a:p>
            <a:r>
              <a:rPr lang="en-US" sz="1050" dirty="0">
                <a:solidFill>
                  <a:schemeClr val="bg1">
                    <a:lumMod val="50000"/>
                  </a:schemeClr>
                </a:solidFill>
              </a:rPr>
              <a:t> </a:t>
            </a:r>
            <a:r>
              <a:rPr lang="en-US" sz="1050" dirty="0" smtClean="0">
                <a:solidFill>
                  <a:schemeClr val="bg1">
                    <a:lumMod val="50000"/>
                  </a:schemeClr>
                </a:solidFill>
              </a:rPr>
              <a:t>                          </a:t>
            </a:r>
            <a:r>
              <a:rPr lang="en-US" sz="1050" dirty="0">
                <a:solidFill>
                  <a:schemeClr val="bg1">
                    <a:lumMod val="50000"/>
                  </a:schemeClr>
                </a:solidFill>
              </a:rPr>
              <a:t>Overland Park, KS </a:t>
            </a:r>
            <a:r>
              <a:rPr lang="en-US" sz="1050" dirty="0" smtClean="0">
                <a:solidFill>
                  <a:schemeClr val="bg1">
                    <a:lumMod val="50000"/>
                  </a:schemeClr>
                </a:solidFill>
              </a:rPr>
              <a:t>66251, United States</a:t>
            </a:r>
            <a:endParaRPr lang="en-US" sz="1050" dirty="0">
              <a:solidFill>
                <a:schemeClr val="bg1">
                  <a:lumMod val="50000"/>
                </a:schemeClr>
              </a:solidFill>
            </a:endParaRPr>
          </a:p>
        </p:txBody>
      </p:sp>
      <p:cxnSp>
        <p:nvCxnSpPr>
          <p:cNvPr id="43" name="Straight Connector 42"/>
          <p:cNvCxnSpPr/>
          <p:nvPr/>
        </p:nvCxnSpPr>
        <p:spPr>
          <a:xfrm>
            <a:off x="2579427" y="2504865"/>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389559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459458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291634"/>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572569"/>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890767" y="3569998"/>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a:t>
            </a:r>
            <a:r>
              <a:rPr lang="en-US" sz="1200" dirty="0" smtClean="0"/>
              <a:t>is </a:t>
            </a:r>
            <a:r>
              <a:rPr lang="en-US" sz="1200" dirty="0" smtClean="0"/>
              <a:t>tapped, go to the company profile</a:t>
            </a:r>
            <a:endParaRPr lang="en-US" sz="1200" dirty="0"/>
          </a:p>
        </p:txBody>
      </p:sp>
      <p:pic>
        <p:nvPicPr>
          <p:cNvPr id="4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8817" y="2595247"/>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4" name="Straight Connector 53"/>
          <p:cNvCxnSpPr/>
          <p:nvPr/>
        </p:nvCxnSpPr>
        <p:spPr>
          <a:xfrm>
            <a:off x="2579427" y="321223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68104" y="3389138"/>
            <a:ext cx="323670" cy="32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786332" y="3321176"/>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03587" y="4176387"/>
            <a:ext cx="451648" cy="17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54"/>
          <p:cNvSpPr/>
          <p:nvPr/>
        </p:nvSpPr>
        <p:spPr>
          <a:xfrm>
            <a:off x="2786332" y="4011288"/>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22999" y="4882387"/>
            <a:ext cx="408654" cy="1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a:xfrm>
            <a:off x="2786332" y="4710027"/>
            <a:ext cx="483079" cy="483079"/>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16128" y="2665562"/>
            <a:ext cx="319178" cy="369332"/>
          </a:xfrm>
          <a:prstGeom prst="rect">
            <a:avLst/>
          </a:prstGeom>
          <a:noFill/>
        </p:spPr>
        <p:txBody>
          <a:bodyPr wrap="square" rtlCol="0">
            <a:spAutoFit/>
          </a:bodyPr>
          <a:lstStyle/>
          <a:p>
            <a:r>
              <a:rPr lang="en-US" dirty="0" smtClean="0"/>
              <a:t>›</a:t>
            </a:r>
            <a:endParaRPr lang="en-US" dirty="0"/>
          </a:p>
        </p:txBody>
      </p:sp>
      <p:sp>
        <p:nvSpPr>
          <p:cNvPr id="57" name="TextBox 56"/>
          <p:cNvSpPr txBox="1"/>
          <p:nvPr/>
        </p:nvSpPr>
        <p:spPr>
          <a:xfrm>
            <a:off x="6116128" y="3338423"/>
            <a:ext cx="319178" cy="369332"/>
          </a:xfrm>
          <a:prstGeom prst="rect">
            <a:avLst/>
          </a:prstGeom>
          <a:noFill/>
        </p:spPr>
        <p:txBody>
          <a:bodyPr wrap="square" rtlCol="0">
            <a:spAutoFit/>
          </a:bodyPr>
          <a:lstStyle/>
          <a:p>
            <a:r>
              <a:rPr lang="en-US" dirty="0" smtClean="0"/>
              <a:t>›</a:t>
            </a:r>
            <a:endParaRPr lang="en-US" dirty="0"/>
          </a:p>
        </p:txBody>
      </p:sp>
      <p:sp>
        <p:nvSpPr>
          <p:cNvPr id="58" name="TextBox 57"/>
          <p:cNvSpPr txBox="1"/>
          <p:nvPr/>
        </p:nvSpPr>
        <p:spPr>
          <a:xfrm>
            <a:off x="6116128" y="4063042"/>
            <a:ext cx="319178" cy="369332"/>
          </a:xfrm>
          <a:prstGeom prst="rect">
            <a:avLst/>
          </a:prstGeom>
          <a:noFill/>
        </p:spPr>
        <p:txBody>
          <a:bodyPr wrap="square" rtlCol="0">
            <a:spAutoFit/>
          </a:bodyPr>
          <a:lstStyle/>
          <a:p>
            <a:r>
              <a:rPr lang="en-US" dirty="0" smtClean="0"/>
              <a:t>›</a:t>
            </a:r>
            <a:endParaRPr lang="en-US" dirty="0"/>
          </a:p>
        </p:txBody>
      </p:sp>
      <p:sp>
        <p:nvSpPr>
          <p:cNvPr id="59" name="TextBox 58"/>
          <p:cNvSpPr txBox="1"/>
          <p:nvPr/>
        </p:nvSpPr>
        <p:spPr>
          <a:xfrm>
            <a:off x="6116128" y="4735903"/>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cxnSp>
        <p:nvCxnSpPr>
          <p:cNvPr id="29" name="Straight Connector 28"/>
          <p:cNvCxnSpPr/>
          <p:nvPr/>
        </p:nvCxnSpPr>
        <p:spPr>
          <a:xfrm>
            <a:off x="2579427" y="381601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906399"/>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 name="Straight Connector 31"/>
          <p:cNvCxnSpPr/>
          <p:nvPr/>
        </p:nvCxnSpPr>
        <p:spPr>
          <a:xfrm>
            <a:off x="2579427" y="4523382"/>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16128" y="3976714"/>
            <a:ext cx="319178" cy="369332"/>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3278043" y="3864635"/>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6" name="Rectangular Callout 35"/>
          <p:cNvSpPr/>
          <p:nvPr/>
        </p:nvSpPr>
        <p:spPr>
          <a:xfrm>
            <a:off x="7033149" y="39280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company </a:t>
            </a:r>
            <a:r>
              <a:rPr lang="en-US" sz="1200" dirty="0" smtClean="0"/>
              <a:t>profile</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877163"/>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a:t>
            </a:r>
            <a:r>
              <a:rPr lang="en-US" sz="1200" dirty="0"/>
              <a:t>1 New Orchard </a:t>
            </a:r>
            <a:r>
              <a:rPr lang="en-US" sz="1200" dirty="0" smtClean="0"/>
              <a:t>Road, Armonk, New York 10504-1722, United States</a:t>
            </a:r>
            <a:endParaRPr lang="en-US" sz="1200" b="1" dirty="0" smtClean="0">
              <a:solidFill>
                <a:schemeClr val="tx1">
                  <a:lumMod val="65000"/>
                  <a:lumOff val="35000"/>
                </a:schemeClr>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207057"/>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cxnSp>
        <p:nvCxnSpPr>
          <p:cNvPr id="24" name="Straight Connector 23"/>
          <p:cNvCxnSpPr/>
          <p:nvPr/>
        </p:nvCxnSpPr>
        <p:spPr>
          <a:xfrm>
            <a:off x="2579427" y="40753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4165711"/>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579427" y="4782694"/>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116128" y="4236026"/>
            <a:ext cx="319178"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3278043" y="4123947"/>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2" name="Rectangular Callout 31"/>
          <p:cNvSpPr/>
          <p:nvPr/>
        </p:nvSpPr>
        <p:spPr>
          <a:xfrm>
            <a:off x="7033149" y="416007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company </a:t>
            </a:r>
            <a:r>
              <a:rPr lang="en-US" sz="1200" dirty="0" smtClean="0"/>
              <a:t>profile</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 name="TextBox 2"/>
          <p:cNvSpPr txBox="1"/>
          <p:nvPr/>
        </p:nvSpPr>
        <p:spPr>
          <a:xfrm>
            <a:off x="2743200" y="2183641"/>
            <a:ext cx="1282890" cy="677108"/>
          </a:xfrm>
          <a:prstGeom prst="rect">
            <a:avLst/>
          </a:prstGeom>
          <a:noFill/>
        </p:spPr>
        <p:txBody>
          <a:bodyPr wrap="square" rtlCol="0">
            <a:spAutoFit/>
          </a:bodyPr>
          <a:lstStyle/>
          <a:p>
            <a:pPr algn="ctr"/>
            <a:r>
              <a:rPr lang="en-US" sz="1400" b="1" dirty="0" smtClean="0"/>
              <a:t>231,887</a:t>
            </a:r>
            <a:r>
              <a:rPr lang="en-US" sz="1400" dirty="0" smtClean="0"/>
              <a:t> </a:t>
            </a:r>
            <a:r>
              <a:rPr lang="en-US" sz="1200" dirty="0" smtClean="0"/>
              <a:t>employees on 3/31/2013</a:t>
            </a:r>
            <a:endParaRPr lang="en-US" sz="1200" dirty="0"/>
          </a:p>
        </p:txBody>
      </p:sp>
      <p:sp>
        <p:nvSpPr>
          <p:cNvPr id="24" name="TextBox 23"/>
          <p:cNvSpPr txBox="1"/>
          <p:nvPr/>
        </p:nvSpPr>
        <p:spPr>
          <a:xfrm>
            <a:off x="5008728" y="2183641"/>
            <a:ext cx="1282890" cy="677108"/>
          </a:xfrm>
          <a:prstGeom prst="rect">
            <a:avLst/>
          </a:prstGeom>
          <a:noFill/>
        </p:spPr>
        <p:txBody>
          <a:bodyPr wrap="square" rtlCol="0">
            <a:spAutoFit/>
          </a:bodyPr>
          <a:lstStyle/>
          <a:p>
            <a:pPr algn="ctr"/>
            <a:r>
              <a:rPr lang="en-US" sz="1400" b="1" dirty="0" smtClean="0"/>
              <a:t>2431,435</a:t>
            </a:r>
            <a:r>
              <a:rPr lang="en-US" sz="1400" dirty="0" smtClean="0"/>
              <a:t> </a:t>
            </a:r>
            <a:r>
              <a:rPr lang="en-US" sz="1200" dirty="0" smtClean="0"/>
              <a:t>employees on 3/31/2013</a:t>
            </a:r>
            <a:endParaRPr lang="en-US" sz="1200" dirty="0"/>
          </a:p>
        </p:txBody>
      </p:sp>
      <p:sp>
        <p:nvSpPr>
          <p:cNvPr id="28" name="Right Arrow 27"/>
          <p:cNvSpPr/>
          <p:nvPr/>
        </p:nvSpPr>
        <p:spPr>
          <a:xfrm>
            <a:off x="4096987" y="2250998"/>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previous and new employee numbers</a:t>
            </a:r>
            <a:endParaRPr lang="en-US" sz="1200" dirty="0"/>
          </a:p>
        </p:txBody>
      </p:sp>
      <p:pic>
        <p:nvPicPr>
          <p:cNvPr id="3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817" y="30602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Straight Connector 33"/>
          <p:cNvCxnSpPr/>
          <p:nvPr/>
        </p:nvCxnSpPr>
        <p:spPr>
          <a:xfrm>
            <a:off x="2579427" y="367720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116128" y="3130538"/>
            <a:ext cx="319178" cy="369332"/>
          </a:xfrm>
          <a:prstGeom prst="rect">
            <a:avLst/>
          </a:prstGeom>
          <a:noFill/>
        </p:spPr>
        <p:txBody>
          <a:bodyPr wrap="square" rtlCol="0">
            <a:spAutoFit/>
          </a:bodyPr>
          <a:lstStyle/>
          <a:p>
            <a:r>
              <a:rPr lang="en-US" dirty="0" smtClean="0"/>
              <a:t>›</a:t>
            </a:r>
            <a:endParaRPr lang="en-US" dirty="0"/>
          </a:p>
        </p:txBody>
      </p:sp>
      <p:sp>
        <p:nvSpPr>
          <p:cNvPr id="36" name="TextBox 35"/>
          <p:cNvSpPr txBox="1"/>
          <p:nvPr/>
        </p:nvSpPr>
        <p:spPr>
          <a:xfrm>
            <a:off x="3278043" y="30184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7" name="Rectangular Callout 36"/>
          <p:cNvSpPr/>
          <p:nvPr/>
        </p:nvSpPr>
        <p:spPr>
          <a:xfrm>
            <a:off x="7033149" y="306823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company </a:t>
            </a:r>
            <a:r>
              <a:rPr lang="en-US" sz="1200" dirty="0" smtClean="0"/>
              <a:t>profile</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VP Finance at Hewlett Packard Co,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84776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ular Callout 47"/>
          <p:cNvSpPr/>
          <p:nvPr/>
        </p:nvSpPr>
        <p:spPr>
          <a:xfrm>
            <a:off x="7033149" y="376427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previous company </a:t>
            </a:r>
            <a:r>
              <a:rPr lang="en-US" sz="1200" dirty="0" smtClean="0"/>
              <a:t>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cxnSp>
        <p:nvCxnSpPr>
          <p:cNvPr id="35" name="Straight Connector 34"/>
          <p:cNvCxnSpPr/>
          <p:nvPr/>
        </p:nvCxnSpPr>
        <p:spPr>
          <a:xfrm>
            <a:off x="2579427" y="363859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299198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Connector 37"/>
          <p:cNvCxnSpPr/>
          <p:nvPr/>
        </p:nvCxnSpPr>
        <p:spPr>
          <a:xfrm>
            <a:off x="2579427" y="442784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16128" y="3062298"/>
            <a:ext cx="319178" cy="369332"/>
          </a:xfrm>
          <a:prstGeom prst="rect">
            <a:avLst/>
          </a:prstGeom>
          <a:noFill/>
        </p:spPr>
        <p:txBody>
          <a:bodyPr wrap="square" rtlCol="0">
            <a:spAutoFit/>
          </a:bodyPr>
          <a:lstStyle/>
          <a:p>
            <a:r>
              <a:rPr lang="en-US" dirty="0" smtClean="0"/>
              <a:t>›</a:t>
            </a:r>
            <a:endParaRPr lang="en-US" dirty="0"/>
          </a:p>
        </p:txBody>
      </p:sp>
      <p:sp>
        <p:nvSpPr>
          <p:cNvPr id="42" name="TextBox 41"/>
          <p:cNvSpPr txBox="1"/>
          <p:nvPr/>
        </p:nvSpPr>
        <p:spPr>
          <a:xfrm>
            <a:off x="3278043" y="295021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3" name="TextBox 42"/>
          <p:cNvSpPr txBox="1"/>
          <p:nvPr/>
        </p:nvSpPr>
        <p:spPr>
          <a:xfrm>
            <a:off x="6116128" y="2298036"/>
            <a:ext cx="319178" cy="369332"/>
          </a:xfrm>
          <a:prstGeom prst="rect">
            <a:avLst/>
          </a:prstGeom>
          <a:noFill/>
        </p:spPr>
        <p:txBody>
          <a:bodyPr wrap="square" rtlCol="0">
            <a:spAutoFit/>
          </a:bodyPr>
          <a:lstStyle/>
          <a:p>
            <a:r>
              <a:rPr lang="en-US" dirty="0" smtClean="0"/>
              <a:t>›</a:t>
            </a:r>
            <a:endParaRPr lang="en-US" dirty="0"/>
          </a:p>
        </p:txBody>
      </p:sp>
      <p:pic>
        <p:nvPicPr>
          <p:cNvPr id="4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78355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s://encrypted-tbn2.gstatic.com/images?q=tbn:ANd9GcTHxOPi95h3B9JPWSF5nmGAaMsWtirdRC9hWDD3fEynVDlJqR-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62297" y="3788947"/>
            <a:ext cx="499517" cy="49951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3278043" y="3714493"/>
            <a:ext cx="2743200" cy="600164"/>
          </a:xfrm>
          <a:prstGeom prst="rect">
            <a:avLst/>
          </a:prstGeom>
          <a:noFill/>
        </p:spPr>
        <p:txBody>
          <a:bodyPr wrap="square" rtlCol="0">
            <a:spAutoFit/>
          </a:bodyPr>
          <a:lstStyle/>
          <a:p>
            <a:pPr>
              <a:spcBef>
                <a:spcPts val="1200"/>
              </a:spcBef>
            </a:pPr>
            <a:r>
              <a:rPr lang="en-US" sz="1200" b="1" dirty="0" smtClean="0">
                <a:solidFill>
                  <a:schemeClr val="tx1">
                    <a:lumMod val="65000"/>
                    <a:lumOff val="35000"/>
                  </a:schemeClr>
                </a:solidFill>
              </a:rPr>
              <a:t>Hewlett Packard Co</a:t>
            </a:r>
            <a:endParaRPr lang="en-US" sz="1200" b="1" dirty="0">
              <a:solidFill>
                <a:schemeClr val="tx1">
                  <a:lumMod val="65000"/>
                  <a:lumOff val="35000"/>
                </a:schemeClr>
              </a:solidFill>
            </a:endParaRPr>
          </a:p>
          <a:p>
            <a:r>
              <a:rPr lang="en-US" sz="1050" dirty="0" smtClean="0">
                <a:solidFill>
                  <a:schemeClr val="bg1">
                    <a:lumMod val="50000"/>
                  </a:schemeClr>
                </a:solidFill>
              </a:rPr>
              <a:t>www.hp.com</a:t>
            </a:r>
            <a:endParaRPr lang="en-US" sz="1050" dirty="0">
              <a:solidFill>
                <a:schemeClr val="bg1">
                  <a:lumMod val="50000"/>
                </a:schemeClr>
              </a:solidFill>
            </a:endParaRPr>
          </a:p>
          <a:p>
            <a:r>
              <a:rPr lang="en-US" sz="1050" dirty="0">
                <a:solidFill>
                  <a:schemeClr val="bg1">
                    <a:lumMod val="50000"/>
                  </a:schemeClr>
                </a:solidFill>
              </a:rPr>
              <a:t>Palo Alto, CA 94304</a:t>
            </a:r>
            <a:r>
              <a:rPr lang="en-US" sz="1050" dirty="0" smtClean="0">
                <a:solidFill>
                  <a:schemeClr val="bg1">
                    <a:lumMod val="50000"/>
                  </a:schemeClr>
                </a:solidFill>
              </a:rPr>
              <a:t>, </a:t>
            </a:r>
            <a:r>
              <a:rPr lang="en-US" sz="1050" dirty="0">
                <a:solidFill>
                  <a:schemeClr val="bg1">
                    <a:lumMod val="50000"/>
                  </a:schemeClr>
                </a:solidFill>
              </a:rPr>
              <a:t>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6" name="TextBox 45"/>
          <p:cNvSpPr txBox="1"/>
          <p:nvPr/>
        </p:nvSpPr>
        <p:spPr>
          <a:xfrm>
            <a:off x="6116128" y="3840220"/>
            <a:ext cx="319178" cy="369332"/>
          </a:xfrm>
          <a:prstGeom prst="rect">
            <a:avLst/>
          </a:prstGeom>
          <a:noFill/>
        </p:spPr>
        <p:txBody>
          <a:bodyPr wrap="square" rtlCol="0">
            <a:spAutoFit/>
          </a:bodyPr>
          <a:lstStyle/>
          <a:p>
            <a:r>
              <a:rPr lang="en-US" dirty="0" smtClean="0"/>
              <a:t>›</a:t>
            </a:r>
            <a:endParaRPr lang="en-US" dirty="0"/>
          </a:p>
        </p:txBody>
      </p:sp>
      <p:sp>
        <p:nvSpPr>
          <p:cNvPr id="47" name="Rectangular Callout 46"/>
          <p:cNvSpPr/>
          <p:nvPr/>
        </p:nvSpPr>
        <p:spPr>
          <a:xfrm>
            <a:off x="7033149" y="2986351"/>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new</a:t>
            </a:r>
            <a:r>
              <a:rPr lang="en-US" sz="1200" dirty="0" smtClean="0"/>
              <a:t> company </a:t>
            </a:r>
            <a:r>
              <a:rPr lang="en-US" sz="1200" dirty="0" smtClean="0"/>
              <a:t>profile</a:t>
            </a:r>
            <a:endParaRPr lang="en-US" sz="1200" dirty="0"/>
          </a:p>
        </p:txBody>
      </p:sp>
      <p:sp>
        <p:nvSpPr>
          <p:cNvPr id="34" name="Rectangular Callout 33"/>
          <p:cNvSpPr/>
          <p:nvPr/>
        </p:nvSpPr>
        <p:spPr>
          <a:xfrm>
            <a:off x="3155267" y="4527338"/>
            <a:ext cx="3019901" cy="973777"/>
          </a:xfrm>
          <a:prstGeom prst="wedgeRectCallout">
            <a:avLst>
              <a:gd name="adj1" fmla="val 22037"/>
              <a:gd name="adj2" fmla="val 732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pic>
        <p:nvPicPr>
          <p:cNvPr id="5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 and is now VP Finance at Google </a:t>
            </a:r>
            <a:r>
              <a:rPr lang="en-US" sz="1200" b="1" dirty="0" err="1" smtClean="0">
                <a:solidFill>
                  <a:schemeClr val="tx1">
                    <a:lumMod val="65000"/>
                    <a:lumOff val="35000"/>
                  </a:schemeClr>
                </a:solidFill>
              </a:rPr>
              <a:t>Inc</a:t>
            </a:r>
            <a:endParaRPr lang="en-US" sz="1200" b="1" dirty="0" smtClean="0">
              <a:solidFill>
                <a:schemeClr val="tx1">
                  <a:lumMod val="65000"/>
                  <a:lumOff val="35000"/>
                </a:schemeClr>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40209"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527338"/>
            <a:ext cx="3019901" cy="973777"/>
          </a:xfrm>
          <a:prstGeom prst="wedgeRectCallout">
            <a:avLst>
              <a:gd name="adj1" fmla="val 22941"/>
              <a:gd name="adj2" fmla="val 732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834143"/>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9863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new company </a:t>
            </a:r>
            <a:r>
              <a:rPr lang="en-US" sz="1200" dirty="0" smtClean="0"/>
              <a:t>profile</a:t>
            </a:r>
            <a:endParaRPr lang="en-US" sz="1200" dirty="0"/>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693" y="2973065"/>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1537" y="2932551"/>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cxnSp>
        <p:nvCxnSpPr>
          <p:cNvPr id="44" name="Straight Connector 43"/>
          <p:cNvCxnSpPr/>
          <p:nvPr/>
        </p:nvCxnSpPr>
        <p:spPr>
          <a:xfrm>
            <a:off x="2579427" y="436193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37426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6116128" y="3812938"/>
            <a:ext cx="319178" cy="369332"/>
          </a:xfrm>
          <a:prstGeom prst="rect">
            <a:avLst/>
          </a:prstGeom>
          <a:noFill/>
        </p:spPr>
        <p:txBody>
          <a:bodyPr wrap="square" rtlCol="0">
            <a:spAutoFit/>
          </a:bodyPr>
          <a:lstStyle/>
          <a:p>
            <a:r>
              <a:rPr lang="en-US" dirty="0" smtClean="0"/>
              <a:t>›</a:t>
            </a:r>
            <a:endParaRPr lang="en-US" dirty="0"/>
          </a:p>
        </p:txBody>
      </p:sp>
      <p:sp>
        <p:nvSpPr>
          <p:cNvPr id="47" name="TextBox 46"/>
          <p:cNvSpPr txBox="1"/>
          <p:nvPr/>
        </p:nvSpPr>
        <p:spPr>
          <a:xfrm>
            <a:off x="3278043" y="37008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cxnSp>
        <p:nvCxnSpPr>
          <p:cNvPr id="49" name="Straight Connector 48"/>
          <p:cNvCxnSpPr/>
          <p:nvPr/>
        </p:nvCxnSpPr>
        <p:spPr>
          <a:xfrm>
            <a:off x="2648197" y="3612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16128" y="3021367"/>
            <a:ext cx="319178" cy="369332"/>
          </a:xfrm>
          <a:prstGeom prst="rect">
            <a:avLst/>
          </a:prstGeom>
          <a:noFill/>
        </p:spPr>
        <p:txBody>
          <a:bodyPr wrap="square" rtlCol="0">
            <a:spAutoFit/>
          </a:bodyPr>
          <a:lstStyle/>
          <a:p>
            <a:r>
              <a:rPr lang="en-US" dirty="0" smtClean="0"/>
              <a:t>›</a:t>
            </a:r>
            <a:endParaRPr lang="en-US" dirty="0"/>
          </a:p>
        </p:txBody>
      </p:sp>
      <p:sp>
        <p:nvSpPr>
          <p:cNvPr id="51" name="TextBox 50"/>
          <p:cNvSpPr txBox="1"/>
          <p:nvPr/>
        </p:nvSpPr>
        <p:spPr>
          <a:xfrm>
            <a:off x="6116128" y="2366278"/>
            <a:ext cx="319178" cy="369332"/>
          </a:xfrm>
          <a:prstGeom prst="rect">
            <a:avLst/>
          </a:prstGeom>
          <a:noFill/>
        </p:spPr>
        <p:txBody>
          <a:bodyPr wrap="square" rtlCol="0">
            <a:spAutoFit/>
          </a:bodyPr>
          <a:lstStyle/>
          <a:p>
            <a:r>
              <a:rPr lang="en-US" dirty="0" smtClean="0"/>
              <a:t>›</a:t>
            </a:r>
            <a:endParaRPr lang="en-US" dirty="0"/>
          </a:p>
        </p:txBody>
      </p:sp>
      <p:sp>
        <p:nvSpPr>
          <p:cNvPr id="52" name="Rectangular Callout 51"/>
          <p:cNvSpPr/>
          <p:nvPr/>
        </p:nvSpPr>
        <p:spPr>
          <a:xfrm>
            <a:off x="7033149" y="375063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previous</a:t>
            </a:r>
            <a:r>
              <a:rPr lang="en-US" sz="1200" dirty="0" smtClean="0"/>
              <a:t> company </a:t>
            </a:r>
            <a:r>
              <a:rPr lang="en-US" sz="1200" dirty="0" smtClean="0"/>
              <a:t>profile</a:t>
            </a:r>
            <a:endParaRPr lang="en-US" sz="1200" dirty="0"/>
          </a:p>
        </p:txBody>
      </p:sp>
      <p:pic>
        <p:nvPicPr>
          <p:cNvPr id="5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26561"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cxnSp>
        <p:nvCxnSpPr>
          <p:cNvPr id="37" name="Straight Connector 36"/>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0" name="TextBox 39"/>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3" name="Rectangular Callout 42"/>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previous</a:t>
            </a:r>
            <a:r>
              <a:rPr lang="en-US" sz="1200" dirty="0" smtClean="0"/>
              <a:t> company </a:t>
            </a:r>
            <a:r>
              <a:rPr lang="en-US" sz="1200" dirty="0" smtClean="0"/>
              <a:t>profile</a:t>
            </a:r>
            <a:endParaRPr lang="en-US" sz="1200" dirty="0"/>
          </a:p>
        </p:txBody>
      </p:sp>
      <p:sp>
        <p:nvSpPr>
          <p:cNvPr id="44" name="TextBox 43"/>
          <p:cNvSpPr txBox="1"/>
          <p:nvPr/>
        </p:nvSpPr>
        <p:spPr>
          <a:xfrm>
            <a:off x="6116128" y="2352616"/>
            <a:ext cx="319178"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1291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Straight Connector 43"/>
          <p:cNvCxnSpPr/>
          <p:nvPr/>
        </p:nvCxnSpPr>
        <p:spPr>
          <a:xfrm>
            <a:off x="2579427" y="359764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2978335"/>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6116128" y="3048650"/>
            <a:ext cx="319178" cy="369332"/>
          </a:xfrm>
          <a:prstGeom prst="rect">
            <a:avLst/>
          </a:prstGeom>
          <a:noFill/>
        </p:spPr>
        <p:txBody>
          <a:bodyPr wrap="square" rtlCol="0">
            <a:spAutoFit/>
          </a:bodyPr>
          <a:lstStyle/>
          <a:p>
            <a:r>
              <a:rPr lang="en-US" dirty="0" smtClean="0"/>
              <a:t>›</a:t>
            </a:r>
            <a:endParaRPr lang="en-US" dirty="0"/>
          </a:p>
        </p:txBody>
      </p:sp>
      <p:sp>
        <p:nvSpPr>
          <p:cNvPr id="47" name="TextBox 46"/>
          <p:cNvSpPr txBox="1"/>
          <p:nvPr/>
        </p:nvSpPr>
        <p:spPr>
          <a:xfrm>
            <a:off x="3278043" y="2936571"/>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48" name="Rectangular Callout 47"/>
          <p:cNvSpPr/>
          <p:nvPr/>
        </p:nvSpPr>
        <p:spPr>
          <a:xfrm>
            <a:off x="7033149" y="29863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t>
            </a:r>
            <a:r>
              <a:rPr lang="en-US" sz="1200" dirty="0" smtClean="0"/>
              <a:t>see company </a:t>
            </a:r>
            <a:r>
              <a:rPr lang="en-US" sz="1200" dirty="0" smtClean="0"/>
              <a:t>profile</a:t>
            </a:r>
            <a:endParaRPr lang="en-US" sz="1200" dirty="0"/>
          </a:p>
        </p:txBody>
      </p:sp>
      <p:cxnSp>
        <p:nvCxnSpPr>
          <p:cNvPr id="49" name="Straight Connector 48"/>
          <p:cNvCxnSpPr/>
          <p:nvPr/>
        </p:nvCxnSpPr>
        <p:spPr>
          <a:xfrm>
            <a:off x="2648197" y="284779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8453" y="1965917"/>
            <a:ext cx="1131413" cy="1115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304519"/>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funding amount and if </a:t>
            </a:r>
            <a:r>
              <a:rPr lang="en-US" sz="1200" dirty="0" err="1" smtClean="0"/>
              <a:t>availabke</a:t>
            </a:r>
            <a:r>
              <a:rPr lang="en-US" sz="1200" dirty="0" smtClean="0"/>
              <a:t>, funding round</a:t>
            </a:r>
            <a:endParaRPr lang="en-US" sz="1200" dirty="0"/>
          </a:p>
        </p:txBody>
      </p:sp>
      <p:sp>
        <p:nvSpPr>
          <p:cNvPr id="23" name="Rectangular Callout 22"/>
          <p:cNvSpPr/>
          <p:nvPr/>
        </p:nvSpPr>
        <p:spPr>
          <a:xfrm>
            <a:off x="495194" y="1280940"/>
            <a:ext cx="1749186" cy="582569"/>
          </a:xfrm>
          <a:prstGeom prst="wedgeRectCallout">
            <a:avLst>
              <a:gd name="adj1" fmla="val 69730"/>
              <a:gd name="adj2" fmla="val 1986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FFFF00"/>
                </a:solidFill>
              </a:rPr>
              <a:t>Display “GageIn closed $3 Million” if the funding round is not available</a:t>
            </a:r>
            <a:endParaRPr lang="en-US" sz="1200" dirty="0">
              <a:solidFill>
                <a:srgbClr val="FFFF00"/>
              </a:solidFill>
            </a:endParaRPr>
          </a:p>
        </p:txBody>
      </p:sp>
      <p:sp>
        <p:nvSpPr>
          <p:cNvPr id="3" name="Rectangle 2"/>
          <p:cNvSpPr/>
          <p:nvPr/>
        </p:nvSpPr>
        <p:spPr>
          <a:xfrm>
            <a:off x="4258101" y="2164139"/>
            <a:ext cx="1351129" cy="646331"/>
          </a:xfrm>
          <a:prstGeom prst="rect">
            <a:avLst/>
          </a:prstGeom>
        </p:spPr>
        <p:txBody>
          <a:bodyPr wrap="square">
            <a:spAutoFit/>
          </a:bodyPr>
          <a:lstStyle/>
          <a:p>
            <a:pPr algn="ctr"/>
            <a:r>
              <a:rPr lang="en-US" dirty="0">
                <a:solidFill>
                  <a:schemeClr val="tx1">
                    <a:lumMod val="65000"/>
                    <a:lumOff val="35000"/>
                  </a:schemeClr>
                </a:solidFill>
              </a:rPr>
              <a:t>$3 Million</a:t>
            </a:r>
          </a:p>
          <a:p>
            <a:pPr algn="ctr"/>
            <a:r>
              <a:rPr lang="en-US" dirty="0">
                <a:solidFill>
                  <a:schemeClr val="tx1">
                    <a:lumMod val="65000"/>
                    <a:lumOff val="35000"/>
                  </a:schemeClr>
                </a:solidFill>
              </a:rPr>
              <a:t>B-round</a:t>
            </a:r>
          </a:p>
        </p:txBody>
      </p:sp>
      <p:cxnSp>
        <p:nvCxnSpPr>
          <p:cNvPr id="28" name="Straight Connector 27"/>
          <p:cNvCxnSpPr/>
          <p:nvPr/>
        </p:nvCxnSpPr>
        <p:spPr>
          <a:xfrm>
            <a:off x="2579427" y="395249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9"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817" y="333318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6116128" y="3403498"/>
            <a:ext cx="319178" cy="369332"/>
          </a:xfrm>
          <a:prstGeom prst="rect">
            <a:avLst/>
          </a:prstGeom>
          <a:noFill/>
        </p:spPr>
        <p:txBody>
          <a:bodyPr wrap="square" rtlCol="0">
            <a:spAutoFit/>
          </a:bodyPr>
          <a:lstStyle/>
          <a:p>
            <a:r>
              <a:rPr lang="en-US" dirty="0" smtClean="0"/>
              <a:t>›</a:t>
            </a:r>
            <a:endParaRPr lang="en-US" dirty="0"/>
          </a:p>
        </p:txBody>
      </p:sp>
      <p:sp>
        <p:nvSpPr>
          <p:cNvPr id="31" name="TextBox 30"/>
          <p:cNvSpPr txBox="1"/>
          <p:nvPr/>
        </p:nvSpPr>
        <p:spPr>
          <a:xfrm>
            <a:off x="3278043" y="3291419"/>
            <a:ext cx="2743200" cy="600164"/>
          </a:xfrm>
          <a:prstGeom prst="rect">
            <a:avLst/>
          </a:prstGeom>
          <a:noFill/>
        </p:spPr>
        <p:txBody>
          <a:bodyPr wrap="square" rtlCol="0">
            <a:spAutoFit/>
          </a:bodyPr>
          <a:lstStyle/>
          <a:p>
            <a:pPr>
              <a:spcBef>
                <a:spcPts val="1200"/>
              </a:spcBef>
            </a:pPr>
            <a:r>
              <a:rPr lang="en-US" sz="1200" b="1" dirty="0" smtClean="0">
                <a:solidFill>
                  <a:schemeClr val="tx1">
                    <a:lumMod val="65000"/>
                    <a:lumOff val="35000"/>
                  </a:schemeClr>
                </a:solidFill>
              </a:rPr>
              <a:t>GageIn, Inc.</a:t>
            </a:r>
            <a:endParaRPr lang="en-US" sz="1200" b="1" dirty="0">
              <a:solidFill>
                <a:schemeClr val="tx1">
                  <a:lumMod val="65000"/>
                  <a:lumOff val="35000"/>
                </a:schemeClr>
              </a:solidFill>
            </a:endParaRPr>
          </a:p>
          <a:p>
            <a:r>
              <a:rPr lang="en-US" sz="1050" dirty="0" smtClean="0">
                <a:solidFill>
                  <a:schemeClr val="bg1">
                    <a:lumMod val="50000"/>
                  </a:schemeClr>
                </a:solidFill>
              </a:rPr>
              <a:t>www.gagein.com</a:t>
            </a:r>
            <a:endParaRPr lang="en-US" sz="1050" dirty="0">
              <a:solidFill>
                <a:schemeClr val="bg1">
                  <a:lumMod val="50000"/>
                </a:schemeClr>
              </a:solidFill>
            </a:endParaRPr>
          </a:p>
          <a:p>
            <a:r>
              <a:rPr lang="en-US" sz="1050" dirty="0" err="1" smtClean="0">
                <a:solidFill>
                  <a:schemeClr val="bg1">
                    <a:lumMod val="50000"/>
                  </a:schemeClr>
                </a:solidFill>
              </a:rPr>
              <a:t>Alviso</a:t>
            </a:r>
            <a:r>
              <a:rPr lang="en-US" sz="1050" dirty="0" smtClean="0">
                <a:solidFill>
                  <a:schemeClr val="bg1">
                    <a:lumMod val="50000"/>
                  </a:schemeClr>
                </a:solidFill>
              </a:rPr>
              <a:t>, CA 95002-3310, </a:t>
            </a:r>
            <a:r>
              <a:rPr lang="en-US" sz="1050" dirty="0">
                <a:solidFill>
                  <a:schemeClr val="bg1">
                    <a:lumMod val="50000"/>
                  </a:schemeClr>
                </a:solidFill>
              </a:rPr>
              <a:t>United </a:t>
            </a:r>
            <a:r>
              <a:rPr lang="en-US" sz="1050" dirty="0" smtClean="0">
                <a:solidFill>
                  <a:schemeClr val="bg1">
                    <a:lumMod val="50000"/>
                  </a:schemeClr>
                </a:solidFill>
              </a:rPr>
              <a:t>States</a:t>
            </a:r>
            <a:endParaRPr lang="en-US" sz="1050" dirty="0">
              <a:solidFill>
                <a:schemeClr val="bg1">
                  <a:lumMod val="50000"/>
                </a:schemeClr>
              </a:solidFill>
            </a:endParaRPr>
          </a:p>
        </p:txBody>
      </p:sp>
      <p:sp>
        <p:nvSpPr>
          <p:cNvPr id="32" name="Rectangular Callout 31"/>
          <p:cNvSpPr/>
          <p:nvPr/>
        </p:nvSpPr>
        <p:spPr>
          <a:xfrm>
            <a:off x="7033149" y="334119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t>
            </a:r>
            <a:r>
              <a:rPr lang="en-US" sz="1200" dirty="0" smtClean="0"/>
              <a:t>see company </a:t>
            </a:r>
            <a:r>
              <a:rPr lang="en-US" sz="1200" dirty="0" smtClean="0"/>
              <a:t>profile</a:t>
            </a:r>
            <a:endParaRPr lang="en-US" sz="1200" dirty="0"/>
          </a:p>
        </p:txBody>
      </p:sp>
      <p:cxnSp>
        <p:nvCxnSpPr>
          <p:cNvPr id="33" name="Straight Connector 32"/>
          <p:cNvCxnSpPr/>
          <p:nvPr/>
        </p:nvCxnSpPr>
        <p:spPr>
          <a:xfrm>
            <a:off x="2648197" y="3202639"/>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0917" y="3377535"/>
            <a:ext cx="430189" cy="43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a:t>
            </a:r>
            <a:r>
              <a:rPr lang="en-US" sz="1200" b="1" dirty="0" err="1" smtClean="0">
                <a:solidFill>
                  <a:schemeClr val="tx1">
                    <a:lumMod val="65000"/>
                    <a:lumOff val="35000"/>
                  </a:schemeClr>
                </a:solidFill>
              </a:rPr>
              <a:t>Kumaraswamy</a:t>
            </a:r>
            <a:r>
              <a:rPr lang="en-US" sz="1200" b="1" dirty="0" smtClean="0">
                <a:solidFill>
                  <a:schemeClr val="tx1">
                    <a:lumMod val="65000"/>
                    <a:lumOff val="35000"/>
                  </a:schemeClr>
                </a:solidFill>
              </a:rPr>
              <a:t>, VP Finance at International Business Machines, </a:t>
            </a:r>
            <a:r>
              <a:rPr lang="en-US" sz="1200" b="1" dirty="0">
                <a:solidFill>
                  <a:schemeClr val="tx1">
                    <a:lumMod val="65000"/>
                    <a:lumOff val="35000"/>
                  </a:schemeClr>
                </a:solidFill>
              </a:rPr>
              <a:t>has joined </a:t>
            </a:r>
            <a:r>
              <a:rPr lang="en-US" sz="1200" b="1" dirty="0" smtClean="0">
                <a:solidFill>
                  <a:schemeClr val="tx1">
                    <a:lumMod val="65000"/>
                    <a:lumOff val="35000"/>
                  </a:schemeClr>
                </a:solidFill>
              </a:rPr>
              <a:t>Google Inc. as CFO</a:t>
            </a:r>
            <a:endParaRPr lang="en-US" sz="1200" b="1" dirty="0">
              <a:solidFill>
                <a:schemeClr val="tx1">
                  <a:lumMod val="65000"/>
                  <a:lumOff val="35000"/>
                </a:schemeClr>
              </a:solidFill>
            </a:endParaRP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3340209"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cxnSp>
        <p:nvCxnSpPr>
          <p:cNvPr id="41" name="Straight Connector 4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cxnSp>
        <p:nvCxnSpPr>
          <p:cNvPr id="47" name="Straight Connector 46"/>
          <p:cNvCxnSpPr/>
          <p:nvPr/>
        </p:nvCxnSpPr>
        <p:spPr>
          <a:xfrm>
            <a:off x="2648197" y="2834143"/>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7033149" y="2986363"/>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new company </a:t>
            </a:r>
            <a:r>
              <a:rPr lang="en-US" sz="1200" dirty="0" smtClean="0"/>
              <a:t>profile</a:t>
            </a:r>
            <a:endParaRPr lang="en-US" sz="1200" dirty="0"/>
          </a:p>
        </p:txBody>
      </p:sp>
      <p:sp>
        <p:nvSpPr>
          <p:cNvPr id="49" name="Rectangular Callout 48"/>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pic>
        <p:nvPicPr>
          <p:cNvPr id="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693" y="2973065"/>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3301537" y="2932551"/>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cxnSp>
        <p:nvCxnSpPr>
          <p:cNvPr id="52" name="Straight Connector 51"/>
          <p:cNvCxnSpPr/>
          <p:nvPr/>
        </p:nvCxnSpPr>
        <p:spPr>
          <a:xfrm>
            <a:off x="2579427" y="4361937"/>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8817" y="3742623"/>
            <a:ext cx="544307" cy="536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6116128" y="3812938"/>
            <a:ext cx="319178" cy="369332"/>
          </a:xfrm>
          <a:prstGeom prst="rect">
            <a:avLst/>
          </a:prstGeom>
          <a:noFill/>
        </p:spPr>
        <p:txBody>
          <a:bodyPr wrap="square" rtlCol="0">
            <a:spAutoFit/>
          </a:bodyPr>
          <a:lstStyle/>
          <a:p>
            <a:r>
              <a:rPr lang="en-US" dirty="0" smtClean="0"/>
              <a:t>›</a:t>
            </a:r>
            <a:endParaRPr lang="en-US" dirty="0"/>
          </a:p>
        </p:txBody>
      </p:sp>
      <p:sp>
        <p:nvSpPr>
          <p:cNvPr id="55" name="TextBox 54"/>
          <p:cNvSpPr txBox="1"/>
          <p:nvPr/>
        </p:nvSpPr>
        <p:spPr>
          <a:xfrm>
            <a:off x="3278043" y="3700859"/>
            <a:ext cx="2743200" cy="600164"/>
          </a:xfrm>
          <a:prstGeom prst="rect">
            <a:avLst/>
          </a:prstGeom>
          <a:noFill/>
        </p:spPr>
        <p:txBody>
          <a:bodyPr wrap="square" rtlCol="0">
            <a:spAutoFit/>
          </a:bodyPr>
          <a:lstStyle/>
          <a:p>
            <a:pPr>
              <a:spcBef>
                <a:spcPts val="1200"/>
              </a:spcBef>
            </a:pPr>
            <a:r>
              <a:rPr lang="en-US" sz="1200" b="1" dirty="0">
                <a:solidFill>
                  <a:schemeClr val="tx1">
                    <a:lumMod val="65000"/>
                    <a:lumOff val="35000"/>
                  </a:schemeClr>
                </a:solidFill>
              </a:rPr>
              <a:t>International Business Machines</a:t>
            </a:r>
          </a:p>
          <a:p>
            <a:r>
              <a:rPr lang="en-US" sz="1050" dirty="0" smtClean="0">
                <a:solidFill>
                  <a:schemeClr val="bg1">
                    <a:lumMod val="50000"/>
                  </a:schemeClr>
                </a:solidFill>
              </a:rPr>
              <a:t>www.ibm.com</a:t>
            </a:r>
            <a:endParaRPr lang="en-US" sz="1050" dirty="0">
              <a:solidFill>
                <a:schemeClr val="bg1">
                  <a:lumMod val="50000"/>
                </a:schemeClr>
              </a:solidFill>
            </a:endParaRPr>
          </a:p>
          <a:p>
            <a:r>
              <a:rPr lang="en-US" sz="1050" dirty="0" smtClean="0">
                <a:solidFill>
                  <a:schemeClr val="bg1">
                    <a:lumMod val="50000"/>
                  </a:schemeClr>
                </a:solidFill>
              </a:rPr>
              <a:t>Armonk</a:t>
            </a:r>
            <a:r>
              <a:rPr lang="en-US" sz="1050" dirty="0">
                <a:solidFill>
                  <a:schemeClr val="bg1">
                    <a:lumMod val="50000"/>
                  </a:schemeClr>
                </a:solidFill>
              </a:rPr>
              <a:t>, New York 10504-1722, United </a:t>
            </a:r>
            <a:r>
              <a:rPr lang="en-US" sz="1050" dirty="0" smtClean="0">
                <a:solidFill>
                  <a:schemeClr val="bg1">
                    <a:lumMod val="50000"/>
                  </a:schemeClr>
                </a:solidFill>
              </a:rPr>
              <a:t>States</a:t>
            </a:r>
            <a:endParaRPr lang="en-US" sz="1050" dirty="0">
              <a:solidFill>
                <a:schemeClr val="bg1">
                  <a:lumMod val="50000"/>
                </a:schemeClr>
              </a:solidFill>
            </a:endParaRPr>
          </a:p>
        </p:txBody>
      </p:sp>
      <p:cxnSp>
        <p:nvCxnSpPr>
          <p:cNvPr id="56" name="Straight Connector 55"/>
          <p:cNvCxnSpPr/>
          <p:nvPr/>
        </p:nvCxnSpPr>
        <p:spPr>
          <a:xfrm>
            <a:off x="2648197" y="3612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116128" y="3021367"/>
            <a:ext cx="319178" cy="369332"/>
          </a:xfrm>
          <a:prstGeom prst="rect">
            <a:avLst/>
          </a:prstGeom>
          <a:noFill/>
        </p:spPr>
        <p:txBody>
          <a:bodyPr wrap="square" rtlCol="0">
            <a:spAutoFit/>
          </a:bodyPr>
          <a:lstStyle/>
          <a:p>
            <a:r>
              <a:rPr lang="en-US" dirty="0" smtClean="0"/>
              <a:t>›</a:t>
            </a:r>
            <a:endParaRPr lang="en-US" dirty="0"/>
          </a:p>
        </p:txBody>
      </p:sp>
      <p:sp>
        <p:nvSpPr>
          <p:cNvPr id="58" name="TextBox 57"/>
          <p:cNvSpPr txBox="1"/>
          <p:nvPr/>
        </p:nvSpPr>
        <p:spPr>
          <a:xfrm>
            <a:off x="6116128" y="2366278"/>
            <a:ext cx="319178" cy="369332"/>
          </a:xfrm>
          <a:prstGeom prst="rect">
            <a:avLst/>
          </a:prstGeom>
          <a:noFill/>
        </p:spPr>
        <p:txBody>
          <a:bodyPr wrap="square" rtlCol="0">
            <a:spAutoFit/>
          </a:bodyPr>
          <a:lstStyle/>
          <a:p>
            <a:r>
              <a:rPr lang="en-US" dirty="0" smtClean="0"/>
              <a:t>›</a:t>
            </a:r>
            <a:endParaRPr lang="en-US" dirty="0"/>
          </a:p>
        </p:txBody>
      </p:sp>
      <p:sp>
        <p:nvSpPr>
          <p:cNvPr id="59" name="Rectangular Callout 58"/>
          <p:cNvSpPr/>
          <p:nvPr/>
        </p:nvSpPr>
        <p:spPr>
          <a:xfrm>
            <a:off x="7033149" y="375063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a:t>
            </a:r>
            <a:r>
              <a:rPr lang="en-US" sz="1200" dirty="0" smtClean="0"/>
              <a:t>previous</a:t>
            </a:r>
            <a:r>
              <a:rPr lang="en-US" sz="1200" dirty="0" smtClean="0"/>
              <a:t> company </a:t>
            </a:r>
            <a:r>
              <a:rPr lang="en-US" sz="1200" dirty="0" smtClean="0"/>
              <a:t>profile</a:t>
            </a:r>
            <a:endParaRPr lang="en-US" sz="1200" dirty="0"/>
          </a:p>
        </p:txBody>
      </p:sp>
      <p:pic>
        <p:nvPicPr>
          <p:cNvPr id="6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211" y="2191914"/>
            <a:ext cx="540036" cy="55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472746"/>
            <a:ext cx="3019901" cy="973777"/>
          </a:xfrm>
          <a:prstGeom prst="wedgeRectCallout">
            <a:avLst>
              <a:gd name="adj1" fmla="val 23393"/>
              <a:gd name="adj2" fmla="val 8162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62342</TotalTime>
  <Words>13819</Words>
  <Application>Microsoft Office PowerPoint</Application>
  <PresentationFormat>On-screen Show (4:3)</PresentationFormat>
  <Paragraphs>2720</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731</cp:revision>
  <cp:lastPrinted>2013-03-05T20:21:37Z</cp:lastPrinted>
  <dcterms:created xsi:type="dcterms:W3CDTF">2012-06-27T02:46:32Z</dcterms:created>
  <dcterms:modified xsi:type="dcterms:W3CDTF">2013-04-14T07:40:11Z</dcterms:modified>
</cp:coreProperties>
</file>