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2" r:id="rId2"/>
    <p:sldId id="344" r:id="rId3"/>
    <p:sldId id="616" r:id="rId4"/>
    <p:sldId id="560" r:id="rId5"/>
    <p:sldId id="562" r:id="rId6"/>
    <p:sldId id="563" r:id="rId7"/>
    <p:sldId id="564" r:id="rId8"/>
    <p:sldId id="565" r:id="rId9"/>
    <p:sldId id="418" r:id="rId10"/>
    <p:sldId id="727" r:id="rId11"/>
    <p:sldId id="631" r:id="rId12"/>
    <p:sldId id="706" r:id="rId13"/>
    <p:sldId id="710" r:id="rId14"/>
    <p:sldId id="634" r:id="rId15"/>
    <p:sldId id="685" r:id="rId16"/>
    <p:sldId id="718" r:id="rId17"/>
    <p:sldId id="713" r:id="rId18"/>
    <p:sldId id="714" r:id="rId19"/>
    <p:sldId id="715" r:id="rId20"/>
    <p:sldId id="712" r:id="rId21"/>
    <p:sldId id="716" r:id="rId22"/>
    <p:sldId id="717" r:id="rId23"/>
    <p:sldId id="719" r:id="rId24"/>
    <p:sldId id="720" r:id="rId25"/>
    <p:sldId id="638" r:id="rId26"/>
    <p:sldId id="721" r:id="rId27"/>
    <p:sldId id="722" r:id="rId28"/>
    <p:sldId id="723" r:id="rId29"/>
    <p:sldId id="637" r:id="rId30"/>
    <p:sldId id="724" r:id="rId31"/>
    <p:sldId id="640" r:id="rId32"/>
    <p:sldId id="652" r:id="rId33"/>
    <p:sldId id="642" r:id="rId34"/>
    <p:sldId id="653" r:id="rId35"/>
    <p:sldId id="647" r:id="rId36"/>
    <p:sldId id="657" r:id="rId37"/>
    <p:sldId id="658" r:id="rId38"/>
    <p:sldId id="659" r:id="rId39"/>
    <p:sldId id="669" r:id="rId40"/>
    <p:sldId id="670" r:id="rId41"/>
    <p:sldId id="671" r:id="rId42"/>
    <p:sldId id="672" r:id="rId43"/>
    <p:sldId id="673" r:id="rId44"/>
    <p:sldId id="674" r:id="rId45"/>
    <p:sldId id="675" r:id="rId46"/>
    <p:sldId id="676" r:id="rId47"/>
    <p:sldId id="677" r:id="rId48"/>
    <p:sldId id="678" r:id="rId49"/>
    <p:sldId id="679" r:id="rId50"/>
    <p:sldId id="680" r:id="rId51"/>
    <p:sldId id="681" r:id="rId52"/>
    <p:sldId id="682" r:id="rId53"/>
    <p:sldId id="697" r:id="rId54"/>
    <p:sldId id="698" r:id="rId55"/>
    <p:sldId id="726" r:id="rId56"/>
    <p:sldId id="629" r:id="rId57"/>
    <p:sldId id="691" r:id="rId58"/>
    <p:sldId id="693" r:id="rId59"/>
    <p:sldId id="663" r:id="rId60"/>
    <p:sldId id="702" r:id="rId61"/>
    <p:sldId id="703" r:id="rId62"/>
    <p:sldId id="692" r:id="rId63"/>
    <p:sldId id="694" r:id="rId64"/>
    <p:sldId id="504" r:id="rId65"/>
    <p:sldId id="664" r:id="rId66"/>
    <p:sldId id="510" r:id="rId67"/>
    <p:sldId id="511" r:id="rId68"/>
    <p:sldId id="513" r:id="rId69"/>
    <p:sldId id="506" r:id="rId70"/>
    <p:sldId id="704" r:id="rId71"/>
    <p:sldId id="705" r:id="rId72"/>
    <p:sldId id="332" r:id="rId73"/>
    <p:sldId id="377" r:id="rId74"/>
    <p:sldId id="618" r:id="rId75"/>
    <p:sldId id="376" r:id="rId76"/>
    <p:sldId id="378" r:id="rId77"/>
    <p:sldId id="374" r:id="rId78"/>
    <p:sldId id="527" r:id="rId79"/>
    <p:sldId id="380" r:id="rId80"/>
    <p:sldId id="382" r:id="rId81"/>
    <p:sldId id="384" r:id="rId82"/>
    <p:sldId id="528" r:id="rId83"/>
    <p:sldId id="619" r:id="rId84"/>
    <p:sldId id="529" r:id="rId85"/>
    <p:sldId id="575" r:id="rId86"/>
    <p:sldId id="684" r:id="rId87"/>
    <p:sldId id="683" r:id="rId88"/>
    <p:sldId id="576" r:id="rId89"/>
    <p:sldId id="577" r:id="rId90"/>
    <p:sldId id="578" r:id="rId91"/>
    <p:sldId id="579" r:id="rId92"/>
    <p:sldId id="580" r:id="rId93"/>
    <p:sldId id="581" r:id="rId94"/>
    <p:sldId id="582" r:id="rId95"/>
    <p:sldId id="583" r:id="rId96"/>
    <p:sldId id="584" r:id="rId97"/>
    <p:sldId id="585" r:id="rId98"/>
    <p:sldId id="586" r:id="rId99"/>
    <p:sldId id="587" r:id="rId100"/>
    <p:sldId id="588" r:id="rId101"/>
    <p:sldId id="589" r:id="rId102"/>
    <p:sldId id="590" r:id="rId103"/>
    <p:sldId id="574" r:id="rId104"/>
    <p:sldId id="665" r:id="rId105"/>
    <p:sldId id="606" r:id="rId106"/>
    <p:sldId id="607" r:id="rId107"/>
    <p:sldId id="608" r:id="rId108"/>
    <p:sldId id="609" r:id="rId109"/>
    <p:sldId id="610" r:id="rId110"/>
    <p:sldId id="611" r:id="rId111"/>
    <p:sldId id="612" r:id="rId112"/>
    <p:sldId id="613" r:id="rId113"/>
    <p:sldId id="668" r:id="rId114"/>
    <p:sldId id="552" r:id="rId115"/>
    <p:sldId id="553" r:id="rId116"/>
    <p:sldId id="554" r:id="rId117"/>
    <p:sldId id="555" r:id="rId118"/>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3669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67673" autoAdjust="0"/>
  </p:normalViewPr>
  <p:slideViewPr>
    <p:cSldViewPr snapToGrid="0">
      <p:cViewPr>
        <p:scale>
          <a:sx n="80" d="100"/>
          <a:sy n="80" d="100"/>
        </p:scale>
        <p:origin x="-1080"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3/26/2013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579901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3/26/2013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230867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3/26/2013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1238108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dirty="0" smtClean="0"/>
              <a:t>3/26/2013</a:t>
            </a:r>
            <a:endParaRPr lang="en-US" dirty="0"/>
          </a:p>
        </p:txBody>
      </p:sp>
      <p:sp>
        <p:nvSpPr>
          <p:cNvPr id="6" name="Slide Number Placeholder 5"/>
          <p:cNvSpPr>
            <a:spLocks noGrp="1"/>
          </p:cNvSpPr>
          <p:nvPr>
            <p:ph type="sldNum" sz="quarter" idx="12"/>
          </p:nvPr>
        </p:nvSpPr>
        <p:spPr/>
        <p:txBody>
          <a:bodyPr/>
          <a:lstStyle/>
          <a:p>
            <a:r>
              <a:rPr lang="en-US" dirty="0" smtClean="0"/>
              <a:t>Page: </a:t>
            </a:r>
            <a:fld id="{6E92E426-7C14-4CFB-A724-FA83B00C30BE}" type="slidenum">
              <a:rPr lang="en-US" smtClean="0"/>
              <a:pPr/>
              <a:t>‹#›</a:t>
            </a:fld>
            <a:endParaRPr lang="en-US" dirty="0"/>
          </a:p>
        </p:txBody>
      </p:sp>
    </p:spTree>
    <p:extLst>
      <p:ext uri="{BB962C8B-B14F-4D97-AF65-F5344CB8AC3E}">
        <p14:creationId xmlns:p14="http://schemas.microsoft.com/office/powerpoint/2010/main" val="181474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44E68E-E5DF-45E0-9FEE-06DD1FB332B8}" type="datetimeFigureOut">
              <a:rPr lang="en-US" smtClean="0"/>
              <a:pPr/>
              <a:t>3/26/2013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2755989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44E68E-E5DF-45E0-9FEE-06DD1FB332B8}" type="datetimeFigureOut">
              <a:rPr lang="en-US" smtClean="0"/>
              <a:pPr/>
              <a:t>3/26/2013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83095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44E68E-E5DF-45E0-9FEE-06DD1FB332B8}" type="datetimeFigureOut">
              <a:rPr lang="en-US" smtClean="0"/>
              <a:pPr/>
              <a:t>3/26/2013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58039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dirty="0" smtClean="0"/>
              <a:t>3/26/2013</a:t>
            </a:r>
            <a:endParaRPr lang="en-US" dirty="0"/>
          </a:p>
        </p:txBody>
      </p:sp>
      <p:sp>
        <p:nvSpPr>
          <p:cNvPr id="5" name="Slide Number Placeholder 4"/>
          <p:cNvSpPr>
            <a:spLocks noGrp="1"/>
          </p:cNvSpPr>
          <p:nvPr>
            <p:ph type="sldNum" sz="quarter" idx="12"/>
          </p:nvPr>
        </p:nvSpPr>
        <p:spPr/>
        <p:txBody>
          <a:bodyPr/>
          <a:lstStyle/>
          <a:p>
            <a:r>
              <a:rPr lang="en-US" dirty="0" smtClean="0"/>
              <a:t>Page </a:t>
            </a:r>
            <a:fld id="{6E92E426-7C14-4CFB-A724-FA83B00C30BE}" type="slidenum">
              <a:rPr lang="en-US" smtClean="0"/>
              <a:pPr/>
              <a:t>‹#›</a:t>
            </a:fld>
            <a:endParaRPr lang="en-US" dirty="0"/>
          </a:p>
        </p:txBody>
      </p:sp>
    </p:spTree>
    <p:extLst>
      <p:ext uri="{BB962C8B-B14F-4D97-AF65-F5344CB8AC3E}">
        <p14:creationId xmlns:p14="http://schemas.microsoft.com/office/powerpoint/2010/main" val="2507657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4E68E-E5DF-45E0-9FEE-06DD1FB332B8}" type="datetimeFigureOut">
              <a:rPr lang="en-US" smtClean="0"/>
              <a:pPr/>
              <a:t>3/26/2013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132248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4E68E-E5DF-45E0-9FEE-06DD1FB332B8}" type="datetimeFigureOut">
              <a:rPr lang="en-US" smtClean="0"/>
              <a:pPr/>
              <a:t>3/26/2013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13510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4E68E-E5DF-45E0-9FEE-06DD1FB332B8}" type="datetimeFigureOut">
              <a:rPr lang="en-US" smtClean="0"/>
              <a:pPr/>
              <a:t>3/26/2013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91520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4E68E-E5DF-45E0-9FEE-06DD1FB332B8}" type="datetimeFigureOut">
              <a:rPr lang="en-US" smtClean="0"/>
              <a:pPr/>
              <a:t>3/26/2013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450702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2.png"/><Relationship Id="rId4" Type="http://schemas.openxmlformats.org/officeDocument/2006/relationships/image" Target="../media/image44.png"/></Relationships>
</file>

<file path=ppt/slides/_rels/slide10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72.png"/><Relationship Id="rId4" Type="http://schemas.openxmlformats.org/officeDocument/2006/relationships/image" Target="../media/image44.png"/></Relationships>
</file>

<file path=ppt/slides/_rels/slide10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0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0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4.png"/></Relationships>
</file>

<file path=ppt/slides/_rels/slide10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0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10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09.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1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3.png"/><Relationship Id="rId3" Type="http://schemas.openxmlformats.org/officeDocument/2006/relationships/image" Target="../media/image30.png"/><Relationship Id="rId7" Type="http://schemas.openxmlformats.org/officeDocument/2006/relationships/image" Target="../media/image28.png"/><Relationship Id="rId12"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4.png"/><Relationship Id="rId5" Type="http://schemas.openxmlformats.org/officeDocument/2006/relationships/image" Target="../media/image32.png"/><Relationship Id="rId10" Type="http://schemas.openxmlformats.org/officeDocument/2006/relationships/image" Target="../media/image23.png"/><Relationship Id="rId4" Type="http://schemas.openxmlformats.org/officeDocument/2006/relationships/image" Target="../media/image31.png"/><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33.png"/><Relationship Id="rId12"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25.png"/><Relationship Id="rId5" Type="http://schemas.openxmlformats.org/officeDocument/2006/relationships/image" Target="../media/image28.png"/><Relationship Id="rId10" Type="http://schemas.openxmlformats.org/officeDocument/2006/relationships/image" Target="../media/image24.png"/><Relationship Id="rId4" Type="http://schemas.openxmlformats.org/officeDocument/2006/relationships/image" Target="../media/image4.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hyperlink" Target="http://www.zit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7.png"/><Relationship Id="rId5" Type="http://schemas.openxmlformats.org/officeDocument/2006/relationships/image" Target="../media/image24.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4.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4.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9.png"/><Relationship Id="rId5" Type="http://schemas.openxmlformats.org/officeDocument/2006/relationships/image" Target="../media/image22.png"/><Relationship Id="rId10" Type="http://schemas.openxmlformats.org/officeDocument/2006/relationships/image" Target="../media/image38.png"/><Relationship Id="rId4" Type="http://schemas.openxmlformats.org/officeDocument/2006/relationships/image" Target="../media/image36.png"/><Relationship Id="rId9" Type="http://schemas.openxmlformats.org/officeDocument/2006/relationships/image" Target="../media/image37.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4.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9.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9.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9.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9.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3.jpeg"/></Relationships>
</file>

<file path=ppt/slides/_rels/slide4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5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6.png"/><Relationship Id="rId7"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8.png"/><Relationship Id="rId10" Type="http://schemas.openxmlformats.org/officeDocument/2006/relationships/image" Target="../media/image26.png"/><Relationship Id="rId4" Type="http://schemas.openxmlformats.org/officeDocument/2006/relationships/image" Target="../media/image29.png"/><Relationship Id="rId9" Type="http://schemas.openxmlformats.org/officeDocument/2006/relationships/image" Target="../media/image25.png"/></Relationships>
</file>

<file path=ppt/slides/_rels/slide5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9.png"/><Relationship Id="rId4" Type="http://schemas.openxmlformats.org/officeDocument/2006/relationships/image" Target="../media/image36.png"/><Relationship Id="rId9" Type="http://schemas.openxmlformats.org/officeDocument/2006/relationships/image" Target="../media/image37.png"/></Relationships>
</file>

<file path=ppt/slides/_rels/slide5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6.png"/><Relationship Id="rId7" Type="http://schemas.openxmlformats.org/officeDocument/2006/relationships/image" Target="../media/image28.png"/><Relationship Id="rId12"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25.png"/><Relationship Id="rId5" Type="http://schemas.openxmlformats.org/officeDocument/2006/relationships/image" Target="../media/image26.png"/><Relationship Id="rId10" Type="http://schemas.openxmlformats.org/officeDocument/2006/relationships/image" Target="../media/image24.png"/><Relationship Id="rId4" Type="http://schemas.openxmlformats.org/officeDocument/2006/relationships/image" Target="../media/image29.png"/><Relationship Id="rId9" Type="http://schemas.openxmlformats.org/officeDocument/2006/relationships/image" Target="../media/image23.png"/></Relationships>
</file>

<file path=ppt/slides/_rels/slide5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5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4.png"/></Relationships>
</file>

<file path=ppt/slides/_rels/slide5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4.png"/></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6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4.png"/></Relationships>
</file>

<file path=ppt/slides/_rels/slide6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6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12" Type="http://schemas.openxmlformats.org/officeDocument/2006/relationships/image" Target="../media/image3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46.png"/></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0.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48.png"/></Relationships>
</file>

<file path=ppt/slides/_rels/slide7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12" Type="http://schemas.openxmlformats.org/officeDocument/2006/relationships/image" Target="../media/image3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72.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23.png"/><Relationship Id="rId2" Type="http://schemas.openxmlformats.org/officeDocument/2006/relationships/image" Target="../media/image43.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10.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44.png"/><Relationship Id="rId9" Type="http://schemas.openxmlformats.org/officeDocument/2006/relationships/image" Target="../media/image56.png"/><Relationship Id="rId14" Type="http://schemas.openxmlformats.org/officeDocument/2006/relationships/image" Target="../media/image61.png"/></Relationships>
</file>

<file path=ppt/slides/_rels/slide7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10.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44.png"/><Relationship Id="rId9" Type="http://schemas.openxmlformats.org/officeDocument/2006/relationships/image" Target="../media/image56.png"/><Relationship Id="rId14" Type="http://schemas.openxmlformats.org/officeDocument/2006/relationships/image" Target="../media/image61.png"/></Relationships>
</file>

<file path=ppt/slides/_rels/slide74.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23.png"/><Relationship Id="rId2" Type="http://schemas.openxmlformats.org/officeDocument/2006/relationships/image" Target="../media/image43.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10.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44.png"/><Relationship Id="rId9" Type="http://schemas.openxmlformats.org/officeDocument/2006/relationships/image" Target="../media/image56.png"/><Relationship Id="rId14" Type="http://schemas.openxmlformats.org/officeDocument/2006/relationships/image" Target="../media/image61.png"/></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77.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27.png"/><Relationship Id="rId2"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3.png"/><Relationship Id="rId4" Type="http://schemas.openxmlformats.org/officeDocument/2006/relationships/image" Target="../media/image22.png"/></Relationships>
</file>

<file path=ppt/slides/_rels/slide7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5.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7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6.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81.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6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61.png"/><Relationship Id="rId5" Type="http://schemas.openxmlformats.org/officeDocument/2006/relationships/image" Target="../media/image67.png"/><Relationship Id="rId10" Type="http://schemas.openxmlformats.org/officeDocument/2006/relationships/image" Target="../media/image60.png"/><Relationship Id="rId4" Type="http://schemas.openxmlformats.org/officeDocument/2006/relationships/image" Target="../media/image44.png"/><Relationship Id="rId9" Type="http://schemas.openxmlformats.org/officeDocument/2006/relationships/image" Target="../media/image59.png"/><Relationship Id="rId14" Type="http://schemas.openxmlformats.org/officeDocument/2006/relationships/image" Target="../media/image23.png"/></Relationships>
</file>

<file path=ppt/slides/_rels/slide82.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6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61.png"/><Relationship Id="rId5" Type="http://schemas.openxmlformats.org/officeDocument/2006/relationships/image" Target="../media/image67.png"/><Relationship Id="rId10" Type="http://schemas.openxmlformats.org/officeDocument/2006/relationships/image" Target="../media/image60.png"/><Relationship Id="rId4" Type="http://schemas.openxmlformats.org/officeDocument/2006/relationships/image" Target="../media/image44.png"/><Relationship Id="rId9" Type="http://schemas.openxmlformats.org/officeDocument/2006/relationships/image" Target="../media/image59.png"/><Relationship Id="rId14" Type="http://schemas.openxmlformats.org/officeDocument/2006/relationships/image" Target="../media/image23.png"/></Relationships>
</file>

<file path=ppt/slides/_rels/slide8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6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61.png"/><Relationship Id="rId5" Type="http://schemas.openxmlformats.org/officeDocument/2006/relationships/image" Target="../media/image67.png"/><Relationship Id="rId10" Type="http://schemas.openxmlformats.org/officeDocument/2006/relationships/image" Target="../media/image60.png"/><Relationship Id="rId4" Type="http://schemas.openxmlformats.org/officeDocument/2006/relationships/image" Target="../media/image44.png"/><Relationship Id="rId9" Type="http://schemas.openxmlformats.org/officeDocument/2006/relationships/image" Target="../media/image59.png"/><Relationship Id="rId14" Type="http://schemas.openxmlformats.org/officeDocument/2006/relationships/image" Target="../media/image23.png"/></Relationships>
</file>

<file path=ppt/slides/_rels/slide84.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23.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67.png"/><Relationship Id="rId4" Type="http://schemas.openxmlformats.org/officeDocument/2006/relationships/image" Target="../media/image70.png"/></Relationships>
</file>

<file path=ppt/slides/_rels/slide85.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3.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71.png"/><Relationship Id="rId10" Type="http://schemas.openxmlformats.org/officeDocument/2006/relationships/image" Target="../media/image76.png"/><Relationship Id="rId4" Type="http://schemas.openxmlformats.org/officeDocument/2006/relationships/image" Target="../media/image44.png"/><Relationship Id="rId9" Type="http://schemas.openxmlformats.org/officeDocument/2006/relationships/image" Target="../media/image75.png"/></Relationships>
</file>

<file path=ppt/slides/_rels/slide86.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3.png"/><Relationship Id="rId12" Type="http://schemas.openxmlformats.org/officeDocument/2006/relationships/image" Target="../media/image60.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2.png"/><Relationship Id="rId11" Type="http://schemas.openxmlformats.org/officeDocument/2006/relationships/image" Target="../media/image77.png"/><Relationship Id="rId5" Type="http://schemas.openxmlformats.org/officeDocument/2006/relationships/image" Target="../media/image71.png"/><Relationship Id="rId10"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75.png"/></Relationships>
</file>

<file path=ppt/slides/_rels/slide87.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33.png"/><Relationship Id="rId7" Type="http://schemas.openxmlformats.org/officeDocument/2006/relationships/image" Target="../media/image61.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78.png"/></Relationships>
</file>

<file path=ppt/slides/_rels/slide8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image" Target="../media/image72.png"/><Relationship Id="rId4" Type="http://schemas.openxmlformats.org/officeDocument/2006/relationships/image" Target="../media/image44.png"/></Relationships>
</file>

<file path=ppt/slides/_rels/slide8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2.png"/><Relationship Id="rId4" Type="http://schemas.openxmlformats.org/officeDocument/2006/relationships/image" Target="../media/image44.png"/></Relationships>
</file>

<file path=ppt/slides/_rels/slide9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1.jpeg"/><Relationship Id="rId5" Type="http://schemas.openxmlformats.org/officeDocument/2006/relationships/image" Target="../media/image72.png"/><Relationship Id="rId4" Type="http://schemas.openxmlformats.org/officeDocument/2006/relationships/image" Target="../media/image44.png"/></Relationships>
</file>

<file path=ppt/slides/_rels/slide93.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72.png"/><Relationship Id="rId4" Type="http://schemas.openxmlformats.org/officeDocument/2006/relationships/image" Target="../media/image44.png"/></Relationships>
</file>

<file path=ppt/slides/_rels/slide94.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72.png"/><Relationship Id="rId4" Type="http://schemas.openxmlformats.org/officeDocument/2006/relationships/image" Target="../media/image44.png"/></Relationships>
</file>

<file path=ppt/slides/_rels/slide95.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4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6.png"/><Relationship Id="rId5" Type="http://schemas.openxmlformats.org/officeDocument/2006/relationships/image" Target="../media/image72.png"/><Relationship Id="rId4" Type="http://schemas.openxmlformats.org/officeDocument/2006/relationships/image" Target="../media/image44.png"/></Relationships>
</file>

<file path=ppt/slides/_rels/slide96.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72.png"/><Relationship Id="rId4" Type="http://schemas.openxmlformats.org/officeDocument/2006/relationships/image" Target="../media/image44.png"/></Relationships>
</file>

<file path=ppt/slides/_rels/slide9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72.png"/><Relationship Id="rId4" Type="http://schemas.openxmlformats.org/officeDocument/2006/relationships/image" Target="../media/image44.png"/></Relationships>
</file>

<file path=ppt/slides/_rels/slide98.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83.png"/><Relationship Id="rId4" Type="http://schemas.openxmlformats.org/officeDocument/2006/relationships/image" Target="../media/image44.png"/></Relationships>
</file>

<file path=ppt/slides/_rels/slide99.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72.png"/><Relationship Id="rId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GageIn Mobile/iPhone Beta</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March 2013</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083" y="721936"/>
            <a:ext cx="2792386" cy="861204"/>
          </a:xfrm>
          <a:prstGeom prst="rect">
            <a:avLst/>
          </a:prstGeom>
        </p:spPr>
      </p:pic>
    </p:spTree>
    <p:extLst>
      <p:ext uri="{BB962C8B-B14F-4D97-AF65-F5344CB8AC3E}">
        <p14:creationId xmlns:p14="http://schemas.microsoft.com/office/powerpoint/2010/main" val="463815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747713"/>
            <a:ext cx="401955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ounded Rectangle 30"/>
          <p:cNvSpPr/>
          <p:nvPr/>
        </p:nvSpPr>
        <p:spPr>
          <a:xfrm>
            <a:off x="2790701" y="2497179"/>
            <a:ext cx="3550722" cy="1584381"/>
          </a:xfrm>
          <a:prstGeom prst="roundRect">
            <a:avLst>
              <a:gd name="adj" fmla="val 4405"/>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t>
            </a:r>
            <a:endParaRPr lang="en-US" sz="1400" dirty="0"/>
          </a:p>
        </p:txBody>
      </p:sp>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a:t>
            </a:r>
            <a:endParaRPr lang="en-US" sz="3200" b="1" dirty="0">
              <a:latin typeface="Times New Roman" pitchFamily="18" charset="0"/>
              <a:cs typeface="Times New Roman" pitchFamily="18" charset="0"/>
            </a:endParaRPr>
          </a:p>
        </p:txBody>
      </p:sp>
      <p:sp>
        <p:nvSpPr>
          <p:cNvPr id="41" name="Pentagon 4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15" name="TextBox 14"/>
          <p:cNvSpPr txBox="1"/>
          <p:nvPr/>
        </p:nvSpPr>
        <p:spPr>
          <a:xfrm>
            <a:off x="2624447" y="1031381"/>
            <a:ext cx="3871356" cy="307777"/>
          </a:xfrm>
          <a:prstGeom prst="rect">
            <a:avLst/>
          </a:prstGeom>
          <a:noFill/>
        </p:spPr>
        <p:txBody>
          <a:bodyPr wrap="square" rtlCol="0">
            <a:spAutoFit/>
          </a:bodyPr>
          <a:lstStyle/>
          <a:p>
            <a:pPr algn="ctr"/>
            <a:r>
              <a:rPr lang="en-US" sz="1400" b="1" dirty="0" smtClean="0">
                <a:solidFill>
                  <a:schemeClr val="bg1"/>
                </a:solidFill>
              </a:rPr>
              <a:t>Join GageIn</a:t>
            </a:r>
            <a:endParaRPr lang="en-US" sz="1400" b="1" dirty="0">
              <a:solidFill>
                <a:schemeClr val="bg1"/>
              </a:solidFill>
            </a:endParaRPr>
          </a:p>
        </p:txBody>
      </p:sp>
      <p:cxnSp>
        <p:nvCxnSpPr>
          <p:cNvPr id="47" name="Straight Connector 46"/>
          <p:cNvCxnSpPr/>
          <p:nvPr/>
        </p:nvCxnSpPr>
        <p:spPr>
          <a:xfrm>
            <a:off x="2790701" y="367834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861953" y="2534577"/>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Edward</a:t>
            </a:r>
            <a:endParaRPr lang="en-US" sz="1400" dirty="0">
              <a:solidFill>
                <a:schemeClr val="tx1">
                  <a:lumMod val="65000"/>
                  <a:lumOff val="35000"/>
                </a:schemeClr>
              </a:solidFill>
            </a:endParaRPr>
          </a:p>
        </p:txBody>
      </p:sp>
      <p:sp>
        <p:nvSpPr>
          <p:cNvPr id="52" name="TextBox 51"/>
          <p:cNvSpPr txBox="1"/>
          <p:nvPr/>
        </p:nvSpPr>
        <p:spPr>
          <a:xfrm>
            <a:off x="2861953" y="2928769"/>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Gold</a:t>
            </a:r>
            <a:endParaRPr lang="en-US" sz="1400" dirty="0">
              <a:solidFill>
                <a:schemeClr val="tx1">
                  <a:lumMod val="65000"/>
                  <a:lumOff val="35000"/>
                </a:schemeClr>
              </a:solidFill>
            </a:endParaRPr>
          </a:p>
        </p:txBody>
      </p:sp>
      <p:cxnSp>
        <p:nvCxnSpPr>
          <p:cNvPr id="59" name="Straight Connector 58"/>
          <p:cNvCxnSpPr/>
          <p:nvPr/>
        </p:nvCxnSpPr>
        <p:spPr>
          <a:xfrm>
            <a:off x="2790701" y="327925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3319569"/>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Edward-gold@gmail.com</a:t>
            </a:r>
            <a:endParaRPr lang="en-US" sz="1400" dirty="0">
              <a:solidFill>
                <a:schemeClr val="tx1">
                  <a:lumMod val="65000"/>
                  <a:lumOff val="35000"/>
                </a:schemeClr>
              </a:solidFill>
            </a:endParaRPr>
          </a:p>
        </p:txBody>
      </p:sp>
      <p:sp>
        <p:nvSpPr>
          <p:cNvPr id="61" name="TextBox 60"/>
          <p:cNvSpPr txBox="1"/>
          <p:nvPr/>
        </p:nvSpPr>
        <p:spPr>
          <a:xfrm>
            <a:off x="2861953" y="3727409"/>
            <a:ext cx="2933205" cy="307777"/>
          </a:xfrm>
          <a:prstGeom prst="rect">
            <a:avLst/>
          </a:prstGeom>
          <a:noFill/>
        </p:spPr>
        <p:txBody>
          <a:bodyPr wrap="square" rtlCol="0">
            <a:spAutoFit/>
          </a:bodyPr>
          <a:lstStyle/>
          <a:p>
            <a:r>
              <a:rPr lang="en-US" sz="1400" dirty="0">
                <a:solidFill>
                  <a:schemeClr val="bg1">
                    <a:lumMod val="75000"/>
                  </a:schemeClr>
                </a:solidFill>
              </a:rPr>
              <a:t>Password (6-12 characters)</a:t>
            </a:r>
          </a:p>
        </p:txBody>
      </p:sp>
      <p:cxnSp>
        <p:nvCxnSpPr>
          <p:cNvPr id="32" name="Straight Connector 31"/>
          <p:cNvCxnSpPr/>
          <p:nvPr/>
        </p:nvCxnSpPr>
        <p:spPr>
          <a:xfrm>
            <a:off x="2790701" y="288676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35" y="1458328"/>
            <a:ext cx="1358730" cy="419048"/>
          </a:xfrm>
          <a:prstGeom prst="rect">
            <a:avLst/>
          </a:prstGeom>
        </p:spPr>
      </p:pic>
      <p:sp>
        <p:nvSpPr>
          <p:cNvPr id="18" name="Rectangle 17"/>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sp>
        <p:nvSpPr>
          <p:cNvPr id="2" name="Oval 1"/>
          <p:cNvSpPr/>
          <p:nvPr/>
        </p:nvSpPr>
        <p:spPr>
          <a:xfrm>
            <a:off x="2861954" y="1923803"/>
            <a:ext cx="213756" cy="201880"/>
          </a:xfrm>
          <a:prstGeom prst="ellipse">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 name="TextBox 2"/>
          <p:cNvSpPr txBox="1"/>
          <p:nvPr/>
        </p:nvSpPr>
        <p:spPr>
          <a:xfrm>
            <a:off x="3063836" y="1900053"/>
            <a:ext cx="1460665" cy="276999"/>
          </a:xfrm>
          <a:prstGeom prst="rect">
            <a:avLst/>
          </a:prstGeom>
          <a:noFill/>
        </p:spPr>
        <p:txBody>
          <a:bodyPr wrap="square" rtlCol="0">
            <a:spAutoFit/>
          </a:bodyPr>
          <a:lstStyle/>
          <a:p>
            <a:r>
              <a:rPr lang="en-US" sz="1200" b="1" dirty="0" smtClean="0">
                <a:solidFill>
                  <a:schemeClr val="tx1">
                    <a:lumMod val="50000"/>
                    <a:lumOff val="50000"/>
                  </a:schemeClr>
                </a:solidFill>
              </a:rPr>
              <a:t>Success!</a:t>
            </a:r>
            <a:endParaRPr lang="en-US" sz="1200" b="1" dirty="0">
              <a:solidFill>
                <a:schemeClr val="tx1">
                  <a:lumMod val="50000"/>
                  <a:lumOff val="50000"/>
                </a:schemeClr>
              </a:solidFill>
            </a:endParaRPr>
          </a:p>
        </p:txBody>
      </p:sp>
      <p:sp>
        <p:nvSpPr>
          <p:cNvPr id="19" name="TextBox 18"/>
          <p:cNvSpPr txBox="1"/>
          <p:nvPr/>
        </p:nvSpPr>
        <p:spPr>
          <a:xfrm>
            <a:off x="2766961" y="2149436"/>
            <a:ext cx="3526961" cy="276999"/>
          </a:xfrm>
          <a:prstGeom prst="rect">
            <a:avLst/>
          </a:prstGeom>
          <a:noFill/>
        </p:spPr>
        <p:txBody>
          <a:bodyPr wrap="square" rtlCol="0">
            <a:spAutoFit/>
          </a:bodyPr>
          <a:lstStyle/>
          <a:p>
            <a:r>
              <a:rPr lang="en-US" sz="1200" dirty="0" smtClean="0">
                <a:solidFill>
                  <a:schemeClr val="tx1">
                    <a:lumMod val="50000"/>
                    <a:lumOff val="50000"/>
                  </a:schemeClr>
                </a:solidFill>
              </a:rPr>
              <a:t>You are now connected to your LinkedIn accounts.</a:t>
            </a:r>
            <a:endParaRPr lang="en-US" sz="1200" dirty="0">
              <a:solidFill>
                <a:schemeClr val="tx1">
                  <a:lumMod val="50000"/>
                  <a:lumOff val="50000"/>
                </a:schemeClr>
              </a:solidFill>
            </a:endParaRPr>
          </a:p>
        </p:txBody>
      </p:sp>
      <p:sp>
        <p:nvSpPr>
          <p:cNvPr id="20" name="Rectangular Callout 19"/>
          <p:cNvSpPr/>
          <p:nvPr/>
        </p:nvSpPr>
        <p:spPr>
          <a:xfrm>
            <a:off x="1210618" y="4040971"/>
            <a:ext cx="1257116" cy="1145178"/>
          </a:xfrm>
          <a:prstGeom prst="wedgeRectCallout">
            <a:avLst>
              <a:gd name="adj1" fmla="val 60812"/>
              <a:gd name="adj2" fmla="val 1784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Join Now button is hidden behind the keyboard; if tapped, go to next slide</a:t>
            </a:r>
            <a:endParaRPr lang="en-US" sz="1200" dirty="0"/>
          </a:p>
        </p:txBody>
      </p:sp>
    </p:spTree>
    <p:extLst>
      <p:ext uri="{BB962C8B-B14F-4D97-AF65-F5344CB8AC3E}">
        <p14:creationId xmlns:p14="http://schemas.microsoft.com/office/powerpoint/2010/main" val="424029480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Kumaraswamy has a new </a:t>
            </a:r>
            <a:r>
              <a:rPr lang="en-US" sz="1200" b="1" dirty="0" smtClean="0">
                <a:solidFill>
                  <a:schemeClr val="tx1">
                    <a:lumMod val="65000"/>
                    <a:lumOff val="35000"/>
                  </a:schemeClr>
                </a:solidFill>
              </a:rPr>
              <a:t>location: San Francisco Bay Area </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837" y="2152465"/>
            <a:ext cx="3831090" cy="173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495194" y="2505694"/>
            <a:ext cx="1749186" cy="558818"/>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Google map. If turned horizontal go to next slide</a:t>
            </a:r>
            <a:endParaRPr lang="en-US" sz="1200" dirty="0"/>
          </a:p>
        </p:txBody>
      </p:sp>
      <p:sp>
        <p:nvSpPr>
          <p:cNvPr id="2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21" name="Rounded Rectangle 20"/>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4" name="Rounded Rectangle 23"/>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84246704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94" y="1475571"/>
            <a:ext cx="5213100" cy="384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26979082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Kumaraswamy has </a:t>
            </a:r>
            <a:r>
              <a:rPr lang="en-US" sz="1200" b="1" dirty="0" smtClean="0">
                <a:solidFill>
                  <a:schemeClr val="tx1">
                    <a:lumMod val="65000"/>
                    <a:lumOff val="35000"/>
                  </a:schemeClr>
                </a:solidFill>
              </a:rPr>
              <a:t>an updated profile picture on LinkedIn</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994" y="2132538"/>
            <a:ext cx="3292300" cy="336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4" name="Rectangular Callout 23"/>
          <p:cNvSpPr/>
          <p:nvPr/>
        </p:nvSpPr>
        <p:spPr>
          <a:xfrm>
            <a:off x="495194" y="2505694"/>
            <a:ext cx="1749186" cy="558818"/>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new LinkedIn picture here</a:t>
            </a:r>
            <a:endParaRPr lang="en-US" sz="1200" dirty="0"/>
          </a:p>
        </p:txBody>
      </p:sp>
      <p:sp>
        <p:nvSpPr>
          <p:cNvPr id="26" name="Rounded Rectangle 25"/>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96360492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Profile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43" name="TextBox 42"/>
          <p:cNvSpPr txBox="1"/>
          <p:nvPr/>
        </p:nvSpPr>
        <p:spPr>
          <a:xfrm>
            <a:off x="2679405" y="2277367"/>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4" name="Straight Connector 43"/>
          <p:cNvCxnSpPr/>
          <p:nvPr/>
        </p:nvCxnSpPr>
        <p:spPr>
          <a:xfrm>
            <a:off x="2620370" y="2156345"/>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65815333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43" name="TextBox 42"/>
          <p:cNvSpPr txBox="1"/>
          <p:nvPr/>
        </p:nvSpPr>
        <p:spPr>
          <a:xfrm>
            <a:off x="2679405" y="2277367"/>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4" name="Straight Connector 43"/>
          <p:cNvCxnSpPr/>
          <p:nvPr/>
        </p:nvCxnSpPr>
        <p:spPr>
          <a:xfrm>
            <a:off x="2620370" y="2156345"/>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Account Plan: Solo</a:t>
            </a:r>
            <a:endParaRPr lang="en-US" sz="1000" dirty="0">
              <a:solidFill>
                <a:schemeClr val="tx1">
                  <a:lumMod val="65000"/>
                  <a:lumOff val="35000"/>
                </a:schemeClr>
              </a:solidFill>
            </a:endParaRPr>
          </a:p>
        </p:txBody>
      </p:sp>
      <p:sp>
        <p:nvSpPr>
          <p:cNvPr id="60" name="Rounded Rectangle 59"/>
          <p:cNvSpPr/>
          <p:nvPr/>
        </p:nvSpPr>
        <p:spPr>
          <a:xfrm>
            <a:off x="2811439" y="4976311"/>
            <a:ext cx="3507474" cy="286603"/>
          </a:xfrm>
          <a:prstGeom prst="roundRect">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Account Upgrade</a:t>
            </a:r>
            <a:endParaRPr lang="en-US" sz="1200" dirty="0">
              <a:solidFill>
                <a:schemeClr val="tx1"/>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ounded Rectangle 4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9" name="TextBox 48"/>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ounded Rectangle 49"/>
          <p:cNvSpPr/>
          <p:nvPr/>
        </p:nvSpPr>
        <p:spPr>
          <a:xfrm>
            <a:off x="2715903" y="1091821"/>
            <a:ext cx="3080597" cy="204717"/>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Company Name</a:t>
            </a:r>
            <a:endParaRPr lang="en-US" sz="1200" dirty="0">
              <a:solidFill>
                <a:schemeClr val="bg1">
                  <a:lumMod val="75000"/>
                </a:schemeClr>
              </a:solidFill>
            </a:endParaRPr>
          </a:p>
        </p:txBody>
      </p:sp>
      <p:sp>
        <p:nvSpPr>
          <p:cNvPr id="51" name="Rounded Rectangle 50"/>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2" name="Rectangle 51"/>
          <p:cNvSpPr/>
          <p:nvPr/>
        </p:nvSpPr>
        <p:spPr>
          <a:xfrm>
            <a:off x="2620370" y="1323833"/>
            <a:ext cx="3903260" cy="476306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1137545" y="979551"/>
            <a:ext cx="1257116" cy="782573"/>
          </a:xfrm>
          <a:prstGeom prst="wedgeRectCallout">
            <a:avLst>
              <a:gd name="adj1" fmla="val 69475"/>
              <a:gd name="adj2" fmla="val -224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As soon as the first character is typed, go to next slide</a:t>
            </a:r>
            <a:endParaRPr lang="en-US" sz="1200" dirty="0"/>
          </a:p>
        </p:txBody>
      </p:sp>
      <p:sp>
        <p:nvSpPr>
          <p:cNvPr id="54" name="Rectangle 5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423448734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2811439" y="360301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cxnSp>
        <p:nvCxnSpPr>
          <p:cNvPr id="18" name="Straight Connector 17"/>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Company Name</a:t>
            </a:r>
            <a:endParaRPr lang="en-US" sz="3200" b="1" dirty="0">
              <a:latin typeface="Times New Roman" pitchFamily="18" charset="0"/>
              <a:cs typeface="Times New Roman" pitchFamily="18" charset="0"/>
            </a:endParaRPr>
          </a:p>
        </p:txBody>
      </p:sp>
      <p:sp>
        <p:nvSpPr>
          <p:cNvPr id="26" name="Rectangle 25"/>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a:solidFill>
                  <a:schemeClr val="tx1">
                    <a:lumMod val="65000"/>
                    <a:lumOff val="35000"/>
                  </a:schemeClr>
                </a:solidFill>
              </a:rPr>
              <a:t>B</a:t>
            </a:r>
            <a:r>
              <a:rPr lang="en-US" sz="1200" b="1" dirty="0" smtClean="0">
                <a:solidFill>
                  <a:schemeClr val="tx1">
                    <a:lumMod val="65000"/>
                    <a:lumOff val="35000"/>
                  </a:schemeClr>
                </a:solidFill>
              </a:rPr>
              <a:t>usiness Machines</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www.ibm.com</a:t>
            </a:r>
          </a:p>
          <a:p>
            <a:pPr>
              <a:spcBef>
                <a:spcPts val="600"/>
              </a:spcBef>
            </a:pPr>
            <a:r>
              <a:rPr lang="en-US" sz="1200" dirty="0" smtClean="0">
                <a:solidFill>
                  <a:schemeClr val="bg1">
                    <a:lumMod val="65000"/>
                  </a:schemeClr>
                </a:solidFill>
              </a:rPr>
              <a:t>         </a:t>
            </a:r>
            <a:r>
              <a:rPr lang="en-US" sz="1200" b="1" dirty="0" smtClean="0">
                <a:solidFill>
                  <a:schemeClr val="tx1">
                    <a:lumMod val="65000"/>
                    <a:lumOff val="35000"/>
                  </a:schemeClr>
                </a:solidFill>
              </a:rPr>
              <a:t>Intel Corporation</a:t>
            </a:r>
          </a:p>
          <a:p>
            <a:r>
              <a:rPr lang="en-US" sz="1000" dirty="0" smtClean="0">
                <a:solidFill>
                  <a:schemeClr val="bg1">
                    <a:lumMod val="65000"/>
                  </a:schemeClr>
                </a:solidFill>
              </a:rPr>
              <a:t>           www.intel.com</a:t>
            </a:r>
          </a:p>
          <a:p>
            <a:pPr>
              <a:spcBef>
                <a:spcPts val="600"/>
              </a:spcBef>
            </a:pPr>
            <a:r>
              <a:rPr lang="en-US" sz="1200" dirty="0">
                <a:solidFill>
                  <a:schemeClr val="bg1">
                    <a:lumMod val="65000"/>
                  </a:schemeClr>
                </a:solidFill>
              </a:rPr>
              <a:t> </a:t>
            </a:r>
            <a:r>
              <a:rPr lang="en-US" sz="1200" dirty="0" smtClean="0">
                <a:solidFill>
                  <a:schemeClr val="bg1">
                    <a:lumMod val="65000"/>
                  </a:schemeClr>
                </a:solidFill>
              </a:rPr>
              <a:t>        </a:t>
            </a:r>
            <a:r>
              <a:rPr lang="en-US" sz="1200" b="1" dirty="0" smtClean="0">
                <a:solidFill>
                  <a:schemeClr val="tx1">
                    <a:lumMod val="65000"/>
                    <a:lumOff val="35000"/>
                  </a:schemeClr>
                </a:solidFill>
              </a:rPr>
              <a:t>Intuit</a:t>
            </a:r>
            <a:endParaRPr lang="en-US" sz="1200" b="1" dirty="0">
              <a:solidFill>
                <a:schemeClr val="tx1">
                  <a:lumMod val="65000"/>
                  <a:lumOff val="35000"/>
                </a:schemeClr>
              </a:solidFill>
            </a:endParaRPr>
          </a:p>
          <a:p>
            <a:r>
              <a:rPr lang="en-US" sz="1000" dirty="0">
                <a:solidFill>
                  <a:schemeClr val="bg1">
                    <a:lumMod val="65000"/>
                  </a:schemeClr>
                </a:solidFill>
              </a:rPr>
              <a:t>           </a:t>
            </a:r>
            <a:r>
              <a:rPr lang="en-US" sz="1000" dirty="0" smtClean="0">
                <a:solidFill>
                  <a:schemeClr val="bg1">
                    <a:lumMod val="65000"/>
                  </a:schemeClr>
                </a:solidFill>
              </a:rPr>
              <a:t>www.intuit.com</a:t>
            </a:r>
            <a:endParaRPr lang="en-US" sz="1000" dirty="0">
              <a:solidFill>
                <a:schemeClr val="bg1">
                  <a:lumMod val="65000"/>
                </a:schemeClr>
              </a:solidFill>
            </a:endParaRPr>
          </a:p>
        </p:txBody>
      </p:sp>
      <p:pic>
        <p:nvPicPr>
          <p:cNvPr id="2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441157"/>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850808"/>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9" name="Straight Connector 28"/>
          <p:cNvCxnSpPr/>
          <p:nvPr/>
        </p:nvCxnSpPr>
        <p:spPr>
          <a:xfrm>
            <a:off x="2662733" y="1792224"/>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2260460"/>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p:nvCxnSpPr>
        <p:spPr>
          <a:xfrm>
            <a:off x="2662733" y="2201876"/>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62733" y="2596897"/>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ectangular Callout 39"/>
          <p:cNvSpPr/>
          <p:nvPr/>
        </p:nvSpPr>
        <p:spPr>
          <a:xfrm>
            <a:off x="1169675" y="982637"/>
            <a:ext cx="1257116" cy="1583140"/>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go to next slide and add the company’s competitors  under Suggested Companies</a:t>
            </a:r>
            <a:endParaRPr lang="en-US" sz="1200" dirty="0"/>
          </a:p>
        </p:txBody>
      </p:sp>
      <p:sp>
        <p:nvSpPr>
          <p:cNvPr id="41" name="Rounded Rectangle 40"/>
          <p:cNvSpPr/>
          <p:nvPr/>
        </p:nvSpPr>
        <p:spPr>
          <a:xfrm>
            <a:off x="2715903" y="1091821"/>
            <a:ext cx="3008003" cy="202589"/>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In</a:t>
            </a:r>
            <a:endParaRPr lang="en-US" sz="1200" dirty="0">
              <a:solidFill>
                <a:schemeClr val="tx1">
                  <a:lumMod val="65000"/>
                  <a:lumOff val="35000"/>
                </a:schemeClr>
              </a:solidFill>
            </a:endParaRPr>
          </a:p>
        </p:txBody>
      </p:sp>
      <p:sp>
        <p:nvSpPr>
          <p:cNvPr id="47" name="Rounded Rectangle 46"/>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72647075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85408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&lt;Default Time Zone&gt;</a:t>
            </a:r>
            <a:endParaRPr lang="en-US" sz="1000" dirty="0">
              <a:solidFill>
                <a:schemeClr val="tx1">
                  <a:lumMod val="65000"/>
                  <a:lumOff val="35000"/>
                </a:schemeClr>
              </a:solidFill>
            </a:endParaRPr>
          </a:p>
        </p:txBody>
      </p:sp>
      <p:sp>
        <p:nvSpPr>
          <p:cNvPr id="43" name="TextBox 42"/>
          <p:cNvSpPr txBox="1"/>
          <p:nvPr/>
        </p:nvSpPr>
        <p:spPr>
          <a:xfrm>
            <a:off x="2679405" y="245479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34741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91690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11439" y="305709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11439" y="349382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18" name="TextBox 17"/>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23" name="TextBox 2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6" name="TextBox 2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Rectangle 2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0" name="TextBox 3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1" name="TextBox 4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66119800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Save ZIP Code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ZIP Code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43" name="TextBox 42"/>
          <p:cNvSpPr txBox="1"/>
          <p:nvPr/>
        </p:nvSpPr>
        <p:spPr>
          <a:xfrm>
            <a:off x="2679405" y="231831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21093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11439"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11439"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00299"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584744"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0054" y="1555816"/>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Office ZIP/Postal Code</a:t>
            </a:r>
            <a:endParaRPr lang="en-US" sz="1200" dirty="0">
              <a:solidFill>
                <a:schemeClr val="bg1">
                  <a:lumMod val="75000"/>
                </a:schemeClr>
              </a:solidFill>
            </a:endParaRPr>
          </a:p>
        </p:txBody>
      </p:sp>
      <p:sp>
        <p:nvSpPr>
          <p:cNvPr id="24" name="Rounded Rectangle 23"/>
          <p:cNvSpPr/>
          <p:nvPr/>
        </p:nvSpPr>
        <p:spPr>
          <a:xfrm>
            <a:off x="3330055" y="2074431"/>
            <a:ext cx="2511188" cy="2593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4502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394060530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104644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95002</a:t>
            </a:r>
          </a:p>
          <a:p>
            <a:pPr>
              <a:spcBef>
                <a:spcPts val="300"/>
              </a:spcBef>
            </a:pPr>
            <a:r>
              <a:rPr lang="en-US" sz="1000" dirty="0" smtClean="0">
                <a:solidFill>
                  <a:schemeClr val="tx1">
                    <a:lumMod val="65000"/>
                    <a:lumOff val="35000"/>
                  </a:schemeClr>
                </a:solidFill>
              </a:rPr>
              <a:t>&lt;Default Time Zone&gt;</a:t>
            </a:r>
            <a:endParaRPr lang="en-US" sz="1000" dirty="0">
              <a:solidFill>
                <a:schemeClr val="tx1">
                  <a:lumMod val="65000"/>
                  <a:lumOff val="35000"/>
                </a:schemeClr>
              </a:solidFill>
            </a:endParaRPr>
          </a:p>
        </p:txBody>
      </p:sp>
      <p:sp>
        <p:nvSpPr>
          <p:cNvPr id="43" name="TextBox 42"/>
          <p:cNvSpPr txBox="1"/>
          <p:nvPr/>
        </p:nvSpPr>
        <p:spPr>
          <a:xfrm>
            <a:off x="2679405" y="2673159"/>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565785"/>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71218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18" name="Rounded Rectangle 17"/>
          <p:cNvSpPr/>
          <p:nvPr/>
        </p:nvSpPr>
        <p:spPr>
          <a:xfrm>
            <a:off x="2811439" y="328910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19" name="TextBox 18"/>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TextBox 2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4" name="TextBox 2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Rectangle 26"/>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6" name="TextBox 3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7" name="TextBox 3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0" name="TextBox 3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43425652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Country</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Save Country</a:t>
            </a:r>
            <a:endParaRPr lang="en-US" sz="1400" b="1" dirty="0">
              <a:solidFill>
                <a:schemeClr val="bg1"/>
              </a:solidFill>
            </a:endParaRPr>
          </a:p>
        </p:txBody>
      </p:sp>
      <p:sp>
        <p:nvSpPr>
          <p:cNvPr id="2" name="Rectangle 1"/>
          <p:cNvSpPr/>
          <p:nvPr/>
        </p:nvSpPr>
        <p:spPr>
          <a:xfrm>
            <a:off x="2658583" y="1352550"/>
            <a:ext cx="3838575" cy="4686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52"/>
          <p:cNvSpPr/>
          <p:nvPr/>
        </p:nvSpPr>
        <p:spPr>
          <a:xfrm>
            <a:off x="2790701" y="1451487"/>
            <a:ext cx="3550722" cy="1166806"/>
          </a:xfrm>
          <a:prstGeom prst="roundRect">
            <a:avLst>
              <a:gd name="adj" fmla="val 339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Connector 53"/>
          <p:cNvCxnSpPr>
            <a:stCxn id="53" idx="1"/>
            <a:endCxn id="53" idx="3"/>
          </p:cNvCxnSpPr>
          <p:nvPr/>
        </p:nvCxnSpPr>
        <p:spPr>
          <a:xfrm>
            <a:off x="2790701" y="2034890"/>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861953" y="1475237"/>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UNITED STATES		            √</a:t>
            </a:r>
            <a:endParaRPr lang="en-US" sz="1200" dirty="0">
              <a:solidFill>
                <a:schemeClr val="tx1">
                  <a:lumMod val="65000"/>
                  <a:lumOff val="35000"/>
                </a:schemeClr>
              </a:solidFill>
            </a:endParaRPr>
          </a:p>
        </p:txBody>
      </p:sp>
      <p:sp>
        <p:nvSpPr>
          <p:cNvPr id="56" name="TextBox 55"/>
          <p:cNvSpPr txBox="1"/>
          <p:nvPr/>
        </p:nvSpPr>
        <p:spPr>
          <a:xfrm>
            <a:off x="2861953" y="1760245"/>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CANADA</a:t>
            </a:r>
            <a:endParaRPr lang="en-US" sz="1200" dirty="0">
              <a:solidFill>
                <a:schemeClr val="tx1">
                  <a:lumMod val="65000"/>
                  <a:lumOff val="35000"/>
                </a:schemeClr>
              </a:solidFill>
            </a:endParaRPr>
          </a:p>
        </p:txBody>
      </p:sp>
      <p:cxnSp>
        <p:nvCxnSpPr>
          <p:cNvPr id="59" name="Straight Connector 58"/>
          <p:cNvCxnSpPr/>
          <p:nvPr/>
        </p:nvCxnSpPr>
        <p:spPr>
          <a:xfrm>
            <a:off x="2790701" y="232821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2061016"/>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AGENTINA</a:t>
            </a:r>
            <a:endParaRPr lang="en-US" sz="1200" dirty="0">
              <a:solidFill>
                <a:schemeClr val="tx1">
                  <a:lumMod val="65000"/>
                  <a:lumOff val="35000"/>
                </a:schemeClr>
              </a:solidFill>
            </a:endParaRPr>
          </a:p>
        </p:txBody>
      </p:sp>
      <p:sp>
        <p:nvSpPr>
          <p:cNvPr id="61" name="TextBox 60"/>
          <p:cNvSpPr txBox="1"/>
          <p:nvPr/>
        </p:nvSpPr>
        <p:spPr>
          <a:xfrm>
            <a:off x="2861953" y="2346024"/>
            <a:ext cx="3484256" cy="276999"/>
          </a:xfrm>
          <a:prstGeom prst="rect">
            <a:avLst/>
          </a:prstGeom>
          <a:noFill/>
        </p:spPr>
        <p:txBody>
          <a:bodyPr wrap="square" rtlCol="0">
            <a:spAutoFit/>
          </a:bodyPr>
          <a:lstStyle/>
          <a:p>
            <a:r>
              <a:rPr lang="en-US" sz="1200" dirty="0" smtClean="0">
                <a:solidFill>
                  <a:schemeClr val="tx1">
                    <a:lumMod val="65000"/>
                    <a:lumOff val="35000"/>
                  </a:schemeClr>
                </a:solidFill>
              </a:rPr>
              <a:t>AUSTRALIA		</a:t>
            </a:r>
            <a:endParaRPr lang="en-US" sz="1200" dirty="0">
              <a:solidFill>
                <a:schemeClr val="tx1">
                  <a:lumMod val="65000"/>
                  <a:lumOff val="35000"/>
                </a:schemeClr>
              </a:solidFill>
            </a:endParaRPr>
          </a:p>
        </p:txBody>
      </p:sp>
      <p:cxnSp>
        <p:nvCxnSpPr>
          <p:cNvPr id="71" name="Straight Connector 70"/>
          <p:cNvCxnSpPr/>
          <p:nvPr/>
        </p:nvCxnSpPr>
        <p:spPr>
          <a:xfrm>
            <a:off x="2790701" y="1755006"/>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ounded Rectangle 23"/>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Rectangle 3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0" name="TextBox 4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1" name="TextBox 5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926314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1</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8" name="Rounded Rectangle 57"/>
          <p:cNvSpPr/>
          <p:nvPr/>
        </p:nvSpPr>
        <p:spPr>
          <a:xfrm>
            <a:off x="2713939" y="2358524"/>
            <a:ext cx="3708807" cy="283016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a:p>
            <a:pPr>
              <a:spcBef>
                <a:spcPts val="600"/>
              </a:spcBef>
            </a:pPr>
            <a:r>
              <a:rPr lang="en-US" sz="1050" dirty="0" smtClean="0">
                <a:solidFill>
                  <a:schemeClr val="tx1"/>
                </a:solidFill>
              </a:rPr>
              <a:t>Partnerships</a:t>
            </a:r>
          </a:p>
          <a:p>
            <a:pPr>
              <a:spcBef>
                <a:spcPts val="600"/>
              </a:spcBef>
            </a:pPr>
            <a:r>
              <a:rPr lang="en-US" sz="1050" dirty="0" smtClean="0">
                <a:solidFill>
                  <a:schemeClr val="tx1"/>
                </a:solidFill>
              </a:rPr>
              <a:t>Personnel Changes</a:t>
            </a:r>
          </a:p>
          <a:p>
            <a:pPr>
              <a:spcBef>
                <a:spcPts val="600"/>
              </a:spcBef>
            </a:pPr>
            <a:r>
              <a:rPr lang="en-US" sz="1050" dirty="0" smtClean="0">
                <a:solidFill>
                  <a:schemeClr val="tx1"/>
                </a:solidFill>
              </a:rPr>
              <a:t>Real Estate Transactions</a:t>
            </a:r>
          </a:p>
        </p:txBody>
      </p:sp>
      <p:cxnSp>
        <p:nvCxnSpPr>
          <p:cNvPr id="59" name="Straight Connector 58"/>
          <p:cNvCxnSpPr/>
          <p:nvPr/>
        </p:nvCxnSpPr>
        <p:spPr>
          <a:xfrm>
            <a:off x="2713939" y="26106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13939" y="30692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713939" y="284417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676549" y="2134129"/>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63" name="Rounded Rectangle 62"/>
          <p:cNvSpPr/>
          <p:nvPr/>
        </p:nvSpPr>
        <p:spPr>
          <a:xfrm>
            <a:off x="6127845" y="383178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64" name="Straight Connector 63"/>
          <p:cNvCxnSpPr/>
          <p:nvPr/>
        </p:nvCxnSpPr>
        <p:spPr>
          <a:xfrm>
            <a:off x="2713939" y="331471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13939" y="354656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378142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403454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424814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713939" y="450125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6127845" y="42945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71" name="Straight Connector 70"/>
          <p:cNvCxnSpPr/>
          <p:nvPr/>
        </p:nvCxnSpPr>
        <p:spPr>
          <a:xfrm>
            <a:off x="2713939" y="473611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6127845" y="476425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4" name="Rounded Rectangle 73"/>
          <p:cNvSpPr/>
          <p:nvPr/>
        </p:nvSpPr>
        <p:spPr>
          <a:xfrm>
            <a:off x="2734574" y="1771671"/>
            <a:ext cx="3693522"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
        <p:nvSpPr>
          <p:cNvPr id="75" name="Rectangular Callout 74"/>
          <p:cNvSpPr/>
          <p:nvPr/>
        </p:nvSpPr>
        <p:spPr>
          <a:xfrm>
            <a:off x="6701052" y="3243582"/>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agents are selected by default</a:t>
            </a:r>
            <a:endParaRPr lang="en-US" sz="1200" dirty="0"/>
          </a:p>
        </p:txBody>
      </p:sp>
      <p:sp>
        <p:nvSpPr>
          <p:cNvPr id="76" name="Rounded Rectangle 75"/>
          <p:cNvSpPr/>
          <p:nvPr/>
        </p:nvSpPr>
        <p:spPr>
          <a:xfrm>
            <a:off x="6127845" y="288921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7" name="TextBox 76"/>
          <p:cNvSpPr txBox="1"/>
          <p:nvPr/>
        </p:nvSpPr>
        <p:spPr>
          <a:xfrm>
            <a:off x="2624447" y="1341911"/>
            <a:ext cx="3871356" cy="276999"/>
          </a:xfrm>
          <a:prstGeom prst="rect">
            <a:avLst/>
          </a:prstGeom>
          <a:noFill/>
        </p:spPr>
        <p:txBody>
          <a:bodyPr wrap="square" rtlCol="0">
            <a:spAutoFit/>
          </a:bodyPr>
          <a:lstStyle/>
          <a:p>
            <a:r>
              <a:rPr lang="en-US" sz="1200" b="1" dirty="0" smtClean="0"/>
              <a:t>            1. Sales Triggers    </a:t>
            </a:r>
            <a:r>
              <a:rPr lang="en-US" sz="1200" b="1" dirty="0" smtClean="0">
                <a:solidFill>
                  <a:schemeClr val="bg1">
                    <a:lumMod val="65000"/>
                  </a:schemeClr>
                </a:solidFill>
              </a:rPr>
              <a:t>               </a:t>
            </a:r>
            <a:r>
              <a:rPr lang="en-US" sz="1200" dirty="0" smtClean="0">
                <a:solidFill>
                  <a:schemeClr val="bg1">
                    <a:lumMod val="65000"/>
                  </a:schemeClr>
                </a:solidFill>
              </a:rPr>
              <a:t>2. Management Changes   </a:t>
            </a:r>
            <a:endParaRPr lang="en-US" sz="1200" b="1" dirty="0"/>
          </a:p>
        </p:txBody>
      </p:sp>
      <p:cxnSp>
        <p:nvCxnSpPr>
          <p:cNvPr id="78" name="Straight Connector 77"/>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7"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713939" y="495940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6127845" y="311939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28" name="Rectangle 27"/>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30" name="Rounded Rectangle 29"/>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Next</a:t>
            </a:r>
            <a:endParaRPr lang="en-US" sz="1200" b="1" dirty="0">
              <a:solidFill>
                <a:schemeClr val="bg1"/>
              </a:solidFill>
            </a:endParaRPr>
          </a:p>
        </p:txBody>
      </p:sp>
      <p:sp>
        <p:nvSpPr>
          <p:cNvPr id="32" name="Rectangular Callout 31"/>
          <p:cNvSpPr/>
          <p:nvPr/>
        </p:nvSpPr>
        <p:spPr>
          <a:xfrm>
            <a:off x="6701052" y="1492420"/>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clicked, go to next slide</a:t>
            </a:r>
            <a:endParaRPr lang="en-US" sz="1200" dirty="0"/>
          </a:p>
        </p:txBody>
      </p:sp>
      <p:sp>
        <p:nvSpPr>
          <p:cNvPr id="33" name="Rectangular Callout 32"/>
          <p:cNvSpPr/>
          <p:nvPr/>
        </p:nvSpPr>
        <p:spPr>
          <a:xfrm>
            <a:off x="6701052" y="5459102"/>
            <a:ext cx="1555844" cy="655087"/>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Don’t display the </a:t>
            </a:r>
            <a:r>
              <a:rPr lang="en-US" sz="1200" dirty="0"/>
              <a:t>N</a:t>
            </a:r>
            <a:r>
              <a:rPr lang="en-US" sz="1200" dirty="0" smtClean="0"/>
              <a:t>ext button if no agents are selected </a:t>
            </a:r>
            <a:endParaRPr lang="en-US" sz="1200" dirty="0"/>
          </a:p>
        </p:txBody>
      </p:sp>
    </p:spTree>
    <p:extLst>
      <p:ext uri="{BB962C8B-B14F-4D97-AF65-F5344CB8AC3E}">
        <p14:creationId xmlns:p14="http://schemas.microsoft.com/office/powerpoint/2010/main" val="317615949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104644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95002, UNITED STATES</a:t>
            </a:r>
          </a:p>
          <a:p>
            <a:pPr>
              <a:spcBef>
                <a:spcPts val="300"/>
              </a:spcBef>
            </a:pPr>
            <a:r>
              <a:rPr lang="en-US" sz="1000" dirty="0" smtClean="0">
                <a:solidFill>
                  <a:schemeClr val="tx1">
                    <a:lumMod val="65000"/>
                    <a:lumOff val="35000"/>
                  </a:schemeClr>
                </a:solidFill>
              </a:rPr>
              <a:t>&lt;Local Time Zone&gt;</a:t>
            </a:r>
          </a:p>
        </p:txBody>
      </p:sp>
      <p:sp>
        <p:nvSpPr>
          <p:cNvPr id="43" name="TextBox 42"/>
          <p:cNvSpPr txBox="1"/>
          <p:nvPr/>
        </p:nvSpPr>
        <p:spPr>
          <a:xfrm>
            <a:off x="2679405" y="2700455"/>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593081"/>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811439" y="3330043"/>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18" name="TextBox 17"/>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TextBox 2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4" name="Rectangle 23"/>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3" name="TextBox 3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4" name="TextBox 3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5" name="TextBox 3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54495668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Save Job Title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Job Title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43" name="TextBox 42"/>
          <p:cNvSpPr txBox="1"/>
          <p:nvPr/>
        </p:nvSpPr>
        <p:spPr>
          <a:xfrm>
            <a:off x="2679405" y="231831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21093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11439"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11439"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00299"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620370"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0054" y="1555816"/>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Job Title</a:t>
            </a:r>
            <a:endParaRPr lang="en-US" sz="1200" dirty="0">
              <a:solidFill>
                <a:schemeClr val="bg1">
                  <a:lumMod val="75000"/>
                </a:schemeClr>
              </a:solidFill>
            </a:endParaRPr>
          </a:p>
        </p:txBody>
      </p:sp>
      <p:sp>
        <p:nvSpPr>
          <p:cNvPr id="24" name="Rounded Rectangle 23"/>
          <p:cNvSpPr/>
          <p:nvPr/>
        </p:nvSpPr>
        <p:spPr>
          <a:xfrm>
            <a:off x="3330055" y="2074431"/>
            <a:ext cx="2511188" cy="259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317187749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1238801"/>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Marketing Coordinator</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95002, UNITED STATES</a:t>
            </a:r>
          </a:p>
          <a:p>
            <a:pPr>
              <a:spcBef>
                <a:spcPts val="300"/>
              </a:spcBef>
            </a:pPr>
            <a:r>
              <a:rPr lang="en-US" sz="1000" dirty="0" smtClean="0">
                <a:solidFill>
                  <a:schemeClr val="tx1">
                    <a:lumMod val="65000"/>
                    <a:lumOff val="35000"/>
                  </a:schemeClr>
                </a:solidFill>
              </a:rPr>
              <a:t>&lt;Local Time Zone&gt;</a:t>
            </a:r>
          </a:p>
        </p:txBody>
      </p:sp>
      <p:sp>
        <p:nvSpPr>
          <p:cNvPr id="13" name="TextBox 12"/>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Rectangle 20"/>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0" name="TextBox 2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1" name="TextBox 3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2" name="TextBox 3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38688367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Settings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679405" y="2108636"/>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ABOUT</a:t>
            </a:r>
            <a:endParaRPr lang="en-US" sz="1200" b="1" dirty="0">
              <a:solidFill>
                <a:schemeClr val="tx1">
                  <a:lumMod val="65000"/>
                  <a:lumOff val="35000"/>
                </a:schemeClr>
              </a:solidFill>
            </a:endParaRPr>
          </a:p>
        </p:txBody>
      </p:sp>
      <p:sp>
        <p:nvSpPr>
          <p:cNvPr id="23" name="Rounded Rectangle 22"/>
          <p:cNvSpPr/>
          <p:nvPr/>
        </p:nvSpPr>
        <p:spPr>
          <a:xfrm>
            <a:off x="2713939" y="2383466"/>
            <a:ext cx="3708807" cy="810013"/>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Version		                                   </a:t>
            </a:r>
            <a:r>
              <a:rPr lang="en-US" sz="1200" dirty="0" smtClean="0">
                <a:solidFill>
                  <a:schemeClr val="bg1">
                    <a:lumMod val="50000"/>
                  </a:schemeClr>
                </a:solidFill>
              </a:rPr>
              <a:t>1.1.1B</a:t>
            </a:r>
          </a:p>
          <a:p>
            <a:pPr>
              <a:spcBef>
                <a:spcPts val="600"/>
              </a:spcBef>
            </a:pPr>
            <a:r>
              <a:rPr lang="en-US" sz="1200" b="1" dirty="0" smtClean="0">
                <a:solidFill>
                  <a:schemeClr val="tx1"/>
                </a:solidFill>
              </a:rPr>
              <a:t>Privacy		</a:t>
            </a:r>
          </a:p>
          <a:p>
            <a:pPr>
              <a:spcBef>
                <a:spcPts val="600"/>
              </a:spcBef>
            </a:pPr>
            <a:r>
              <a:rPr lang="en-US" sz="1200" b="1" dirty="0" smtClean="0">
                <a:solidFill>
                  <a:schemeClr val="tx1"/>
                </a:solidFill>
              </a:rPr>
              <a:t>Terms	</a:t>
            </a:r>
            <a:endParaRPr lang="en-US" sz="1200" b="1" dirty="0">
              <a:solidFill>
                <a:schemeClr val="tx1"/>
              </a:solidFill>
            </a:endParaRPr>
          </a:p>
        </p:txBody>
      </p:sp>
      <p:cxnSp>
        <p:nvCxnSpPr>
          <p:cNvPr id="24" name="Straight Connector 23"/>
          <p:cNvCxnSpPr/>
          <p:nvPr/>
        </p:nvCxnSpPr>
        <p:spPr>
          <a:xfrm>
            <a:off x="2713939" y="266144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2917480"/>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721935" y="3432247"/>
            <a:ext cx="3700130" cy="308344"/>
          </a:xfrm>
          <a:prstGeom prst="roundRect">
            <a:avLst/>
          </a:prstGeom>
          <a:solidFill>
            <a:schemeClr val="bg1">
              <a:lumMod val="8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Logout</a:t>
            </a:r>
            <a:endParaRPr lang="en-US" sz="1200" b="1" dirty="0">
              <a:solidFill>
                <a:schemeClr val="tx1">
                  <a:lumMod val="65000"/>
                  <a:lumOff val="35000"/>
                </a:schemeClr>
              </a:solidFill>
            </a:endParaRPr>
          </a:p>
        </p:txBody>
      </p:sp>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Settings</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2679405" y="1317897"/>
            <a:ext cx="3785190" cy="253916"/>
          </a:xfrm>
          <a:prstGeom prst="rect">
            <a:avLst/>
          </a:prstGeom>
          <a:noFill/>
        </p:spPr>
        <p:txBody>
          <a:bodyPr wrap="square" rtlCol="0">
            <a:spAutoFit/>
          </a:bodyPr>
          <a:lstStyle/>
          <a:p>
            <a:r>
              <a:rPr lang="en-US" sz="1050" b="1" dirty="0" smtClean="0">
                <a:solidFill>
                  <a:schemeClr val="tx1">
                    <a:lumMod val="65000"/>
                    <a:lumOff val="35000"/>
                  </a:schemeClr>
                </a:solidFill>
              </a:rPr>
              <a:t>NOTIFICATIONS</a:t>
            </a:r>
            <a:endParaRPr lang="en-US" sz="1050" b="1" dirty="0">
              <a:solidFill>
                <a:schemeClr val="tx1">
                  <a:lumMod val="65000"/>
                  <a:lumOff val="35000"/>
                </a:schemeClr>
              </a:solidFill>
            </a:endParaRPr>
          </a:p>
        </p:txBody>
      </p:sp>
      <p:sp>
        <p:nvSpPr>
          <p:cNvPr id="49" name="Rounded Rectangle 48"/>
          <p:cNvSpPr/>
          <p:nvPr/>
        </p:nvSpPr>
        <p:spPr>
          <a:xfrm>
            <a:off x="2713939" y="1592728"/>
            <a:ext cx="3708807" cy="534482"/>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&gt;</a:t>
            </a:r>
          </a:p>
          <a:p>
            <a:pPr>
              <a:spcBef>
                <a:spcPts val="600"/>
              </a:spcBef>
            </a:pPr>
            <a:r>
              <a:rPr lang="en-US" sz="1200" b="1" dirty="0" smtClean="0">
                <a:solidFill>
                  <a:schemeClr val="tx1"/>
                </a:solidFill>
              </a:rPr>
              <a:t>Company Happenings		                   &gt;</a:t>
            </a:r>
            <a:endParaRPr lang="en-US" sz="1200" b="1" dirty="0">
              <a:solidFill>
                <a:schemeClr val="tx1"/>
              </a:solidFill>
            </a:endParaRPr>
          </a:p>
        </p:txBody>
      </p:sp>
      <p:cxnSp>
        <p:nvCxnSpPr>
          <p:cNvPr id="50" name="Straight Connector 49"/>
          <p:cNvCxnSpPr/>
          <p:nvPr/>
        </p:nvCxnSpPr>
        <p:spPr>
          <a:xfrm>
            <a:off x="2713939" y="1870709"/>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Rectangular Callout 53"/>
          <p:cNvSpPr/>
          <p:nvPr/>
        </p:nvSpPr>
        <p:spPr>
          <a:xfrm>
            <a:off x="500183" y="2467554"/>
            <a:ext cx="1749186" cy="464021"/>
          </a:xfrm>
          <a:prstGeom prst="wedgeRectCallout">
            <a:avLst>
              <a:gd name="adj1" fmla="val 77938"/>
              <a:gd name="adj2" fmla="val 1960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view privacy policies document</a:t>
            </a:r>
            <a:endParaRPr lang="en-US" sz="1200" dirty="0"/>
          </a:p>
        </p:txBody>
      </p:sp>
      <p:sp>
        <p:nvSpPr>
          <p:cNvPr id="57" name="Rectangular Callout 56"/>
          <p:cNvSpPr/>
          <p:nvPr/>
        </p:nvSpPr>
        <p:spPr>
          <a:xfrm>
            <a:off x="6832745" y="2738023"/>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view terms of use document</a:t>
            </a:r>
            <a:endParaRPr lang="en-US" sz="1200" dirty="0"/>
          </a:p>
        </p:txBody>
      </p:sp>
      <p:sp>
        <p:nvSpPr>
          <p:cNvPr id="58" name="Rectangular Callout 57"/>
          <p:cNvSpPr/>
          <p:nvPr/>
        </p:nvSpPr>
        <p:spPr>
          <a:xfrm>
            <a:off x="6832745" y="3402530"/>
            <a:ext cx="1749186" cy="245657"/>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log out</a:t>
            </a:r>
            <a:endParaRPr lang="en-US" sz="1200" dirty="0"/>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TextBox 6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3" name="TextBox 6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4" name="TextBox 6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5" name="TextBox 6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83661342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People Updates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People Updates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76983"/>
            <a:ext cx="3708807" cy="1487212"/>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Job Changes</a:t>
            </a:r>
          </a:p>
          <a:p>
            <a:pPr>
              <a:spcBef>
                <a:spcPts val="1200"/>
              </a:spcBef>
            </a:pPr>
            <a:r>
              <a:rPr lang="en-US" sz="1200" b="1" dirty="0" smtClean="0">
                <a:solidFill>
                  <a:schemeClr val="tx1"/>
                </a:solidFill>
              </a:rPr>
              <a:t>Job Title Changes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Location Changes</a:t>
            </a:r>
          </a:p>
          <a:p>
            <a:pPr>
              <a:spcBef>
                <a:spcPts val="1200"/>
              </a:spcBef>
            </a:pPr>
            <a:r>
              <a:rPr lang="en-US" sz="1200" b="1" dirty="0" smtClean="0">
                <a:solidFill>
                  <a:schemeClr val="tx1"/>
                </a:solidFill>
              </a:rPr>
              <a:t>LinkedIn Profile Picture Changes</a:t>
            </a:r>
          </a:p>
        </p:txBody>
      </p:sp>
      <p:cxnSp>
        <p:nvCxnSpPr>
          <p:cNvPr id="32" name="Straight Connector 31"/>
          <p:cNvCxnSpPr/>
          <p:nvPr/>
        </p:nvCxnSpPr>
        <p:spPr>
          <a:xfrm>
            <a:off x="2713939" y="21787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5186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4" name="Rounded Rectangle 3"/>
          <p:cNvSpPr/>
          <p:nvPr/>
        </p:nvSpPr>
        <p:spPr>
          <a:xfrm>
            <a:off x="6127845" y="192725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8" name="Rounded Rectangle 17"/>
          <p:cNvSpPr/>
          <p:nvPr/>
        </p:nvSpPr>
        <p:spPr>
          <a:xfrm>
            <a:off x="6127845" y="228078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a:t>
            </a:r>
          </a:p>
        </p:txBody>
      </p:sp>
      <p:sp>
        <p:nvSpPr>
          <p:cNvPr id="19" name="Rounded Rectangle 18"/>
          <p:cNvSpPr/>
          <p:nvPr/>
        </p:nvSpPr>
        <p:spPr>
          <a:xfrm>
            <a:off x="6127845" y="262051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914525"/>
            <a:ext cx="1749186" cy="796772"/>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t>
            </a:r>
            <a:r>
              <a:rPr lang="en-US" sz="1200" dirty="0"/>
              <a:t>3</a:t>
            </a:r>
            <a:r>
              <a:rPr lang="en-US" sz="1200" dirty="0" smtClean="0"/>
              <a:t> checked and 1 unchecked) if Notifications is set ON</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3" name="Right Brace 2"/>
          <p:cNvSpPr/>
          <p:nvPr/>
        </p:nvSpPr>
        <p:spPr>
          <a:xfrm>
            <a:off x="6605517" y="1780296"/>
            <a:ext cx="82362" cy="147326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Rectangular Callout 48"/>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ON</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 name="Oval 8"/>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5" name="TextBox 2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Rectangle 2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3" name="TextBox 4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4" name="TextBox 4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5" name="TextBox 4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cxnSp>
        <p:nvCxnSpPr>
          <p:cNvPr id="46" name="Straight Connector 45"/>
          <p:cNvCxnSpPr/>
          <p:nvPr/>
        </p:nvCxnSpPr>
        <p:spPr>
          <a:xfrm>
            <a:off x="2713939" y="2858885"/>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6127845" y="295012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Tree>
    <p:extLst>
      <p:ext uri="{BB962C8B-B14F-4D97-AF65-F5344CB8AC3E}">
        <p14:creationId xmlns:p14="http://schemas.microsoft.com/office/powerpoint/2010/main" val="938705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People Updates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People Updates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558727"/>
            <a:ext cx="1749186" cy="464024"/>
          </a:xfrm>
          <a:prstGeom prst="wedgeRectCallout">
            <a:avLst>
              <a:gd name="adj1" fmla="val -75485"/>
              <a:gd name="adj2" fmla="val 276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9" name="Oval 8"/>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95575" y="1752600"/>
            <a:ext cx="3762375" cy="415498"/>
          </a:xfrm>
          <a:prstGeom prst="rect">
            <a:avLst/>
          </a:prstGeom>
          <a:noFill/>
        </p:spPr>
        <p:txBody>
          <a:bodyPr wrap="square" rtlCol="0">
            <a:spAutoFit/>
          </a:bodyPr>
          <a:lstStyle/>
          <a:p>
            <a:r>
              <a:rPr lang="en-US" sz="1050" dirty="0" smtClean="0">
                <a:solidFill>
                  <a:schemeClr val="bg1">
                    <a:lumMod val="65000"/>
                  </a:schemeClr>
                </a:solidFill>
              </a:rPr>
              <a:t>Receive notifications when your followed people change jobs, titles, or locations.</a:t>
            </a:r>
            <a:endParaRPr lang="en-US" sz="1050" dirty="0">
              <a:solidFill>
                <a:schemeClr val="bg1">
                  <a:lumMod val="65000"/>
                </a:schemeClr>
              </a:solidFill>
            </a:endParaRPr>
          </a:p>
        </p:txBody>
      </p:sp>
      <p:sp>
        <p:nvSpPr>
          <p:cNvPr id="17" name="TextBox 1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0" name="TextBox 2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1" name="TextBox 3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2" name="TextBox 3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06733918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Company Happenings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Company Happenings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701602"/>
            <a:ext cx="1749186" cy="464024"/>
          </a:xfrm>
          <a:prstGeom prst="wedgeRectCallout">
            <a:avLst>
              <a:gd name="adj1" fmla="val -75485"/>
              <a:gd name="adj2" fmla="val 276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Company Happenings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9" name="Oval 8"/>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95575" y="1752600"/>
            <a:ext cx="3762375" cy="577081"/>
          </a:xfrm>
          <a:prstGeom prst="rect">
            <a:avLst/>
          </a:prstGeom>
          <a:noFill/>
        </p:spPr>
        <p:txBody>
          <a:bodyPr wrap="square" rtlCol="0">
            <a:spAutoFit/>
          </a:bodyPr>
          <a:lstStyle/>
          <a:p>
            <a:r>
              <a:rPr lang="en-US" sz="1050" dirty="0" smtClean="0">
                <a:solidFill>
                  <a:schemeClr val="bg1">
                    <a:lumMod val="65000"/>
                  </a:schemeClr>
                </a:solidFill>
              </a:rPr>
              <a:t>Receive notifications when your followed companies have new headquarter addresses, quarterly revenue reports, fund raising, or people changes.</a:t>
            </a:r>
            <a:endParaRPr lang="en-US" sz="1050" dirty="0">
              <a:solidFill>
                <a:schemeClr val="bg1">
                  <a:lumMod val="65000"/>
                </a:schemeClr>
              </a:solidFill>
            </a:endParaRPr>
          </a:p>
        </p:txBody>
      </p:sp>
      <p:sp>
        <p:nvSpPr>
          <p:cNvPr id="17" name="Rectangular Callout 16"/>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19" name="Rectangular Callout 1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Rectangle 2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3" name="TextBox 3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4" name="TextBox 3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5" name="TextBox 3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59618638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Company </a:t>
            </a:r>
            <a:r>
              <a:rPr lang="en-US" sz="3200" b="1" dirty="0" err="1" smtClean="0">
                <a:latin typeface="Times New Roman" pitchFamily="18" charset="0"/>
                <a:cs typeface="Times New Roman" pitchFamily="18" charset="0"/>
              </a:rPr>
              <a:t>Happneings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Company Happenings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76983"/>
            <a:ext cx="3708807" cy="2461642"/>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New headquarter addresses</a:t>
            </a:r>
          </a:p>
          <a:p>
            <a:pPr>
              <a:spcBef>
                <a:spcPts val="1200"/>
              </a:spcBef>
            </a:pPr>
            <a:r>
              <a:rPr lang="en-US" sz="1200" b="1" dirty="0" smtClean="0">
                <a:solidFill>
                  <a:schemeClr val="tx1"/>
                </a:solidFill>
              </a:rPr>
              <a:t>Quarterly revenue up/down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Fund raising</a:t>
            </a:r>
          </a:p>
          <a:p>
            <a:pPr>
              <a:spcBef>
                <a:spcPts val="1200"/>
              </a:spcBef>
            </a:pPr>
            <a:r>
              <a:rPr lang="en-US" sz="1200" b="1" dirty="0" smtClean="0">
                <a:solidFill>
                  <a:schemeClr val="tx1"/>
                </a:solidFill>
              </a:rPr>
              <a:t>Employee size up/down</a:t>
            </a:r>
          </a:p>
          <a:p>
            <a:pPr>
              <a:spcBef>
                <a:spcPts val="1200"/>
              </a:spcBef>
            </a:pPr>
            <a:r>
              <a:rPr lang="en-US" sz="1200" b="1" dirty="0" smtClean="0">
                <a:solidFill>
                  <a:schemeClr val="tx1"/>
                </a:solidFill>
              </a:rPr>
              <a:t>C-level on the move</a:t>
            </a:r>
          </a:p>
          <a:p>
            <a:pPr>
              <a:spcBef>
                <a:spcPts val="1200"/>
              </a:spcBef>
            </a:pPr>
            <a:r>
              <a:rPr lang="en-US" sz="1200" b="1" dirty="0" smtClean="0">
                <a:solidFill>
                  <a:schemeClr val="tx1"/>
                </a:solidFill>
              </a:rPr>
              <a:t>VP-level on the move</a:t>
            </a:r>
          </a:p>
          <a:p>
            <a:pPr>
              <a:spcBef>
                <a:spcPts val="1200"/>
              </a:spcBef>
            </a:pPr>
            <a:r>
              <a:rPr lang="en-US" sz="1200" b="1" dirty="0" smtClean="0">
                <a:solidFill>
                  <a:schemeClr val="tx1"/>
                </a:solidFill>
              </a:rPr>
              <a:t>Director-level on the move		</a:t>
            </a:r>
          </a:p>
        </p:txBody>
      </p:sp>
      <p:cxnSp>
        <p:nvCxnSpPr>
          <p:cNvPr id="32" name="Straight Connector 31"/>
          <p:cNvCxnSpPr/>
          <p:nvPr/>
        </p:nvCxnSpPr>
        <p:spPr>
          <a:xfrm>
            <a:off x="2713939" y="21787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5186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4" name="Rounded Rectangle 3"/>
          <p:cNvSpPr/>
          <p:nvPr/>
        </p:nvSpPr>
        <p:spPr>
          <a:xfrm>
            <a:off x="6127845" y="19059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18" name="Rounded Rectangle 17"/>
          <p:cNvSpPr/>
          <p:nvPr/>
        </p:nvSpPr>
        <p:spPr>
          <a:xfrm>
            <a:off x="6127845" y="227015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19" name="Rounded Rectangle 18"/>
          <p:cNvSpPr/>
          <p:nvPr/>
        </p:nvSpPr>
        <p:spPr>
          <a:xfrm>
            <a:off x="6127845" y="260368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2548455"/>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unchecked) if Notifications is set ON</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3" name="Right Brace 2"/>
          <p:cNvSpPr/>
          <p:nvPr/>
        </p:nvSpPr>
        <p:spPr>
          <a:xfrm>
            <a:off x="6605517" y="1780296"/>
            <a:ext cx="103628" cy="2447221"/>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Company Happenings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 name="Oval 8"/>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p:nvPr/>
        </p:nvCxnSpPr>
        <p:spPr>
          <a:xfrm>
            <a:off x="2713939" y="285201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31788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351876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13939" y="38521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6127845" y="29346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5" name="Rounded Rectangle 34"/>
          <p:cNvSpPr/>
          <p:nvPr/>
        </p:nvSpPr>
        <p:spPr>
          <a:xfrm>
            <a:off x="6127845" y="327980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7" name="Rounded Rectangle 36"/>
          <p:cNvSpPr/>
          <p:nvPr/>
        </p:nvSpPr>
        <p:spPr>
          <a:xfrm>
            <a:off x="6127845" y="361333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41" name="Rounded Rectangle 40"/>
          <p:cNvSpPr/>
          <p:nvPr/>
        </p:nvSpPr>
        <p:spPr>
          <a:xfrm>
            <a:off x="6127845" y="3946705"/>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1" name="TextBox 3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4" name="TextBox 5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5" name="TextBox 5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6" name="TextBox 5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212067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Add Custom Agent</a:t>
            </a:r>
            <a:endParaRPr lang="en-US" sz="1400" b="1" dirty="0">
              <a:solidFill>
                <a:schemeClr val="bg1"/>
              </a:solidFill>
            </a:endParaRPr>
          </a:p>
        </p:txBody>
      </p:sp>
      <p:sp>
        <p:nvSpPr>
          <p:cNvPr id="79" name="Rounded Rectangle 78"/>
          <p:cNvSpPr/>
          <p:nvPr/>
        </p:nvSpPr>
        <p:spPr>
          <a:xfrm>
            <a:off x="2713939" y="2729552"/>
            <a:ext cx="3708807" cy="3316406"/>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dirty="0" smtClean="0">
              <a:solidFill>
                <a:schemeClr val="tx1"/>
              </a:solidFill>
            </a:endParaRPr>
          </a:p>
          <a:p>
            <a:r>
              <a:rPr lang="en-US" sz="1200" dirty="0">
                <a:solidFill>
                  <a:schemeClr val="tx1"/>
                </a:solidFill>
              </a:rPr>
              <a:t>Awards &amp; Certifications</a:t>
            </a:r>
          </a:p>
          <a:p>
            <a:pPr>
              <a:spcBef>
                <a:spcPts val="1200"/>
              </a:spcBef>
            </a:pPr>
            <a:r>
              <a:rPr lang="en-US" sz="1200" dirty="0">
                <a:solidFill>
                  <a:schemeClr val="tx1"/>
                </a:solidFill>
              </a:rPr>
              <a:t>Business Challenges	                                            </a:t>
            </a:r>
            <a:endParaRPr lang="en-US" sz="1200" dirty="0">
              <a:solidFill>
                <a:schemeClr val="tx1">
                  <a:lumMod val="65000"/>
                  <a:lumOff val="35000"/>
                </a:schemeClr>
              </a:solidFill>
            </a:endParaRPr>
          </a:p>
          <a:p>
            <a:pPr>
              <a:spcBef>
                <a:spcPts val="1200"/>
              </a:spcBef>
            </a:pPr>
            <a:r>
              <a:rPr lang="en-US" sz="1200" dirty="0" smtClean="0">
                <a:solidFill>
                  <a:schemeClr val="tx1"/>
                </a:solidFill>
              </a:rPr>
              <a:t>Funding </a:t>
            </a:r>
            <a:r>
              <a:rPr lang="en-US" sz="1200" dirty="0">
                <a:solidFill>
                  <a:schemeClr val="tx1"/>
                </a:solidFill>
              </a:rPr>
              <a:t>Development		</a:t>
            </a:r>
          </a:p>
          <a:p>
            <a:pPr>
              <a:spcBef>
                <a:spcPts val="1200"/>
              </a:spcBef>
            </a:pPr>
            <a:r>
              <a:rPr lang="en-US" sz="1200" dirty="0">
                <a:solidFill>
                  <a:schemeClr val="tx1"/>
                </a:solidFill>
              </a:rPr>
              <a:t>Growth &amp; Expansion</a:t>
            </a:r>
          </a:p>
          <a:p>
            <a:pPr>
              <a:spcBef>
                <a:spcPts val="1200"/>
              </a:spcBef>
            </a:pPr>
            <a:r>
              <a:rPr lang="en-US" sz="1200" dirty="0">
                <a:solidFill>
                  <a:schemeClr val="tx1"/>
                </a:solidFill>
              </a:rPr>
              <a:t>Hiring &amp; Recruiting</a:t>
            </a:r>
          </a:p>
          <a:p>
            <a:pPr>
              <a:spcBef>
                <a:spcPts val="1200"/>
              </a:spcBef>
            </a:pPr>
            <a:r>
              <a:rPr lang="en-US" sz="1200" dirty="0">
                <a:solidFill>
                  <a:schemeClr val="tx1"/>
                </a:solidFill>
              </a:rPr>
              <a:t>Litigations</a:t>
            </a:r>
          </a:p>
          <a:p>
            <a:pPr>
              <a:spcBef>
                <a:spcPts val="1200"/>
              </a:spcBef>
            </a:pPr>
            <a:r>
              <a:rPr lang="en-US" sz="1200" dirty="0">
                <a:solidFill>
                  <a:schemeClr val="tx1"/>
                </a:solidFill>
              </a:rPr>
              <a:t>Mergers &amp; Acquisitions</a:t>
            </a:r>
          </a:p>
          <a:p>
            <a:pPr>
              <a:spcBef>
                <a:spcPts val="1200"/>
              </a:spcBef>
            </a:pPr>
            <a:r>
              <a:rPr lang="en-US" sz="1200" dirty="0" smtClean="0">
                <a:solidFill>
                  <a:schemeClr val="tx1"/>
                </a:solidFill>
              </a:rPr>
              <a:t>New Contracts</a:t>
            </a:r>
          </a:p>
          <a:p>
            <a:pPr>
              <a:spcBef>
                <a:spcPts val="1200"/>
              </a:spcBef>
            </a:pPr>
            <a:r>
              <a:rPr lang="en-US" sz="1200" dirty="0" smtClean="0">
                <a:solidFill>
                  <a:schemeClr val="tx1"/>
                </a:solidFill>
              </a:rPr>
              <a:t>New Offering</a:t>
            </a:r>
          </a:p>
          <a:p>
            <a:pPr>
              <a:spcBef>
                <a:spcPts val="1200"/>
              </a:spcBef>
            </a:pPr>
            <a:r>
              <a:rPr lang="en-US" sz="1200" dirty="0" smtClean="0">
                <a:solidFill>
                  <a:schemeClr val="tx1"/>
                </a:solidFill>
              </a:rPr>
              <a:t>		</a:t>
            </a:r>
            <a:endParaRPr lang="en-US" sz="1200" dirty="0">
              <a:solidFill>
                <a:schemeClr val="bg1">
                  <a:lumMod val="50000"/>
                </a:schemeClr>
              </a:solidFill>
            </a:endParaRPr>
          </a:p>
        </p:txBody>
      </p:sp>
      <p:cxnSp>
        <p:nvCxnSpPr>
          <p:cNvPr id="80" name="Straight Connector 79"/>
          <p:cNvCxnSpPr/>
          <p:nvPr/>
        </p:nvCxnSpPr>
        <p:spPr>
          <a:xfrm>
            <a:off x="2713939" y="313049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713939" y="379113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713939" y="347039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2713939" y="1683847"/>
            <a:ext cx="3708807" cy="285850"/>
          </a:xfrm>
          <a:prstGeom prst="roundRect">
            <a:avLst>
              <a:gd name="adj" fmla="val 12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GageIn Agent Filter			</a:t>
            </a:r>
            <a:endParaRPr lang="en-US" sz="1200" dirty="0">
              <a:solidFill>
                <a:schemeClr val="bg1">
                  <a:lumMod val="50000"/>
                </a:schemeClr>
              </a:solidFill>
            </a:endParaRPr>
          </a:p>
        </p:txBody>
      </p:sp>
      <p:sp>
        <p:nvSpPr>
          <p:cNvPr id="93" name="Rounded Rectangle 92"/>
          <p:cNvSpPr/>
          <p:nvPr/>
        </p:nvSpPr>
        <p:spPr>
          <a:xfrm>
            <a:off x="6127845" y="2889644"/>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4" name="Rounded Rectangle 93"/>
          <p:cNvSpPr/>
          <p:nvPr/>
        </p:nvSpPr>
        <p:spPr>
          <a:xfrm>
            <a:off x="5759356" y="1733242"/>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5" name="Oval 94"/>
          <p:cNvSpPr/>
          <p:nvPr/>
        </p:nvSpPr>
        <p:spPr>
          <a:xfrm>
            <a:off x="6152537" y="1730786"/>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ounded Rectangle 95"/>
          <p:cNvSpPr/>
          <p:nvPr/>
        </p:nvSpPr>
        <p:spPr>
          <a:xfrm>
            <a:off x="6127845" y="322988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7" name="Rounded Rectangle 96"/>
          <p:cNvSpPr/>
          <p:nvPr/>
        </p:nvSpPr>
        <p:spPr>
          <a:xfrm>
            <a:off x="6127845" y="355647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8" name="Rounded Rectangle 97"/>
          <p:cNvSpPr/>
          <p:nvPr/>
        </p:nvSpPr>
        <p:spPr>
          <a:xfrm>
            <a:off x="6127845" y="389370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0" name="TextBox 9"/>
          <p:cNvSpPr txBox="1"/>
          <p:nvPr/>
        </p:nvSpPr>
        <p:spPr>
          <a:xfrm>
            <a:off x="2634017" y="2483891"/>
            <a:ext cx="3875964" cy="253916"/>
          </a:xfrm>
          <a:prstGeom prst="rect">
            <a:avLst/>
          </a:prstGeom>
          <a:noFill/>
        </p:spPr>
        <p:txBody>
          <a:bodyPr wrap="square" rtlCol="0">
            <a:spAutoFit/>
          </a:bodyPr>
          <a:lstStyle/>
          <a:p>
            <a:pPr algn="ctr"/>
            <a:r>
              <a:rPr lang="en-US" sz="1050" b="1" dirty="0" smtClean="0"/>
              <a:t>Predefined Agents</a:t>
            </a:r>
            <a:endParaRPr lang="en-US" sz="1050" b="1" dirty="0"/>
          </a:p>
        </p:txBody>
      </p:sp>
      <p:sp>
        <p:nvSpPr>
          <p:cNvPr id="12" name="Rounded Rectangle 11"/>
          <p:cNvSpPr/>
          <p:nvPr/>
        </p:nvSpPr>
        <p:spPr>
          <a:xfrm>
            <a:off x="2715904" y="2142699"/>
            <a:ext cx="3712192" cy="245659"/>
          </a:xfrm>
          <a:prstGeom prst="roundRect">
            <a:avLst/>
          </a:prstGeom>
          <a:solidFill>
            <a:srgbClr val="92D05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 Agent</a:t>
            </a:r>
            <a:endParaRPr lang="en-US" sz="1200" b="1" dirty="0"/>
          </a:p>
        </p:txBody>
      </p:sp>
      <p:sp>
        <p:nvSpPr>
          <p:cNvPr id="109" name="Rounded Rectangle 108"/>
          <p:cNvSpPr/>
          <p:nvPr/>
        </p:nvSpPr>
        <p:spPr>
          <a:xfrm>
            <a:off x="6127845" y="421347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0" name="Rounded Rectangle 109"/>
          <p:cNvSpPr/>
          <p:nvPr/>
        </p:nvSpPr>
        <p:spPr>
          <a:xfrm>
            <a:off x="6127845" y="456736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1" name="Rounded Rectangle 110"/>
          <p:cNvSpPr/>
          <p:nvPr/>
        </p:nvSpPr>
        <p:spPr>
          <a:xfrm>
            <a:off x="6127845" y="489395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2" name="Rounded Rectangle 111"/>
          <p:cNvSpPr/>
          <p:nvPr/>
        </p:nvSpPr>
        <p:spPr>
          <a:xfrm>
            <a:off x="6127845" y="523118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113" name="Straight Connector 112"/>
          <p:cNvCxnSpPr/>
          <p:nvPr/>
        </p:nvCxnSpPr>
        <p:spPr>
          <a:xfrm>
            <a:off x="2713939" y="413232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713939" y="445987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13939" y="480106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713939" y="512861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713939" y="546980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713939" y="579735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9" name="Rounded Rectangle 118"/>
          <p:cNvSpPr/>
          <p:nvPr/>
        </p:nvSpPr>
        <p:spPr>
          <a:xfrm>
            <a:off x="6127845" y="55587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5" name="TextBox 34"/>
          <p:cNvSpPr txBox="1"/>
          <p:nvPr/>
        </p:nvSpPr>
        <p:spPr>
          <a:xfrm>
            <a:off x="2624447" y="1341911"/>
            <a:ext cx="3871356" cy="276999"/>
          </a:xfrm>
          <a:prstGeom prst="rect">
            <a:avLst/>
          </a:prstGeom>
          <a:noFill/>
        </p:spPr>
        <p:txBody>
          <a:bodyPr wrap="square" rtlCol="0">
            <a:spAutoFit/>
          </a:bodyPr>
          <a:lstStyle/>
          <a:p>
            <a:r>
              <a:rPr lang="en-US" sz="1200" b="1" dirty="0" smtClean="0"/>
              <a:t>       </a:t>
            </a:r>
            <a:r>
              <a:rPr lang="en-US" sz="1200" dirty="0" smtClean="0">
                <a:solidFill>
                  <a:schemeClr val="bg1">
                    <a:lumMod val="65000"/>
                  </a:schemeClr>
                </a:solidFill>
              </a:rPr>
              <a:t>1.  </a:t>
            </a:r>
            <a:r>
              <a:rPr lang="en-US" sz="1200" dirty="0">
                <a:solidFill>
                  <a:schemeClr val="bg1">
                    <a:lumMod val="65000"/>
                  </a:schemeClr>
                </a:solidFill>
              </a:rPr>
              <a:t>Target Companies</a:t>
            </a:r>
            <a:r>
              <a:rPr lang="en-US" sz="1200" dirty="0" smtClean="0">
                <a:solidFill>
                  <a:schemeClr val="bg1">
                    <a:lumMod val="65000"/>
                  </a:schemeClr>
                </a:solidFill>
              </a:rPr>
              <a:t>                      </a:t>
            </a:r>
            <a:r>
              <a:rPr lang="en-US" sz="1200" b="1" dirty="0" smtClean="0"/>
              <a:t>2   Sales Triggers</a:t>
            </a:r>
            <a:endParaRPr lang="en-US" sz="1200" b="1" dirty="0"/>
          </a:p>
        </p:txBody>
      </p:sp>
      <p:cxnSp>
        <p:nvCxnSpPr>
          <p:cNvPr id="36" name="Straight Connector 35"/>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571192" y="1478943"/>
            <a:ext cx="83437" cy="13996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42" name="Rounded Rectangle 41"/>
          <p:cNvSpPr/>
          <p:nvPr/>
        </p:nvSpPr>
        <p:spPr>
          <a:xfrm>
            <a:off x="5870605" y="5832921"/>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Done</a:t>
            </a:r>
            <a:endParaRPr lang="en-US" sz="1200" b="1" dirty="0">
              <a:solidFill>
                <a:schemeClr val="bg1"/>
              </a:solidFill>
            </a:endParaRPr>
          </a:p>
        </p:txBody>
      </p:sp>
      <p:sp>
        <p:nvSpPr>
          <p:cNvPr id="39" name="Rounded Rectangle 38"/>
          <p:cNvSpPr/>
          <p:nvPr/>
        </p:nvSpPr>
        <p:spPr>
          <a:xfrm>
            <a:off x="2688609" y="1412479"/>
            <a:ext cx="3794078" cy="2531725"/>
          </a:xfrm>
          <a:prstGeom prst="roundRect">
            <a:avLst>
              <a:gd name="adj" fmla="val 17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3030279" y="1589008"/>
            <a:ext cx="3083442" cy="30834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Name</a:t>
            </a:r>
            <a:endParaRPr lang="en-US" sz="1200" dirty="0">
              <a:solidFill>
                <a:schemeClr val="bg1">
                  <a:lumMod val="75000"/>
                </a:schemeClr>
              </a:solidFill>
            </a:endParaRPr>
          </a:p>
        </p:txBody>
      </p:sp>
      <p:sp>
        <p:nvSpPr>
          <p:cNvPr id="45" name="Rectangle 44"/>
          <p:cNvSpPr/>
          <p:nvPr/>
        </p:nvSpPr>
        <p:spPr>
          <a:xfrm>
            <a:off x="3030279" y="1894318"/>
            <a:ext cx="3083442" cy="289321"/>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75000"/>
                  </a:schemeClr>
                </a:solidFill>
              </a:rPr>
              <a:t> Keywords</a:t>
            </a:r>
            <a:endParaRPr lang="en-US" sz="1200" dirty="0">
              <a:solidFill>
                <a:schemeClr val="tx1">
                  <a:lumMod val="65000"/>
                  <a:lumOff val="35000"/>
                </a:schemeClr>
              </a:solidFill>
            </a:endParaRPr>
          </a:p>
        </p:txBody>
      </p:sp>
      <p:sp>
        <p:nvSpPr>
          <p:cNvPr id="47" name="Rounded Rectangle 46"/>
          <p:cNvSpPr/>
          <p:nvPr/>
        </p:nvSpPr>
        <p:spPr>
          <a:xfrm>
            <a:off x="3029803" y="3289105"/>
            <a:ext cx="3098042" cy="286607"/>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a:t>
            </a:r>
            <a:endParaRPr lang="en-US" sz="1200" b="1" dirty="0"/>
          </a:p>
        </p:txBody>
      </p:sp>
      <p:sp>
        <p:nvSpPr>
          <p:cNvPr id="2" name="Rectangle 1"/>
          <p:cNvSpPr/>
          <p:nvPr/>
        </p:nvSpPr>
        <p:spPr>
          <a:xfrm>
            <a:off x="2988860" y="2199008"/>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49" name="Pentagon 48"/>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4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Choose Sales Triggers</a:t>
            </a:r>
            <a:endParaRPr lang="en-US" sz="3200" b="1" dirty="0">
              <a:latin typeface="Times New Roman" pitchFamily="18" charset="0"/>
              <a:cs typeface="Times New Roman" pitchFamily="18" charset="0"/>
            </a:endParaRPr>
          </a:p>
        </p:txBody>
      </p:sp>
      <p:sp>
        <p:nvSpPr>
          <p:cNvPr id="46" name="Rectangular Callout 45"/>
          <p:cNvSpPr/>
          <p:nvPr/>
        </p:nvSpPr>
        <p:spPr>
          <a:xfrm>
            <a:off x="1210618" y="1592314"/>
            <a:ext cx="1257116" cy="5171090"/>
          </a:xfrm>
          <a:prstGeom prst="wedgeRectCallout">
            <a:avLst>
              <a:gd name="adj1" fmla="val 92295"/>
              <a:gd name="adj2" fmla="val -155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check if both name and keywords are entered and if the entered name is unique; if not, display one of the following messages on a popup with an OK button: “Please enter a name and a keyword search term for the agent.”; “</a:t>
            </a:r>
            <a:r>
              <a:rPr lang="en-US" sz="1200" dirty="0"/>
              <a:t>P</a:t>
            </a:r>
            <a:r>
              <a:rPr lang="en-US" sz="1200" dirty="0" smtClean="0"/>
              <a:t>lease enter a name for the agent.”; “Please enter a keyword search term for the agent.”; “The entered name is already used for another agent.”; otherwise, go to next slide</a:t>
            </a:r>
            <a:endParaRPr lang="en-US" sz="1200" dirty="0"/>
          </a:p>
        </p:txBody>
      </p:sp>
      <p:sp>
        <p:nvSpPr>
          <p:cNvPr id="48" name="Rectangular Callout 47"/>
          <p:cNvSpPr/>
          <p:nvPr/>
        </p:nvSpPr>
        <p:spPr>
          <a:xfrm>
            <a:off x="1210618" y="704305"/>
            <a:ext cx="1257116" cy="776706"/>
          </a:xfrm>
          <a:prstGeom prst="wedgeRectCallout">
            <a:avLst>
              <a:gd name="adj1" fmla="val 62646"/>
              <a:gd name="adj2" fmla="val 1600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cancel any input and go back to previous slide</a:t>
            </a:r>
            <a:endParaRPr lang="en-US" sz="1200" dirty="0"/>
          </a:p>
        </p:txBody>
      </p:sp>
      <p:sp>
        <p:nvSpPr>
          <p:cNvPr id="51" name="Rectangle 50"/>
          <p:cNvSpPr/>
          <p:nvPr/>
        </p:nvSpPr>
        <p:spPr>
          <a:xfrm>
            <a:off x="6589986" y="2218058"/>
            <a:ext cx="2554015" cy="2616101"/>
          </a:xfrm>
          <a:prstGeom prst="rect">
            <a:avLst/>
          </a:prstGeom>
        </p:spPr>
        <p:txBody>
          <a:bodyPr wrap="square">
            <a:spAutoFit/>
          </a:bodyPr>
          <a:lstStyle/>
          <a:p>
            <a:r>
              <a:rPr lang="en-US" sz="1200" dirty="0" smtClean="0"/>
              <a:t>The complete text for keywords examples:</a:t>
            </a:r>
          </a:p>
          <a:p>
            <a:endParaRPr lang="en-US" sz="1200" b="1" dirty="0" smtClean="0">
              <a:solidFill>
                <a:schemeClr val="bg1">
                  <a:lumMod val="50000"/>
                </a:schemeClr>
              </a:solidFill>
            </a:endParaRPr>
          </a:p>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the exact phrase </a:t>
            </a:r>
            <a:r>
              <a:rPr lang="en-US" sz="1000" dirty="0">
                <a:solidFill>
                  <a:schemeClr val="bg1">
                    <a:lumMod val="65000"/>
                  </a:schemeClr>
                </a:solidFill>
              </a:rPr>
              <a:t>“</a:t>
            </a:r>
            <a:r>
              <a:rPr lang="en-US" sz="1000" dirty="0" smtClean="0">
                <a:solidFill>
                  <a:schemeClr val="bg1">
                    <a:lumMod val="65000"/>
                  </a:schemeClr>
                </a:solidFill>
              </a:rPr>
              <a:t>Steve Jobs”.</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either “Steve</a:t>
            </a:r>
            <a:r>
              <a:rPr lang="en-US" sz="1000" dirty="0">
                <a:solidFill>
                  <a:schemeClr val="bg1">
                    <a:lumMod val="65000"/>
                  </a:schemeClr>
                </a:solidFill>
              </a:rPr>
              <a:t>” </a:t>
            </a:r>
            <a:r>
              <a:rPr lang="en-US" sz="1000" dirty="0" smtClean="0">
                <a:solidFill>
                  <a:schemeClr val="bg1">
                    <a:lumMod val="65000"/>
                  </a:schemeClr>
                </a:solidFill>
              </a:rPr>
              <a:t>or </a:t>
            </a:r>
            <a:r>
              <a:rPr lang="en-US" sz="1000" dirty="0">
                <a:solidFill>
                  <a:schemeClr val="bg1">
                    <a:lumMod val="65000"/>
                  </a:schemeClr>
                </a:solidFill>
              </a:rPr>
              <a:t>“Jobs</a:t>
            </a:r>
            <a:r>
              <a:rPr lang="en-US" sz="1000" dirty="0" smtClean="0">
                <a:solidFill>
                  <a:schemeClr val="bg1">
                    <a:lumMod val="65000"/>
                  </a:schemeClr>
                </a:solidFill>
              </a:rPr>
              <a:t>” (or both).</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endParaRPr lang="en-US" sz="1100" b="1" dirty="0">
              <a:solidFill>
                <a:schemeClr val="bg1">
                  <a:lumMod val="50000"/>
                </a:schemeClr>
              </a:solidFill>
            </a:endParaRPr>
          </a:p>
          <a:p>
            <a:r>
              <a:rPr lang="en-US" sz="1000" dirty="0">
                <a:solidFill>
                  <a:schemeClr val="bg1">
                    <a:lumMod val="65000"/>
                  </a:schemeClr>
                </a:solidFill>
              </a:rPr>
              <a:t>Containing </a:t>
            </a:r>
            <a:r>
              <a:rPr lang="en-US" sz="1000" dirty="0" smtClean="0">
                <a:solidFill>
                  <a:schemeClr val="bg1">
                    <a:lumMod val="65000"/>
                  </a:schemeClr>
                </a:solidFill>
              </a:rPr>
              <a:t>“</a:t>
            </a:r>
            <a:r>
              <a:rPr lang="en-US" sz="1000" dirty="0">
                <a:solidFill>
                  <a:schemeClr val="bg1">
                    <a:lumMod val="65000"/>
                  </a:schemeClr>
                </a:solidFill>
              </a:rPr>
              <a:t>Steve” </a:t>
            </a:r>
            <a:r>
              <a:rPr lang="en-US" sz="1000" dirty="0" smtClean="0">
                <a:solidFill>
                  <a:schemeClr val="bg1">
                    <a:lumMod val="65000"/>
                  </a:schemeClr>
                </a:solidFill>
              </a:rPr>
              <a:t>but not </a:t>
            </a:r>
            <a:r>
              <a:rPr lang="en-US" sz="1000" dirty="0">
                <a:solidFill>
                  <a:schemeClr val="bg1">
                    <a:lumMod val="65000"/>
                  </a:schemeClr>
                </a:solidFill>
              </a:rPr>
              <a:t>“Jobs</a:t>
            </a:r>
            <a:r>
              <a:rPr lang="en-US" sz="1000" dirty="0" smtClean="0">
                <a:solidFill>
                  <a:schemeClr val="bg1">
                    <a:lumMod val="65000"/>
                  </a:schemeClr>
                </a:solidFill>
              </a:rPr>
              <a:t>”.</a:t>
            </a:r>
            <a:endParaRPr lang="en-US" sz="1000" dirty="0">
              <a:solidFill>
                <a:schemeClr val="bg1">
                  <a:lumMod val="65000"/>
                </a:schemeClr>
              </a:solidFill>
            </a:endParaRPr>
          </a:p>
        </p:txBody>
      </p:sp>
      <p:sp>
        <p:nvSpPr>
          <p:cNvPr id="3" name="Right Arrow 2"/>
          <p:cNvSpPr/>
          <p:nvPr/>
        </p:nvSpPr>
        <p:spPr>
          <a:xfrm>
            <a:off x="5619749" y="2724150"/>
            <a:ext cx="1057275" cy="57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970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1</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74" name="Rounded Rectangle 73"/>
          <p:cNvSpPr/>
          <p:nvPr/>
        </p:nvSpPr>
        <p:spPr>
          <a:xfrm>
            <a:off x="2734574" y="1771671"/>
            <a:ext cx="3693522"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
        <p:nvSpPr>
          <p:cNvPr id="77" name="TextBox 76"/>
          <p:cNvSpPr txBox="1"/>
          <p:nvPr/>
        </p:nvSpPr>
        <p:spPr>
          <a:xfrm>
            <a:off x="2624447" y="1341911"/>
            <a:ext cx="3871356" cy="276999"/>
          </a:xfrm>
          <a:prstGeom prst="rect">
            <a:avLst/>
          </a:prstGeom>
          <a:noFill/>
        </p:spPr>
        <p:txBody>
          <a:bodyPr wrap="square" rtlCol="0">
            <a:spAutoFit/>
          </a:bodyPr>
          <a:lstStyle/>
          <a:p>
            <a:r>
              <a:rPr lang="en-US" sz="1200" b="1" dirty="0" smtClean="0"/>
              <a:t>            1. Sales Triggers    </a:t>
            </a:r>
            <a:r>
              <a:rPr lang="en-US" sz="1200" b="1" dirty="0" smtClean="0">
                <a:solidFill>
                  <a:schemeClr val="bg1">
                    <a:lumMod val="65000"/>
                  </a:schemeClr>
                </a:solidFill>
              </a:rPr>
              <a:t>               </a:t>
            </a:r>
            <a:r>
              <a:rPr lang="en-US" sz="1200" dirty="0" smtClean="0">
                <a:solidFill>
                  <a:schemeClr val="bg1">
                    <a:lumMod val="65000"/>
                  </a:schemeClr>
                </a:solidFill>
              </a:rPr>
              <a:t>2. Management Changes   </a:t>
            </a:r>
            <a:endParaRPr lang="en-US" sz="1200" b="1" dirty="0"/>
          </a:p>
        </p:txBody>
      </p:sp>
      <p:cxnSp>
        <p:nvCxnSpPr>
          <p:cNvPr id="78" name="Straight Connector 77"/>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7"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2713939" y="2316606"/>
            <a:ext cx="3708807" cy="112723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h</a:t>
            </a:r>
            <a:r>
              <a:rPr lang="en-US" sz="1050" dirty="0" smtClean="0">
                <a:solidFill>
                  <a:schemeClr val="tx1"/>
                </a:solidFill>
              </a:rPr>
              <a:t>iring Plan</a:t>
            </a:r>
            <a:endParaRPr lang="en-US" sz="1050" dirty="0">
              <a:solidFill>
                <a:schemeClr val="tx1"/>
              </a:solidFill>
            </a:endParaRPr>
          </a:p>
          <a:p>
            <a:r>
              <a:rPr lang="en-US" sz="900" dirty="0">
                <a:solidFill>
                  <a:schemeClr val="bg1">
                    <a:lumMod val="50000"/>
                  </a:schemeClr>
                </a:solidFill>
              </a:rPr>
              <a:t>h</a:t>
            </a:r>
            <a:r>
              <a:rPr lang="en-US" sz="900" dirty="0" smtClean="0">
                <a:solidFill>
                  <a:schemeClr val="bg1">
                    <a:lumMod val="50000"/>
                  </a:schemeClr>
                </a:solidFill>
              </a:rPr>
              <a:t>iring plan</a:t>
            </a:r>
            <a:endParaRPr lang="en-US" sz="900" dirty="0">
              <a:solidFill>
                <a:schemeClr val="bg1">
                  <a:lumMod val="50000"/>
                </a:schemeClr>
              </a:solidFill>
            </a:endParaRPr>
          </a:p>
          <a:p>
            <a:pPr>
              <a:spcBef>
                <a:spcPts val="600"/>
              </a:spcBef>
            </a:pPr>
            <a:r>
              <a:rPr lang="en-US" sz="1050" dirty="0" smtClean="0">
                <a:solidFill>
                  <a:schemeClr val="tx1"/>
                </a:solidFill>
              </a:rPr>
              <a:t>Lay off, layoff</a:t>
            </a:r>
          </a:p>
          <a:p>
            <a:r>
              <a:rPr lang="en-US" sz="900" dirty="0" smtClean="0">
                <a:solidFill>
                  <a:schemeClr val="bg1">
                    <a:lumMod val="50000"/>
                  </a:schemeClr>
                </a:solidFill>
              </a:rPr>
              <a:t>lay off, layoff</a:t>
            </a:r>
          </a:p>
          <a:p>
            <a:pPr>
              <a:spcBef>
                <a:spcPts val="600"/>
              </a:spcBef>
            </a:pPr>
            <a:r>
              <a:rPr lang="en-US" sz="1050" dirty="0">
                <a:solidFill>
                  <a:schemeClr val="tx1"/>
                </a:solidFill>
              </a:rPr>
              <a:t>Cloud Computing</a:t>
            </a:r>
          </a:p>
          <a:p>
            <a:r>
              <a:rPr lang="en-US" sz="900" dirty="0">
                <a:solidFill>
                  <a:schemeClr val="bg1">
                    <a:lumMod val="50000"/>
                  </a:schemeClr>
                </a:solidFill>
              </a:rPr>
              <a:t>cloud computing, "big data", </a:t>
            </a:r>
            <a:r>
              <a:rPr lang="en-US" sz="900" dirty="0" err="1">
                <a:solidFill>
                  <a:schemeClr val="bg1">
                    <a:lumMod val="50000"/>
                  </a:schemeClr>
                </a:solidFill>
              </a:rPr>
              <a:t>SaaS</a:t>
            </a:r>
            <a:r>
              <a:rPr lang="en-US" sz="900" dirty="0">
                <a:solidFill>
                  <a:schemeClr val="bg1">
                    <a:lumMod val="50000"/>
                  </a:schemeClr>
                </a:solidFill>
              </a:rPr>
              <a:t>, </a:t>
            </a:r>
            <a:r>
              <a:rPr lang="en-US" sz="900" dirty="0" smtClean="0">
                <a:solidFill>
                  <a:schemeClr val="bg1">
                    <a:lumMod val="50000"/>
                  </a:schemeClr>
                </a:solidFill>
              </a:rPr>
              <a:t>"...</a:t>
            </a:r>
            <a:endParaRPr lang="en-US" sz="900" dirty="0">
              <a:solidFill>
                <a:schemeClr val="tx1"/>
              </a:solidFill>
            </a:endParaRPr>
          </a:p>
          <a:p>
            <a:r>
              <a:rPr lang="en-US" sz="1200" b="1" dirty="0" smtClean="0">
                <a:solidFill>
                  <a:schemeClr val="tx1"/>
                </a:solidFill>
              </a:rPr>
              <a:t>	</a:t>
            </a:r>
            <a:endParaRPr lang="en-US" sz="1200" dirty="0">
              <a:solidFill>
                <a:schemeClr val="bg1">
                  <a:lumMod val="50000"/>
                </a:schemeClr>
              </a:solidFill>
            </a:endParaRPr>
          </a:p>
        </p:txBody>
      </p:sp>
      <p:sp>
        <p:nvSpPr>
          <p:cNvPr id="37" name="TextBox 36"/>
          <p:cNvSpPr txBox="1"/>
          <p:nvPr/>
        </p:nvSpPr>
        <p:spPr>
          <a:xfrm>
            <a:off x="2676549" y="2089197"/>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CUSTOM AGENTS</a:t>
            </a:r>
            <a:endParaRPr lang="en-US" sz="900" dirty="0">
              <a:solidFill>
                <a:schemeClr val="tx1">
                  <a:lumMod val="65000"/>
                  <a:lumOff val="35000"/>
                </a:schemeClr>
              </a:solidFill>
            </a:endParaRPr>
          </a:p>
        </p:txBody>
      </p:sp>
      <p:sp>
        <p:nvSpPr>
          <p:cNvPr id="38" name="Rounded Rectangle 37"/>
          <p:cNvSpPr/>
          <p:nvPr/>
        </p:nvSpPr>
        <p:spPr>
          <a:xfrm>
            <a:off x="6127845" y="243527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40" name="Straight Connector 39"/>
          <p:cNvCxnSpPr/>
          <p:nvPr/>
        </p:nvCxnSpPr>
        <p:spPr>
          <a:xfrm>
            <a:off x="2713939" y="268512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713939" y="306513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127845" y="317154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2713939" y="3842901"/>
            <a:ext cx="3708807" cy="2142264"/>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p:txBody>
      </p:sp>
      <p:cxnSp>
        <p:nvCxnSpPr>
          <p:cNvPr id="52" name="Straight Connector 51"/>
          <p:cNvCxnSpPr/>
          <p:nvPr/>
        </p:nvCxnSpPr>
        <p:spPr>
          <a:xfrm>
            <a:off x="2713939" y="40949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713939" y="455359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713939" y="432855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676549" y="3618504"/>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56" name="Rounded Rectangle 55"/>
          <p:cNvSpPr/>
          <p:nvPr/>
        </p:nvSpPr>
        <p:spPr>
          <a:xfrm>
            <a:off x="6127845" y="531616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7" name="Straight Connector 56"/>
          <p:cNvCxnSpPr/>
          <p:nvPr/>
        </p:nvCxnSpPr>
        <p:spPr>
          <a:xfrm>
            <a:off x="2713939" y="479908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13939" y="503093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52658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55189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57325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6127845" y="577890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1" name="Rounded Rectangle 70"/>
          <p:cNvSpPr/>
          <p:nvPr/>
        </p:nvSpPr>
        <p:spPr>
          <a:xfrm>
            <a:off x="6127845" y="437358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2" name="Rounded Rectangle 71"/>
          <p:cNvSpPr/>
          <p:nvPr/>
        </p:nvSpPr>
        <p:spPr>
          <a:xfrm>
            <a:off x="6127845" y="4603770"/>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83" name="Rectangle 82"/>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ounded Rectangle 83"/>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Next</a:t>
            </a:r>
            <a:endParaRPr lang="en-US" sz="1200" b="1" dirty="0">
              <a:solidFill>
                <a:schemeClr val="bg1"/>
              </a:solidFill>
            </a:endParaRPr>
          </a:p>
        </p:txBody>
      </p:sp>
      <p:sp>
        <p:nvSpPr>
          <p:cNvPr id="85" name="Rounded Rectangle 84"/>
          <p:cNvSpPr/>
          <p:nvPr/>
        </p:nvSpPr>
        <p:spPr>
          <a:xfrm>
            <a:off x="6127845" y="2791534"/>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86" name="TextBox 85"/>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87" name="Rectangular Callout 86"/>
          <p:cNvSpPr/>
          <p:nvPr/>
        </p:nvSpPr>
        <p:spPr>
          <a:xfrm>
            <a:off x="6701052" y="2364828"/>
            <a:ext cx="1555844" cy="65305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For any just added agent, mark it as selected by default </a:t>
            </a:r>
            <a:endParaRPr lang="en-US" sz="1200" dirty="0"/>
          </a:p>
        </p:txBody>
      </p:sp>
    </p:spTree>
    <p:extLst>
      <p:ext uri="{BB962C8B-B14F-4D97-AF65-F5344CB8AC3E}">
        <p14:creationId xmlns:p14="http://schemas.microsoft.com/office/powerpoint/2010/main" val="3187425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2</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39" name="Rounded Rectangle 38"/>
          <p:cNvSpPr/>
          <p:nvPr/>
        </p:nvSpPr>
        <p:spPr>
          <a:xfrm>
            <a:off x="2713939" y="1783612"/>
            <a:ext cx="3708807" cy="4032401"/>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Academics</a:t>
            </a:r>
            <a:r>
              <a:rPr lang="en-US" sz="1050" dirty="0">
                <a:solidFill>
                  <a:schemeClr val="tx1"/>
                </a:solidFill>
              </a:rPr>
              <a:t>	                                            </a:t>
            </a:r>
          </a:p>
          <a:p>
            <a:pPr>
              <a:spcBef>
                <a:spcPts val="600"/>
              </a:spcBef>
            </a:pPr>
            <a:r>
              <a:rPr lang="en-US" sz="1050" dirty="0" smtClean="0">
                <a:solidFill>
                  <a:schemeClr val="tx1"/>
                </a:solidFill>
              </a:rPr>
              <a:t>Accounting</a:t>
            </a:r>
          </a:p>
          <a:p>
            <a:pPr>
              <a:spcBef>
                <a:spcPts val="600"/>
              </a:spcBef>
            </a:pPr>
            <a:r>
              <a:rPr lang="en-US" sz="1050" dirty="0" smtClean="0">
                <a:solidFill>
                  <a:schemeClr val="tx1"/>
                </a:solidFill>
              </a:rPr>
              <a:t>Administrative</a:t>
            </a:r>
          </a:p>
          <a:p>
            <a:pPr>
              <a:spcBef>
                <a:spcPts val="600"/>
              </a:spcBef>
            </a:pPr>
            <a:r>
              <a:rPr lang="en-US" sz="1050" dirty="0">
                <a:solidFill>
                  <a:schemeClr val="tx1"/>
                </a:solidFill>
              </a:rPr>
              <a:t>Business </a:t>
            </a:r>
            <a:r>
              <a:rPr lang="en-US" sz="1050" dirty="0" smtClean="0">
                <a:solidFill>
                  <a:schemeClr val="tx1"/>
                </a:solidFill>
              </a:rPr>
              <a:t>Development</a:t>
            </a:r>
          </a:p>
          <a:p>
            <a:pPr>
              <a:spcBef>
                <a:spcPts val="600"/>
              </a:spcBef>
            </a:pPr>
            <a:r>
              <a:rPr lang="en-US" sz="1050" dirty="0" smtClean="0">
                <a:solidFill>
                  <a:schemeClr val="tx1"/>
                </a:solidFill>
              </a:rPr>
              <a:t>Creative</a:t>
            </a:r>
          </a:p>
          <a:p>
            <a:pPr>
              <a:spcBef>
                <a:spcPts val="600"/>
              </a:spcBef>
            </a:pPr>
            <a:r>
              <a:rPr lang="en-US" sz="1050" dirty="0" smtClean="0">
                <a:solidFill>
                  <a:schemeClr val="tx1"/>
                </a:solidFill>
              </a:rPr>
              <a:t>Engineering</a:t>
            </a:r>
          </a:p>
          <a:p>
            <a:pPr>
              <a:spcBef>
                <a:spcPts val="600"/>
              </a:spcBef>
            </a:pPr>
            <a:r>
              <a:rPr lang="en-US" sz="1050" dirty="0" smtClean="0">
                <a:solidFill>
                  <a:schemeClr val="tx1"/>
                </a:solidFill>
              </a:rPr>
              <a:t>Finance		</a:t>
            </a:r>
            <a:endParaRPr lang="en-US" sz="1050" dirty="0" smtClean="0">
              <a:solidFill>
                <a:schemeClr val="tx1">
                  <a:lumMod val="65000"/>
                  <a:lumOff val="35000"/>
                </a:schemeClr>
              </a:solidFill>
            </a:endParaRPr>
          </a:p>
          <a:p>
            <a:pPr>
              <a:spcBef>
                <a:spcPts val="600"/>
              </a:spcBef>
            </a:pPr>
            <a:r>
              <a:rPr lang="en-US" sz="1050" dirty="0">
                <a:solidFill>
                  <a:schemeClr val="tx1"/>
                </a:solidFill>
              </a:rPr>
              <a:t>Human </a:t>
            </a:r>
            <a:r>
              <a:rPr lang="en-US" sz="1050" dirty="0" smtClean="0">
                <a:solidFill>
                  <a:schemeClr val="tx1"/>
                </a:solidFill>
              </a:rPr>
              <a:t>Resource	</a:t>
            </a:r>
            <a:endParaRPr lang="en-US" sz="1050" dirty="0" smtClean="0">
              <a:solidFill>
                <a:schemeClr val="tx1">
                  <a:lumMod val="65000"/>
                  <a:lumOff val="35000"/>
                </a:schemeClr>
              </a:solidFill>
            </a:endParaRPr>
          </a:p>
          <a:p>
            <a:pPr>
              <a:spcBef>
                <a:spcPts val="600"/>
              </a:spcBef>
            </a:pPr>
            <a:r>
              <a:rPr lang="en-US" sz="1050" dirty="0">
                <a:solidFill>
                  <a:schemeClr val="tx1"/>
                </a:solidFill>
              </a:rPr>
              <a:t>Information </a:t>
            </a:r>
            <a:r>
              <a:rPr lang="en-US" sz="1050" dirty="0" smtClean="0">
                <a:solidFill>
                  <a:schemeClr val="tx1"/>
                </a:solidFill>
              </a:rPr>
              <a:t>Technology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Legal</a:t>
            </a:r>
            <a:endParaRPr lang="en-US" sz="1050" dirty="0">
              <a:solidFill>
                <a:schemeClr val="tx1"/>
              </a:solidFill>
            </a:endParaRPr>
          </a:p>
          <a:p>
            <a:pPr>
              <a:spcBef>
                <a:spcPts val="600"/>
              </a:spcBef>
            </a:pPr>
            <a:r>
              <a:rPr lang="en-US" sz="1050" dirty="0" smtClean="0">
                <a:solidFill>
                  <a:schemeClr val="tx1"/>
                </a:solidFill>
              </a:rPr>
              <a:t>Marketing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Medical</a:t>
            </a:r>
          </a:p>
          <a:p>
            <a:pPr>
              <a:spcBef>
                <a:spcPts val="600"/>
              </a:spcBef>
            </a:pPr>
            <a:r>
              <a:rPr lang="en-US" sz="1050" dirty="0" smtClean="0">
                <a:solidFill>
                  <a:schemeClr val="tx1"/>
                </a:solidFill>
              </a:rPr>
              <a:t>Operations</a:t>
            </a:r>
          </a:p>
          <a:p>
            <a:pPr>
              <a:spcBef>
                <a:spcPts val="600"/>
              </a:spcBef>
            </a:pPr>
            <a:r>
              <a:rPr lang="en-US" sz="1050" dirty="0" smtClean="0">
                <a:solidFill>
                  <a:schemeClr val="tx1"/>
                </a:solidFill>
              </a:rPr>
              <a:t>Product</a:t>
            </a:r>
          </a:p>
          <a:p>
            <a:pPr>
              <a:spcBef>
                <a:spcPts val="600"/>
              </a:spcBef>
            </a:pPr>
            <a:r>
              <a:rPr lang="en-US" sz="1050" dirty="0" smtClean="0">
                <a:solidFill>
                  <a:schemeClr val="tx1"/>
                </a:solidFill>
              </a:rPr>
              <a:t>Public Relations</a:t>
            </a:r>
          </a:p>
          <a:p>
            <a:pPr>
              <a:spcBef>
                <a:spcPts val="600"/>
              </a:spcBef>
            </a:pPr>
            <a:r>
              <a:rPr lang="en-US" sz="1050" dirty="0" smtClean="0">
                <a:solidFill>
                  <a:schemeClr val="tx1"/>
                </a:solidFill>
              </a:rPr>
              <a:t>Sales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Support</a:t>
            </a:r>
          </a:p>
          <a:p>
            <a:pPr>
              <a:spcBef>
                <a:spcPts val="1200"/>
              </a:spcBef>
            </a:pPr>
            <a:endParaRPr lang="en-US" sz="1200" dirty="0" smtClean="0">
              <a:solidFill>
                <a:schemeClr val="tx1"/>
              </a:solidFill>
            </a:endParaRPr>
          </a:p>
          <a:p>
            <a:pPr>
              <a:spcBef>
                <a:spcPts val="1200"/>
              </a:spcBef>
            </a:pPr>
            <a:r>
              <a:rPr lang="en-US" sz="1200" dirty="0">
                <a:solidFill>
                  <a:schemeClr val="tx1"/>
                </a:solidFill>
              </a:rPr>
              <a:t>	</a:t>
            </a:r>
          </a:p>
        </p:txBody>
      </p:sp>
      <p:cxnSp>
        <p:nvCxnSpPr>
          <p:cNvPr id="43" name="Straight Connector 42"/>
          <p:cNvCxnSpPr/>
          <p:nvPr/>
        </p:nvCxnSpPr>
        <p:spPr>
          <a:xfrm>
            <a:off x="2713939" y="202505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13939" y="248367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713939" y="226926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127845" y="348019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6127845" y="3717122"/>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2" name="Rounded Rectangle 51"/>
          <p:cNvSpPr/>
          <p:nvPr/>
        </p:nvSpPr>
        <p:spPr>
          <a:xfrm>
            <a:off x="6127845" y="324624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3" name="Straight Connector 52"/>
          <p:cNvCxnSpPr/>
          <p:nvPr/>
        </p:nvCxnSpPr>
        <p:spPr>
          <a:xfrm>
            <a:off x="2713939" y="296309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713939" y="32055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713939" y="342980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713939" y="367229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13939" y="391778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13939" y="414963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6127845" y="419240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0" name="Rounded Rectangle 59"/>
          <p:cNvSpPr/>
          <p:nvPr/>
        </p:nvSpPr>
        <p:spPr>
          <a:xfrm>
            <a:off x="6127845" y="536503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2" name="TextBox 61"/>
          <p:cNvSpPr txBox="1"/>
          <p:nvPr/>
        </p:nvSpPr>
        <p:spPr>
          <a:xfrm>
            <a:off x="2624447" y="1341911"/>
            <a:ext cx="3871356" cy="276999"/>
          </a:xfrm>
          <a:prstGeom prst="rect">
            <a:avLst/>
          </a:prstGeom>
          <a:noFill/>
        </p:spPr>
        <p:txBody>
          <a:bodyPr wrap="square" rtlCol="0">
            <a:spAutoFit/>
          </a:bodyPr>
          <a:lstStyle/>
          <a:p>
            <a:r>
              <a:rPr lang="en-US" sz="1200" dirty="0" smtClean="0">
                <a:solidFill>
                  <a:schemeClr val="bg1">
                    <a:lumMod val="65000"/>
                  </a:schemeClr>
                </a:solidFill>
              </a:rPr>
              <a:t>             1. Sales Triggers                  </a:t>
            </a:r>
            <a:r>
              <a:rPr lang="en-US" sz="1200" b="1" dirty="0" smtClean="0"/>
              <a:t>2. Management Changes   </a:t>
            </a:r>
            <a:endParaRPr lang="en-US" sz="1200" b="1" dirty="0"/>
          </a:p>
        </p:txBody>
      </p:sp>
      <p:cxnSp>
        <p:nvCxnSpPr>
          <p:cNvPr id="63" name="Straight Connector 62"/>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2"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13939" y="272822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438355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461746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48620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713939" y="5085633"/>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713939" y="5330182"/>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713939" y="5564097"/>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functional roles you are interested in.  </a:t>
            </a:r>
            <a:endParaRPr lang="en-US" sz="1200" dirty="0">
              <a:solidFill>
                <a:schemeClr val="tx1">
                  <a:lumMod val="65000"/>
                  <a:lumOff val="35000"/>
                </a:schemeClr>
              </a:solidFill>
            </a:endParaRPr>
          </a:p>
        </p:txBody>
      </p:sp>
      <p:sp>
        <p:nvSpPr>
          <p:cNvPr id="41" name="Rounded Rectangle 40"/>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Done</a:t>
            </a:r>
            <a:endParaRPr lang="en-US" sz="1200" b="1" dirty="0">
              <a:solidFill>
                <a:schemeClr val="bg1"/>
              </a:solidFill>
            </a:endParaRPr>
          </a:p>
        </p:txBody>
      </p:sp>
      <p:sp>
        <p:nvSpPr>
          <p:cNvPr id="42" name="Rectangular Callout 41"/>
          <p:cNvSpPr/>
          <p:nvPr/>
        </p:nvSpPr>
        <p:spPr>
          <a:xfrm>
            <a:off x="6701052" y="3243582"/>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functional roles are selected by default</a:t>
            </a:r>
            <a:endParaRPr lang="en-US" sz="1200" dirty="0"/>
          </a:p>
        </p:txBody>
      </p:sp>
      <p:sp>
        <p:nvSpPr>
          <p:cNvPr id="34" name="Rectangular Callout 33"/>
          <p:cNvSpPr/>
          <p:nvPr/>
        </p:nvSpPr>
        <p:spPr>
          <a:xfrm>
            <a:off x="6701052" y="5349918"/>
            <a:ext cx="1555844" cy="791573"/>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Don’t display the Done button if no functional roles are selected </a:t>
            </a:r>
            <a:endParaRPr lang="en-US" sz="1200" dirty="0"/>
          </a:p>
        </p:txBody>
      </p:sp>
    </p:spTree>
    <p:extLst>
      <p:ext uri="{BB962C8B-B14F-4D97-AF65-F5344CB8AC3E}">
        <p14:creationId xmlns:p14="http://schemas.microsoft.com/office/powerpoint/2010/main" val="2364482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4" name="Rectangular Callout 3"/>
          <p:cNvSpPr/>
          <p:nvPr/>
        </p:nvSpPr>
        <p:spPr>
          <a:xfrm>
            <a:off x="6701052" y="1320326"/>
            <a:ext cx="1555844" cy="829665"/>
          </a:xfrm>
          <a:prstGeom prst="wedgeRectCallout">
            <a:avLst>
              <a:gd name="adj1" fmla="val -64847"/>
              <a:gd name="adj2" fmla="val -3133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updates based on different relevance levels (see slide #20)</a:t>
            </a:r>
            <a:endParaRPr lang="en-US" sz="1200" dirty="0"/>
          </a:p>
        </p:txBody>
      </p:sp>
      <p:sp>
        <p:nvSpPr>
          <p:cNvPr id="6" name="Right Brace 5"/>
          <p:cNvSpPr/>
          <p:nvPr/>
        </p:nvSpPr>
        <p:spPr>
          <a:xfrm>
            <a:off x="6600825" y="3114675"/>
            <a:ext cx="95250" cy="25717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ight Brace 6"/>
          <p:cNvSpPr/>
          <p:nvPr/>
        </p:nvSpPr>
        <p:spPr>
          <a:xfrm>
            <a:off x="6600825" y="3514725"/>
            <a:ext cx="95250" cy="35672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Rectangular Callout 7"/>
          <p:cNvSpPr/>
          <p:nvPr/>
        </p:nvSpPr>
        <p:spPr>
          <a:xfrm>
            <a:off x="6833495" y="2779777"/>
            <a:ext cx="1257116" cy="213200"/>
          </a:xfrm>
          <a:prstGeom prst="wedgeRectCallout">
            <a:avLst>
              <a:gd name="adj1" fmla="val -84336"/>
              <a:gd name="adj2" fmla="val 2862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One-line</a:t>
            </a:r>
            <a:endParaRPr lang="en-US" sz="1200" dirty="0"/>
          </a:p>
        </p:txBody>
      </p:sp>
      <p:sp>
        <p:nvSpPr>
          <p:cNvPr id="9" name="Rectangular Callout 8"/>
          <p:cNvSpPr/>
          <p:nvPr/>
        </p:nvSpPr>
        <p:spPr>
          <a:xfrm>
            <a:off x="6833495" y="3167480"/>
            <a:ext cx="1257116" cy="299922"/>
          </a:xfrm>
          <a:prstGeom prst="wedgeRectCallout">
            <a:avLst>
              <a:gd name="adj1" fmla="val -56337"/>
              <a:gd name="adj2" fmla="val -2313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Up to two-line</a:t>
            </a:r>
            <a:endParaRPr lang="en-US" sz="1200" dirty="0"/>
          </a:p>
        </p:txBody>
      </p:sp>
      <p:sp>
        <p:nvSpPr>
          <p:cNvPr id="10" name="Rectangular Callout 9"/>
          <p:cNvSpPr/>
          <p:nvPr/>
        </p:nvSpPr>
        <p:spPr>
          <a:xfrm>
            <a:off x="6833495" y="3599077"/>
            <a:ext cx="1257116" cy="299922"/>
          </a:xfrm>
          <a:prstGeom prst="wedgeRectCallout">
            <a:avLst>
              <a:gd name="adj1" fmla="val -56337"/>
              <a:gd name="adj2" fmla="val -2313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Up to three-line</a:t>
            </a:r>
            <a:endParaRPr lang="en-US" sz="1200" dirty="0"/>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ular Callout 23"/>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slide #22</a:t>
            </a:r>
            <a:endParaRPr lang="en-US" sz="1200" dirty="0"/>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ular Callout 64"/>
          <p:cNvSpPr/>
          <p:nvPr/>
        </p:nvSpPr>
        <p:spPr>
          <a:xfrm>
            <a:off x="5596656" y="71250"/>
            <a:ext cx="1555844" cy="570471"/>
          </a:xfrm>
          <a:prstGeom prst="wedgeRectCallout">
            <a:avLst>
              <a:gd name="adj1" fmla="val -23630"/>
              <a:gd name="adj2" fmla="val 127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search updates by keywords (see slide #17)</a:t>
            </a:r>
            <a:endParaRPr lang="en-US" sz="1200" dirty="0"/>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5" name="Rectangular Callout 24"/>
          <p:cNvSpPr/>
          <p:nvPr/>
        </p:nvSpPr>
        <p:spPr>
          <a:xfrm>
            <a:off x="804013" y="6267148"/>
            <a:ext cx="7236385" cy="467528"/>
          </a:xfrm>
          <a:prstGeom prst="wedgeRectCallout">
            <a:avLst>
              <a:gd name="adj1" fmla="val -18822"/>
              <a:gd name="adj2" fmla="val -930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If </a:t>
            </a:r>
            <a:r>
              <a:rPr lang="en-US" sz="1200" dirty="0">
                <a:solidFill>
                  <a:schemeClr val="bg1"/>
                </a:solidFill>
              </a:rPr>
              <a:t>there is at least one </a:t>
            </a:r>
            <a:r>
              <a:rPr lang="en-US" sz="1200" dirty="0" smtClean="0">
                <a:solidFill>
                  <a:schemeClr val="bg1"/>
                </a:solidFill>
              </a:rPr>
              <a:t>company </a:t>
            </a:r>
            <a:r>
              <a:rPr lang="en-US" sz="1200" dirty="0">
                <a:solidFill>
                  <a:schemeClr val="bg1"/>
                </a:solidFill>
              </a:rPr>
              <a:t>with updates, </a:t>
            </a:r>
            <a:r>
              <a:rPr lang="en-US" sz="1200" dirty="0" smtClean="0">
                <a:solidFill>
                  <a:schemeClr val="bg1"/>
                </a:solidFill>
              </a:rPr>
              <a:t>select Following to display all company updates </a:t>
            </a:r>
            <a:r>
              <a:rPr lang="en-US" sz="1200" dirty="0">
                <a:solidFill>
                  <a:schemeClr val="bg1"/>
                </a:solidFill>
              </a:rPr>
              <a:t>by default; other wise, </a:t>
            </a:r>
            <a:r>
              <a:rPr lang="en-US" sz="1200" dirty="0" smtClean="0">
                <a:solidFill>
                  <a:schemeClr val="bg1"/>
                </a:solidFill>
              </a:rPr>
              <a:t>select Exploring to display all agent updates</a:t>
            </a:r>
            <a:endParaRPr lang="en-US" sz="1200" dirty="0">
              <a:solidFill>
                <a:schemeClr val="bg1"/>
              </a:solidFill>
            </a:endParaRPr>
          </a:p>
        </p:txBody>
      </p:sp>
      <p:sp>
        <p:nvSpPr>
          <p:cNvPr id="5" name="Rectangular Callout 4"/>
          <p:cNvSpPr/>
          <p:nvPr/>
        </p:nvSpPr>
        <p:spPr>
          <a:xfrm>
            <a:off x="937444" y="2790692"/>
            <a:ext cx="1460310" cy="1021278"/>
          </a:xfrm>
          <a:prstGeom prst="wedgeRectCallout">
            <a:avLst>
              <a:gd name="adj1" fmla="val 73727"/>
              <a:gd name="adj2" fmla="val -120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company logo to display company profile; tap other part to go slide #85</a:t>
            </a:r>
            <a:endParaRPr lang="en-US" sz="1200" dirty="0"/>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ular Callout 118"/>
          <p:cNvSpPr/>
          <p:nvPr/>
        </p:nvSpPr>
        <p:spPr>
          <a:xfrm>
            <a:off x="6715772" y="818865"/>
            <a:ext cx="1555844" cy="437005"/>
          </a:xfrm>
          <a:prstGeom prst="wedgeRectCallout">
            <a:avLst>
              <a:gd name="adj1" fmla="val -66612"/>
              <a:gd name="adj2" fmla="val 3331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saved updates (next slide)</a:t>
            </a:r>
            <a:endParaRPr lang="en-US" sz="1200" dirty="0"/>
          </a:p>
        </p:txBody>
      </p:sp>
      <p:sp>
        <p:nvSpPr>
          <p:cNvPr id="120" name="TextBox 119"/>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121" name="Down Arrow 120"/>
          <p:cNvSpPr/>
          <p:nvPr/>
        </p:nvSpPr>
        <p:spPr>
          <a:xfrm>
            <a:off x="2173184" y="1607831"/>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1165404" y="1715322"/>
            <a:ext cx="1080654" cy="830997"/>
          </a:xfrm>
          <a:prstGeom prst="rect">
            <a:avLst/>
          </a:prstGeom>
          <a:noFill/>
          <a:scene3d>
            <a:camera prst="orthographicFront">
              <a:rot lat="0" lon="0" rev="0"/>
            </a:camera>
            <a:lightRig rig="threePt" dir="t"/>
          </a:scene3d>
        </p:spPr>
        <p:txBody>
          <a:bodyPr wrap="square" rtlCol="0">
            <a:spAutoFit/>
          </a:bodyPr>
          <a:lstStyle/>
          <a:p>
            <a:r>
              <a:rPr lang="en-US" sz="1200" dirty="0" smtClean="0"/>
              <a:t>Swipe down to refresh (refer to Twitter client)</a:t>
            </a:r>
            <a:endParaRPr lang="en-US" sz="1200" dirty="0"/>
          </a:p>
        </p:txBody>
      </p:sp>
    </p:spTree>
    <p:extLst>
      <p:ext uri="{BB962C8B-B14F-4D97-AF65-F5344CB8AC3E}">
        <p14:creationId xmlns:p14="http://schemas.microsoft.com/office/powerpoint/2010/main" val="2114387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573" y="1078626"/>
            <a:ext cx="228948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762" y="1352185"/>
            <a:ext cx="365747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1394"/>
            <a:ext cx="3848668" cy="307777"/>
          </a:xfrm>
          <a:prstGeom prst="rect">
            <a:avLst/>
          </a:prstGeom>
          <a:noFill/>
        </p:spPr>
        <p:txBody>
          <a:bodyPr wrap="square" rtlCol="0">
            <a:spAutoFit/>
          </a:bodyPr>
          <a:lstStyle/>
          <a:p>
            <a:pPr algn="ctr"/>
            <a:r>
              <a:rPr lang="en-US" sz="1400" b="1" dirty="0" smtClean="0">
                <a:solidFill>
                  <a:schemeClr val="bg1"/>
                </a:solidFill>
              </a:rPr>
              <a:t>Saved Updates</a:t>
            </a:r>
            <a:endParaRPr lang="en-US" sz="1400" b="1" dirty="0">
              <a:solidFill>
                <a:schemeClr val="bg1"/>
              </a:solidFill>
            </a:endParaRPr>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9944" y="1050943"/>
            <a:ext cx="680369" cy="257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648848" y="1319843"/>
            <a:ext cx="1923151"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All</a:t>
            </a:r>
            <a:endParaRPr lang="en-US" sz="1100" b="1" dirty="0">
              <a:solidFill>
                <a:schemeClr val="tx1">
                  <a:lumMod val="65000"/>
                  <a:lumOff val="35000"/>
                </a:schemeClr>
              </a:solidFill>
            </a:endParaRPr>
          </a:p>
        </p:txBody>
      </p:sp>
      <p:sp>
        <p:nvSpPr>
          <p:cNvPr id="18" name="Rectangle 17"/>
          <p:cNvSpPr/>
          <p:nvPr/>
        </p:nvSpPr>
        <p:spPr>
          <a:xfrm>
            <a:off x="4571006" y="1319843"/>
            <a:ext cx="1923151"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Unread</a:t>
            </a:r>
            <a:endParaRPr lang="en-US" sz="1100" b="1" dirty="0">
              <a:solidFill>
                <a:schemeClr val="tx1">
                  <a:lumMod val="65000"/>
                  <a:lumOff val="35000"/>
                </a:schemeClr>
              </a:solidFill>
            </a:endParaRPr>
          </a:p>
        </p:txBody>
      </p:sp>
      <p:sp>
        <p:nvSpPr>
          <p:cNvPr id="32" name="Rectangular Callout 31"/>
          <p:cNvSpPr/>
          <p:nvPr/>
        </p:nvSpPr>
        <p:spPr>
          <a:xfrm>
            <a:off x="6701052" y="1068781"/>
            <a:ext cx="1555844" cy="495927"/>
          </a:xfrm>
          <a:prstGeom prst="wedgeRectCallout">
            <a:avLst>
              <a:gd name="adj1" fmla="val -62794"/>
              <a:gd name="adj2" fmla="val 2724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all or unread updates</a:t>
            </a:r>
            <a:endParaRPr lang="en-US" sz="1200" dirty="0"/>
          </a:p>
        </p:txBody>
      </p:sp>
      <p:sp>
        <p:nvSpPr>
          <p:cNvPr id="21" name="Rectangle 2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5" name="TextBox 2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6" name="Rectangle 2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8" name="TextBox 2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3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le 33"/>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6" name="TextBox 35"/>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37"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le 37"/>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41"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TextBox 4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4" name="Rectangle 43"/>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3" name="TextBox 5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4" name="TextBox 5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76"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Saved Updates</a:t>
            </a:r>
            <a:endParaRPr lang="en-US" sz="3200" b="1" dirty="0">
              <a:latin typeface="Times New Roman" pitchFamily="18" charset="0"/>
              <a:cs typeface="Times New Roman" pitchFamily="18" charset="0"/>
            </a:endParaRPr>
          </a:p>
        </p:txBody>
      </p:sp>
      <p:pic>
        <p:nvPicPr>
          <p:cNvPr id="5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00622" y="1085992"/>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Pentagon 56"/>
          <p:cNvSpPr/>
          <p:nvPr/>
        </p:nvSpPr>
        <p:spPr>
          <a:xfrm flipH="1">
            <a:off x="2671679" y="1099519"/>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Tree>
    <p:extLst>
      <p:ext uri="{BB962C8B-B14F-4D97-AF65-F5344CB8AC3E}">
        <p14:creationId xmlns:p14="http://schemas.microsoft.com/office/powerpoint/2010/main" val="85626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Rectangular Callout 53"/>
          <p:cNvSpPr/>
          <p:nvPr/>
        </p:nvSpPr>
        <p:spPr>
          <a:xfrm>
            <a:off x="5042972" y="68241"/>
            <a:ext cx="1460310" cy="586210"/>
          </a:xfrm>
          <a:prstGeom prst="wedgeRectCallout">
            <a:avLst>
              <a:gd name="adj1" fmla="val 19909"/>
              <a:gd name="adj2" fmla="val 12268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flip over (turn 180 degree) to  Home</a:t>
            </a:r>
            <a:endParaRPr lang="en-US" sz="1200" dirty="0"/>
          </a:p>
        </p:txBody>
      </p:sp>
      <p:sp>
        <p:nvSpPr>
          <p:cNvPr id="70" name="Rounded Rectangle 6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71" name="Rectangle 70"/>
          <p:cNvSpPr/>
          <p:nvPr/>
        </p:nvSpPr>
        <p:spPr>
          <a:xfrm>
            <a:off x="2660073" y="1611462"/>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672480" y="1092530"/>
            <a:ext cx="3004420" cy="214827"/>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company updates</a:t>
            </a:r>
            <a:endParaRPr lang="en-US" sz="1200" dirty="0">
              <a:solidFill>
                <a:schemeClr val="bg1">
                  <a:lumMod val="75000"/>
                </a:schemeClr>
              </a:solidFill>
            </a:endParaRPr>
          </a:p>
        </p:txBody>
      </p:sp>
      <p:sp>
        <p:nvSpPr>
          <p:cNvPr id="73" name="Oval 72"/>
          <p:cNvSpPr/>
          <p:nvPr/>
        </p:nvSpPr>
        <p:spPr>
          <a:xfrm>
            <a:off x="2781661" y="1124618"/>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2906710" y="1244097"/>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636075" y="1397701"/>
            <a:ext cx="3838575" cy="4657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42" name="Rectangle 41"/>
          <p:cNvSpPr/>
          <p:nvPr/>
        </p:nvSpPr>
        <p:spPr>
          <a:xfrm>
            <a:off x="2660073" y="1611462"/>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2647950" y="1605526"/>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Security			                       &gt;</a:t>
            </a:r>
            <a:endParaRPr lang="en-US" sz="1200" dirty="0">
              <a:solidFill>
                <a:schemeClr val="tx1">
                  <a:lumMod val="65000"/>
                  <a:lumOff val="35000"/>
                </a:schemeClr>
              </a:solidFill>
            </a:endParaRPr>
          </a:p>
        </p:txBody>
      </p:sp>
      <p:sp>
        <p:nvSpPr>
          <p:cNvPr id="44" name="TextBox 43"/>
          <p:cNvSpPr txBox="1"/>
          <p:nvPr/>
        </p:nvSpPr>
        <p:spPr>
          <a:xfrm>
            <a:off x="2647950" y="1881751"/>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Job – “steve jobs”		                       &gt;</a:t>
            </a:r>
            <a:endParaRPr lang="en-US" sz="1200" dirty="0">
              <a:solidFill>
                <a:schemeClr val="tx1">
                  <a:lumMod val="65000"/>
                  <a:lumOff val="35000"/>
                </a:schemeClr>
              </a:solidFill>
            </a:endParaRPr>
          </a:p>
        </p:txBody>
      </p:sp>
      <p:cxnSp>
        <p:nvCxnSpPr>
          <p:cNvPr id="45" name="Straight Connector 44"/>
          <p:cNvCxnSpPr/>
          <p:nvPr/>
        </p:nvCxnSpPr>
        <p:spPr>
          <a:xfrm>
            <a:off x="2638425" y="1891276"/>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5609" y="1360967"/>
            <a:ext cx="3880884" cy="21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65000"/>
                    <a:lumOff val="35000"/>
                  </a:schemeClr>
                </a:solidFill>
              </a:rPr>
              <a:t>Recent Searches</a:t>
            </a:r>
            <a:endParaRPr lang="en-US" sz="1200" b="1" dirty="0">
              <a:solidFill>
                <a:schemeClr val="tx1">
                  <a:lumMod val="65000"/>
                  <a:lumOff val="35000"/>
                </a:schemeClr>
              </a:solidFill>
            </a:endParaRPr>
          </a:p>
        </p:txBody>
      </p:sp>
      <p:sp>
        <p:nvSpPr>
          <p:cNvPr id="47" name="Rectangular Callout 46"/>
          <p:cNvSpPr/>
          <p:nvPr/>
        </p:nvSpPr>
        <p:spPr>
          <a:xfrm>
            <a:off x="753480" y="1594912"/>
            <a:ext cx="1460310" cy="491319"/>
          </a:xfrm>
          <a:prstGeom prst="wedgeRectCallout">
            <a:avLst>
              <a:gd name="adj1" fmla="val 75596"/>
              <a:gd name="adj2" fmla="val 972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up to 5 recent searches</a:t>
            </a:r>
            <a:endParaRPr lang="en-US" sz="1200" dirty="0"/>
          </a:p>
        </p:txBody>
      </p:sp>
      <p:sp>
        <p:nvSpPr>
          <p:cNvPr id="32" name="Rectangle 31"/>
          <p:cNvSpPr/>
          <p:nvPr/>
        </p:nvSpPr>
        <p:spPr>
          <a:xfrm>
            <a:off x="2657774" y="2309370"/>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33" name="Rectangle 32"/>
          <p:cNvSpPr/>
          <p:nvPr/>
        </p:nvSpPr>
        <p:spPr>
          <a:xfrm>
            <a:off x="6574221" y="2218058"/>
            <a:ext cx="2569780" cy="2616101"/>
          </a:xfrm>
          <a:prstGeom prst="rect">
            <a:avLst/>
          </a:prstGeom>
        </p:spPr>
        <p:txBody>
          <a:bodyPr wrap="square">
            <a:spAutoFit/>
          </a:bodyPr>
          <a:lstStyle/>
          <a:p>
            <a:r>
              <a:rPr lang="en-US" sz="1200" dirty="0" smtClean="0"/>
              <a:t>The complete text for keywords examples:</a:t>
            </a:r>
          </a:p>
          <a:p>
            <a:endParaRPr lang="en-US" sz="1200" b="1" dirty="0" smtClean="0">
              <a:solidFill>
                <a:schemeClr val="bg1">
                  <a:lumMod val="50000"/>
                </a:schemeClr>
              </a:solidFill>
            </a:endParaRPr>
          </a:p>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the exact phrase </a:t>
            </a:r>
            <a:r>
              <a:rPr lang="en-US" sz="1000" dirty="0">
                <a:solidFill>
                  <a:schemeClr val="bg1">
                    <a:lumMod val="65000"/>
                  </a:schemeClr>
                </a:solidFill>
              </a:rPr>
              <a:t>“</a:t>
            </a:r>
            <a:r>
              <a:rPr lang="en-US" sz="1000" dirty="0" smtClean="0">
                <a:solidFill>
                  <a:schemeClr val="bg1">
                    <a:lumMod val="65000"/>
                  </a:schemeClr>
                </a:solidFill>
              </a:rPr>
              <a:t>Steve Jobs”.</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either “Steve</a:t>
            </a:r>
            <a:r>
              <a:rPr lang="en-US" sz="1000" dirty="0">
                <a:solidFill>
                  <a:schemeClr val="bg1">
                    <a:lumMod val="65000"/>
                  </a:schemeClr>
                </a:solidFill>
              </a:rPr>
              <a:t>” </a:t>
            </a:r>
            <a:r>
              <a:rPr lang="en-US" sz="1000" dirty="0" smtClean="0">
                <a:solidFill>
                  <a:schemeClr val="bg1">
                    <a:lumMod val="65000"/>
                  </a:schemeClr>
                </a:solidFill>
              </a:rPr>
              <a:t>or </a:t>
            </a:r>
            <a:r>
              <a:rPr lang="en-US" sz="1000" dirty="0">
                <a:solidFill>
                  <a:schemeClr val="bg1">
                    <a:lumMod val="65000"/>
                  </a:schemeClr>
                </a:solidFill>
              </a:rPr>
              <a:t>“Jobs</a:t>
            </a:r>
            <a:r>
              <a:rPr lang="en-US" sz="1000" dirty="0" smtClean="0">
                <a:solidFill>
                  <a:schemeClr val="bg1">
                    <a:lumMod val="65000"/>
                  </a:schemeClr>
                </a:solidFill>
              </a:rPr>
              <a:t>” (or both).</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endParaRPr lang="en-US" sz="1100" b="1" dirty="0">
              <a:solidFill>
                <a:schemeClr val="bg1">
                  <a:lumMod val="50000"/>
                </a:schemeClr>
              </a:solidFill>
            </a:endParaRPr>
          </a:p>
          <a:p>
            <a:r>
              <a:rPr lang="en-US" sz="1000" dirty="0">
                <a:solidFill>
                  <a:schemeClr val="bg1">
                    <a:lumMod val="65000"/>
                  </a:schemeClr>
                </a:solidFill>
              </a:rPr>
              <a:t>Containing </a:t>
            </a:r>
            <a:r>
              <a:rPr lang="en-US" sz="1000" dirty="0" smtClean="0">
                <a:solidFill>
                  <a:schemeClr val="bg1">
                    <a:lumMod val="65000"/>
                  </a:schemeClr>
                </a:solidFill>
              </a:rPr>
              <a:t>“</a:t>
            </a:r>
            <a:r>
              <a:rPr lang="en-US" sz="1000" dirty="0">
                <a:solidFill>
                  <a:schemeClr val="bg1">
                    <a:lumMod val="65000"/>
                  </a:schemeClr>
                </a:solidFill>
              </a:rPr>
              <a:t>Steve” </a:t>
            </a:r>
            <a:r>
              <a:rPr lang="en-US" sz="1000" dirty="0" smtClean="0">
                <a:solidFill>
                  <a:schemeClr val="bg1">
                    <a:lumMod val="65000"/>
                  </a:schemeClr>
                </a:solidFill>
              </a:rPr>
              <a:t>but not </a:t>
            </a:r>
            <a:r>
              <a:rPr lang="en-US" sz="1000" dirty="0">
                <a:solidFill>
                  <a:schemeClr val="bg1">
                    <a:lumMod val="65000"/>
                  </a:schemeClr>
                </a:solidFill>
              </a:rPr>
              <a:t>“Jobs</a:t>
            </a:r>
            <a:r>
              <a:rPr lang="en-US" sz="1000" dirty="0" smtClean="0">
                <a:solidFill>
                  <a:schemeClr val="bg1">
                    <a:lumMod val="65000"/>
                  </a:schemeClr>
                </a:solidFill>
              </a:rPr>
              <a:t>”.</a:t>
            </a:r>
            <a:endParaRPr lang="en-US" sz="1000" dirty="0">
              <a:solidFill>
                <a:schemeClr val="bg1">
                  <a:lumMod val="65000"/>
                </a:schemeClr>
              </a:solidFill>
            </a:endParaRPr>
          </a:p>
        </p:txBody>
      </p:sp>
      <p:sp>
        <p:nvSpPr>
          <p:cNvPr id="34" name="Right Arrow 33"/>
          <p:cNvSpPr/>
          <p:nvPr/>
        </p:nvSpPr>
        <p:spPr>
          <a:xfrm>
            <a:off x="5619749" y="2724150"/>
            <a:ext cx="1057275" cy="57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638425" y="2175055"/>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659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672480" y="1092530"/>
            <a:ext cx="3004420" cy="214827"/>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a:t>
            </a:r>
            <a:r>
              <a:rPr lang="en-US" sz="1200" dirty="0" smtClean="0">
                <a:solidFill>
                  <a:schemeClr val="tx1">
                    <a:lumMod val="65000"/>
                    <a:lumOff val="35000"/>
                  </a:schemeClr>
                </a:solidFill>
              </a:rPr>
              <a:t>hacks</a:t>
            </a:r>
            <a:endParaRPr lang="en-US" sz="1200" dirty="0">
              <a:solidFill>
                <a:schemeClr val="tx1">
                  <a:lumMod val="65000"/>
                  <a:lumOff val="35000"/>
                </a:schemeClr>
              </a:solidFill>
            </a:endParaRPr>
          </a:p>
        </p:txBody>
      </p:sp>
      <p:sp>
        <p:nvSpPr>
          <p:cNvPr id="73" name="Oval 72"/>
          <p:cNvSpPr/>
          <p:nvPr/>
        </p:nvSpPr>
        <p:spPr>
          <a:xfrm>
            <a:off x="2781661" y="1124618"/>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2906710" y="1244097"/>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647950" y="1362075"/>
            <a:ext cx="3838575" cy="4657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6" name="TextBox 5"/>
          <p:cNvSpPr txBox="1"/>
          <p:nvPr/>
        </p:nvSpPr>
        <p:spPr>
          <a:xfrm>
            <a:off x="2647950" y="1371600"/>
            <a:ext cx="3829050" cy="276999"/>
          </a:xfrm>
          <a:prstGeom prst="rect">
            <a:avLst/>
          </a:prstGeom>
          <a:noFill/>
        </p:spPr>
        <p:txBody>
          <a:bodyPr wrap="square" rtlCol="0">
            <a:spAutoFit/>
          </a:bodyPr>
          <a:lstStyle/>
          <a:p>
            <a:r>
              <a:rPr lang="en-US" sz="1200" dirty="0">
                <a:solidFill>
                  <a:schemeClr val="tx1">
                    <a:lumMod val="65000"/>
                    <a:lumOff val="35000"/>
                  </a:schemeClr>
                </a:solidFill>
              </a:rPr>
              <a:t>h</a:t>
            </a:r>
            <a:r>
              <a:rPr lang="en-US" sz="1200" dirty="0" smtClean="0">
                <a:solidFill>
                  <a:schemeClr val="tx1">
                    <a:lumMod val="65000"/>
                    <a:lumOff val="35000"/>
                  </a:schemeClr>
                </a:solidFill>
              </a:rPr>
              <a:t>acks			                       &gt;</a:t>
            </a:r>
            <a:endParaRPr lang="en-US" sz="1200" dirty="0">
              <a:solidFill>
                <a:schemeClr val="tx1">
                  <a:lumMod val="65000"/>
                  <a:lumOff val="35000"/>
                </a:schemeClr>
              </a:solidFill>
            </a:endParaRPr>
          </a:p>
        </p:txBody>
      </p:sp>
      <p:cxnSp>
        <p:nvCxnSpPr>
          <p:cNvPr id="4" name="Straight Connector 3"/>
          <p:cNvCxnSpPr/>
          <p:nvPr/>
        </p:nvCxnSpPr>
        <p:spPr>
          <a:xfrm>
            <a:off x="2638425" y="1657350"/>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sp>
        <p:nvSpPr>
          <p:cNvPr id="16" name="Rectangle 15"/>
          <p:cNvSpPr/>
          <p:nvPr/>
        </p:nvSpPr>
        <p:spPr>
          <a:xfrm>
            <a:off x="2657774" y="1804858"/>
            <a:ext cx="3179930" cy="1800493"/>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a:p>
            <a:endParaRPr lang="en-US" sz="800" dirty="0" smtClean="0">
              <a:solidFill>
                <a:schemeClr val="bg1">
                  <a:lumMod val="50000"/>
                </a:schemeClr>
              </a:solidFill>
            </a:endParaRPr>
          </a:p>
          <a:p>
            <a:r>
              <a:rPr lang="en-US" sz="1200" b="1" dirty="0">
                <a:solidFill>
                  <a:schemeClr val="bg1">
                    <a:lumMod val="50000"/>
                  </a:schemeClr>
                </a:solidFill>
              </a:rPr>
              <a:t>“Steve Jobs”</a:t>
            </a:r>
          </a:p>
          <a:p>
            <a:r>
              <a:rPr lang="en-US" sz="1050" dirty="0">
                <a:solidFill>
                  <a:schemeClr val="bg1">
                    <a:lumMod val="65000"/>
                  </a:schemeClr>
                </a:solidFill>
              </a:rPr>
              <a:t>Containing the exact phrase “Steve Jobs</a:t>
            </a:r>
            <a:r>
              <a:rPr lang="en-US" sz="1050" dirty="0" smtClean="0">
                <a:solidFill>
                  <a:schemeClr val="bg1">
                    <a:lumMod val="65000"/>
                  </a:schemeClr>
                </a:solidFill>
              </a:rPr>
              <a:t>”.</a:t>
            </a:r>
          </a:p>
          <a:p>
            <a:endParaRPr lang="en-US" sz="800" dirty="0">
              <a:solidFill>
                <a:schemeClr val="bg1">
                  <a:lumMod val="65000"/>
                </a:schemeClr>
              </a:solidFill>
            </a:endParaRPr>
          </a:p>
        </p:txBody>
      </p:sp>
    </p:spTree>
    <p:extLst>
      <p:ext uri="{BB962C8B-B14F-4D97-AF65-F5344CB8AC3E}">
        <p14:creationId xmlns:p14="http://schemas.microsoft.com/office/powerpoint/2010/main" val="2424494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721" y="1076214"/>
            <a:ext cx="2832689"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8" name="Rectangle 1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1" name="TextBox 20"/>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2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6"/>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29" name="TextBox 28"/>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3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Pentagon 3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 name="TextBox 4"/>
          <p:cNvSpPr txBox="1"/>
          <p:nvPr/>
        </p:nvSpPr>
        <p:spPr>
          <a:xfrm>
            <a:off x="2639683" y="1052423"/>
            <a:ext cx="3856008" cy="307777"/>
          </a:xfrm>
          <a:prstGeom prst="rect">
            <a:avLst/>
          </a:prstGeom>
          <a:noFill/>
        </p:spPr>
        <p:txBody>
          <a:bodyPr wrap="square" rtlCol="0">
            <a:spAutoFit/>
          </a:bodyPr>
          <a:lstStyle/>
          <a:p>
            <a:pPr algn="ctr"/>
            <a:r>
              <a:rPr lang="en-US" sz="1400" b="1" dirty="0" smtClean="0">
                <a:solidFill>
                  <a:schemeClr val="bg1"/>
                </a:solidFill>
              </a:rPr>
              <a:t>hacks</a:t>
            </a:r>
            <a:endParaRPr lang="en-US" sz="1400" b="1" dirty="0">
              <a:solidFill>
                <a:schemeClr val="bg1"/>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4"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sp>
        <p:nvSpPr>
          <p:cNvPr id="55" name="Rectangle 54"/>
          <p:cNvSpPr/>
          <p:nvPr/>
        </p:nvSpPr>
        <p:spPr>
          <a:xfrm>
            <a:off x="2648197" y="1324303"/>
            <a:ext cx="3847606" cy="27589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Merge 59"/>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2" name="Picture 6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63" name="Picture 6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64" name="Picture 6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65" name="TextBox 64"/>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2792520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Guideline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14248"/>
          </a:xfrm>
        </p:spPr>
        <p:txBody>
          <a:bodyPr>
            <a:normAutofit fontScale="62500" lnSpcReduction="20000"/>
          </a:bodyPr>
          <a:lstStyle/>
          <a:p>
            <a:pPr>
              <a:lnSpc>
                <a:spcPct val="120000"/>
              </a:lnSpc>
            </a:pPr>
            <a:r>
              <a:rPr lang="en-US" b="1" dirty="0" smtClean="0">
                <a:latin typeface="Times New Roman" pitchFamily="18" charset="0"/>
                <a:cs typeface="Times New Roman" pitchFamily="18" charset="0"/>
              </a:rPr>
              <a:t>User can sign up with the mobile client</a:t>
            </a:r>
          </a:p>
          <a:p>
            <a:pPr lvl="1">
              <a:lnSpc>
                <a:spcPct val="120000"/>
              </a:lnSpc>
            </a:pPr>
            <a:r>
              <a:rPr lang="en-US" dirty="0" smtClean="0">
                <a:latin typeface="Times New Roman" pitchFamily="18" charset="0"/>
                <a:cs typeface="Times New Roman" pitchFamily="18" charset="0"/>
              </a:rPr>
              <a:t>Reference the following mobile apps on iPhone:</a:t>
            </a:r>
          </a:p>
          <a:p>
            <a:pPr lvl="2">
              <a:lnSpc>
                <a:spcPct val="120000"/>
              </a:lnSpc>
              <a:buFont typeface="Wingdings" pitchFamily="2" charset="2"/>
              <a:buChar char="ü"/>
            </a:pPr>
            <a:r>
              <a:rPr lang="en-US" dirty="0">
                <a:latin typeface="Times New Roman" pitchFamily="18" charset="0"/>
                <a:cs typeface="Times New Roman" pitchFamily="18" charset="0"/>
              </a:rPr>
              <a:t>Buffer App </a:t>
            </a:r>
            <a:r>
              <a:rPr lang="en-US" dirty="0" smtClean="0">
                <a:latin typeface="Times New Roman" pitchFamily="18" charset="0"/>
                <a:cs typeface="Times New Roman" pitchFamily="18" charset="0"/>
              </a:rPr>
              <a:t>(website http</a:t>
            </a:r>
            <a:r>
              <a:rPr lang="en-US" dirty="0">
                <a:latin typeface="Times New Roman" pitchFamily="18" charset="0"/>
                <a:cs typeface="Times New Roman" pitchFamily="18" charset="0"/>
              </a:rPr>
              <a:t>://bufferapp.com</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2">
              <a:lnSpc>
                <a:spcPct val="120000"/>
              </a:lnSpc>
              <a:buFont typeface="Wingdings" pitchFamily="2" charset="2"/>
              <a:buChar char="ü"/>
            </a:pPr>
            <a:r>
              <a:rPr lang="en-US" dirty="0" err="1" smtClean="0">
                <a:latin typeface="Times New Roman" pitchFamily="18" charset="0"/>
                <a:cs typeface="Times New Roman" pitchFamily="18" charset="0"/>
              </a:rPr>
              <a:t>Zite</a:t>
            </a:r>
            <a:r>
              <a:rPr lang="en-US" dirty="0" smtClean="0">
                <a:latin typeface="Times New Roman" pitchFamily="18" charset="0"/>
                <a:cs typeface="Times New Roman" pitchFamily="18" charset="0"/>
              </a:rPr>
              <a:t> (website: </a:t>
            </a:r>
            <a:r>
              <a:rPr lang="en-US" dirty="0" smtClean="0">
                <a:latin typeface="Times New Roman" pitchFamily="18" charset="0"/>
                <a:cs typeface="Times New Roman" pitchFamily="18" charset="0"/>
                <a:hlinkClick r:id="rId2"/>
              </a:rPr>
              <a:t>www.zite.com</a:t>
            </a:r>
            <a:r>
              <a:rPr lang="en-US" dirty="0" smtClean="0">
                <a:latin typeface="Times New Roman" pitchFamily="18" charset="0"/>
                <a:cs typeface="Times New Roman" pitchFamily="18" charset="0"/>
              </a:rPr>
              <a:t>)</a:t>
            </a:r>
          </a:p>
          <a:p>
            <a:pPr lvl="2">
              <a:lnSpc>
                <a:spcPct val="120000"/>
              </a:lnSpc>
              <a:buFont typeface="Wingdings" pitchFamily="2" charset="2"/>
              <a:buChar char="ü"/>
            </a:pPr>
            <a:r>
              <a:rPr lang="en-US" dirty="0" smtClean="0">
                <a:latin typeface="Times New Roman" pitchFamily="18" charset="0"/>
                <a:cs typeface="Times New Roman" pitchFamily="18" charset="0"/>
              </a:rPr>
              <a:t>Yahoo!</a:t>
            </a:r>
          </a:p>
          <a:p>
            <a:pPr lvl="2">
              <a:lnSpc>
                <a:spcPct val="120000"/>
              </a:lnSpc>
              <a:buFont typeface="Wingdings" pitchFamily="2" charset="2"/>
              <a:buChar char="ü"/>
            </a:pPr>
            <a:r>
              <a:rPr lang="en-US" dirty="0" smtClean="0">
                <a:latin typeface="Times New Roman" pitchFamily="18" charset="0"/>
                <a:cs typeface="Times New Roman" pitchFamily="18" charset="0"/>
              </a:rPr>
              <a:t>LinkedIn</a:t>
            </a:r>
          </a:p>
          <a:p>
            <a:pPr lvl="1">
              <a:lnSpc>
                <a:spcPct val="120000"/>
              </a:lnSpc>
            </a:pPr>
            <a:r>
              <a:rPr lang="en-US" dirty="0" smtClean="0">
                <a:solidFill>
                  <a:srgbClr val="FF0000"/>
                </a:solidFill>
                <a:latin typeface="Times New Roman" pitchFamily="18" charset="0"/>
                <a:cs typeface="Times New Roman" pitchFamily="18" charset="0"/>
              </a:rPr>
              <a:t>No digest email for mobile signup as default</a:t>
            </a:r>
          </a:p>
          <a:p>
            <a:pPr>
              <a:lnSpc>
                <a:spcPct val="120000"/>
              </a:lnSpc>
            </a:pPr>
            <a:r>
              <a:rPr lang="en-US" b="1" dirty="0" smtClean="0">
                <a:latin typeface="Times New Roman" pitchFamily="18" charset="0"/>
                <a:cs typeface="Times New Roman" pitchFamily="18" charset="0"/>
              </a:rPr>
              <a:t>Focus on </a:t>
            </a:r>
            <a:r>
              <a:rPr lang="en-US" b="1" i="1" dirty="0" smtClean="0">
                <a:solidFill>
                  <a:schemeClr val="accent1"/>
                </a:solidFill>
                <a:latin typeface="Times New Roman" pitchFamily="18" charset="0"/>
                <a:cs typeface="Times New Roman" pitchFamily="18" charset="0"/>
              </a:rPr>
              <a:t>Tracking</a:t>
            </a:r>
            <a:r>
              <a:rPr lang="en-US" b="1" dirty="0" smtClean="0">
                <a:latin typeface="Times New Roman" pitchFamily="18" charset="0"/>
                <a:cs typeface="Times New Roman" pitchFamily="18" charset="0"/>
              </a:rPr>
              <a:t>, including</a:t>
            </a:r>
          </a:p>
          <a:p>
            <a:pPr lvl="1">
              <a:lnSpc>
                <a:spcPct val="120000"/>
              </a:lnSpc>
            </a:pPr>
            <a:r>
              <a:rPr lang="en-US" dirty="0" smtClean="0">
                <a:latin typeface="Times New Roman" pitchFamily="18" charset="0"/>
                <a:cs typeface="Times New Roman" pitchFamily="18" charset="0"/>
              </a:rPr>
              <a:t>Company Update Streams and People Update Streams</a:t>
            </a:r>
          </a:p>
          <a:p>
            <a:pPr lvl="2">
              <a:lnSpc>
                <a:spcPct val="120000"/>
              </a:lnSpc>
              <a:buFont typeface="Wingdings" pitchFamily="2" charset="2"/>
              <a:buChar char="ü"/>
            </a:pPr>
            <a:r>
              <a:rPr lang="en-US" dirty="0" smtClean="0">
                <a:latin typeface="Times New Roman" pitchFamily="18" charset="0"/>
                <a:cs typeface="Times New Roman" pitchFamily="18" charset="0"/>
              </a:rPr>
              <a:t>Company Update Streams: FOLLOWING (Followed Companies); EXPLORING (Agents)</a:t>
            </a:r>
          </a:p>
          <a:p>
            <a:pPr lvl="3">
              <a:lnSpc>
                <a:spcPct val="120000"/>
              </a:lnSpc>
              <a:buFont typeface="Wingdings" pitchFamily="2" charset="2"/>
              <a:buChar char="ü"/>
            </a:pPr>
            <a:r>
              <a:rPr lang="en-US" dirty="0">
                <a:latin typeface="Times New Roman" pitchFamily="18" charset="0"/>
                <a:cs typeface="Times New Roman" pitchFamily="18" charset="0"/>
              </a:rPr>
              <a:t>Display company happenings for </a:t>
            </a:r>
            <a:r>
              <a:rPr lang="en-US" dirty="0" smtClean="0">
                <a:latin typeface="Times New Roman" pitchFamily="18" charset="0"/>
                <a:cs typeface="Times New Roman" pitchFamily="18" charset="0"/>
              </a:rPr>
              <a:t>Followed Companies</a:t>
            </a:r>
            <a:endParaRPr lang="en-US" dirty="0">
              <a:latin typeface="Times New Roman" pitchFamily="18" charset="0"/>
              <a:cs typeface="Times New Roman" pitchFamily="18" charset="0"/>
            </a:endParaRPr>
          </a:p>
          <a:p>
            <a:pPr lvl="2">
              <a:lnSpc>
                <a:spcPct val="120000"/>
              </a:lnSpc>
              <a:buFont typeface="Wingdings" pitchFamily="2" charset="2"/>
              <a:buChar char="ü"/>
            </a:pPr>
            <a:r>
              <a:rPr lang="en-US" dirty="0" smtClean="0">
                <a:latin typeface="Times New Roman" pitchFamily="18" charset="0"/>
                <a:cs typeface="Times New Roman" pitchFamily="18" charset="0"/>
              </a:rPr>
              <a:t>People Update Streams: FOLLOWING (Followed People); EXPLORING (Functional Roles)</a:t>
            </a:r>
          </a:p>
          <a:p>
            <a:pPr lvl="1">
              <a:lnSpc>
                <a:spcPct val="120000"/>
              </a:lnSpc>
            </a:pPr>
            <a:r>
              <a:rPr lang="en-US" dirty="0" smtClean="0">
                <a:latin typeface="Times New Roman" pitchFamily="18" charset="0"/>
                <a:cs typeface="Times New Roman" pitchFamily="18" charset="0"/>
              </a:rPr>
              <a:t>Adding known companies and people to follow</a:t>
            </a:r>
          </a:p>
          <a:p>
            <a:pPr lvl="2">
              <a:lnSpc>
                <a:spcPct val="120000"/>
              </a:lnSpc>
              <a:buFont typeface="Wingdings" pitchFamily="2" charset="2"/>
              <a:buChar char="ü"/>
            </a:pPr>
            <a:r>
              <a:rPr lang="en-US" dirty="0" smtClean="0">
                <a:latin typeface="Times New Roman" pitchFamily="18" charset="0"/>
                <a:cs typeface="Times New Roman" pitchFamily="18" charset="0"/>
              </a:rPr>
              <a:t>However, can not add new companies to </a:t>
            </a:r>
            <a:r>
              <a:rPr lang="en-US" dirty="0" err="1" smtClean="0">
                <a:latin typeface="Times New Roman" pitchFamily="18" charset="0"/>
                <a:cs typeface="Times New Roman" pitchFamily="18" charset="0"/>
              </a:rPr>
              <a:t>GageIn</a:t>
            </a:r>
            <a:endParaRPr lang="en-US" dirty="0">
              <a:latin typeface="Times New Roman" pitchFamily="18" charset="0"/>
              <a:cs typeface="Times New Roman" pitchFamily="18" charset="0"/>
            </a:endParaRPr>
          </a:p>
          <a:p>
            <a:pPr marL="914400" lvl="2" indent="0">
              <a:lnSpc>
                <a:spcPct val="120000"/>
              </a:lnSpc>
              <a:buNone/>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10018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Select a Relevance Level</a:t>
            </a:r>
            <a:endParaRPr lang="en-US" sz="1200" dirty="0">
              <a:solidFill>
                <a:schemeClr val="tx1">
                  <a:lumMod val="65000"/>
                  <a:lumOff val="35000"/>
                </a:schemeClr>
              </a:solidFill>
            </a:endParaRPr>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3278"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5" name="Rectangle 14"/>
          <p:cNvSpPr/>
          <p:nvPr/>
        </p:nvSpPr>
        <p:spPr>
          <a:xfrm>
            <a:off x="2647951" y="1615045"/>
            <a:ext cx="3867150" cy="40138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24387" y="1706665"/>
            <a:ext cx="136929" cy="107587"/>
          </a:xfrm>
          <a:prstGeom prst="rect">
            <a:avLst/>
          </a:prstGeom>
        </p:spPr>
      </p:pic>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21407" y="1709823"/>
            <a:ext cx="136929" cy="97806"/>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20189" y="1709823"/>
            <a:ext cx="136929" cy="97806"/>
          </a:xfrm>
          <a:prstGeom prst="rect">
            <a:avLst/>
          </a:prstGeom>
        </p:spPr>
      </p:pic>
      <p:pic>
        <p:nvPicPr>
          <p:cNvPr id="38" name="Picture 3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18973" y="1709823"/>
            <a:ext cx="136929" cy="97806"/>
          </a:xfrm>
          <a:prstGeom prst="rect">
            <a:avLst/>
          </a:prstGeom>
        </p:spPr>
      </p:pic>
      <p:pic>
        <p:nvPicPr>
          <p:cNvPr id="39" name="Picture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23718" y="1973090"/>
            <a:ext cx="136929" cy="107587"/>
          </a:xfrm>
          <a:prstGeom prst="rect">
            <a:avLst/>
          </a:prstGeom>
        </p:spPr>
      </p:pic>
      <p:pic>
        <p:nvPicPr>
          <p:cNvPr id="41" name="Picture 4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19520" y="1976248"/>
            <a:ext cx="136929" cy="97806"/>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18304" y="1976248"/>
            <a:ext cx="136929" cy="97806"/>
          </a:xfrm>
          <a:prstGeom prst="rect">
            <a:avLst/>
          </a:prstGeom>
        </p:spPr>
      </p:pic>
      <p:pic>
        <p:nvPicPr>
          <p:cNvPr id="43"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22501" y="1973090"/>
            <a:ext cx="136929" cy="107587"/>
          </a:xfrm>
          <a:prstGeom prst="rect">
            <a:avLst/>
          </a:prstGeom>
        </p:spPr>
      </p:pic>
      <p:pic>
        <p:nvPicPr>
          <p:cNvPr id="44" name="Picture 4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26782" y="2220740"/>
            <a:ext cx="136929" cy="107587"/>
          </a:xfrm>
          <a:prstGeom prst="rect">
            <a:avLst/>
          </a:prstGeom>
        </p:spPr>
      </p:pic>
      <p:pic>
        <p:nvPicPr>
          <p:cNvPr id="46" name="Picture 4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21368" y="2223898"/>
            <a:ext cx="136929" cy="97806"/>
          </a:xfrm>
          <a:prstGeom prst="rect">
            <a:avLst/>
          </a:prstGeom>
        </p:spPr>
      </p:pic>
      <p:pic>
        <p:nvPicPr>
          <p:cNvPr id="47" name="Picture 4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25565" y="2220740"/>
            <a:ext cx="136929" cy="107587"/>
          </a:xfrm>
          <a:prstGeom prst="rect">
            <a:avLst/>
          </a:prstGeom>
        </p:spPr>
      </p:pic>
      <p:pic>
        <p:nvPicPr>
          <p:cNvPr id="49" name="Picture 4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24347" y="2220740"/>
            <a:ext cx="136929" cy="107587"/>
          </a:xfrm>
          <a:prstGeom prst="rect">
            <a:avLst/>
          </a:prstGeom>
        </p:spPr>
      </p:pic>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32993" y="2458865"/>
            <a:ext cx="136929" cy="107587"/>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31776" y="2458865"/>
            <a:ext cx="136929" cy="107587"/>
          </a:xfrm>
          <a:prstGeom prst="rect">
            <a:avLst/>
          </a:prstGeom>
        </p:spPr>
      </p:pic>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30558" y="2458865"/>
            <a:ext cx="136929" cy="107587"/>
          </a:xfrm>
          <a:prstGeom prst="rect">
            <a:avLst/>
          </a:prstGeom>
        </p:spPr>
      </p:pic>
      <p:pic>
        <p:nvPicPr>
          <p:cNvPr id="55" name="Picture 5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13438" y="2458865"/>
            <a:ext cx="136929" cy="107587"/>
          </a:xfrm>
          <a:prstGeom prst="rect">
            <a:avLst/>
          </a:prstGeom>
        </p:spPr>
      </p:pic>
      <p:cxnSp>
        <p:nvCxnSpPr>
          <p:cNvPr id="31" name="Straight Connector 30"/>
          <p:cNvCxnSpPr/>
          <p:nvPr/>
        </p:nvCxnSpPr>
        <p:spPr>
          <a:xfrm>
            <a:off x="2609850" y="1885950"/>
            <a:ext cx="3905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09850" y="2143125"/>
            <a:ext cx="3905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09850" y="2390775"/>
            <a:ext cx="3905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609850" y="2647950"/>
            <a:ext cx="3905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2695698" y="1727370"/>
            <a:ext cx="74798" cy="651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ular Callout 116"/>
          <p:cNvSpPr/>
          <p:nvPr/>
        </p:nvSpPr>
        <p:spPr>
          <a:xfrm>
            <a:off x="961195" y="1476841"/>
            <a:ext cx="1460310" cy="447209"/>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Indicate selected level</a:t>
            </a:r>
            <a:endParaRPr lang="en-US" sz="1200" dirty="0"/>
          </a:p>
        </p:txBody>
      </p:sp>
      <p:sp>
        <p:nvSpPr>
          <p:cNvPr id="118" name="Rectangular Callout 117"/>
          <p:cNvSpPr/>
          <p:nvPr/>
        </p:nvSpPr>
        <p:spPr>
          <a:xfrm>
            <a:off x="961195" y="1981666"/>
            <a:ext cx="1460310" cy="447209"/>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a:t>
            </a:r>
            <a:endParaRPr lang="en-US" sz="1200" dirty="0"/>
          </a:p>
        </p:txBody>
      </p:sp>
      <p:sp>
        <p:nvSpPr>
          <p:cNvPr id="119" name="Oval 118"/>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Straight Connector 119"/>
          <p:cNvCxnSpPr>
            <a:stCxn id="119"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21"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 name="Down Arrow 121"/>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1312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73" name="Oval 7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a:stCxn id="7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75"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Down Arrow 75"/>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pic>
        <p:nvPicPr>
          <p:cNvPr id="114" name="Picture 1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33889" y="1409790"/>
            <a:ext cx="136929" cy="107587"/>
          </a:xfrm>
          <a:prstGeom prst="rect">
            <a:avLst/>
          </a:prstGeom>
        </p:spPr>
      </p:pic>
      <p:pic>
        <p:nvPicPr>
          <p:cNvPr id="115" name="Picture 1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28475" y="1412948"/>
            <a:ext cx="136929" cy="97806"/>
          </a:xfrm>
          <a:prstGeom prst="rect">
            <a:avLst/>
          </a:prstGeom>
        </p:spPr>
      </p:pic>
      <p:pic>
        <p:nvPicPr>
          <p:cNvPr id="116" name="Picture 1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33914" y="1409790"/>
            <a:ext cx="136929" cy="107587"/>
          </a:xfrm>
          <a:prstGeom prst="rect">
            <a:avLst/>
          </a:prstGeom>
        </p:spPr>
      </p:pic>
      <p:pic>
        <p:nvPicPr>
          <p:cNvPr id="117" name="Picture 1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33939" y="1409790"/>
            <a:ext cx="136929" cy="107587"/>
          </a:xfrm>
          <a:prstGeom prst="rect">
            <a:avLst/>
          </a:prstGeom>
        </p:spPr>
      </p:pic>
    </p:spTree>
    <p:extLst>
      <p:ext uri="{BB962C8B-B14F-4D97-AF65-F5344CB8AC3E}">
        <p14:creationId xmlns:p14="http://schemas.microsoft.com/office/powerpoint/2010/main" val="2744596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8" name="Rectangle 67"/>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0" name="Rectangle 69"/>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Rectangular Callout 75"/>
          <p:cNvSpPr/>
          <p:nvPr/>
        </p:nvSpPr>
        <p:spPr>
          <a:xfrm>
            <a:off x="937444" y="1900889"/>
            <a:ext cx="1460310" cy="6523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There are only agents right after signup</a:t>
            </a:r>
            <a:endParaRPr lang="en-US" sz="1200" dirty="0"/>
          </a:p>
        </p:txBody>
      </p:sp>
      <p:cxnSp>
        <p:nvCxnSpPr>
          <p:cNvPr id="77" name="Straight Connector 76"/>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ular Callout 113"/>
          <p:cNvSpPr/>
          <p:nvPr/>
        </p:nvSpPr>
        <p:spPr>
          <a:xfrm>
            <a:off x="961195" y="1057741"/>
            <a:ext cx="1460310" cy="6523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Use a solid dot to indicate the selected item</a:t>
            </a:r>
            <a:endParaRPr lang="en-US" sz="1200" dirty="0"/>
          </a:p>
        </p:txBody>
      </p:sp>
      <p:sp>
        <p:nvSpPr>
          <p:cNvPr id="115" name="Oval 11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Connector 115"/>
          <p:cNvCxnSpPr>
            <a:stCxn id="11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17"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Down Arrow 117"/>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2267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p:cNvSpPr txBox="1"/>
          <p:nvPr/>
        </p:nvSpPr>
        <p:spPr>
          <a:xfrm>
            <a:off x="2660072" y="16116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4" name="Rectangle 73"/>
          <p:cNvSpPr/>
          <p:nvPr/>
        </p:nvSpPr>
        <p:spPr>
          <a:xfrm>
            <a:off x="2660072" y="1887289"/>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5" name="Straight Connector 74"/>
          <p:cNvCxnSpPr/>
          <p:nvPr/>
        </p:nvCxnSpPr>
        <p:spPr>
          <a:xfrm>
            <a:off x="2648196" y="24335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648196" y="26948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648196" y="29323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5129506" y="16359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9"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16604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0" name="Straight Connector 79"/>
          <p:cNvCxnSpPr/>
          <p:nvPr/>
        </p:nvCxnSpPr>
        <p:spPr>
          <a:xfrm>
            <a:off x="2648196" y="21722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Rounded Rectangle 112"/>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114" name="Down Arrow 113"/>
          <p:cNvSpPr/>
          <p:nvPr/>
        </p:nvSpPr>
        <p:spPr>
          <a:xfrm>
            <a:off x="2173184" y="2695685"/>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543788" y="2945070"/>
            <a:ext cx="1080654" cy="276999"/>
          </a:xfrm>
          <a:prstGeom prst="rect">
            <a:avLst/>
          </a:prstGeom>
          <a:noFill/>
          <a:scene3d>
            <a:camera prst="orthographicFront">
              <a:rot lat="0" lon="0" rev="5400000"/>
            </a:camera>
            <a:lightRig rig="threePt" dir="t"/>
          </a:scene3d>
        </p:spPr>
        <p:txBody>
          <a:bodyPr wrap="square" rtlCol="0">
            <a:spAutoFit/>
          </a:bodyPr>
          <a:lstStyle/>
          <a:p>
            <a:r>
              <a:rPr lang="en-US" sz="1200" dirty="0" smtClean="0"/>
              <a:t>Swipe down</a:t>
            </a:r>
            <a:endParaRPr lang="en-US" sz="1200" dirty="0"/>
          </a:p>
        </p:txBody>
      </p:sp>
      <p:sp>
        <p:nvSpPr>
          <p:cNvPr id="118" name="Rectangular Callout 117"/>
          <p:cNvSpPr/>
          <p:nvPr/>
        </p:nvSpPr>
        <p:spPr>
          <a:xfrm>
            <a:off x="961195" y="1105240"/>
            <a:ext cx="1460310" cy="1198573"/>
          </a:xfrm>
          <a:prstGeom prst="wedgeRectCallout">
            <a:avLst>
              <a:gd name="adj1" fmla="val 67757"/>
              <a:gd name="adj2" fmla="val -2294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When there are no followed companies always go to follow companies if either “FOLLOWING” or the + icon is tapped</a:t>
            </a:r>
            <a:endParaRPr lang="en-US" sz="1200" dirty="0"/>
          </a:p>
        </p:txBody>
      </p:sp>
      <p:sp>
        <p:nvSpPr>
          <p:cNvPr id="120" name="Oval 119"/>
          <p:cNvSpPr/>
          <p:nvPr/>
        </p:nvSpPr>
        <p:spPr>
          <a:xfrm>
            <a:off x="2695698" y="171003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cxnSp>
        <p:nvCxnSpPr>
          <p:cNvPr id="122" name="Straight Connector 121"/>
          <p:cNvCxnSpPr/>
          <p:nvPr/>
        </p:nvCxnSpPr>
        <p:spPr>
          <a:xfrm>
            <a:off x="2648196" y="1602282"/>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197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8" name="Rectangle 67"/>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0" name="Rectangle 69"/>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7" name="Straight Connector 76"/>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Connector 115"/>
          <p:cNvCxnSpPr>
            <a:stCxn id="11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17"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Down Arrow 117"/>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ular Callout 77"/>
          <p:cNvSpPr/>
          <p:nvPr/>
        </p:nvSpPr>
        <p:spPr>
          <a:xfrm>
            <a:off x="937444" y="1403131"/>
            <a:ext cx="1460310" cy="841305"/>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agents on the top. </a:t>
            </a:r>
            <a:r>
              <a:rPr lang="en-US" sz="1200" dirty="0"/>
              <a:t>All items must have updates to </a:t>
            </a:r>
            <a:r>
              <a:rPr lang="en-US" sz="1200" dirty="0" smtClean="0"/>
              <a:t>display.</a:t>
            </a:r>
            <a:endParaRPr lang="en-US" sz="1200" dirty="0"/>
          </a:p>
        </p:txBody>
      </p:sp>
      <p:sp>
        <p:nvSpPr>
          <p:cNvPr id="79" name="Rectangular Callout 78"/>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1629592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Choose Agents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Choose Agents</a:t>
            </a:r>
            <a:endParaRPr lang="en-US" sz="1400" b="1" dirty="0">
              <a:solidFill>
                <a:schemeClr val="bg1"/>
              </a:solidFill>
            </a:endParaRPr>
          </a:p>
        </p:txBody>
      </p:sp>
      <p:sp>
        <p:nvSpPr>
          <p:cNvPr id="2" name="Rectangle 1"/>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17" name="Rounded Rectangle 16"/>
          <p:cNvSpPr/>
          <p:nvPr/>
        </p:nvSpPr>
        <p:spPr>
          <a:xfrm>
            <a:off x="2713939" y="2055358"/>
            <a:ext cx="3708807" cy="384062"/>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smtClean="0">
                <a:solidFill>
                  <a:schemeClr val="tx1"/>
                </a:solidFill>
              </a:rPr>
              <a:t>Cloud </a:t>
            </a:r>
            <a:r>
              <a:rPr lang="en-US" sz="1050" dirty="0">
                <a:solidFill>
                  <a:schemeClr val="tx1"/>
                </a:solidFill>
              </a:rPr>
              <a:t>Computing</a:t>
            </a:r>
          </a:p>
          <a:p>
            <a:r>
              <a:rPr lang="en-US" sz="900" dirty="0">
                <a:solidFill>
                  <a:schemeClr val="bg1">
                    <a:lumMod val="50000"/>
                  </a:schemeClr>
                </a:solidFill>
              </a:rPr>
              <a:t>cloud computing, "big data", SaaS, "...</a:t>
            </a:r>
          </a:p>
          <a:p>
            <a:r>
              <a:rPr lang="en-US" sz="1200" b="1" dirty="0" smtClean="0">
                <a:solidFill>
                  <a:schemeClr val="tx1"/>
                </a:solidFill>
              </a:rPr>
              <a:t>		</a:t>
            </a:r>
            <a:endParaRPr lang="en-US" sz="1200" dirty="0">
              <a:solidFill>
                <a:schemeClr val="bg1">
                  <a:lumMod val="50000"/>
                </a:schemeClr>
              </a:solidFill>
            </a:endParaRPr>
          </a:p>
        </p:txBody>
      </p:sp>
      <p:sp>
        <p:nvSpPr>
          <p:cNvPr id="18" name="TextBox 17"/>
          <p:cNvSpPr txBox="1"/>
          <p:nvPr/>
        </p:nvSpPr>
        <p:spPr>
          <a:xfrm>
            <a:off x="2676549" y="1827947"/>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CUSTOM AGENTS</a:t>
            </a:r>
            <a:endParaRPr lang="en-US" sz="900" dirty="0">
              <a:solidFill>
                <a:schemeClr val="tx1">
                  <a:lumMod val="65000"/>
                  <a:lumOff val="35000"/>
                </a:schemeClr>
              </a:solidFill>
            </a:endParaRPr>
          </a:p>
        </p:txBody>
      </p:sp>
      <p:sp>
        <p:nvSpPr>
          <p:cNvPr id="19" name="Rounded Rectangle 18"/>
          <p:cNvSpPr/>
          <p:nvPr/>
        </p:nvSpPr>
        <p:spPr>
          <a:xfrm>
            <a:off x="6127845" y="217402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22" name="Rounded Rectangle 21"/>
          <p:cNvSpPr/>
          <p:nvPr/>
        </p:nvSpPr>
        <p:spPr>
          <a:xfrm>
            <a:off x="2713939" y="2756520"/>
            <a:ext cx="3708807" cy="283016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a:p>
            <a:pPr>
              <a:spcBef>
                <a:spcPts val="600"/>
              </a:spcBef>
            </a:pPr>
            <a:r>
              <a:rPr lang="en-US" sz="1050" dirty="0" smtClean="0">
                <a:solidFill>
                  <a:schemeClr val="tx1"/>
                </a:solidFill>
              </a:rPr>
              <a:t>Partnerships</a:t>
            </a:r>
          </a:p>
          <a:p>
            <a:pPr>
              <a:spcBef>
                <a:spcPts val="600"/>
              </a:spcBef>
            </a:pPr>
            <a:r>
              <a:rPr lang="en-US" sz="1050" dirty="0" smtClean="0">
                <a:solidFill>
                  <a:schemeClr val="tx1"/>
                </a:solidFill>
              </a:rPr>
              <a:t>Personnel Changes</a:t>
            </a:r>
          </a:p>
          <a:p>
            <a:pPr>
              <a:spcBef>
                <a:spcPts val="600"/>
              </a:spcBef>
            </a:pPr>
            <a:r>
              <a:rPr lang="en-US" sz="1050" dirty="0" smtClean="0">
                <a:solidFill>
                  <a:schemeClr val="tx1"/>
                </a:solidFill>
              </a:rPr>
              <a:t>Real Estate Transactions</a:t>
            </a:r>
          </a:p>
        </p:txBody>
      </p:sp>
      <p:cxnSp>
        <p:nvCxnSpPr>
          <p:cNvPr id="23" name="Straight Connector 22"/>
          <p:cNvCxnSpPr/>
          <p:nvPr/>
        </p:nvCxnSpPr>
        <p:spPr>
          <a:xfrm>
            <a:off x="2713939" y="300859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346721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324217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6127845" y="4229782"/>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27" name="Straight Connector 26"/>
          <p:cNvCxnSpPr/>
          <p:nvPr/>
        </p:nvCxnSpPr>
        <p:spPr>
          <a:xfrm>
            <a:off x="2713939" y="371271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13939" y="394455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13939" y="417942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443253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13939" y="464613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13939" y="489925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6127845" y="469252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34" name="Straight Connector 33"/>
          <p:cNvCxnSpPr/>
          <p:nvPr/>
        </p:nvCxnSpPr>
        <p:spPr>
          <a:xfrm>
            <a:off x="2713939" y="51341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6127845" y="516225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8" name="Rounded Rectangle 37"/>
          <p:cNvSpPr/>
          <p:nvPr/>
        </p:nvSpPr>
        <p:spPr>
          <a:xfrm>
            <a:off x="6127845" y="328720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40" name="Straight Connector 39"/>
          <p:cNvCxnSpPr/>
          <p:nvPr/>
        </p:nvCxnSpPr>
        <p:spPr>
          <a:xfrm>
            <a:off x="2713939" y="535739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6127845" y="3761950"/>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2" name="TextBox 41"/>
          <p:cNvSpPr txBox="1"/>
          <p:nvPr/>
        </p:nvSpPr>
        <p:spPr>
          <a:xfrm>
            <a:off x="2676549" y="2532125"/>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43" name="Rounded Rectangle 42"/>
          <p:cNvSpPr/>
          <p:nvPr/>
        </p:nvSpPr>
        <p:spPr>
          <a:xfrm>
            <a:off x="6127845" y="351740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4" name="TextBox 4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5" name="Rectangle 4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0" name="Rounded Rectangle 49"/>
          <p:cNvSpPr/>
          <p:nvPr/>
        </p:nvSpPr>
        <p:spPr>
          <a:xfrm>
            <a:off x="2733675" y="1509288"/>
            <a:ext cx="3694421"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3507667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Funding Development</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a:solidFill>
                  <a:schemeClr val="bg1"/>
                </a:solidFill>
              </a:rPr>
              <a:t>Funding </a:t>
            </a:r>
            <a:r>
              <a:rPr lang="en-US" sz="1400" b="1" dirty="0" smtClean="0">
                <a:solidFill>
                  <a:schemeClr val="bg1"/>
                </a:solidFill>
              </a:rPr>
              <a:t>Development</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73" name="Picture 7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74" name="Picture 7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5" name="Picture 7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6" name="TextBox 75"/>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1610537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Funding Development</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a:solidFill>
                  <a:schemeClr val="bg1"/>
                </a:solidFill>
              </a:rPr>
              <a:t>Funding </a:t>
            </a:r>
            <a:r>
              <a:rPr lang="en-US" sz="1400" b="1" dirty="0" smtClean="0">
                <a:solidFill>
                  <a:schemeClr val="bg1"/>
                </a:solidFill>
              </a:rPr>
              <a:t>Development</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3" name="Rectangle 62"/>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4" name="Straight Connector 63"/>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8"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9" name="Straight Connector 68"/>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695698" y="173378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6454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62" name="Rectangular Callout 61"/>
          <p:cNvSpPr/>
          <p:nvPr/>
        </p:nvSpPr>
        <p:spPr>
          <a:xfrm>
            <a:off x="6701052" y="1252358"/>
            <a:ext cx="1555844" cy="696036"/>
          </a:xfrm>
          <a:prstGeom prst="wedgeRectCallout">
            <a:avLst>
              <a:gd name="adj1" fmla="val -64545"/>
              <a:gd name="adj2" fmla="val -1913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updates based on different relevance level</a:t>
            </a:r>
            <a:endParaRPr lang="en-US" sz="1200" dirty="0"/>
          </a:p>
        </p:txBody>
      </p:sp>
      <p:sp>
        <p:nvSpPr>
          <p:cNvPr id="63" name="Rectangular Callout 62"/>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slide #30</a:t>
            </a:r>
            <a:endParaRPr lang="en-US" sz="1200" dirty="0"/>
          </a:p>
        </p:txBody>
      </p:sp>
      <p:sp>
        <p:nvSpPr>
          <p:cNvPr id="64" name="Rectangle 6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ular Callout 66"/>
          <p:cNvSpPr/>
          <p:nvPr/>
        </p:nvSpPr>
        <p:spPr>
          <a:xfrm>
            <a:off x="937444" y="5391150"/>
            <a:ext cx="1460310" cy="581026"/>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Swipe horizontally to Happenings (next slide)</a:t>
            </a:r>
            <a:endParaRPr lang="en-US" sz="1200" dirty="0"/>
          </a:p>
        </p:txBody>
      </p:sp>
      <p:pic>
        <p:nvPicPr>
          <p:cNvPr id="68" name="Picture 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9" name="Picture 6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70" name="Picture 6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2" name="TextBox 71"/>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1099721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752475"/>
            <a:ext cx="4000500" cy="530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2578" y="1021277"/>
            <a:ext cx="3526972"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0" name="Rectangle 1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108" name="Rectangle 107"/>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109" name="Straight Connector 108"/>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a:t>
            </a:r>
            <a:r>
              <a:rPr lang="en-US" sz="1100" b="1" dirty="0" err="1" smtClean="0">
                <a:solidFill>
                  <a:schemeClr val="tx1">
                    <a:lumMod val="65000"/>
                    <a:lumOff val="35000"/>
                  </a:schemeClr>
                </a:solidFill>
              </a:rPr>
              <a:t>Co’s</a:t>
            </a:r>
            <a:r>
              <a:rPr lang="en-US" sz="1100" b="1" dirty="0" smtClean="0">
                <a:solidFill>
                  <a:schemeClr val="tx1">
                    <a:lumMod val="65000"/>
                    <a:lumOff val="35000"/>
                  </a:schemeClr>
                </a:solidFill>
              </a:rPr>
              <a:t> quarterly revenue has decreased 5.34%</a:t>
            </a:r>
          </a:p>
        </p:txBody>
      </p:sp>
      <p:sp>
        <p:nvSpPr>
          <p:cNvPr id="118" name="TextBox 117"/>
          <p:cNvSpPr txBox="1"/>
          <p:nvPr/>
        </p:nvSpPr>
        <p:spPr>
          <a:xfrm>
            <a:off x="3267910" y="2196990"/>
            <a:ext cx="3292381" cy="461665"/>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Google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a:t>
            </a:r>
            <a:r>
              <a:rPr lang="en-US" sz="1100" b="1" dirty="0">
                <a:solidFill>
                  <a:schemeClr val="tx1">
                    <a:lumMod val="65000"/>
                    <a:lumOff val="35000"/>
                  </a:schemeClr>
                </a:solidFill>
              </a:rPr>
              <a:t>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19" name="TextBox 118"/>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smtClean="0">
                <a:solidFill>
                  <a:schemeClr val="tx1">
                    <a:lumMod val="65000"/>
                    <a:lumOff val="35000"/>
                  </a:schemeClr>
                </a:solidFill>
              </a:rPr>
              <a:t>Apple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a:t>
            </a:r>
            <a:r>
              <a:rPr lang="en-US" sz="1100" b="1" dirty="0">
                <a:solidFill>
                  <a:schemeClr val="tx1">
                    <a:lumMod val="65000"/>
                    <a:lumOff val="35000"/>
                  </a:schemeClr>
                </a:solidFill>
              </a:rPr>
              <a:t>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142919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225853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4661494"/>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549083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3267910" y="3825841"/>
            <a:ext cx="3292381" cy="461665"/>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Apple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quarterly revenue has decreased 5.34%</a:t>
            </a:r>
          </a:p>
        </p:txBody>
      </p:sp>
      <p:sp>
        <p:nvSpPr>
          <p:cNvPr id="127" name="TextBox 126"/>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28" name="TextBox 127"/>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129" name="Straight Connector 128"/>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 name="Rectangle 5"/>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76379"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608055"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ular Callout 133"/>
          <p:cNvSpPr/>
          <p:nvPr/>
        </p:nvSpPr>
        <p:spPr>
          <a:xfrm>
            <a:off x="937444" y="5391150"/>
            <a:ext cx="1460310" cy="581026"/>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Swipe horizontally to Updates (previous slide)</a:t>
            </a:r>
            <a:endParaRPr lang="en-US" sz="1200" dirty="0"/>
          </a:p>
        </p:txBody>
      </p:sp>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2249171"/>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920" y="3050765"/>
            <a:ext cx="504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920" y="3893913"/>
            <a:ext cx="504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Rounded Rectangle 58"/>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4" name="Straight Connector 63"/>
          <p:cNvCxnSpPr>
            <a:stCxn id="60"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Down Arrow 6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3282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1926551"/>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2635" y="1130776"/>
            <a:ext cx="1358730" cy="419048"/>
          </a:xfrm>
          <a:prstGeom prst="rect">
            <a:avLst/>
          </a:prstGeom>
        </p:spPr>
      </p:pic>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or Login</a:t>
            </a:r>
            <a:endParaRPr lang="en-US" sz="3200" b="1" dirty="0">
              <a:latin typeface="Times New Roman" pitchFamily="18" charset="0"/>
              <a:cs typeface="Times New Roman" pitchFamily="18" charset="0"/>
            </a:endParaRPr>
          </a:p>
        </p:txBody>
      </p:sp>
      <p:sp>
        <p:nvSpPr>
          <p:cNvPr id="38" name="Rounded Rectangle 37"/>
          <p:cNvSpPr/>
          <p:nvPr/>
        </p:nvSpPr>
        <p:spPr>
          <a:xfrm>
            <a:off x="3457149" y="1883389"/>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3948469" y="1897036"/>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3457149" y="2388357"/>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3948469" y="2402004"/>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3457149" y="2906972"/>
            <a:ext cx="2333767" cy="409433"/>
          </a:xfrm>
          <a:prstGeom prst="roundRect">
            <a:avLst/>
          </a:prstGeom>
          <a:solidFill>
            <a:schemeClr val="accent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3948469" y="2920619"/>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3457149" y="3439235"/>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3948469" y="3452882"/>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962118" y="1928935"/>
            <a:ext cx="1910688" cy="338554"/>
          </a:xfrm>
          <a:prstGeom prst="rect">
            <a:avLst/>
          </a:prstGeom>
          <a:noFill/>
        </p:spPr>
        <p:txBody>
          <a:bodyPr wrap="square" rtlCol="0">
            <a:spAutoFit/>
          </a:bodyPr>
          <a:lstStyle/>
          <a:p>
            <a:r>
              <a:rPr lang="en-US" sz="1600" b="1" dirty="0" smtClean="0">
                <a:solidFill>
                  <a:schemeClr val="bg1"/>
                </a:solidFill>
              </a:rPr>
              <a:t>Salesforce</a:t>
            </a:r>
            <a:endParaRPr lang="en-US" sz="1600" b="1" dirty="0">
              <a:solidFill>
                <a:schemeClr val="bg1"/>
              </a:solidFill>
            </a:endParaRPr>
          </a:p>
        </p:txBody>
      </p:sp>
      <p:sp>
        <p:nvSpPr>
          <p:cNvPr id="61" name="Rounded Rectangle 60"/>
          <p:cNvSpPr/>
          <p:nvPr/>
        </p:nvSpPr>
        <p:spPr>
          <a:xfrm>
            <a:off x="3457149" y="3957850"/>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3948469" y="3971497"/>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975762" y="4003395"/>
            <a:ext cx="1910688" cy="338554"/>
          </a:xfrm>
          <a:prstGeom prst="rect">
            <a:avLst/>
          </a:prstGeom>
          <a:noFill/>
        </p:spPr>
        <p:txBody>
          <a:bodyPr wrap="square" rtlCol="0">
            <a:spAutoFit/>
          </a:bodyPr>
          <a:lstStyle/>
          <a:p>
            <a:r>
              <a:rPr lang="en-US" sz="1600" b="1" dirty="0" smtClean="0">
                <a:solidFill>
                  <a:schemeClr val="bg1"/>
                </a:solidFill>
              </a:rPr>
              <a:t>Yammer</a:t>
            </a:r>
            <a:endParaRPr lang="en-US" sz="1600" b="1" dirty="0">
              <a:solidFill>
                <a:schemeClr val="bg1"/>
              </a:solidFill>
            </a:endParaRPr>
          </a:p>
        </p:txBody>
      </p:sp>
      <p:sp>
        <p:nvSpPr>
          <p:cNvPr id="66" name="Rounded Rectangle 65"/>
          <p:cNvSpPr/>
          <p:nvPr/>
        </p:nvSpPr>
        <p:spPr>
          <a:xfrm>
            <a:off x="3457149" y="4723399"/>
            <a:ext cx="2333767" cy="409433"/>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3675506" y="4791637"/>
            <a:ext cx="1910688" cy="307777"/>
          </a:xfrm>
          <a:prstGeom prst="rect">
            <a:avLst/>
          </a:prstGeom>
          <a:noFill/>
        </p:spPr>
        <p:txBody>
          <a:bodyPr wrap="square" rtlCol="0">
            <a:spAutoFit/>
          </a:bodyPr>
          <a:lstStyle/>
          <a:p>
            <a:pPr algn="ctr"/>
            <a:r>
              <a:rPr lang="en-US" sz="1400" b="1" dirty="0" smtClean="0">
                <a:solidFill>
                  <a:schemeClr val="bg1"/>
                </a:solidFill>
              </a:rPr>
              <a:t> Log In</a:t>
            </a:r>
            <a:endParaRPr lang="en-US" sz="1400" b="1" dirty="0">
              <a:solidFill>
                <a:schemeClr val="bg1"/>
              </a:solidFill>
            </a:endParaRPr>
          </a:p>
        </p:txBody>
      </p:sp>
      <p:sp>
        <p:nvSpPr>
          <p:cNvPr id="71" name="TextBox 70"/>
          <p:cNvSpPr txBox="1"/>
          <p:nvPr/>
        </p:nvSpPr>
        <p:spPr>
          <a:xfrm>
            <a:off x="3402557" y="4421872"/>
            <a:ext cx="2483893" cy="261610"/>
          </a:xfrm>
          <a:prstGeom prst="rect">
            <a:avLst/>
          </a:prstGeom>
          <a:noFill/>
        </p:spPr>
        <p:txBody>
          <a:bodyPr wrap="square" rtlCol="0">
            <a:spAutoFit/>
          </a:bodyPr>
          <a:lstStyle/>
          <a:p>
            <a:pPr algn="ctr"/>
            <a:r>
              <a:rPr lang="en-US" sz="1100" dirty="0" smtClean="0">
                <a:solidFill>
                  <a:schemeClr val="bg1">
                    <a:lumMod val="50000"/>
                  </a:schemeClr>
                </a:solidFill>
              </a:rPr>
              <a:t>Or, use your email</a:t>
            </a:r>
            <a:endParaRPr lang="en-US" sz="1100" dirty="0">
              <a:solidFill>
                <a:schemeClr val="bg1">
                  <a:lumMod val="50000"/>
                </a:schemeClr>
              </a:solidFill>
            </a:endParaRPr>
          </a:p>
        </p:txBody>
      </p:sp>
      <p:sp>
        <p:nvSpPr>
          <p:cNvPr id="72" name="Rounded Rectangle 71"/>
          <p:cNvSpPr/>
          <p:nvPr/>
        </p:nvSpPr>
        <p:spPr>
          <a:xfrm>
            <a:off x="3457149" y="5282958"/>
            <a:ext cx="2333767" cy="409433"/>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3702802" y="5351196"/>
            <a:ext cx="1910688" cy="307777"/>
          </a:xfrm>
          <a:prstGeom prst="rect">
            <a:avLst/>
          </a:prstGeom>
          <a:noFill/>
        </p:spPr>
        <p:txBody>
          <a:bodyPr wrap="square" rtlCol="0">
            <a:spAutoFit/>
          </a:bodyPr>
          <a:lstStyle/>
          <a:p>
            <a:pPr algn="ctr"/>
            <a:r>
              <a:rPr lang="en-US" sz="1400" b="1" dirty="0" smtClean="0">
                <a:solidFill>
                  <a:schemeClr val="bg1"/>
                </a:solidFill>
              </a:rPr>
              <a:t> Sign Up FREE</a:t>
            </a:r>
            <a:endParaRPr lang="en-US" sz="1400" b="1" dirty="0">
              <a:solidFill>
                <a:schemeClr val="bg1"/>
              </a:solidFill>
            </a:endParaRPr>
          </a:p>
        </p:txBody>
      </p:sp>
      <p:sp>
        <p:nvSpPr>
          <p:cNvPr id="74" name="TextBox 73"/>
          <p:cNvSpPr txBox="1"/>
          <p:nvPr/>
        </p:nvSpPr>
        <p:spPr>
          <a:xfrm>
            <a:off x="3320669" y="1583140"/>
            <a:ext cx="2483893" cy="261610"/>
          </a:xfrm>
          <a:prstGeom prst="rect">
            <a:avLst/>
          </a:prstGeom>
          <a:noFill/>
        </p:spPr>
        <p:txBody>
          <a:bodyPr wrap="square" rtlCol="0">
            <a:spAutoFit/>
          </a:bodyPr>
          <a:lstStyle/>
          <a:p>
            <a:pPr algn="ctr"/>
            <a:r>
              <a:rPr lang="en-US" sz="1100" dirty="0" smtClean="0">
                <a:solidFill>
                  <a:schemeClr val="tx1">
                    <a:lumMod val="65000"/>
                    <a:lumOff val="35000"/>
                  </a:schemeClr>
                </a:solidFill>
              </a:rPr>
              <a:t>Login or Signup</a:t>
            </a:r>
            <a:endParaRPr lang="en-US" sz="1100" dirty="0">
              <a:solidFill>
                <a:schemeClr val="tx1">
                  <a:lumMod val="65000"/>
                  <a:lumOff val="35000"/>
                </a:schemeClr>
              </a:solidFill>
            </a:endParaRPr>
          </a:p>
        </p:txBody>
      </p:sp>
      <p:sp>
        <p:nvSpPr>
          <p:cNvPr id="5" name="Oval 4"/>
          <p:cNvSpPr/>
          <p:nvPr/>
        </p:nvSpPr>
        <p:spPr>
          <a:xfrm>
            <a:off x="5540992" y="4831305"/>
            <a:ext cx="218365" cy="2047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75" name="Oval 74"/>
          <p:cNvSpPr/>
          <p:nvPr/>
        </p:nvSpPr>
        <p:spPr>
          <a:xfrm>
            <a:off x="5540992" y="5404511"/>
            <a:ext cx="218365" cy="2047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76" name="Rectangular Callout 75"/>
          <p:cNvSpPr/>
          <p:nvPr/>
        </p:nvSpPr>
        <p:spPr>
          <a:xfrm>
            <a:off x="1210618" y="2579377"/>
            <a:ext cx="1257116" cy="1050878"/>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After successfully connected, go to slide #10 for sign up or go Home</a:t>
            </a:r>
            <a:endParaRPr lang="en-US" sz="1200" dirty="0"/>
          </a:p>
        </p:txBody>
      </p:sp>
      <p:sp>
        <p:nvSpPr>
          <p:cNvPr id="46" name="TextBox 45"/>
          <p:cNvSpPr txBox="1"/>
          <p:nvPr/>
        </p:nvSpPr>
        <p:spPr>
          <a:xfrm>
            <a:off x="3975763" y="2447558"/>
            <a:ext cx="1821818" cy="338554"/>
          </a:xfrm>
          <a:prstGeom prst="rect">
            <a:avLst/>
          </a:prstGeom>
          <a:noFill/>
        </p:spPr>
        <p:txBody>
          <a:bodyPr wrap="square" rtlCol="0">
            <a:spAutoFit/>
          </a:bodyPr>
          <a:lstStyle/>
          <a:p>
            <a:r>
              <a:rPr lang="en-US" sz="1600" b="1" dirty="0" smtClean="0">
                <a:solidFill>
                  <a:schemeClr val="bg1"/>
                </a:solidFill>
              </a:rPr>
              <a:t>LinkedIn</a:t>
            </a:r>
            <a:endParaRPr lang="en-US" sz="1600" b="1" dirty="0">
              <a:solidFill>
                <a:schemeClr val="bg1"/>
              </a:solidFill>
            </a:endParaRPr>
          </a:p>
        </p:txBody>
      </p:sp>
      <p:sp>
        <p:nvSpPr>
          <p:cNvPr id="52" name="TextBox 51"/>
          <p:cNvSpPr txBox="1"/>
          <p:nvPr/>
        </p:nvSpPr>
        <p:spPr>
          <a:xfrm>
            <a:off x="3975762" y="2938878"/>
            <a:ext cx="1910688" cy="338554"/>
          </a:xfrm>
          <a:prstGeom prst="rect">
            <a:avLst/>
          </a:prstGeom>
          <a:noFill/>
        </p:spPr>
        <p:txBody>
          <a:bodyPr wrap="square" rtlCol="0">
            <a:spAutoFit/>
          </a:bodyPr>
          <a:lstStyle/>
          <a:p>
            <a:r>
              <a:rPr lang="en-US" sz="1600" b="1" dirty="0" smtClean="0">
                <a:solidFill>
                  <a:schemeClr val="bg1"/>
                </a:solidFill>
              </a:rPr>
              <a:t>Facebook</a:t>
            </a:r>
            <a:endParaRPr lang="en-US" sz="1600" b="1" dirty="0">
              <a:solidFill>
                <a:schemeClr val="bg1"/>
              </a:solidFill>
            </a:endParaRPr>
          </a:p>
        </p:txBody>
      </p:sp>
      <p:sp>
        <p:nvSpPr>
          <p:cNvPr id="55" name="TextBox 54"/>
          <p:cNvSpPr txBox="1"/>
          <p:nvPr/>
        </p:nvSpPr>
        <p:spPr>
          <a:xfrm>
            <a:off x="3975762" y="3484789"/>
            <a:ext cx="1910688" cy="338554"/>
          </a:xfrm>
          <a:prstGeom prst="rect">
            <a:avLst/>
          </a:prstGeom>
          <a:noFill/>
        </p:spPr>
        <p:txBody>
          <a:bodyPr wrap="square" rtlCol="0">
            <a:spAutoFit/>
          </a:bodyPr>
          <a:lstStyle/>
          <a:p>
            <a:r>
              <a:rPr lang="en-US" sz="1600" b="1" dirty="0" smtClean="0">
                <a:solidFill>
                  <a:schemeClr val="bg1"/>
                </a:solidFill>
              </a:rPr>
              <a:t>Twitter</a:t>
            </a:r>
            <a:endParaRPr lang="en-US" sz="1600" b="1" dirty="0">
              <a:solidFill>
                <a:schemeClr val="bg1"/>
              </a:solidFill>
            </a:endParaRPr>
          </a:p>
        </p:txBody>
      </p:sp>
      <p:sp>
        <p:nvSpPr>
          <p:cNvPr id="47" name="Oval 46"/>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4984503" y="5789349"/>
            <a:ext cx="110358" cy="110359"/>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0" name="Oval 69"/>
          <p:cNvSpPr/>
          <p:nvPr/>
        </p:nvSpPr>
        <p:spPr>
          <a:xfrm>
            <a:off x="3986169"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3774" y="1917866"/>
            <a:ext cx="369486" cy="35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0127" y="2413308"/>
            <a:ext cx="343958"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4250" y="2940808"/>
            <a:ext cx="3619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7422" y="3464185"/>
            <a:ext cx="343959"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7422" y="3992326"/>
            <a:ext cx="342190" cy="329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Rectangular Callout 55"/>
          <p:cNvSpPr/>
          <p:nvPr/>
        </p:nvSpPr>
        <p:spPr>
          <a:xfrm>
            <a:off x="1210618" y="5237022"/>
            <a:ext cx="1257116" cy="447667"/>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#9</a:t>
            </a:r>
            <a:endParaRPr lang="en-US" sz="1200" dirty="0"/>
          </a:p>
        </p:txBody>
      </p:sp>
      <p:sp>
        <p:nvSpPr>
          <p:cNvPr id="57" name="Rectangular Callout 56"/>
          <p:cNvSpPr/>
          <p:nvPr/>
        </p:nvSpPr>
        <p:spPr>
          <a:xfrm>
            <a:off x="1210618" y="4655131"/>
            <a:ext cx="1257116" cy="447667"/>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#8</a:t>
            </a:r>
            <a:endParaRPr lang="en-US" sz="1200" dirty="0"/>
          </a:p>
        </p:txBody>
      </p:sp>
    </p:spTree>
    <p:extLst>
      <p:ext uri="{BB962C8B-B14F-4D97-AF65-F5344CB8AC3E}">
        <p14:creationId xmlns:p14="http://schemas.microsoft.com/office/powerpoint/2010/main" val="4069408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64" name="Rectangle 6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2649429" y="1324531"/>
            <a:ext cx="2881222" cy="43213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43147"/>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ectangle 69"/>
          <p:cNvSpPr/>
          <p:nvPr/>
        </p:nvSpPr>
        <p:spPr>
          <a:xfrm>
            <a:off x="2660072" y="1626920"/>
            <a:ext cx="2838203" cy="80752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Apple </a:t>
            </a:r>
            <a:r>
              <a:rPr lang="en-US" sz="1000" b="1" dirty="0" err="1" smtClean="0">
                <a:solidFill>
                  <a:schemeClr val="bg1">
                    <a:lumMod val="85000"/>
                  </a:schemeClr>
                </a:solidFill>
              </a:rPr>
              <a:t>Inc</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Google Inc.</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Hewlett Packard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19179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176905"/>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3" name="Isosceles Triangle 72"/>
          <p:cNvSpPr/>
          <p:nvPr/>
        </p:nvSpPr>
        <p:spPr>
          <a:xfrm>
            <a:off x="4962525" y="1713409"/>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4" name="Isosceles Triangle 73"/>
          <p:cNvSpPr/>
          <p:nvPr/>
        </p:nvSpPr>
        <p:spPr>
          <a:xfrm>
            <a:off x="4962525" y="2239851"/>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5" name="Rounded Rectangle 74"/>
          <p:cNvSpPr/>
          <p:nvPr/>
        </p:nvSpPr>
        <p:spPr>
          <a:xfrm>
            <a:off x="5145331" y="135035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207198" y="1374850"/>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Rounded Rectangle 76"/>
          <p:cNvSpPr/>
          <p:nvPr/>
        </p:nvSpPr>
        <p:spPr>
          <a:xfrm>
            <a:off x="482075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8" name="TextBox 77"/>
          <p:cNvSpPr txBox="1"/>
          <p:nvPr/>
        </p:nvSpPr>
        <p:spPr>
          <a:xfrm>
            <a:off x="2660072" y="242439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9" name="Rectangle 78"/>
          <p:cNvSpPr/>
          <p:nvPr/>
        </p:nvSpPr>
        <p:spPr>
          <a:xfrm>
            <a:off x="2660072" y="270001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80" name="Straight Connector 79"/>
          <p:cNvCxnSpPr/>
          <p:nvPr/>
        </p:nvCxnSpPr>
        <p:spPr>
          <a:xfrm>
            <a:off x="2648196" y="324627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48196" y="350753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48196" y="3745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6" name="Rounded Rectangle 115"/>
          <p:cNvSpPr/>
          <p:nvPr/>
        </p:nvSpPr>
        <p:spPr>
          <a:xfrm>
            <a:off x="5129506" y="244865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8"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247314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9" name="Straight Connector 118"/>
          <p:cNvCxnSpPr/>
          <p:nvPr/>
        </p:nvCxnSpPr>
        <p:spPr>
          <a:xfrm>
            <a:off x="2648196" y="29850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0" name="Rectangular Callout 119"/>
          <p:cNvSpPr/>
          <p:nvPr/>
        </p:nvSpPr>
        <p:spPr>
          <a:xfrm>
            <a:off x="937444" y="1500382"/>
            <a:ext cx="1460310" cy="848673"/>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companies on the top. All items must have updates to display </a:t>
            </a:r>
            <a:endParaRPr lang="en-US" sz="1200" dirty="0"/>
          </a:p>
        </p:txBody>
      </p:sp>
      <p:sp>
        <p:nvSpPr>
          <p:cNvPr id="121" name="Rectangular Callout 120"/>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see slide </a:t>
            </a:r>
            <a:r>
              <a:rPr lang="en-US" sz="1200" dirty="0" smtClean="0"/>
              <a:t>#39</a:t>
            </a:r>
            <a:endParaRPr lang="en-US" sz="1200" dirty="0"/>
          </a:p>
        </p:txBody>
      </p:sp>
      <p:sp>
        <p:nvSpPr>
          <p:cNvPr id="122" name="Rectangular Callout 121"/>
          <p:cNvSpPr/>
          <p:nvPr/>
        </p:nvSpPr>
        <p:spPr>
          <a:xfrm>
            <a:off x="4975279" y="177510"/>
            <a:ext cx="1460310" cy="466663"/>
          </a:xfrm>
          <a:prstGeom prst="wedgeRectCallout">
            <a:avLst>
              <a:gd name="adj1" fmla="val -48966"/>
              <a:gd name="adj2" fmla="val 20416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If tapped see next </a:t>
            </a:r>
            <a:r>
              <a:rPr lang="en-US" sz="1200" dirty="0" smtClean="0"/>
              <a:t>slide</a:t>
            </a:r>
            <a:endParaRPr lang="en-US" sz="1200" dirty="0"/>
          </a:p>
        </p:txBody>
      </p:sp>
      <p:sp>
        <p:nvSpPr>
          <p:cNvPr id="123" name="Oval 12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ular Callout 123"/>
          <p:cNvSpPr/>
          <p:nvPr/>
        </p:nvSpPr>
        <p:spPr>
          <a:xfrm>
            <a:off x="6704129" y="2220684"/>
            <a:ext cx="1460310" cy="771898"/>
          </a:xfrm>
          <a:prstGeom prst="wedgeRectCallout">
            <a:avLst>
              <a:gd name="adj1" fmla="val -158334"/>
              <a:gd name="adj2" fmla="val -316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there are happenings in the last 7 days</a:t>
            </a:r>
            <a:endParaRPr lang="en-US" sz="1200" dirty="0"/>
          </a:p>
        </p:txBody>
      </p:sp>
    </p:spTree>
    <p:extLst>
      <p:ext uri="{BB962C8B-B14F-4D97-AF65-F5344CB8AC3E}">
        <p14:creationId xmlns:p14="http://schemas.microsoft.com/office/powerpoint/2010/main" val="11731542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ular Callout 51"/>
          <p:cNvSpPr/>
          <p:nvPr/>
        </p:nvSpPr>
        <p:spPr>
          <a:xfrm>
            <a:off x="1210618" y="1240003"/>
            <a:ext cx="1257116" cy="545411"/>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g</a:t>
            </a:r>
            <a:r>
              <a:rPr lang="en-US" sz="1200" dirty="0" smtClean="0"/>
              <a:t>o to next slide</a:t>
            </a:r>
            <a:endParaRPr lang="en-US" sz="1200" dirty="0"/>
          </a:p>
        </p:txBody>
      </p:sp>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083292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4" name="TextBox 43"/>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ectangle 49"/>
          <p:cNvSpPr/>
          <p:nvPr/>
        </p:nvSpPr>
        <p:spPr>
          <a:xfrm>
            <a:off x="2626242" y="776177"/>
            <a:ext cx="3880884" cy="5284381"/>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p:cNvSpPr/>
          <p:nvPr/>
        </p:nvSpPr>
        <p:spPr>
          <a:xfrm>
            <a:off x="2689873" y="1104595"/>
            <a:ext cx="2732732" cy="204825"/>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53" name="Oval 52"/>
          <p:cNvSpPr/>
          <p:nvPr/>
        </p:nvSpPr>
        <p:spPr>
          <a:xfrm>
            <a:off x="2799054" y="113230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54"/>
          <p:cNvSpPr/>
          <p:nvPr/>
        </p:nvSpPr>
        <p:spPr>
          <a:xfrm>
            <a:off x="5691226" y="1110005"/>
            <a:ext cx="712779" cy="192736"/>
          </a:xfrm>
          <a:prstGeom prst="roundRect">
            <a:avLst/>
          </a:prstGeom>
          <a:solidFill>
            <a:schemeClr val="tx1">
              <a:lumMod val="65000"/>
              <a:lumOff val="3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6" name="Rectangle 55"/>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cxnSp>
        <p:nvCxnSpPr>
          <p:cNvPr id="57" name="Straight Connector 56"/>
          <p:cNvCxnSpPr/>
          <p:nvPr/>
        </p:nvCxnSpPr>
        <p:spPr>
          <a:xfrm>
            <a:off x="2916615" y="12421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175487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4" name="TextBox 43"/>
          <p:cNvSpPr txBox="1"/>
          <p:nvPr/>
        </p:nvSpPr>
        <p:spPr>
          <a:xfrm>
            <a:off x="2624447" y="1341911"/>
            <a:ext cx="3871356" cy="276999"/>
          </a:xfrm>
          <a:prstGeom prst="rect">
            <a:avLst/>
          </a:prstGeom>
          <a:noFill/>
        </p:spPr>
        <p:txBody>
          <a:bodyPr wrap="square" rtlCol="0">
            <a:spAutoFit/>
          </a:bodyPr>
          <a:lstStyle/>
          <a:p>
            <a:r>
              <a:rPr lang="en-US" sz="1200" b="1" dirty="0" smtClean="0"/>
              <a:t>       1.  </a:t>
            </a:r>
            <a:r>
              <a:rPr lang="en-US" sz="1200" b="1" dirty="0"/>
              <a:t>Target Companies</a:t>
            </a:r>
            <a:r>
              <a:rPr lang="en-US" sz="1200" b="1" dirty="0" smtClean="0">
                <a:solidFill>
                  <a:schemeClr val="bg1">
                    <a:lumMod val="65000"/>
                  </a:schemeClr>
                </a:solidFill>
              </a:rPr>
              <a:t>                      </a:t>
            </a:r>
            <a:r>
              <a:rPr lang="en-US" sz="1200" dirty="0" smtClean="0">
                <a:solidFill>
                  <a:schemeClr val="bg1">
                    <a:lumMod val="65000"/>
                  </a:schemeClr>
                </a:solidFill>
              </a:rPr>
              <a:t>2   Sales Triggers</a:t>
            </a:r>
            <a:endParaRPr lang="en-US" sz="1200" b="1" dirty="0"/>
          </a:p>
        </p:txBody>
      </p:sp>
      <p:cxnSp>
        <p:nvCxnSpPr>
          <p:cNvPr id="31" name="Straight Connector 30"/>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4571192" y="1478943"/>
            <a:ext cx="83437" cy="13996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Add 5 companies to follow.</a:t>
            </a:r>
            <a:endParaRPr lang="en-US" sz="1200" dirty="0">
              <a:solidFill>
                <a:schemeClr val="tx1">
                  <a:lumMod val="65000"/>
                  <a:lumOff val="35000"/>
                </a:schemeClr>
              </a:solidFill>
            </a:endParaRPr>
          </a:p>
        </p:txBody>
      </p:sp>
      <p:sp>
        <p:nvSpPr>
          <p:cNvPr id="34" name="TextBox 33"/>
          <p:cNvSpPr txBox="1"/>
          <p:nvPr/>
        </p:nvSpPr>
        <p:spPr>
          <a:xfrm>
            <a:off x="2700668" y="2242375"/>
            <a:ext cx="3732028" cy="276999"/>
          </a:xfrm>
          <a:prstGeom prst="rect">
            <a:avLst/>
          </a:prstGeom>
          <a:noFill/>
        </p:spPr>
        <p:txBody>
          <a:bodyPr wrap="square" rtlCol="0">
            <a:spAutoFit/>
          </a:bodyPr>
          <a:lstStyle/>
          <a:p>
            <a:pPr algn="ctr"/>
            <a:r>
              <a:rPr lang="en-US" sz="1200" dirty="0" smtClean="0">
                <a:solidFill>
                  <a:schemeClr val="tx1">
                    <a:lumMod val="65000"/>
                    <a:lumOff val="35000"/>
                  </a:schemeClr>
                </a:solidFill>
              </a:rPr>
              <a:t>Import Companies from:</a:t>
            </a:r>
            <a:endParaRPr lang="en-US" sz="1200" dirty="0">
              <a:solidFill>
                <a:schemeClr val="tx1">
                  <a:lumMod val="65000"/>
                  <a:lumOff val="35000"/>
                </a:schemeClr>
              </a:solidFill>
            </a:endParaRPr>
          </a:p>
        </p:txBody>
      </p:sp>
      <p:sp>
        <p:nvSpPr>
          <p:cNvPr id="3" name="Rounded Rectangle 2"/>
          <p:cNvSpPr/>
          <p:nvPr/>
        </p:nvSpPr>
        <p:spPr>
          <a:xfrm>
            <a:off x="2866030"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032" y="2663406"/>
            <a:ext cx="651467" cy="24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4708478"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370" y="2683378"/>
            <a:ext cx="788444" cy="22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6242" y="776177"/>
            <a:ext cx="3880884" cy="5284381"/>
          </a:xfrm>
          <a:prstGeom prst="rect">
            <a:avLst/>
          </a:prstGeom>
          <a:solidFill>
            <a:schemeClr val="tx1">
              <a:lumMod val="65000"/>
              <a:lumOff val="35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689873" y="1104595"/>
            <a:ext cx="2732732" cy="204825"/>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a:t>
            </a:r>
            <a:r>
              <a:rPr lang="en-US" sz="1200" dirty="0" smtClean="0">
                <a:solidFill>
                  <a:schemeClr val="tx1">
                    <a:lumMod val="65000"/>
                    <a:lumOff val="35000"/>
                  </a:schemeClr>
                </a:solidFill>
              </a:rPr>
              <a:t>In</a:t>
            </a:r>
            <a:endParaRPr lang="en-US" sz="1200" dirty="0">
              <a:solidFill>
                <a:schemeClr val="tx1">
                  <a:lumMod val="65000"/>
                  <a:lumOff val="35000"/>
                </a:schemeClr>
              </a:solidFill>
            </a:endParaRPr>
          </a:p>
        </p:txBody>
      </p:sp>
      <p:sp>
        <p:nvSpPr>
          <p:cNvPr id="11" name="Oval 10"/>
          <p:cNvSpPr/>
          <p:nvPr/>
        </p:nvSpPr>
        <p:spPr>
          <a:xfrm>
            <a:off x="2799054" y="113230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2924103" y="125178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5691226" y="1110005"/>
            <a:ext cx="712779" cy="192736"/>
          </a:xfrm>
          <a:prstGeom prst="roundRect">
            <a:avLst/>
          </a:prstGeom>
          <a:solidFill>
            <a:schemeClr val="tx1">
              <a:lumMod val="65000"/>
              <a:lumOff val="3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 name="Rectangle 4"/>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a:solidFill>
                  <a:schemeClr val="tx1">
                    <a:lumMod val="65000"/>
                    <a:lumOff val="35000"/>
                  </a:schemeClr>
                </a:solidFill>
              </a:rPr>
              <a:t>B</a:t>
            </a:r>
            <a:r>
              <a:rPr lang="en-US" sz="1200" b="1" dirty="0" smtClean="0">
                <a:solidFill>
                  <a:schemeClr val="tx1">
                    <a:lumMod val="65000"/>
                    <a:lumOff val="35000"/>
                  </a:schemeClr>
                </a:solidFill>
              </a:rPr>
              <a:t>usiness Machines</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www.ibm.com</a:t>
            </a:r>
          </a:p>
          <a:p>
            <a:pPr>
              <a:spcBef>
                <a:spcPts val="600"/>
              </a:spcBef>
            </a:pPr>
            <a:r>
              <a:rPr lang="en-US" sz="1200" dirty="0" smtClean="0">
                <a:solidFill>
                  <a:schemeClr val="bg1">
                    <a:lumMod val="65000"/>
                  </a:schemeClr>
                </a:solidFill>
              </a:rPr>
              <a:t>         </a:t>
            </a:r>
            <a:r>
              <a:rPr lang="en-US" sz="1200" b="1" dirty="0" smtClean="0">
                <a:solidFill>
                  <a:schemeClr val="tx1">
                    <a:lumMod val="65000"/>
                    <a:lumOff val="35000"/>
                  </a:schemeClr>
                </a:solidFill>
              </a:rPr>
              <a:t>Intel Corporation</a:t>
            </a:r>
          </a:p>
          <a:p>
            <a:r>
              <a:rPr lang="en-US" sz="1000" dirty="0" smtClean="0">
                <a:solidFill>
                  <a:schemeClr val="bg1">
                    <a:lumMod val="65000"/>
                  </a:schemeClr>
                </a:solidFill>
              </a:rPr>
              <a:t>           www.intel.com</a:t>
            </a:r>
          </a:p>
          <a:p>
            <a:pPr>
              <a:spcBef>
                <a:spcPts val="600"/>
              </a:spcBef>
            </a:pPr>
            <a:r>
              <a:rPr lang="en-US" sz="1200" dirty="0">
                <a:solidFill>
                  <a:schemeClr val="bg1">
                    <a:lumMod val="65000"/>
                  </a:schemeClr>
                </a:solidFill>
              </a:rPr>
              <a:t> </a:t>
            </a:r>
            <a:r>
              <a:rPr lang="en-US" sz="1200" dirty="0" smtClean="0">
                <a:solidFill>
                  <a:schemeClr val="bg1">
                    <a:lumMod val="65000"/>
                  </a:schemeClr>
                </a:solidFill>
              </a:rPr>
              <a:t>        </a:t>
            </a:r>
            <a:r>
              <a:rPr lang="en-US" sz="1200" b="1" dirty="0" smtClean="0">
                <a:solidFill>
                  <a:schemeClr val="bg1">
                    <a:lumMod val="65000"/>
                  </a:schemeClr>
                </a:solidFill>
              </a:rPr>
              <a:t>Intuit</a:t>
            </a:r>
            <a:endParaRPr lang="en-US" sz="1200" b="1" dirty="0">
              <a:solidFill>
                <a:schemeClr val="bg1">
                  <a:lumMod val="65000"/>
                </a:schemeClr>
              </a:solidFill>
            </a:endParaRPr>
          </a:p>
          <a:p>
            <a:r>
              <a:rPr lang="en-US" sz="1000" dirty="0">
                <a:solidFill>
                  <a:schemeClr val="bg1">
                    <a:lumMod val="65000"/>
                  </a:schemeClr>
                </a:solidFill>
              </a:rPr>
              <a:t>           </a:t>
            </a:r>
            <a:r>
              <a:rPr lang="en-US" sz="1000" dirty="0" smtClean="0">
                <a:solidFill>
                  <a:schemeClr val="bg1">
                    <a:lumMod val="65000"/>
                  </a:schemeClr>
                </a:solidFill>
              </a:rPr>
              <a:t>www.intuit.com</a:t>
            </a: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441157"/>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850808"/>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2662733" y="1792224"/>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2260460"/>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2662733" y="2201876"/>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62733" y="2596897"/>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9" name="Rectangular Callout 28"/>
          <p:cNvSpPr/>
          <p:nvPr/>
        </p:nvSpPr>
        <p:spPr>
          <a:xfrm>
            <a:off x="1169675" y="1269237"/>
            <a:ext cx="1257116" cy="1160063"/>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go to next slide and add the company under Followed Companies</a:t>
            </a:r>
            <a:endParaRPr lang="en-US" sz="1200" dirty="0"/>
          </a:p>
        </p:txBody>
      </p:sp>
      <p:sp>
        <p:nvSpPr>
          <p:cNvPr id="30"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37" name="Rectangular Callout 36"/>
          <p:cNvSpPr/>
          <p:nvPr/>
        </p:nvSpPr>
        <p:spPr>
          <a:xfrm>
            <a:off x="6929207" y="1922380"/>
            <a:ext cx="1257116" cy="1160063"/>
          </a:xfrm>
          <a:prstGeom prst="wedgeRectCallout">
            <a:avLst>
              <a:gd name="adj1" fmla="val -80462"/>
              <a:gd name="adj2" fmla="val -80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a:t>
            </a:r>
            <a:endParaRPr lang="en-US" sz="1200" dirty="0"/>
          </a:p>
        </p:txBody>
      </p:sp>
    </p:spTree>
    <p:extLst>
      <p:ext uri="{BB962C8B-B14F-4D97-AF65-F5344CB8AC3E}">
        <p14:creationId xmlns:p14="http://schemas.microsoft.com/office/powerpoint/2010/main" val="1267633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44" name="Rectangle 43"/>
          <p:cNvSpPr/>
          <p:nvPr/>
        </p:nvSpPr>
        <p:spPr>
          <a:xfrm>
            <a:off x="2636874" y="2947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48" name="TextBox 47"/>
          <p:cNvSpPr txBox="1"/>
          <p:nvPr/>
        </p:nvSpPr>
        <p:spPr>
          <a:xfrm>
            <a:off x="2668772" y="3213410"/>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52" name="Straight Connector 51"/>
          <p:cNvCxnSpPr/>
          <p:nvPr/>
        </p:nvCxnSpPr>
        <p:spPr>
          <a:xfrm>
            <a:off x="2647507" y="3500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68772" y="3511123"/>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58" name="Straight Connector 57"/>
          <p:cNvCxnSpPr/>
          <p:nvPr/>
        </p:nvCxnSpPr>
        <p:spPr>
          <a:xfrm>
            <a:off x="2647507" y="379820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Rectangular Callout 60"/>
          <p:cNvSpPr/>
          <p:nvPr/>
        </p:nvSpPr>
        <p:spPr>
          <a:xfrm>
            <a:off x="1169675" y="2785443"/>
            <a:ext cx="1257116" cy="873427"/>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user can tap any company to unfollow or follow</a:t>
            </a:r>
            <a:endParaRPr lang="en-US" sz="1200" dirty="0"/>
          </a:p>
        </p:txBody>
      </p:sp>
      <p:sp>
        <p:nvSpPr>
          <p:cNvPr id="63" name="Rectangular Callout 62"/>
          <p:cNvSpPr/>
          <p:nvPr/>
        </p:nvSpPr>
        <p:spPr>
          <a:xfrm>
            <a:off x="6753896" y="1927366"/>
            <a:ext cx="1679943" cy="606061"/>
          </a:xfrm>
          <a:prstGeom prst="wedgeRectCallout">
            <a:avLst>
              <a:gd name="adj1" fmla="val -79410"/>
              <a:gd name="adj2" fmla="val 221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clicked go to next slide</a:t>
            </a:r>
            <a:endParaRPr lang="en-US" sz="1200" dirty="0"/>
          </a:p>
        </p:txBody>
      </p:sp>
    </p:spTree>
    <p:extLst>
      <p:ext uri="{BB962C8B-B14F-4D97-AF65-F5344CB8AC3E}">
        <p14:creationId xmlns:p14="http://schemas.microsoft.com/office/powerpoint/2010/main" val="2715843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0072" y="1056904"/>
            <a:ext cx="3823855" cy="4987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[Connect to LinkedIn]</a:t>
            </a:r>
            <a:endParaRPr lang="en-US" sz="1200" dirty="0">
              <a:solidFill>
                <a:schemeClr val="tx1">
                  <a:lumMod val="65000"/>
                  <a:lumOff val="35000"/>
                </a:schemeClr>
              </a:solidFill>
            </a:endParaRPr>
          </a:p>
        </p:txBody>
      </p:sp>
      <p:sp>
        <p:nvSpPr>
          <p:cNvPr id="5" name="Rectangular Callout 4"/>
          <p:cNvSpPr/>
          <p:nvPr/>
        </p:nvSpPr>
        <p:spPr>
          <a:xfrm>
            <a:off x="1169675" y="2388380"/>
            <a:ext cx="1257116" cy="171959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successfully connected, go to next slide and add all imported companies (only those already on GageIn) under Suggested Companies </a:t>
            </a:r>
            <a:endParaRPr lang="en-US" sz="1200" dirty="0"/>
          </a:p>
        </p:txBody>
      </p:sp>
      <p:sp>
        <p:nvSpPr>
          <p:cNvPr id="7"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7530677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57" name="Rounded Rectangle 56"/>
          <p:cNvSpPr/>
          <p:nvPr/>
        </p:nvSpPr>
        <p:spPr>
          <a:xfrm>
            <a:off x="2893325" y="2200725"/>
            <a:ext cx="3316406"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pic>
        <p:nvPicPr>
          <p:cNvPr id="5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2096" y="2243860"/>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2866030" y="2534769"/>
            <a:ext cx="3370997"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83" name="Rectangle 82"/>
          <p:cNvSpPr/>
          <p:nvPr/>
        </p:nvSpPr>
        <p:spPr>
          <a:xfrm>
            <a:off x="2636874" y="2944376"/>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84" name="TextBox 83"/>
          <p:cNvSpPr txBox="1"/>
          <p:nvPr/>
        </p:nvSpPr>
        <p:spPr>
          <a:xfrm>
            <a:off x="2668772" y="3210194"/>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85" name="Straight Connector 84"/>
          <p:cNvCxnSpPr/>
          <p:nvPr/>
        </p:nvCxnSpPr>
        <p:spPr>
          <a:xfrm>
            <a:off x="2647507" y="3497273"/>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3507907"/>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7" name="Straight Connector 86"/>
          <p:cNvCxnSpPr/>
          <p:nvPr/>
        </p:nvCxnSpPr>
        <p:spPr>
          <a:xfrm>
            <a:off x="2647507" y="379498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636874" y="3804185"/>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9" name="TextBox 88"/>
          <p:cNvSpPr txBox="1"/>
          <p:nvPr/>
        </p:nvSpPr>
        <p:spPr>
          <a:xfrm>
            <a:off x="2668772" y="4070003"/>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90" name="Straight Connector 89"/>
          <p:cNvCxnSpPr/>
          <p:nvPr/>
        </p:nvCxnSpPr>
        <p:spPr>
          <a:xfrm>
            <a:off x="2647507" y="435708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668772" y="4367716"/>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2" name="Straight Connector 91"/>
          <p:cNvCxnSpPr/>
          <p:nvPr/>
        </p:nvCxnSpPr>
        <p:spPr>
          <a:xfrm>
            <a:off x="2647507" y="465479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47507" y="4657333"/>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4667967"/>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95" name="Straight Connector 94"/>
          <p:cNvCxnSpPr/>
          <p:nvPr/>
        </p:nvCxnSpPr>
        <p:spPr>
          <a:xfrm>
            <a:off x="2647507" y="495504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647507" y="495758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2668772" y="4968218"/>
            <a:ext cx="3817088" cy="276999"/>
          </a:xfrm>
          <a:prstGeom prst="rect">
            <a:avLst/>
          </a:prstGeom>
          <a:noFill/>
        </p:spPr>
        <p:txBody>
          <a:bodyPr wrap="square" rtlCol="0">
            <a:spAutoFit/>
          </a:bodyPr>
          <a:lstStyle/>
          <a:p>
            <a:r>
              <a:rPr lang="en-US" sz="1200" dirty="0" smtClean="0">
                <a:solidFill>
                  <a:schemeClr val="bg1">
                    <a:lumMod val="65000"/>
                  </a:schemeClr>
                </a:solidFill>
              </a:rPr>
              <a:t>Twitter Inc.</a:t>
            </a:r>
            <a:endParaRPr lang="en-US" sz="1200" dirty="0">
              <a:solidFill>
                <a:schemeClr val="bg1">
                  <a:lumMod val="65000"/>
                </a:schemeClr>
              </a:solidFill>
            </a:endParaRPr>
          </a:p>
        </p:txBody>
      </p:sp>
      <p:cxnSp>
        <p:nvCxnSpPr>
          <p:cNvPr id="98" name="Straight Connector 97"/>
          <p:cNvCxnSpPr/>
          <p:nvPr/>
        </p:nvCxnSpPr>
        <p:spPr>
          <a:xfrm>
            <a:off x="2647507" y="525529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647507" y="525783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668772" y="5268469"/>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101" name="Straight Connector 100"/>
          <p:cNvCxnSpPr/>
          <p:nvPr/>
        </p:nvCxnSpPr>
        <p:spPr>
          <a:xfrm>
            <a:off x="2647507" y="555554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ular Callout 47"/>
          <p:cNvSpPr/>
          <p:nvPr/>
        </p:nvSpPr>
        <p:spPr>
          <a:xfrm>
            <a:off x="1169675" y="1199407"/>
            <a:ext cx="1257116" cy="486886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companies imported from Salesforce and LinkedIn here. Companies must be existing in </a:t>
            </a:r>
            <a:r>
              <a:rPr lang="en-US" sz="1200" dirty="0" err="1" smtClean="0"/>
              <a:t>GageIn</a:t>
            </a:r>
            <a:r>
              <a:rPr lang="en-US" sz="1200" dirty="0" smtClean="0"/>
              <a:t> and de-duplicated. The user can tap any company to </a:t>
            </a:r>
            <a:r>
              <a:rPr lang="en-US" sz="1200" dirty="0"/>
              <a:t>F</a:t>
            </a:r>
            <a:r>
              <a:rPr lang="en-US" sz="1200" dirty="0" smtClean="0"/>
              <a:t>ollow or unfollow. If a company is followed, also add to Followed Companies. Check or uncheck a company both under Followed Companies and Suggested Companies if it is displayed under both</a:t>
            </a:r>
            <a:endParaRPr lang="en-US" sz="1200" dirty="0"/>
          </a:p>
        </p:txBody>
      </p:sp>
      <p:sp>
        <p:nvSpPr>
          <p:cNvPr id="49" name="Rectangular Callout 48"/>
          <p:cNvSpPr/>
          <p:nvPr/>
        </p:nvSpPr>
        <p:spPr>
          <a:xfrm>
            <a:off x="6929207" y="4665505"/>
            <a:ext cx="1257116" cy="1160063"/>
          </a:xfrm>
          <a:prstGeom prst="wedgeRectCallout">
            <a:avLst>
              <a:gd name="adj1" fmla="val -80462"/>
              <a:gd name="adj2" fmla="val -80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a:t>
            </a:r>
            <a:endParaRPr lang="en-US" sz="1200" dirty="0"/>
          </a:p>
        </p:txBody>
      </p:sp>
    </p:spTree>
    <p:extLst>
      <p:ext uri="{BB962C8B-B14F-4D97-AF65-F5344CB8AC3E}">
        <p14:creationId xmlns:p14="http://schemas.microsoft.com/office/powerpoint/2010/main" val="8426780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73" name="Oval 72"/>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636874" y="19071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76" name="TextBox 75"/>
          <p:cNvSpPr txBox="1"/>
          <p:nvPr/>
        </p:nvSpPr>
        <p:spPr>
          <a:xfrm>
            <a:off x="2668772" y="2172946"/>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77" name="Straight Connector 76"/>
          <p:cNvCxnSpPr/>
          <p:nvPr/>
        </p:nvCxnSpPr>
        <p:spPr>
          <a:xfrm>
            <a:off x="2647507" y="246002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668772" y="2470659"/>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9" name="Straight Connector 78"/>
          <p:cNvCxnSpPr/>
          <p:nvPr/>
        </p:nvCxnSpPr>
        <p:spPr>
          <a:xfrm>
            <a:off x="2647507" y="275773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636874" y="365405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1" name="TextBox 80"/>
          <p:cNvSpPr txBox="1"/>
          <p:nvPr/>
        </p:nvSpPr>
        <p:spPr>
          <a:xfrm>
            <a:off x="2668772" y="3919875"/>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82" name="Straight Connector 81"/>
          <p:cNvCxnSpPr/>
          <p:nvPr/>
        </p:nvCxnSpPr>
        <p:spPr>
          <a:xfrm>
            <a:off x="2647507" y="420695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668772" y="421758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4" name="Straight Connector 83"/>
          <p:cNvCxnSpPr/>
          <p:nvPr/>
        </p:nvCxnSpPr>
        <p:spPr>
          <a:xfrm>
            <a:off x="2647507" y="450466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47507" y="450720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4517839"/>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87" name="Straight Connector 86"/>
          <p:cNvCxnSpPr/>
          <p:nvPr/>
        </p:nvCxnSpPr>
        <p:spPr>
          <a:xfrm>
            <a:off x="2647507" y="480491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647507" y="480745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668772" y="4818090"/>
            <a:ext cx="3817088" cy="276999"/>
          </a:xfrm>
          <a:prstGeom prst="rect">
            <a:avLst/>
          </a:prstGeom>
          <a:noFill/>
        </p:spPr>
        <p:txBody>
          <a:bodyPr wrap="square" rtlCol="0">
            <a:spAutoFit/>
          </a:bodyPr>
          <a:lstStyle/>
          <a:p>
            <a:r>
              <a:rPr lang="en-US" sz="1200" dirty="0" smtClean="0"/>
              <a:t>Twitter Inc.</a:t>
            </a:r>
            <a:endParaRPr lang="en-US" sz="1200" dirty="0"/>
          </a:p>
        </p:txBody>
      </p:sp>
      <p:cxnSp>
        <p:nvCxnSpPr>
          <p:cNvPr id="90" name="Straight Connector 89"/>
          <p:cNvCxnSpPr/>
          <p:nvPr/>
        </p:nvCxnSpPr>
        <p:spPr>
          <a:xfrm>
            <a:off x="2647507" y="510516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47507" y="510770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668772" y="5118341"/>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93" name="Straight Connector 92"/>
          <p:cNvCxnSpPr/>
          <p:nvPr/>
        </p:nvCxnSpPr>
        <p:spPr>
          <a:xfrm>
            <a:off x="2647507" y="540542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2773448"/>
            <a:ext cx="3817088" cy="276999"/>
          </a:xfrm>
          <a:prstGeom prst="rect">
            <a:avLst/>
          </a:prstGeom>
          <a:noFill/>
        </p:spPr>
        <p:txBody>
          <a:bodyPr wrap="square" rtlCol="0">
            <a:spAutoFit/>
          </a:bodyPr>
          <a:lstStyle/>
          <a:p>
            <a:r>
              <a:rPr lang="en-US" sz="1200" dirty="0" smtClean="0"/>
              <a:t>Wal-Mart                                                                                    √</a:t>
            </a:r>
            <a:endParaRPr lang="en-US" sz="1200" dirty="0"/>
          </a:p>
        </p:txBody>
      </p:sp>
      <p:cxnSp>
        <p:nvCxnSpPr>
          <p:cNvPr id="95" name="Straight Connector 94"/>
          <p:cNvCxnSpPr/>
          <p:nvPr/>
        </p:nvCxnSpPr>
        <p:spPr>
          <a:xfrm>
            <a:off x="2647507" y="306052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668772" y="3071161"/>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7" name="Straight Connector 96"/>
          <p:cNvCxnSpPr/>
          <p:nvPr/>
        </p:nvCxnSpPr>
        <p:spPr>
          <a:xfrm>
            <a:off x="2647507" y="335824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668772" y="3371412"/>
            <a:ext cx="3817088" cy="276999"/>
          </a:xfrm>
          <a:prstGeom prst="rect">
            <a:avLst/>
          </a:prstGeom>
          <a:noFill/>
        </p:spPr>
        <p:txBody>
          <a:bodyPr wrap="square" rtlCol="0">
            <a:spAutoFit/>
          </a:bodyPr>
          <a:lstStyle/>
          <a:p>
            <a:r>
              <a:rPr lang="en-US" sz="1200" dirty="0" smtClean="0"/>
              <a:t>Amazon                                   		                      √</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5159529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73" name="Oval 72"/>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636874" y="19071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76" name="TextBox 75"/>
          <p:cNvSpPr txBox="1"/>
          <p:nvPr/>
        </p:nvSpPr>
        <p:spPr>
          <a:xfrm>
            <a:off x="2668772" y="2172946"/>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77" name="Straight Connector 76"/>
          <p:cNvCxnSpPr/>
          <p:nvPr/>
        </p:nvCxnSpPr>
        <p:spPr>
          <a:xfrm>
            <a:off x="2647507" y="246002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668772" y="2470659"/>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9" name="Straight Connector 78"/>
          <p:cNvCxnSpPr/>
          <p:nvPr/>
        </p:nvCxnSpPr>
        <p:spPr>
          <a:xfrm>
            <a:off x="2647507" y="275773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636874" y="365405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1" name="TextBox 80"/>
          <p:cNvSpPr txBox="1"/>
          <p:nvPr/>
        </p:nvSpPr>
        <p:spPr>
          <a:xfrm>
            <a:off x="2668772" y="3919875"/>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82" name="Straight Connector 81"/>
          <p:cNvCxnSpPr/>
          <p:nvPr/>
        </p:nvCxnSpPr>
        <p:spPr>
          <a:xfrm>
            <a:off x="2647507" y="420695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668772" y="421758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4" name="Straight Connector 83"/>
          <p:cNvCxnSpPr/>
          <p:nvPr/>
        </p:nvCxnSpPr>
        <p:spPr>
          <a:xfrm>
            <a:off x="2647507" y="450466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47507" y="450720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4517839"/>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87" name="Straight Connector 86"/>
          <p:cNvCxnSpPr/>
          <p:nvPr/>
        </p:nvCxnSpPr>
        <p:spPr>
          <a:xfrm>
            <a:off x="2647507" y="480491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647507" y="480745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668772" y="4818090"/>
            <a:ext cx="3817088" cy="276999"/>
          </a:xfrm>
          <a:prstGeom prst="rect">
            <a:avLst/>
          </a:prstGeom>
          <a:noFill/>
        </p:spPr>
        <p:txBody>
          <a:bodyPr wrap="square" rtlCol="0">
            <a:spAutoFit/>
          </a:bodyPr>
          <a:lstStyle/>
          <a:p>
            <a:r>
              <a:rPr lang="en-US" sz="1200" dirty="0" smtClean="0"/>
              <a:t>Twitter Inc.</a:t>
            </a:r>
            <a:endParaRPr lang="en-US" sz="1200" dirty="0"/>
          </a:p>
        </p:txBody>
      </p:sp>
      <p:cxnSp>
        <p:nvCxnSpPr>
          <p:cNvPr id="90" name="Straight Connector 89"/>
          <p:cNvCxnSpPr/>
          <p:nvPr/>
        </p:nvCxnSpPr>
        <p:spPr>
          <a:xfrm>
            <a:off x="2647507" y="510516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47507" y="510770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668772" y="5118341"/>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93" name="Straight Connector 92"/>
          <p:cNvCxnSpPr/>
          <p:nvPr/>
        </p:nvCxnSpPr>
        <p:spPr>
          <a:xfrm>
            <a:off x="2647507" y="540542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2773448"/>
            <a:ext cx="3817088" cy="276999"/>
          </a:xfrm>
          <a:prstGeom prst="rect">
            <a:avLst/>
          </a:prstGeom>
          <a:noFill/>
        </p:spPr>
        <p:txBody>
          <a:bodyPr wrap="square" rtlCol="0">
            <a:spAutoFit/>
          </a:bodyPr>
          <a:lstStyle/>
          <a:p>
            <a:r>
              <a:rPr lang="en-US" sz="1200" dirty="0" smtClean="0"/>
              <a:t>Wal-Mart                                                                                    √</a:t>
            </a:r>
            <a:endParaRPr lang="en-US" sz="1200" dirty="0"/>
          </a:p>
        </p:txBody>
      </p:sp>
      <p:cxnSp>
        <p:nvCxnSpPr>
          <p:cNvPr id="95" name="Straight Connector 94"/>
          <p:cNvCxnSpPr/>
          <p:nvPr/>
        </p:nvCxnSpPr>
        <p:spPr>
          <a:xfrm>
            <a:off x="2647507" y="306052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668772" y="3071161"/>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7" name="Straight Connector 96"/>
          <p:cNvCxnSpPr/>
          <p:nvPr/>
        </p:nvCxnSpPr>
        <p:spPr>
          <a:xfrm>
            <a:off x="2647507" y="335824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668772" y="3371412"/>
            <a:ext cx="3817088" cy="276999"/>
          </a:xfrm>
          <a:prstGeom prst="rect">
            <a:avLst/>
          </a:prstGeom>
          <a:noFill/>
        </p:spPr>
        <p:txBody>
          <a:bodyPr wrap="square" rtlCol="0">
            <a:spAutoFit/>
          </a:bodyPr>
          <a:lstStyle/>
          <a:p>
            <a:r>
              <a:rPr lang="en-US" sz="1200" dirty="0" smtClean="0"/>
              <a:t>Amazon                                   		                      √</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53" name="Rectangle 52"/>
          <p:cNvSpPr/>
          <p:nvPr/>
        </p:nvSpPr>
        <p:spPr>
          <a:xfrm>
            <a:off x="2620370" y="764275"/>
            <a:ext cx="3875964" cy="5281683"/>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ounded Rectangle 53"/>
          <p:cNvSpPr/>
          <p:nvPr/>
        </p:nvSpPr>
        <p:spPr>
          <a:xfrm>
            <a:off x="2838734" y="2743200"/>
            <a:ext cx="3493827" cy="1501254"/>
          </a:xfrm>
          <a:prstGeom prst="roundRect">
            <a:avLst>
              <a:gd name="adj" fmla="val 7843"/>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lumMod val="65000"/>
                    <a:lumOff val="35000"/>
                  </a:schemeClr>
                </a:solidFill>
              </a:rPr>
              <a:t>You may only follow up to 5 companies with your current plan.</a:t>
            </a:r>
          </a:p>
          <a:p>
            <a:endParaRPr lang="en-US" sz="1200" dirty="0">
              <a:solidFill>
                <a:schemeClr val="tx1">
                  <a:lumMod val="65000"/>
                  <a:lumOff val="35000"/>
                </a:schemeClr>
              </a:solidFill>
            </a:endParaRPr>
          </a:p>
          <a:p>
            <a:endParaRPr lang="en-US" sz="1200" dirty="0">
              <a:solidFill>
                <a:schemeClr val="tx1">
                  <a:lumMod val="65000"/>
                  <a:lumOff val="35000"/>
                </a:schemeClr>
              </a:solidFill>
            </a:endParaRPr>
          </a:p>
        </p:txBody>
      </p:sp>
      <p:sp>
        <p:nvSpPr>
          <p:cNvPr id="55" name="Rounded Rectangle 54"/>
          <p:cNvSpPr/>
          <p:nvPr/>
        </p:nvSpPr>
        <p:spPr>
          <a:xfrm>
            <a:off x="3985146" y="3862316"/>
            <a:ext cx="1105469" cy="2456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OK</a:t>
            </a:r>
            <a:endParaRPr lang="en-US" sz="1200" b="1" dirty="0"/>
          </a:p>
        </p:txBody>
      </p:sp>
      <p:sp>
        <p:nvSpPr>
          <p:cNvPr id="56" name="Rectangular Callout 55"/>
          <p:cNvSpPr/>
          <p:nvPr/>
        </p:nvSpPr>
        <p:spPr>
          <a:xfrm>
            <a:off x="1169675" y="653982"/>
            <a:ext cx="1257116" cy="4779018"/>
          </a:xfrm>
          <a:prstGeom prst="wedgeRectCallout">
            <a:avLst>
              <a:gd name="adj1" fmla="val 81910"/>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In the backend, send an email to the user with a link to the </a:t>
            </a:r>
            <a:r>
              <a:rPr lang="en-US" sz="1200" dirty="0" err="1" smtClean="0"/>
              <a:t>GageIn</a:t>
            </a:r>
            <a:r>
              <a:rPr lang="en-US" sz="1200" dirty="0" smtClean="0"/>
              <a:t> website for upgrade; if the user clicks the link, the upgrade page should be displayed without a need of login!!</a:t>
            </a:r>
          </a:p>
          <a:p>
            <a:endParaRPr lang="en-US" sz="1200" dirty="0"/>
          </a:p>
          <a:p>
            <a:r>
              <a:rPr lang="en-US" sz="1200" dirty="0" smtClean="0"/>
              <a:t>The displayed message should be dependent on the user’s current Plan and similar to what specified in the Payment spec</a:t>
            </a:r>
          </a:p>
          <a:p>
            <a:endParaRPr lang="en-US" sz="1200" dirty="0"/>
          </a:p>
          <a:p>
            <a:r>
              <a:rPr lang="en-US" sz="1200" dirty="0" smtClean="0"/>
              <a:t>Similar process when following people</a:t>
            </a:r>
            <a:endParaRPr lang="en-US" sz="1200" dirty="0"/>
          </a:p>
        </p:txBody>
      </p:sp>
      <p:sp>
        <p:nvSpPr>
          <p:cNvPr id="57" name="Rectangular Callout 56"/>
          <p:cNvSpPr/>
          <p:nvPr/>
        </p:nvSpPr>
        <p:spPr>
          <a:xfrm>
            <a:off x="6832745" y="2458196"/>
            <a:ext cx="1749186" cy="1615044"/>
          </a:xfrm>
          <a:prstGeom prst="wedgeRectCallout">
            <a:avLst>
              <a:gd name="adj1" fmla="val -78079"/>
              <a:gd name="adj2" fmla="val 2629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Change the message to “You may not follow this company with your current plan” if the user is a SOLO (FREE) user and tries to follow a company only available to paid users</a:t>
            </a:r>
            <a:endParaRPr lang="en-US" sz="1200" dirty="0"/>
          </a:p>
        </p:txBody>
      </p:sp>
    </p:spTree>
    <p:extLst>
      <p:ext uri="{BB962C8B-B14F-4D97-AF65-F5344CB8AC3E}">
        <p14:creationId xmlns:p14="http://schemas.microsoft.com/office/powerpoint/2010/main" val="36911948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Configure Filters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612383"/>
            <a:ext cx="3708807" cy="798307"/>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Agent Filters			     </a:t>
            </a:r>
            <a:r>
              <a:rPr lang="en-US" sz="1200" dirty="0" smtClean="0">
                <a:solidFill>
                  <a:schemeClr val="bg1">
                    <a:lumMod val="50000"/>
                  </a:schemeClr>
                </a:solidFill>
              </a:rPr>
              <a:t>              </a:t>
            </a:r>
            <a:r>
              <a:rPr lang="en-US" sz="1200" b="1" dirty="0" smtClean="0">
                <a:solidFill>
                  <a:schemeClr val="tx1"/>
                </a:solidFill>
              </a:rPr>
              <a:t>&gt;</a:t>
            </a:r>
          </a:p>
          <a:p>
            <a:pPr>
              <a:spcBef>
                <a:spcPts val="600"/>
              </a:spcBef>
            </a:pPr>
            <a:r>
              <a:rPr lang="en-US" sz="1200" b="1" dirty="0" smtClean="0">
                <a:solidFill>
                  <a:schemeClr val="tx1"/>
                </a:solidFill>
              </a:rPr>
              <a:t>Category Filters		</a:t>
            </a:r>
            <a:r>
              <a:rPr lang="en-US" sz="1200" dirty="0">
                <a:solidFill>
                  <a:schemeClr val="bg1">
                    <a:lumMod val="50000"/>
                  </a:schemeClr>
                </a:solidFill>
              </a:rPr>
              <a:t> </a:t>
            </a:r>
            <a:r>
              <a:rPr lang="en-US" sz="1200" dirty="0" smtClean="0">
                <a:solidFill>
                  <a:schemeClr val="bg1">
                    <a:lumMod val="50000"/>
                  </a:schemeClr>
                </a:solidFill>
              </a:rPr>
              <a:t>                  </a:t>
            </a:r>
            <a:r>
              <a:rPr lang="en-US" sz="1200" b="1" dirty="0" smtClean="0">
                <a:solidFill>
                  <a:schemeClr val="tx1"/>
                </a:solidFill>
              </a:rPr>
              <a:t>&gt;</a:t>
            </a:r>
          </a:p>
          <a:p>
            <a:pPr>
              <a:spcBef>
                <a:spcPts val="600"/>
              </a:spcBef>
            </a:pPr>
            <a:r>
              <a:rPr lang="en-US" sz="1200" b="1" dirty="0" smtClean="0">
                <a:solidFill>
                  <a:schemeClr val="tx1"/>
                </a:solidFill>
              </a:rPr>
              <a:t>Media Filters			</a:t>
            </a:r>
            <a:r>
              <a:rPr lang="en-US" sz="1200" dirty="0">
                <a:solidFill>
                  <a:schemeClr val="bg1">
                    <a:lumMod val="50000"/>
                  </a:schemeClr>
                </a:solidFill>
              </a:rPr>
              <a:t> </a:t>
            </a:r>
            <a:r>
              <a:rPr lang="en-US" sz="1200" dirty="0" smtClean="0">
                <a:solidFill>
                  <a:schemeClr val="bg1">
                    <a:lumMod val="50000"/>
                  </a:schemeClr>
                </a:solidFill>
              </a:rPr>
              <a:t>                  </a:t>
            </a:r>
            <a:r>
              <a:rPr lang="en-US" sz="1200" b="1" dirty="0" smtClean="0">
                <a:solidFill>
                  <a:schemeClr val="tx1"/>
                </a:solidFill>
              </a:rPr>
              <a:t>&gt;</a:t>
            </a:r>
            <a:endParaRPr lang="en-US" sz="1200" dirty="0">
              <a:solidFill>
                <a:schemeClr val="bg1">
                  <a:lumMod val="50000"/>
                </a:schemeClr>
              </a:solidFill>
            </a:endParaRPr>
          </a:p>
        </p:txBody>
      </p:sp>
      <p:sp>
        <p:nvSpPr>
          <p:cNvPr id="30" name="TextBox 29"/>
          <p:cNvSpPr txBox="1"/>
          <p:nvPr/>
        </p:nvSpPr>
        <p:spPr>
          <a:xfrm>
            <a:off x="2679405" y="1316281"/>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Personalize your company update streams</a:t>
            </a:r>
            <a:endParaRPr lang="en-US" sz="1200" b="1" dirty="0">
              <a:solidFill>
                <a:schemeClr val="tx1">
                  <a:lumMod val="65000"/>
                  <a:lumOff val="35000"/>
                </a:schemeClr>
              </a:solidFill>
            </a:endParaRPr>
          </a:p>
        </p:txBody>
      </p:sp>
      <p:cxnSp>
        <p:nvCxnSpPr>
          <p:cNvPr id="32" name="Straight Connector 31"/>
          <p:cNvCxnSpPr/>
          <p:nvPr/>
        </p:nvCxnSpPr>
        <p:spPr>
          <a:xfrm>
            <a:off x="2713939" y="189037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13939" y="214555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500183" y="1762100"/>
            <a:ext cx="1749186" cy="464021"/>
          </a:xfrm>
          <a:prstGeom prst="wedgeRectCallout">
            <a:avLst>
              <a:gd name="adj1" fmla="val 77938"/>
              <a:gd name="adj2" fmla="val 783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category filters</a:t>
            </a:r>
            <a:endParaRPr lang="en-US" sz="1200" dirty="0"/>
          </a:p>
        </p:txBody>
      </p:sp>
      <p:sp>
        <p:nvSpPr>
          <p:cNvPr id="55" name="Rectangular Callout 54"/>
          <p:cNvSpPr/>
          <p:nvPr/>
        </p:nvSpPr>
        <p:spPr>
          <a:xfrm>
            <a:off x="6832745" y="1407788"/>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agent filters</a:t>
            </a:r>
            <a:endParaRPr lang="en-US" sz="1200" dirty="0"/>
          </a:p>
        </p:txBody>
      </p:sp>
      <p:sp>
        <p:nvSpPr>
          <p:cNvPr id="56" name="Rectangular Callout 55"/>
          <p:cNvSpPr/>
          <p:nvPr/>
        </p:nvSpPr>
        <p:spPr>
          <a:xfrm>
            <a:off x="6832745" y="1940050"/>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media filters</a:t>
            </a:r>
            <a:endParaRPr lang="en-US" sz="1200" dirty="0"/>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TextBox 6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3" name="TextBox 6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4" name="TextBox 6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5" name="TextBox 6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80115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7" name="Rectangle 26"/>
          <p:cNvSpPr/>
          <p:nvPr/>
        </p:nvSpPr>
        <p:spPr>
          <a:xfrm>
            <a:off x="2690038" y="40869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743200" y="469300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38" name="Title 1"/>
          <p:cNvSpPr txBox="1">
            <a:spLocks/>
          </p:cNvSpPr>
          <p:nvPr/>
        </p:nvSpPr>
        <p:spPr>
          <a:xfrm>
            <a:off x="2661312" y="1893906"/>
            <a:ext cx="3835021" cy="959654"/>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itchFamily="18" charset="0"/>
                <a:cs typeface="Times New Roman" pitchFamily="18" charset="0"/>
              </a:rPr>
              <a:t>Take Action at the Perfect Time</a:t>
            </a:r>
          </a:p>
          <a:p>
            <a:endParaRPr lang="en-US" sz="2100" dirty="0" smtClean="0">
              <a:solidFill>
                <a:schemeClr val="tx1">
                  <a:lumMod val="65000"/>
                  <a:lumOff val="35000"/>
                </a:schemeClr>
              </a:solidFill>
              <a:latin typeface="Times New Roman" pitchFamily="18" charset="0"/>
              <a:cs typeface="Times New Roman" pitchFamily="18" charset="0"/>
            </a:endParaRPr>
          </a:p>
          <a:p>
            <a:r>
              <a:rPr lang="en-US" sz="1800" dirty="0" smtClean="0">
                <a:solidFill>
                  <a:schemeClr val="tx1">
                    <a:lumMod val="65000"/>
                    <a:lumOff val="35000"/>
                  </a:schemeClr>
                </a:solidFill>
                <a:latin typeface="Times New Roman" pitchFamily="18" charset="0"/>
                <a:cs typeface="Times New Roman" pitchFamily="18" charset="0"/>
              </a:rPr>
              <a:t>Actionable sales intelligence </a:t>
            </a:r>
          </a:p>
          <a:p>
            <a:r>
              <a:rPr lang="en-US" sz="1800" dirty="0" smtClean="0">
                <a:solidFill>
                  <a:schemeClr val="tx1">
                    <a:lumMod val="65000"/>
                    <a:lumOff val="35000"/>
                  </a:schemeClr>
                </a:solidFill>
                <a:latin typeface="Times New Roman" pitchFamily="18" charset="0"/>
                <a:cs typeface="Times New Roman" pitchFamily="18" charset="0"/>
              </a:rPr>
              <a:t>at your fingertips</a:t>
            </a:r>
          </a:p>
        </p:txBody>
      </p:sp>
      <p:pic>
        <p:nvPicPr>
          <p:cNvPr id="39" name="Picture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2635" y="1337456"/>
            <a:ext cx="1358730" cy="419048"/>
          </a:xfrm>
          <a:prstGeom prst="rect">
            <a:avLst/>
          </a:prstGeom>
        </p:spPr>
      </p:pic>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Oval 4"/>
          <p:cNvSpPr/>
          <p:nvPr/>
        </p:nvSpPr>
        <p:spPr>
          <a:xfrm>
            <a:off x="4067500" y="3804662"/>
            <a:ext cx="1008993" cy="930175"/>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75000"/>
                  </a:schemeClr>
                </a:solidFill>
              </a:rPr>
              <a:t>$</a:t>
            </a:r>
            <a:endParaRPr lang="en-US" sz="4800" b="1" dirty="0">
              <a:solidFill>
                <a:schemeClr val="bg1">
                  <a:lumMod val="75000"/>
                </a:schemeClr>
              </a:solidFill>
            </a:endParaRPr>
          </a:p>
        </p:txBody>
      </p:sp>
      <p:pic>
        <p:nvPicPr>
          <p:cNvPr id="4506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5792" y="3172321"/>
            <a:ext cx="685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9"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5140" y="3167728"/>
            <a:ext cx="663252" cy="647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72" name="Picture 1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4911" y="4655481"/>
            <a:ext cx="627839" cy="614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Oval 29"/>
          <p:cNvSpPr/>
          <p:nvPr/>
        </p:nvSpPr>
        <p:spPr>
          <a:xfrm>
            <a:off x="3297936" y="4666683"/>
            <a:ext cx="646386" cy="599089"/>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075" name="Picture 1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82020" y="4824294"/>
            <a:ext cx="483476" cy="290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Oval 36"/>
          <p:cNvSpPr/>
          <p:nvPr/>
        </p:nvSpPr>
        <p:spPr>
          <a:xfrm>
            <a:off x="4238355"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Oval 42"/>
          <p:cNvSpPr/>
          <p:nvPr/>
        </p:nvSpPr>
        <p:spPr>
          <a:xfrm>
            <a:off x="3986169"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54108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3029805"/>
            <a:ext cx="3708807" cy="3043449"/>
          </a:xfrm>
          <a:prstGeom prst="roundRect">
            <a:avLst>
              <a:gd name="adj" fmla="val 35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Awards &amp; Certifications</a:t>
            </a:r>
          </a:p>
          <a:p>
            <a:pPr>
              <a:spcBef>
                <a:spcPts val="1200"/>
              </a:spcBef>
            </a:pPr>
            <a:r>
              <a:rPr lang="en-US" sz="1200" b="1" dirty="0" smtClean="0">
                <a:solidFill>
                  <a:schemeClr val="tx1"/>
                </a:solidFill>
              </a:rPr>
              <a:t>Business Challenges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Funding Development		</a:t>
            </a:r>
          </a:p>
          <a:p>
            <a:pPr>
              <a:spcBef>
                <a:spcPts val="1200"/>
              </a:spcBef>
            </a:pPr>
            <a:r>
              <a:rPr lang="en-US" sz="1200" b="1" dirty="0" smtClean="0">
                <a:solidFill>
                  <a:schemeClr val="tx1"/>
                </a:solidFill>
              </a:rPr>
              <a:t>Growth &amp; Expansion</a:t>
            </a:r>
          </a:p>
          <a:p>
            <a:pPr>
              <a:spcBef>
                <a:spcPts val="1200"/>
              </a:spcBef>
            </a:pPr>
            <a:r>
              <a:rPr lang="en-US" sz="1200" b="1" dirty="0" smtClean="0">
                <a:solidFill>
                  <a:schemeClr val="tx1"/>
                </a:solidFill>
              </a:rPr>
              <a:t>Hiring &amp; Recruiting</a:t>
            </a:r>
          </a:p>
          <a:p>
            <a:pPr>
              <a:spcBef>
                <a:spcPts val="1200"/>
              </a:spcBef>
            </a:pPr>
            <a:r>
              <a:rPr lang="en-US" sz="1200" b="1" dirty="0" smtClean="0">
                <a:solidFill>
                  <a:schemeClr val="tx1"/>
                </a:solidFill>
              </a:rPr>
              <a:t>Litigations</a:t>
            </a:r>
          </a:p>
          <a:p>
            <a:pPr>
              <a:spcBef>
                <a:spcPts val="1200"/>
              </a:spcBef>
            </a:pPr>
            <a:r>
              <a:rPr lang="en-US" sz="1200" b="1" dirty="0" smtClean="0">
                <a:solidFill>
                  <a:schemeClr val="tx1"/>
                </a:solidFill>
              </a:rPr>
              <a:t>Mergers &amp; Acquisitions</a:t>
            </a:r>
          </a:p>
          <a:p>
            <a:pPr>
              <a:spcBef>
                <a:spcPts val="1200"/>
              </a:spcBef>
            </a:pPr>
            <a:r>
              <a:rPr lang="en-US" sz="1200" b="1" dirty="0" smtClean="0">
                <a:solidFill>
                  <a:schemeClr val="tx1"/>
                </a:solidFill>
              </a:rPr>
              <a:t>New Contracts</a:t>
            </a:r>
          </a:p>
          <a:p>
            <a:pPr>
              <a:spcBef>
                <a:spcPts val="1200"/>
              </a:spcBef>
            </a:pPr>
            <a:r>
              <a:rPr lang="en-US" sz="1200" b="1" dirty="0" smtClean="0">
                <a:solidFill>
                  <a:schemeClr val="tx1"/>
                </a:solidFill>
              </a:rPr>
              <a:t>New Offering		</a:t>
            </a:r>
            <a:endParaRPr lang="en-US" sz="1200" dirty="0">
              <a:solidFill>
                <a:schemeClr val="bg1">
                  <a:lumMod val="50000"/>
                </a:schemeClr>
              </a:solidFill>
            </a:endParaRPr>
          </a:p>
        </p:txBody>
      </p:sp>
      <p:cxnSp>
        <p:nvCxnSpPr>
          <p:cNvPr id="32" name="Straight Connector 31"/>
          <p:cNvCxnSpPr/>
          <p:nvPr/>
        </p:nvCxnSpPr>
        <p:spPr>
          <a:xfrm>
            <a:off x="2713939" y="215281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49272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cxnSp>
        <p:nvCxnSpPr>
          <p:cNvPr id="22" name="Straight Connector 21"/>
          <p:cNvCxnSpPr/>
          <p:nvPr/>
        </p:nvCxnSpPr>
        <p:spPr>
          <a:xfrm>
            <a:off x="2713939" y="3443961"/>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713939" y="376368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410658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443996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13939" y="476655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13939" y="51110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54539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13939" y="578728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ight Brace 2"/>
          <p:cNvSpPr/>
          <p:nvPr/>
        </p:nvSpPr>
        <p:spPr>
          <a:xfrm>
            <a:off x="6605517" y="1787863"/>
            <a:ext cx="103628" cy="4271031"/>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Agent Filters			</a:t>
            </a:r>
            <a:endParaRPr lang="en-US" sz="1200" dirty="0">
              <a:solidFill>
                <a:schemeClr val="bg1">
                  <a:lumMod val="50000"/>
                </a:schemeClr>
              </a:solidFill>
            </a:endParaRPr>
          </a:p>
        </p:txBody>
      </p:sp>
      <p:sp>
        <p:nvSpPr>
          <p:cNvPr id="53" name="Rounded Rectangle 52"/>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54" name="Oval 53"/>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ular Callout 55"/>
          <p:cNvSpPr/>
          <p:nvPr/>
        </p:nvSpPr>
        <p:spPr>
          <a:xfrm>
            <a:off x="6919416" y="3477576"/>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checked) if Notifications is set ON</a:t>
            </a:r>
            <a:endParaRPr lang="en-US" sz="1200" dirty="0"/>
          </a:p>
        </p:txBody>
      </p:sp>
      <p:sp>
        <p:nvSpPr>
          <p:cNvPr id="47" name="Rounded Rectangle 46"/>
          <p:cNvSpPr/>
          <p:nvPr/>
        </p:nvSpPr>
        <p:spPr>
          <a:xfrm>
            <a:off x="6127845" y="225221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8" name="Rounded Rectangle 47"/>
          <p:cNvSpPr/>
          <p:nvPr/>
        </p:nvSpPr>
        <p:spPr>
          <a:xfrm>
            <a:off x="6127845" y="352051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9" name="Rounded Rectangle 48"/>
          <p:cNvSpPr/>
          <p:nvPr/>
        </p:nvSpPr>
        <p:spPr>
          <a:xfrm>
            <a:off x="6127845" y="3857742"/>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6127845" y="4187352"/>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2" name="Rounded Rectangle 51"/>
          <p:cNvSpPr/>
          <p:nvPr/>
        </p:nvSpPr>
        <p:spPr>
          <a:xfrm>
            <a:off x="6127845" y="452759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8" name="Rounded Rectangle 57"/>
          <p:cNvSpPr/>
          <p:nvPr/>
        </p:nvSpPr>
        <p:spPr>
          <a:xfrm>
            <a:off x="6127845" y="486482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9" name="Rounded Rectangle 58"/>
          <p:cNvSpPr/>
          <p:nvPr/>
        </p:nvSpPr>
        <p:spPr>
          <a:xfrm>
            <a:off x="6127845" y="519442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0" name="Rounded Rectangle 59"/>
          <p:cNvSpPr/>
          <p:nvPr/>
        </p:nvSpPr>
        <p:spPr>
          <a:xfrm>
            <a:off x="6127845" y="5534671"/>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1" name="Rounded Rectangle 60"/>
          <p:cNvSpPr/>
          <p:nvPr/>
        </p:nvSpPr>
        <p:spPr>
          <a:xfrm>
            <a:off x="6127845" y="5885545"/>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0" name="Rounded Rectangle 39"/>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Edit</a:t>
            </a:r>
            <a:endParaRPr lang="en-US" sz="1200" b="1" dirty="0">
              <a:solidFill>
                <a:schemeClr val="bg1"/>
              </a:solidFill>
            </a:endParaRPr>
          </a:p>
        </p:txBody>
      </p:sp>
      <p:sp>
        <p:nvSpPr>
          <p:cNvPr id="41" name="Rectangular Callout 40"/>
          <p:cNvSpPr/>
          <p:nvPr/>
        </p:nvSpPr>
        <p:spPr>
          <a:xfrm>
            <a:off x="6892120" y="805216"/>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edit custom agents</a:t>
            </a:r>
            <a:endParaRPr lang="en-US" sz="1200" dirty="0"/>
          </a:p>
        </p:txBody>
      </p:sp>
      <p:sp>
        <p:nvSpPr>
          <p:cNvPr id="42" name="Rectangular Callout 41"/>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ON</a:t>
            </a:r>
            <a:endParaRPr lang="en-US" sz="1200" dirty="0"/>
          </a:p>
        </p:txBody>
      </p:sp>
      <p:sp>
        <p:nvSpPr>
          <p:cNvPr id="43" name="Rounded Rectangle 42"/>
          <p:cNvSpPr/>
          <p:nvPr/>
        </p:nvSpPr>
        <p:spPr>
          <a:xfrm>
            <a:off x="2713939" y="1937983"/>
            <a:ext cx="3708807" cy="805218"/>
          </a:xfrm>
          <a:prstGeom prst="roundRect">
            <a:avLst>
              <a:gd name="adj" fmla="val 35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a:solidFill>
                  <a:schemeClr val="tx1"/>
                </a:solidFill>
              </a:rPr>
              <a:t>Business Social Networking</a:t>
            </a:r>
          </a:p>
          <a:p>
            <a:r>
              <a:rPr lang="en-US" sz="800" dirty="0">
                <a:solidFill>
                  <a:schemeClr val="bg1">
                    <a:lumMod val="50000"/>
                  </a:schemeClr>
                </a:solidFill>
              </a:rPr>
              <a:t>"</a:t>
            </a:r>
            <a:r>
              <a:rPr lang="en-US" sz="1000" dirty="0">
                <a:solidFill>
                  <a:schemeClr val="bg1">
                    <a:lumMod val="50000"/>
                  </a:schemeClr>
                </a:solidFill>
              </a:rPr>
              <a:t>business social networking", "socia...</a:t>
            </a:r>
          </a:p>
          <a:p>
            <a:pPr>
              <a:spcBef>
                <a:spcPts val="100"/>
              </a:spcBef>
            </a:pPr>
            <a:r>
              <a:rPr lang="en-US" sz="1200" b="1" dirty="0">
                <a:solidFill>
                  <a:schemeClr val="tx1"/>
                </a:solidFill>
              </a:rPr>
              <a:t>Cloud Computing</a:t>
            </a:r>
          </a:p>
          <a:p>
            <a:r>
              <a:rPr lang="en-US" sz="1000" dirty="0">
                <a:solidFill>
                  <a:schemeClr val="bg1">
                    <a:lumMod val="50000"/>
                  </a:schemeClr>
                </a:solidFill>
              </a:rPr>
              <a:t>cloud computing, "big data", SaaS, "...</a:t>
            </a:r>
          </a:p>
        </p:txBody>
      </p:sp>
      <p:cxnSp>
        <p:nvCxnSpPr>
          <p:cNvPr id="35" name="Straight Connector 34"/>
          <p:cNvCxnSpPr/>
          <p:nvPr/>
        </p:nvCxnSpPr>
        <p:spPr>
          <a:xfrm>
            <a:off x="2713939" y="2322131"/>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6127845" y="317932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5" name="Rounded Rectangle 44"/>
          <p:cNvSpPr/>
          <p:nvPr/>
        </p:nvSpPr>
        <p:spPr>
          <a:xfrm>
            <a:off x="6127845" y="2067028"/>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6" name="Rounded Rectangle 45"/>
          <p:cNvSpPr/>
          <p:nvPr/>
        </p:nvSpPr>
        <p:spPr>
          <a:xfrm>
            <a:off x="6127845" y="245122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 name="TextBox 5"/>
          <p:cNvSpPr txBox="1"/>
          <p:nvPr/>
        </p:nvSpPr>
        <p:spPr>
          <a:xfrm>
            <a:off x="2715904" y="1678675"/>
            <a:ext cx="2961564" cy="261610"/>
          </a:xfrm>
          <a:prstGeom prst="rect">
            <a:avLst/>
          </a:prstGeom>
          <a:noFill/>
        </p:spPr>
        <p:txBody>
          <a:bodyPr wrap="square" rtlCol="0">
            <a:spAutoFit/>
          </a:bodyPr>
          <a:lstStyle/>
          <a:p>
            <a:r>
              <a:rPr lang="en-US" sz="1100" dirty="0" smtClean="0">
                <a:solidFill>
                  <a:schemeClr val="bg1">
                    <a:lumMod val="50000"/>
                  </a:schemeClr>
                </a:solidFill>
              </a:rPr>
              <a:t>Custom Agents</a:t>
            </a:r>
            <a:endParaRPr lang="en-US" sz="1100" dirty="0">
              <a:solidFill>
                <a:schemeClr val="bg1">
                  <a:lumMod val="50000"/>
                </a:schemeClr>
              </a:solidFill>
            </a:endParaRPr>
          </a:p>
        </p:txBody>
      </p:sp>
      <p:sp>
        <p:nvSpPr>
          <p:cNvPr id="57" name="TextBox 56"/>
          <p:cNvSpPr txBox="1"/>
          <p:nvPr/>
        </p:nvSpPr>
        <p:spPr>
          <a:xfrm>
            <a:off x="2715904" y="2770496"/>
            <a:ext cx="2961564" cy="261610"/>
          </a:xfrm>
          <a:prstGeom prst="rect">
            <a:avLst/>
          </a:prstGeom>
          <a:noFill/>
        </p:spPr>
        <p:txBody>
          <a:bodyPr wrap="square" rtlCol="0">
            <a:spAutoFit/>
          </a:bodyPr>
          <a:lstStyle/>
          <a:p>
            <a:r>
              <a:rPr lang="en-US" sz="1100" dirty="0" smtClean="0">
                <a:solidFill>
                  <a:schemeClr val="bg1">
                    <a:lumMod val="50000"/>
                  </a:schemeClr>
                </a:solidFill>
              </a:rPr>
              <a:t>Predefined Agents</a:t>
            </a:r>
            <a:endParaRPr lang="en-US" sz="1100" dirty="0">
              <a:solidFill>
                <a:schemeClr val="bg1">
                  <a:lumMod val="50000"/>
                </a:schemeClr>
              </a:solidFill>
            </a:endParaRPr>
          </a:p>
        </p:txBody>
      </p:sp>
      <p:sp>
        <p:nvSpPr>
          <p:cNvPr id="62" name="TextBox 6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3" name="TextBox 6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5" name="TextBox 6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6" name="Rectangle 65"/>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 name="TextBox 73"/>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5" name="TextBox 7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6" name="TextBox 7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77" name="TextBox 7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7288462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Agent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40"/>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agents.</a:t>
            </a:r>
            <a:endParaRPr lang="en-US" sz="1050" dirty="0">
              <a:solidFill>
                <a:schemeClr val="bg1">
                  <a:lumMod val="65000"/>
                </a:schemeClr>
              </a:solidFill>
            </a:endParaRPr>
          </a:p>
        </p:txBody>
      </p:sp>
      <p:sp>
        <p:nvSpPr>
          <p:cNvPr id="16" name="TextBox 1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7" name="TextBox 1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Rectangle 18"/>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8" name="TextBox 2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9" name="TextBox 2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0" name="TextBox 2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6727698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5628427"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go back to previous slide</a:t>
            </a:r>
            <a:endParaRPr lang="en-US" sz="1200" dirty="0"/>
          </a:p>
        </p:txBody>
      </p:sp>
      <p:sp>
        <p:nvSpPr>
          <p:cNvPr id="40" name="Rounded Rectangle 39"/>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Rectangular Callout 43"/>
          <p:cNvSpPr/>
          <p:nvPr/>
        </p:nvSpPr>
        <p:spPr>
          <a:xfrm>
            <a:off x="6919416" y="1307488"/>
            <a:ext cx="1749186" cy="759437"/>
          </a:xfrm>
          <a:prstGeom prst="wedgeRectCallout">
            <a:avLst>
              <a:gd name="adj1" fmla="val -57246"/>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 custom agent to change the agent name or keywords (see next slide)</a:t>
            </a:r>
            <a:endParaRPr lang="en-US" sz="1200" dirty="0"/>
          </a:p>
        </p:txBody>
      </p:sp>
      <p:sp>
        <p:nvSpPr>
          <p:cNvPr id="45" name="Right Brace 44"/>
          <p:cNvSpPr/>
          <p:nvPr/>
        </p:nvSpPr>
        <p:spPr>
          <a:xfrm>
            <a:off x="6605516" y="1394793"/>
            <a:ext cx="104041" cy="74532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46" name="Straight Connector 45"/>
          <p:cNvCxnSpPr/>
          <p:nvPr/>
        </p:nvCxnSpPr>
        <p:spPr>
          <a:xfrm>
            <a:off x="2713939" y="22056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28033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 name="Left Brace 5"/>
          <p:cNvSpPr/>
          <p:nvPr/>
        </p:nvSpPr>
        <p:spPr>
          <a:xfrm>
            <a:off x="2447925" y="1428750"/>
            <a:ext cx="85725" cy="781050"/>
          </a:xfrm>
          <a:prstGeom prst="leftBrace">
            <a:avLst/>
          </a:prstGeom>
          <a:noFill/>
          <a:ln>
            <a:solidFill>
              <a:srgbClr val="FF0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4" name="Rectangular Callout 73"/>
          <p:cNvSpPr/>
          <p:nvPr/>
        </p:nvSpPr>
        <p:spPr>
          <a:xfrm>
            <a:off x="470991" y="1545613"/>
            <a:ext cx="1749186" cy="571461"/>
          </a:xfrm>
          <a:prstGeom prst="wedgeRectCallout">
            <a:avLst>
              <a:gd name="adj1" fmla="val 60374"/>
              <a:gd name="adj2" fmla="val 10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any custom agent to remove it from agent list</a:t>
            </a:r>
            <a:endParaRPr lang="en-US" sz="1200" dirty="0"/>
          </a:p>
        </p:txBody>
      </p:sp>
      <p:sp>
        <p:nvSpPr>
          <p:cNvPr id="75" name="Rectangular Callout 74"/>
          <p:cNvSpPr/>
          <p:nvPr/>
        </p:nvSpPr>
        <p:spPr>
          <a:xfrm>
            <a:off x="6876886" y="2232521"/>
            <a:ext cx="1749186" cy="759437"/>
          </a:xfrm>
          <a:prstGeom prst="wedgeRectCallout">
            <a:avLst>
              <a:gd name="adj1" fmla="val -72861"/>
              <a:gd name="adj2" fmla="val -2339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add a custom agent name or keywords (see slide #44)</a:t>
            </a:r>
            <a:endParaRPr lang="en-US" sz="1200" dirty="0"/>
          </a:p>
        </p:txBody>
      </p:sp>
      <p:sp>
        <p:nvSpPr>
          <p:cNvPr id="2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Edit</a:t>
            </a:r>
            <a:endParaRPr lang="en-US" sz="3200" b="1" dirty="0">
              <a:latin typeface="Times New Roman" pitchFamily="18" charset="0"/>
              <a:cs typeface="Times New Roman" pitchFamily="18" charset="0"/>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1" name="TextBox 3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1" name="TextBox 5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2" name="TextBox 5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9878202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Edit Custom Agent</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13939" y="2123786"/>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198442"/>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626242" y="1310185"/>
            <a:ext cx="3870251" cy="4739740"/>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2634018" y="1310185"/>
            <a:ext cx="3848669" cy="2411145"/>
          </a:xfrm>
          <a:prstGeom prst="roundRect">
            <a:avLst>
              <a:gd name="adj" fmla="val 452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296093" y="1414130"/>
            <a:ext cx="2615609" cy="276999"/>
          </a:xfrm>
          <a:prstGeom prst="rect">
            <a:avLst/>
          </a:prstGeom>
          <a:noFill/>
        </p:spPr>
        <p:txBody>
          <a:bodyPr wrap="square" rtlCol="0">
            <a:spAutoFit/>
          </a:bodyPr>
          <a:lstStyle/>
          <a:p>
            <a:pPr algn="ctr"/>
            <a:r>
              <a:rPr lang="en-US" sz="1200" b="1" dirty="0" smtClean="0">
                <a:solidFill>
                  <a:schemeClr val="tx1">
                    <a:lumMod val="65000"/>
                    <a:lumOff val="35000"/>
                  </a:schemeClr>
                </a:solidFill>
              </a:rPr>
              <a:t> Name</a:t>
            </a:r>
            <a:endParaRPr lang="en-US" sz="1200" b="1" dirty="0">
              <a:solidFill>
                <a:schemeClr val="tx1">
                  <a:lumMod val="65000"/>
                  <a:lumOff val="35000"/>
                </a:schemeClr>
              </a:solidFill>
            </a:endParaRPr>
          </a:p>
        </p:txBody>
      </p:sp>
      <p:sp>
        <p:nvSpPr>
          <p:cNvPr id="7" name="Rectangle 6"/>
          <p:cNvSpPr/>
          <p:nvPr/>
        </p:nvSpPr>
        <p:spPr>
          <a:xfrm>
            <a:off x="3030279" y="1711840"/>
            <a:ext cx="3083442" cy="308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Business Social Networking</a:t>
            </a:r>
            <a:endParaRPr lang="en-US" sz="1200" dirty="0">
              <a:solidFill>
                <a:schemeClr val="tx1">
                  <a:lumMod val="65000"/>
                  <a:lumOff val="35000"/>
                </a:schemeClr>
              </a:solidFill>
            </a:endParaRPr>
          </a:p>
        </p:txBody>
      </p:sp>
      <p:sp>
        <p:nvSpPr>
          <p:cNvPr id="30" name="TextBox 29"/>
          <p:cNvSpPr txBox="1"/>
          <p:nvPr/>
        </p:nvSpPr>
        <p:spPr>
          <a:xfrm>
            <a:off x="3296093" y="2076521"/>
            <a:ext cx="2615609" cy="276999"/>
          </a:xfrm>
          <a:prstGeom prst="rect">
            <a:avLst/>
          </a:prstGeom>
          <a:noFill/>
        </p:spPr>
        <p:txBody>
          <a:bodyPr wrap="square" rtlCol="0">
            <a:spAutoFit/>
          </a:bodyPr>
          <a:lstStyle/>
          <a:p>
            <a:pPr algn="ctr"/>
            <a:r>
              <a:rPr lang="en-US" sz="1200" b="1" dirty="0" smtClean="0">
                <a:solidFill>
                  <a:schemeClr val="tx1">
                    <a:lumMod val="65000"/>
                    <a:lumOff val="35000"/>
                  </a:schemeClr>
                </a:solidFill>
              </a:rPr>
              <a:t>Keywords</a:t>
            </a:r>
            <a:endParaRPr lang="en-US" sz="1200" b="1" dirty="0">
              <a:solidFill>
                <a:schemeClr val="tx1">
                  <a:lumMod val="65000"/>
                  <a:lumOff val="35000"/>
                </a:schemeClr>
              </a:solidFill>
            </a:endParaRPr>
          </a:p>
        </p:txBody>
      </p:sp>
      <p:sp>
        <p:nvSpPr>
          <p:cNvPr id="31" name="Rectangle 30"/>
          <p:cNvSpPr/>
          <p:nvPr/>
        </p:nvSpPr>
        <p:spPr>
          <a:xfrm>
            <a:off x="3030279" y="2374230"/>
            <a:ext cx="3083442" cy="701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“business social networking”, “social business”, “enterprise social network” </a:t>
            </a:r>
            <a:endParaRPr lang="en-US" sz="1200" dirty="0">
              <a:solidFill>
                <a:schemeClr val="tx1">
                  <a:lumMod val="65000"/>
                  <a:lumOff val="35000"/>
                </a:schemeClr>
              </a:solidFill>
            </a:endParaRPr>
          </a:p>
        </p:txBody>
      </p:sp>
      <p:sp>
        <p:nvSpPr>
          <p:cNvPr id="33" name="Rounded Rectangle 32"/>
          <p:cNvSpPr/>
          <p:nvPr/>
        </p:nvSpPr>
        <p:spPr>
          <a:xfrm>
            <a:off x="3043451" y="3274828"/>
            <a:ext cx="3111689" cy="340242"/>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3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Edit Custom Agent</a:t>
            </a:r>
            <a:endParaRPr lang="en-US" sz="3200" b="1" dirty="0">
              <a:latin typeface="Times New Roman" pitchFamily="18" charset="0"/>
              <a:cs typeface="Times New Roman" pitchFamily="18" charset="0"/>
            </a:endParaRPr>
          </a:p>
        </p:txBody>
      </p:sp>
      <p:sp>
        <p:nvSpPr>
          <p:cNvPr id="34" name="Rounded Rectangle 33"/>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5" name="Rectangle 34"/>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15924409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Custom Agent</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13939" y="22056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28033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626242" y="1296536"/>
            <a:ext cx="3870251" cy="4753389"/>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2620370" y="1371535"/>
            <a:ext cx="3875964" cy="2317963"/>
          </a:xfrm>
          <a:prstGeom prst="roundRect">
            <a:avLst>
              <a:gd name="adj" fmla="val 17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4"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Add Custom Agent</a:t>
            </a:r>
            <a:endParaRPr lang="en-US" sz="3200" b="1" dirty="0">
              <a:latin typeface="Times New Roman" pitchFamily="18" charset="0"/>
              <a:cs typeface="Times New Roman" pitchFamily="18" charset="0"/>
            </a:endParaRPr>
          </a:p>
        </p:txBody>
      </p:sp>
      <p:sp>
        <p:nvSpPr>
          <p:cNvPr id="35" name="Rectangle 34"/>
          <p:cNvSpPr/>
          <p:nvPr/>
        </p:nvSpPr>
        <p:spPr>
          <a:xfrm>
            <a:off x="3030279" y="1589008"/>
            <a:ext cx="3083442" cy="30834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Name</a:t>
            </a:r>
            <a:endParaRPr lang="en-US" sz="1200" dirty="0">
              <a:solidFill>
                <a:schemeClr val="bg1">
                  <a:lumMod val="75000"/>
                </a:schemeClr>
              </a:solidFill>
            </a:endParaRPr>
          </a:p>
        </p:txBody>
      </p:sp>
      <p:sp>
        <p:nvSpPr>
          <p:cNvPr id="36" name="Rectangle 35"/>
          <p:cNvSpPr/>
          <p:nvPr/>
        </p:nvSpPr>
        <p:spPr>
          <a:xfrm>
            <a:off x="3030279" y="1894318"/>
            <a:ext cx="3083442" cy="289321"/>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75000"/>
                  </a:schemeClr>
                </a:solidFill>
              </a:rPr>
              <a:t> Keywords</a:t>
            </a:r>
            <a:endParaRPr lang="en-US" sz="1200" dirty="0">
              <a:solidFill>
                <a:schemeClr val="tx1">
                  <a:lumMod val="65000"/>
                  <a:lumOff val="35000"/>
                </a:schemeClr>
              </a:solidFill>
            </a:endParaRPr>
          </a:p>
        </p:txBody>
      </p:sp>
      <p:sp>
        <p:nvSpPr>
          <p:cNvPr id="37" name="Rounded Rectangle 36"/>
          <p:cNvSpPr/>
          <p:nvPr/>
        </p:nvSpPr>
        <p:spPr>
          <a:xfrm>
            <a:off x="3029803" y="3289105"/>
            <a:ext cx="3098042" cy="286607"/>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a:t>
            </a:r>
            <a:endParaRPr lang="en-US" sz="1200" b="1" dirty="0"/>
          </a:p>
        </p:txBody>
      </p:sp>
      <p:sp>
        <p:nvSpPr>
          <p:cNvPr id="38" name="Rectangle 37"/>
          <p:cNvSpPr/>
          <p:nvPr/>
        </p:nvSpPr>
        <p:spPr>
          <a:xfrm>
            <a:off x="2988860" y="2199008"/>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32" name="Rectangle 31"/>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26842061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Category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Category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Category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39"/>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ular Callout 60"/>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categories.</a:t>
            </a:r>
            <a:endParaRPr lang="en-US" sz="1050" dirty="0">
              <a:solidFill>
                <a:schemeClr val="bg1">
                  <a:lumMod val="65000"/>
                </a:schemeClr>
              </a:solidFill>
            </a:endParaRPr>
          </a:p>
        </p:txBody>
      </p:sp>
      <p:sp>
        <p:nvSpPr>
          <p:cNvPr id="17" name="TextBox 1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9" name="TextBox 2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0" name="TextBox 2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1" name="TextBox 3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9000423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Category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Category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57417"/>
            <a:ext cx="3708807" cy="82022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External source updates</a:t>
            </a:r>
          </a:p>
          <a:p>
            <a:r>
              <a:rPr lang="en-US" sz="1000" dirty="0" smtClean="0">
                <a:solidFill>
                  <a:schemeClr val="bg1">
                    <a:lumMod val="50000"/>
                  </a:schemeClr>
                </a:solidFill>
              </a:rPr>
              <a:t>Media coverage</a:t>
            </a:r>
            <a:endParaRPr lang="en-US" sz="1000" dirty="0">
              <a:solidFill>
                <a:schemeClr val="bg1">
                  <a:lumMod val="50000"/>
                </a:schemeClr>
              </a:solidFill>
            </a:endParaRPr>
          </a:p>
          <a:p>
            <a:pPr>
              <a:spcBef>
                <a:spcPts val="100"/>
              </a:spcBef>
            </a:pPr>
            <a:r>
              <a:rPr lang="en-US" sz="1200" b="1" dirty="0" smtClean="0">
                <a:solidFill>
                  <a:schemeClr val="tx1"/>
                </a:solidFill>
              </a:rPr>
              <a:t>Company created updates</a:t>
            </a:r>
          </a:p>
          <a:p>
            <a:r>
              <a:rPr lang="en-US" sz="1000" dirty="0" smtClean="0">
                <a:solidFill>
                  <a:schemeClr val="bg1">
                    <a:lumMod val="50000"/>
                  </a:schemeClr>
                </a:solidFill>
              </a:rPr>
              <a:t>Company blogs, press releases, SEC filings, YouTube videos…</a:t>
            </a:r>
            <a:endParaRPr lang="en-US" sz="1000" dirty="0">
              <a:solidFill>
                <a:schemeClr val="bg1">
                  <a:lumMod val="50000"/>
                </a:schemeClr>
              </a:solidFill>
            </a:endParaRPr>
          </a:p>
          <a:p>
            <a:pPr>
              <a:spcBef>
                <a:spcPts val="700"/>
              </a:spcBef>
            </a:pPr>
            <a:r>
              <a:rPr lang="en-US" sz="1200" b="1" dirty="0" smtClean="0">
                <a:solidFill>
                  <a:schemeClr val="tx1"/>
                </a:solidFill>
              </a:rPr>
              <a:t>			</a:t>
            </a:r>
            <a:endParaRPr lang="en-US" sz="1200" dirty="0">
              <a:solidFill>
                <a:schemeClr val="bg1">
                  <a:lumMod val="50000"/>
                </a:schemeClr>
              </a:solidFill>
            </a:endParaRPr>
          </a:p>
        </p:txBody>
      </p:sp>
      <p:cxnSp>
        <p:nvCxnSpPr>
          <p:cNvPr id="32" name="Straight Connector 31"/>
          <p:cNvCxnSpPr/>
          <p:nvPr/>
        </p:nvCxnSpPr>
        <p:spPr>
          <a:xfrm>
            <a:off x="2713939" y="216786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3" name="Right Brace 2"/>
          <p:cNvSpPr/>
          <p:nvPr/>
        </p:nvSpPr>
        <p:spPr>
          <a:xfrm>
            <a:off x="6605516" y="1760728"/>
            <a:ext cx="104041" cy="80503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ounded Rectangle 3"/>
          <p:cNvSpPr/>
          <p:nvPr/>
        </p:nvSpPr>
        <p:spPr>
          <a:xfrm>
            <a:off x="6127845" y="18913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8" name="Rounded Rectangle 17"/>
          <p:cNvSpPr/>
          <p:nvPr/>
        </p:nvSpPr>
        <p:spPr>
          <a:xfrm>
            <a:off x="6127845" y="22817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Category Filters			</a:t>
            </a:r>
            <a:endParaRPr lang="en-US" sz="1200" dirty="0">
              <a:solidFill>
                <a:schemeClr val="bg1">
                  <a:lumMod val="50000"/>
                </a:schemeClr>
              </a:solidFill>
            </a:endParaRPr>
          </a:p>
        </p:txBody>
      </p:sp>
      <p:sp>
        <p:nvSpPr>
          <p:cNvPr id="52" name="Rounded Rectangle 51"/>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53" name="Oval 52"/>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ular Callout 53"/>
          <p:cNvSpPr/>
          <p:nvPr/>
        </p:nvSpPr>
        <p:spPr>
          <a:xfrm>
            <a:off x="6919416" y="1723131"/>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checked) if Notifications is set ON</a:t>
            </a:r>
            <a:endParaRPr lang="en-US" sz="1200" dirty="0"/>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Rectangle 2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4" name="TextBox 3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5" name="TextBox 3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6" name="TextBox 3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4308319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39"/>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ular Callout 60"/>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sources.</a:t>
            </a:r>
            <a:endParaRPr lang="en-US" sz="1050" dirty="0">
              <a:solidFill>
                <a:schemeClr val="bg1">
                  <a:lumMod val="65000"/>
                </a:schemeClr>
              </a:solidFill>
            </a:endParaRPr>
          </a:p>
        </p:txBody>
      </p:sp>
      <p:sp>
        <p:nvSpPr>
          <p:cNvPr id="17" name="TextBox 1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9" name="TextBox 2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0" name="TextBox 2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1" name="TextBox 3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9017309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68050"/>
            <a:ext cx="3708807" cy="467331"/>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Add a source</a:t>
            </a:r>
          </a:p>
          <a:p>
            <a:pPr>
              <a:spcBef>
                <a:spcPts val="1200"/>
              </a:spcBef>
            </a:pPr>
            <a:r>
              <a:rPr lang="en-US" sz="1200" b="1" dirty="0" smtClean="0">
                <a:solidFill>
                  <a:schemeClr val="tx1"/>
                </a:solidFill>
              </a:rPr>
              <a:t>     </a:t>
            </a:r>
          </a:p>
        </p:txBody>
      </p: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6" name="Oval 5"/>
          <p:cNvSpPr/>
          <p:nvPr/>
        </p:nvSpPr>
        <p:spPr>
          <a:xfrm>
            <a:off x="2784143" y="1921483"/>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19" name="Rectangular Callout 18"/>
          <p:cNvSpPr/>
          <p:nvPr/>
        </p:nvSpPr>
        <p:spPr>
          <a:xfrm>
            <a:off x="6919416" y="1901986"/>
            <a:ext cx="1749186" cy="469079"/>
          </a:xfrm>
          <a:prstGeom prst="wedgeRectCallout">
            <a:avLst>
              <a:gd name="adj1" fmla="val -76930"/>
              <a:gd name="adj2" fmla="val -285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add a source to filters</a:t>
            </a:r>
            <a:endParaRPr lang="en-US" sz="1200" dirty="0"/>
          </a:p>
        </p:txBody>
      </p:sp>
      <p:sp>
        <p:nvSpPr>
          <p:cNvPr id="22" name="Rounded Rectangle 21"/>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23" name="Rounded Rectangle 22"/>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24" name="Oval 23"/>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Rectangle 20"/>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4" name="TextBox 3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5" name="TextBox 3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6" name="TextBox 3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0189794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A Source</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8" y="1085871"/>
            <a:ext cx="658375"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Cancel</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16" name="Rectangular Callout 15"/>
          <p:cNvSpPr/>
          <p:nvPr/>
        </p:nvSpPr>
        <p:spPr>
          <a:xfrm>
            <a:off x="6919416" y="1275902"/>
            <a:ext cx="1749186" cy="268105"/>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Type source name</a:t>
            </a:r>
            <a:endParaRPr lang="en-US" sz="1200" dirty="0"/>
          </a:p>
        </p:txBody>
      </p:sp>
      <p:sp>
        <p:nvSpPr>
          <p:cNvPr id="22" name="Rounded Rectangle 21"/>
          <p:cNvSpPr/>
          <p:nvPr/>
        </p:nvSpPr>
        <p:spPr>
          <a:xfrm>
            <a:off x="2695575" y="1371463"/>
            <a:ext cx="3739344" cy="200481"/>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50000"/>
                  </a:schemeClr>
                </a:solidFill>
              </a:rPr>
              <a:t>Source</a:t>
            </a:r>
            <a:endParaRPr lang="en-US" sz="1200" dirty="0">
              <a:solidFill>
                <a:schemeClr val="bg1">
                  <a:lumMod val="50000"/>
                </a:schemeClr>
              </a:solidFill>
            </a:endParaRPr>
          </a:p>
        </p:txBody>
      </p:sp>
      <p:sp>
        <p:nvSpPr>
          <p:cNvPr id="12" name="Rectangle 11"/>
          <p:cNvSpPr/>
          <p:nvPr/>
        </p:nvSpPr>
        <p:spPr>
          <a:xfrm>
            <a:off x="2626241" y="1625907"/>
            <a:ext cx="3859619" cy="2870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65000"/>
                    <a:lumOff val="35000"/>
                  </a:schemeClr>
                </a:solidFill>
              </a:rPr>
              <a:t>Suggested Sources</a:t>
            </a:r>
            <a:endParaRPr lang="en-US" sz="1200" b="1" dirty="0">
              <a:solidFill>
                <a:schemeClr val="tx1">
                  <a:lumMod val="65000"/>
                  <a:lumOff val="35000"/>
                </a:schemeClr>
              </a:solidFill>
            </a:endParaRPr>
          </a:p>
        </p:txBody>
      </p:sp>
      <p:sp>
        <p:nvSpPr>
          <p:cNvPr id="14" name="TextBox 13"/>
          <p:cNvSpPr txBox="1"/>
          <p:nvPr/>
        </p:nvSpPr>
        <p:spPr>
          <a:xfrm>
            <a:off x="2657475" y="1930264"/>
            <a:ext cx="3807120" cy="3170099"/>
          </a:xfrm>
          <a:prstGeom prst="rect">
            <a:avLst/>
          </a:prstGeom>
          <a:noFill/>
        </p:spPr>
        <p:txBody>
          <a:bodyPr wrap="square" rtlCol="0">
            <a:spAutoFit/>
          </a:bodyPr>
          <a:lstStyle/>
          <a:p>
            <a:endParaRPr lang="en-US" sz="600" dirty="0" smtClean="0">
              <a:solidFill>
                <a:schemeClr val="tx1">
                  <a:lumMod val="65000"/>
                  <a:lumOff val="35000"/>
                </a:schemeClr>
              </a:solidFill>
            </a:endParaRPr>
          </a:p>
          <a:p>
            <a:r>
              <a:rPr lang="en-US" sz="1200" dirty="0" smtClean="0">
                <a:solidFill>
                  <a:schemeClr val="tx1">
                    <a:lumMod val="65000"/>
                    <a:lumOff val="35000"/>
                  </a:schemeClr>
                </a:solidFill>
              </a:rPr>
              <a:t>Business Week</a:t>
            </a:r>
          </a:p>
          <a:p>
            <a:pPr>
              <a:spcBef>
                <a:spcPts val="1200"/>
              </a:spcBef>
            </a:pPr>
            <a:r>
              <a:rPr lang="en-US" sz="1200" dirty="0" smtClean="0">
                <a:solidFill>
                  <a:schemeClr val="tx1">
                    <a:lumMod val="65000"/>
                    <a:lumOff val="35000"/>
                  </a:schemeClr>
                </a:solidFill>
              </a:rPr>
              <a:t>Financial Times</a:t>
            </a:r>
          </a:p>
          <a:p>
            <a:pPr>
              <a:spcBef>
                <a:spcPts val="1200"/>
              </a:spcBef>
            </a:pPr>
            <a:r>
              <a:rPr lang="en-US" sz="1200" dirty="0" smtClean="0">
                <a:solidFill>
                  <a:schemeClr val="tx1">
                    <a:lumMod val="65000"/>
                    <a:lumOff val="35000"/>
                  </a:schemeClr>
                </a:solidFill>
              </a:rPr>
              <a:t>Wall Street Journal</a:t>
            </a:r>
          </a:p>
          <a:p>
            <a:pPr>
              <a:spcBef>
                <a:spcPts val="1200"/>
              </a:spcBef>
            </a:pPr>
            <a:r>
              <a:rPr lang="en-US" sz="1200" dirty="0" smtClean="0">
                <a:solidFill>
                  <a:schemeClr val="tx1">
                    <a:lumMod val="65000"/>
                    <a:lumOff val="35000"/>
                  </a:schemeClr>
                </a:solidFill>
              </a:rPr>
              <a:t>New York Times</a:t>
            </a:r>
          </a:p>
          <a:p>
            <a:pPr>
              <a:spcBef>
                <a:spcPts val="1200"/>
              </a:spcBef>
            </a:pPr>
            <a:r>
              <a:rPr lang="en-US" sz="1200" dirty="0" smtClean="0">
                <a:solidFill>
                  <a:schemeClr val="tx1">
                    <a:lumMod val="65000"/>
                    <a:lumOff val="35000"/>
                  </a:schemeClr>
                </a:solidFill>
              </a:rPr>
              <a:t>Times Online</a:t>
            </a:r>
          </a:p>
          <a:p>
            <a:pPr>
              <a:spcBef>
                <a:spcPts val="1200"/>
              </a:spcBef>
            </a:pPr>
            <a:r>
              <a:rPr lang="en-US" sz="1200" dirty="0" smtClean="0">
                <a:solidFill>
                  <a:schemeClr val="tx1">
                    <a:lumMod val="65000"/>
                    <a:lumOff val="35000"/>
                  </a:schemeClr>
                </a:solidFill>
              </a:rPr>
              <a:t>Washington Post</a:t>
            </a:r>
          </a:p>
          <a:p>
            <a:pPr>
              <a:spcBef>
                <a:spcPts val="1200"/>
              </a:spcBef>
            </a:pPr>
            <a:r>
              <a:rPr lang="en-US" sz="1200" dirty="0" smtClean="0">
                <a:solidFill>
                  <a:schemeClr val="tx1">
                    <a:lumMod val="65000"/>
                    <a:lumOff val="35000"/>
                  </a:schemeClr>
                </a:solidFill>
              </a:rPr>
              <a:t>USA Today</a:t>
            </a:r>
          </a:p>
          <a:p>
            <a:pPr>
              <a:spcBef>
                <a:spcPts val="1200"/>
              </a:spcBef>
            </a:pPr>
            <a:r>
              <a:rPr lang="en-US" sz="1200" dirty="0" smtClean="0">
                <a:solidFill>
                  <a:schemeClr val="tx1">
                    <a:lumMod val="65000"/>
                    <a:lumOff val="35000"/>
                  </a:schemeClr>
                </a:solidFill>
              </a:rPr>
              <a:t>Reuters</a:t>
            </a:r>
          </a:p>
          <a:p>
            <a:pPr>
              <a:spcBef>
                <a:spcPts val="1200"/>
              </a:spcBef>
            </a:pPr>
            <a:r>
              <a:rPr lang="en-US" sz="1200" dirty="0" smtClean="0">
                <a:solidFill>
                  <a:schemeClr val="tx1">
                    <a:lumMod val="65000"/>
                    <a:lumOff val="35000"/>
                  </a:schemeClr>
                </a:solidFill>
              </a:rPr>
              <a:t>USA TODAY</a:t>
            </a:r>
            <a:endParaRPr lang="en-US" sz="1200" dirty="0">
              <a:solidFill>
                <a:schemeClr val="tx1">
                  <a:lumMod val="65000"/>
                  <a:lumOff val="35000"/>
                </a:schemeClr>
              </a:solidFill>
            </a:endParaRPr>
          </a:p>
        </p:txBody>
      </p:sp>
      <p:sp>
        <p:nvSpPr>
          <p:cNvPr id="3" name="Rounded Rectangle 2"/>
          <p:cNvSpPr/>
          <p:nvPr/>
        </p:nvSpPr>
        <p:spPr>
          <a:xfrm>
            <a:off x="6170212" y="205740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6" name="Rounded Rectangle 25"/>
          <p:cNvSpPr/>
          <p:nvPr/>
        </p:nvSpPr>
        <p:spPr>
          <a:xfrm>
            <a:off x="6170212" y="238920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7" name="Rounded Rectangle 26"/>
          <p:cNvSpPr/>
          <p:nvPr/>
        </p:nvSpPr>
        <p:spPr>
          <a:xfrm>
            <a:off x="6170212" y="274121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8" name="Rounded Rectangle 27"/>
          <p:cNvSpPr/>
          <p:nvPr/>
        </p:nvSpPr>
        <p:spPr>
          <a:xfrm>
            <a:off x="6170212" y="305711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9" name="Rounded Rectangle 28"/>
          <p:cNvSpPr/>
          <p:nvPr/>
        </p:nvSpPr>
        <p:spPr>
          <a:xfrm>
            <a:off x="6170212" y="339322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0" name="Rounded Rectangle 29"/>
          <p:cNvSpPr/>
          <p:nvPr/>
        </p:nvSpPr>
        <p:spPr>
          <a:xfrm>
            <a:off x="6170212" y="372502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1" name="Rounded Rectangle 30"/>
          <p:cNvSpPr/>
          <p:nvPr/>
        </p:nvSpPr>
        <p:spPr>
          <a:xfrm>
            <a:off x="6170212" y="407703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2" name="Rounded Rectangle 31"/>
          <p:cNvSpPr/>
          <p:nvPr/>
        </p:nvSpPr>
        <p:spPr>
          <a:xfrm>
            <a:off x="6170212" y="439293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3" name="Rounded Rectangle 32"/>
          <p:cNvSpPr/>
          <p:nvPr/>
        </p:nvSpPr>
        <p:spPr>
          <a:xfrm>
            <a:off x="6170212" y="4726885"/>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cxnSp>
        <p:nvCxnSpPr>
          <p:cNvPr id="34" name="Straight Connector 33"/>
          <p:cNvCxnSpPr/>
          <p:nvPr/>
        </p:nvCxnSpPr>
        <p:spPr>
          <a:xfrm>
            <a:off x="2647666" y="2329897"/>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647666" y="266385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47666" y="2997806"/>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647666" y="3331761"/>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647666" y="3657764"/>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647666" y="3991719"/>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647666" y="4325673"/>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647666" y="4659628"/>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647666" y="5001534"/>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Rectangular Callout 43"/>
          <p:cNvSpPr/>
          <p:nvPr/>
        </p:nvSpPr>
        <p:spPr>
          <a:xfrm>
            <a:off x="6919416" y="2819400"/>
            <a:ext cx="1749186" cy="1209756"/>
          </a:xfrm>
          <a:prstGeom prst="wedgeRectCallout">
            <a:avLst>
              <a:gd name="adj1" fmla="val -57246"/>
              <a:gd name="adj2" fmla="val 7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Show suggested sources when the user has not typed anything yet</a:t>
            </a:r>
          </a:p>
          <a:p>
            <a:endParaRPr lang="en-US" sz="1200" dirty="0"/>
          </a:p>
          <a:p>
            <a:r>
              <a:rPr lang="en-US" sz="1200" dirty="0" smtClean="0"/>
              <a:t>Tap </a:t>
            </a:r>
            <a:r>
              <a:rPr lang="en-US" sz="1200" dirty="0"/>
              <a:t>a</a:t>
            </a:r>
            <a:r>
              <a:rPr lang="en-US" sz="1200" dirty="0" smtClean="0"/>
              <a:t> line to add the corresponding resource</a:t>
            </a:r>
            <a:endParaRPr lang="en-US" sz="1200" dirty="0"/>
          </a:p>
        </p:txBody>
      </p:sp>
      <p:sp>
        <p:nvSpPr>
          <p:cNvPr id="45" name="Right Brace 44"/>
          <p:cNvSpPr/>
          <p:nvPr/>
        </p:nvSpPr>
        <p:spPr>
          <a:xfrm>
            <a:off x="6605516" y="2038490"/>
            <a:ext cx="104041" cy="2943128"/>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TextBox 4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9" name="TextBox 4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1" name="TextBox 5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2" name="Rectangle 5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extBox 5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1" name="TextBox 6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2" name="TextBox 6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3" name="TextBox 6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082453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Find New Customers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Supercharge your pipeline by finding</a:t>
            </a:r>
          </a:p>
          <a:p>
            <a:r>
              <a:rPr lang="en-US" sz="1500" dirty="0" smtClean="0">
                <a:solidFill>
                  <a:schemeClr val="tx1">
                    <a:lumMod val="65000"/>
                    <a:lumOff val="35000"/>
                  </a:schemeClr>
                </a:solidFill>
                <a:latin typeface="Times New Roman" pitchFamily="18" charset="0"/>
                <a:cs typeface="Times New Roman" pitchFamily="18" charset="0"/>
              </a:rPr>
              <a:t>prospects with an urgent need for</a:t>
            </a:r>
          </a:p>
          <a:p>
            <a:r>
              <a:rPr lang="en-US" sz="1500" dirty="0" smtClean="0">
                <a:solidFill>
                  <a:schemeClr val="tx1">
                    <a:lumMod val="65000"/>
                    <a:lumOff val="35000"/>
                  </a:schemeClr>
                </a:solidFill>
                <a:latin typeface="Times New Roman" pitchFamily="18" charset="0"/>
                <a:cs typeface="Times New Roman" pitchFamily="18" charset="0"/>
              </a:rPr>
              <a:t>your products &amp; solutions</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553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333750"/>
            <a:ext cx="2895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29" name="Oval 28"/>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4494387"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9" name="Oval 38"/>
          <p:cNvSpPr/>
          <p:nvPr/>
        </p:nvSpPr>
        <p:spPr>
          <a:xfrm>
            <a:off x="3986169"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88637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A Source</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ular Callout 25"/>
          <p:cNvSpPr/>
          <p:nvPr/>
        </p:nvSpPr>
        <p:spPr>
          <a:xfrm>
            <a:off x="6919416" y="1732350"/>
            <a:ext cx="1749186" cy="776933"/>
          </a:xfrm>
          <a:prstGeom prst="wedgeRectCallout">
            <a:avLst>
              <a:gd name="adj1" fmla="val -57246"/>
              <a:gd name="adj2" fmla="val 7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options are shown matching user input</a:t>
            </a:r>
          </a:p>
          <a:p>
            <a:endParaRPr lang="en-US" sz="1200" dirty="0"/>
          </a:p>
          <a:p>
            <a:r>
              <a:rPr lang="en-US" sz="1200" dirty="0" smtClean="0"/>
              <a:t>Tap to select one</a:t>
            </a:r>
            <a:endParaRPr lang="en-US" sz="1200" dirty="0"/>
          </a:p>
        </p:txBody>
      </p:sp>
      <p:sp>
        <p:nvSpPr>
          <p:cNvPr id="38" name="Pentagon 37"/>
          <p:cNvSpPr/>
          <p:nvPr/>
        </p:nvSpPr>
        <p:spPr>
          <a:xfrm flipH="1">
            <a:off x="2671678" y="1085871"/>
            <a:ext cx="658375"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Cancel</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5671306"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save the new source</a:t>
            </a:r>
            <a:endParaRPr lang="en-US" sz="1200" dirty="0"/>
          </a:p>
        </p:txBody>
      </p:sp>
      <p:sp>
        <p:nvSpPr>
          <p:cNvPr id="16" name="Rectangular Callout 15"/>
          <p:cNvSpPr/>
          <p:nvPr/>
        </p:nvSpPr>
        <p:spPr>
          <a:xfrm>
            <a:off x="6919416" y="1180212"/>
            <a:ext cx="1749186" cy="376017"/>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clear icon if there is typed text</a:t>
            </a:r>
            <a:endParaRPr lang="en-US" sz="1200" dirty="0"/>
          </a:p>
        </p:txBody>
      </p:sp>
      <p:sp>
        <p:nvSpPr>
          <p:cNvPr id="22" name="Rounded Rectangle 21"/>
          <p:cNvSpPr/>
          <p:nvPr/>
        </p:nvSpPr>
        <p:spPr>
          <a:xfrm>
            <a:off x="2695575" y="1371463"/>
            <a:ext cx="3739344" cy="200481"/>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Forb			                     </a:t>
            </a:r>
            <a:endParaRPr lang="en-US" sz="1200" dirty="0">
              <a:solidFill>
                <a:schemeClr val="tx1">
                  <a:lumMod val="65000"/>
                  <a:lumOff val="35000"/>
                </a:schemeClr>
              </a:solidFill>
            </a:endParaRPr>
          </a:p>
        </p:txBody>
      </p:sp>
      <p:sp>
        <p:nvSpPr>
          <p:cNvPr id="3" name="Oval 2"/>
          <p:cNvSpPr/>
          <p:nvPr/>
        </p:nvSpPr>
        <p:spPr>
          <a:xfrm>
            <a:off x="6264322" y="1405719"/>
            <a:ext cx="122830" cy="1228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X</a:t>
            </a:r>
            <a:endParaRPr lang="en-US" sz="1200" dirty="0">
              <a:solidFill>
                <a:schemeClr val="bg1"/>
              </a:solidFill>
            </a:endParaRPr>
          </a:p>
        </p:txBody>
      </p:sp>
      <p:sp>
        <p:nvSpPr>
          <p:cNvPr id="4" name="TextBox 3"/>
          <p:cNvSpPr txBox="1"/>
          <p:nvPr/>
        </p:nvSpPr>
        <p:spPr>
          <a:xfrm>
            <a:off x="2702257" y="1583139"/>
            <a:ext cx="3746310" cy="1231106"/>
          </a:xfrm>
          <a:prstGeom prst="rect">
            <a:avLst/>
          </a:prstGeom>
          <a:noFill/>
        </p:spPr>
        <p:txBody>
          <a:bodyPr wrap="square" rtlCol="0">
            <a:spAutoFit/>
          </a:bodyPr>
          <a:lstStyle/>
          <a:p>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Forbes</a:t>
            </a:r>
          </a:p>
          <a:p>
            <a:pPr>
              <a:spcBef>
                <a:spcPts val="1200"/>
              </a:spcBef>
            </a:pPr>
            <a:r>
              <a:rPr lang="en-US" sz="1200" b="1" dirty="0" smtClean="0">
                <a:solidFill>
                  <a:schemeClr val="tx1">
                    <a:lumMod val="65000"/>
                    <a:lumOff val="35000"/>
                  </a:schemeClr>
                </a:solidFill>
              </a:rPr>
              <a:t>Forbes (blog)</a:t>
            </a:r>
          </a:p>
          <a:p>
            <a:pPr>
              <a:spcBef>
                <a:spcPts val="1200"/>
              </a:spcBef>
            </a:pPr>
            <a:r>
              <a:rPr lang="en-US" sz="1200" b="1" dirty="0" smtClean="0">
                <a:solidFill>
                  <a:schemeClr val="tx1">
                    <a:lumMod val="65000"/>
                    <a:lumOff val="35000"/>
                  </a:schemeClr>
                </a:solidFill>
              </a:rPr>
              <a:t>Forbes Advocate</a:t>
            </a:r>
          </a:p>
          <a:p>
            <a:endParaRPr lang="en-US" sz="1200" b="1" dirty="0">
              <a:solidFill>
                <a:schemeClr val="tx1">
                  <a:lumMod val="65000"/>
                  <a:lumOff val="35000"/>
                </a:schemeClr>
              </a:solidFill>
            </a:endParaRPr>
          </a:p>
        </p:txBody>
      </p:sp>
      <p:sp>
        <p:nvSpPr>
          <p:cNvPr id="15" name="Rounded Rectangle 14"/>
          <p:cNvSpPr/>
          <p:nvPr/>
        </p:nvSpPr>
        <p:spPr>
          <a:xfrm>
            <a:off x="5902657" y="1094485"/>
            <a:ext cx="518051" cy="192751"/>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Save</a:t>
            </a:r>
            <a:endParaRPr lang="en-US" sz="1200" b="1" dirty="0">
              <a:solidFill>
                <a:schemeClr val="bg1"/>
              </a:solidFill>
            </a:endParaRPr>
          </a:p>
        </p:txBody>
      </p:sp>
      <p:cxnSp>
        <p:nvCxnSpPr>
          <p:cNvPr id="7" name="Straight Connector 6"/>
          <p:cNvCxnSpPr/>
          <p:nvPr/>
        </p:nvCxnSpPr>
        <p:spPr>
          <a:xfrm>
            <a:off x="2647666" y="197210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47666" y="230647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47666" y="2654490"/>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6605516" y="1665031"/>
            <a:ext cx="104041" cy="986729"/>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23" name="TextBox 2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4" name="TextBox 2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5" name="TextBox 2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Rectangle 26"/>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6" name="TextBox 3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7" name="TextBox 3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9" name="TextBox 38"/>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5377046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810581"/>
            <a:ext cx="3708807" cy="1149719"/>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Forbes</a:t>
            </a:r>
          </a:p>
          <a:p>
            <a:pPr>
              <a:spcBef>
                <a:spcPts val="1200"/>
              </a:spcBef>
            </a:pPr>
            <a:r>
              <a:rPr lang="en-US" sz="1200" b="1" dirty="0" smtClean="0">
                <a:solidFill>
                  <a:schemeClr val="tx1"/>
                </a:solidFill>
              </a:rPr>
              <a:t>      Techcrunch</a:t>
            </a:r>
          </a:p>
          <a:p>
            <a:pPr>
              <a:spcBef>
                <a:spcPts val="1200"/>
              </a:spcBef>
            </a:pPr>
            <a:r>
              <a:rPr lang="en-US" sz="1200" b="1" dirty="0">
                <a:solidFill>
                  <a:schemeClr val="tx1"/>
                </a:solidFill>
              </a:rPr>
              <a:t> </a:t>
            </a:r>
            <a:r>
              <a:rPr lang="en-US" sz="1200" b="1" dirty="0" smtClean="0">
                <a:solidFill>
                  <a:schemeClr val="tx1"/>
                </a:solidFill>
              </a:rPr>
              <a:t>     Add a source</a:t>
            </a:r>
          </a:p>
        </p:txBody>
      </p:sp>
      <p:cxnSp>
        <p:nvCxnSpPr>
          <p:cNvPr id="32" name="Straight Connector 31"/>
          <p:cNvCxnSpPr/>
          <p:nvPr/>
        </p:nvCxnSpPr>
        <p:spPr>
          <a:xfrm>
            <a:off x="2713939" y="22210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Rectangular Callout 25"/>
          <p:cNvSpPr/>
          <p:nvPr/>
        </p:nvSpPr>
        <p:spPr>
          <a:xfrm>
            <a:off x="6919416" y="1840888"/>
            <a:ext cx="1749186" cy="571461"/>
          </a:xfrm>
          <a:prstGeom prst="wedgeRectCallout">
            <a:avLst>
              <a:gd name="adj1" fmla="val -57246"/>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any source to remove it from filters</a:t>
            </a:r>
            <a:endParaRPr lang="en-US" sz="1200" dirty="0"/>
          </a:p>
        </p:txBody>
      </p: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3" name="Right Brace 2"/>
          <p:cNvSpPr/>
          <p:nvPr/>
        </p:nvSpPr>
        <p:spPr>
          <a:xfrm>
            <a:off x="6605516" y="1813893"/>
            <a:ext cx="104041" cy="74532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713939" y="25485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84143" y="19640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0" name="Oval 19"/>
          <p:cNvSpPr/>
          <p:nvPr/>
        </p:nvSpPr>
        <p:spPr>
          <a:xfrm>
            <a:off x="2784143" y="263275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1" name="Oval 20"/>
          <p:cNvSpPr/>
          <p:nvPr/>
        </p:nvSpPr>
        <p:spPr>
          <a:xfrm>
            <a:off x="2784143" y="230521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8" name="Group 7"/>
          <p:cNvGrpSpPr/>
          <p:nvPr/>
        </p:nvGrpSpPr>
        <p:grpSpPr>
          <a:xfrm>
            <a:off x="6159933" y="2013551"/>
            <a:ext cx="167716" cy="117729"/>
            <a:chOff x="3533775" y="1857375"/>
            <a:chExt cx="104775" cy="109728"/>
          </a:xfrm>
        </p:grpSpPr>
        <p:cxnSp>
          <p:nvCxnSpPr>
            <p:cNvPr id="7" name="Straight Connector 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6159933" y="2342735"/>
            <a:ext cx="167716" cy="117729"/>
            <a:chOff x="3533775" y="1857375"/>
            <a:chExt cx="104775" cy="109728"/>
          </a:xfrm>
        </p:grpSpPr>
        <p:cxnSp>
          <p:nvCxnSpPr>
            <p:cNvPr id="28" name="Straight Connector 27"/>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3" name="Rounded Rectangle 32"/>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34" name="Rounded Rectangle 33"/>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35" name="Oval 34"/>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TextBox 4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4775385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89315"/>
            <a:ext cx="3708807" cy="1149719"/>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Forbes</a:t>
            </a:r>
          </a:p>
          <a:p>
            <a:pPr>
              <a:spcBef>
                <a:spcPts val="1200"/>
              </a:spcBef>
            </a:pPr>
            <a:r>
              <a:rPr lang="en-US" sz="1200" b="1" dirty="0" smtClean="0">
                <a:solidFill>
                  <a:schemeClr val="tx1"/>
                </a:solidFill>
              </a:rPr>
              <a:t>      Techcrunch</a:t>
            </a:r>
          </a:p>
          <a:p>
            <a:pPr>
              <a:spcBef>
                <a:spcPts val="1200"/>
              </a:spcBef>
            </a:pPr>
            <a:r>
              <a:rPr lang="en-US" sz="1200" b="1" dirty="0">
                <a:solidFill>
                  <a:schemeClr val="tx1"/>
                </a:solidFill>
              </a:rPr>
              <a:t> </a:t>
            </a:r>
            <a:r>
              <a:rPr lang="en-US" sz="1200" b="1" dirty="0" smtClean="0">
                <a:solidFill>
                  <a:schemeClr val="tx1"/>
                </a:solidFill>
              </a:rPr>
              <a:t>     Add a source</a:t>
            </a:r>
          </a:p>
        </p:txBody>
      </p:sp>
      <p:cxnSp>
        <p:nvCxnSpPr>
          <p:cNvPr id="32" name="Straight Connector 31"/>
          <p:cNvCxnSpPr/>
          <p:nvPr/>
        </p:nvCxnSpPr>
        <p:spPr>
          <a:xfrm>
            <a:off x="2713939" y="21997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713939" y="25273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84143" y="1942749"/>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0" name="Oval 19"/>
          <p:cNvSpPr/>
          <p:nvPr/>
        </p:nvSpPr>
        <p:spPr>
          <a:xfrm>
            <a:off x="2784143" y="2611489"/>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1" name="Oval 20"/>
          <p:cNvSpPr/>
          <p:nvPr/>
        </p:nvSpPr>
        <p:spPr>
          <a:xfrm>
            <a:off x="2784143" y="2283944"/>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23" name="Group 22"/>
          <p:cNvGrpSpPr/>
          <p:nvPr/>
        </p:nvGrpSpPr>
        <p:grpSpPr>
          <a:xfrm>
            <a:off x="6159933" y="1992285"/>
            <a:ext cx="167716" cy="117729"/>
            <a:chOff x="3533775" y="1857375"/>
            <a:chExt cx="104775" cy="109728"/>
          </a:xfrm>
        </p:grpSpPr>
        <p:cxnSp>
          <p:nvCxnSpPr>
            <p:cNvPr id="24" name="Straight Connector 23"/>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6159933" y="2321469"/>
            <a:ext cx="167716" cy="117729"/>
            <a:chOff x="3533775" y="1857375"/>
            <a:chExt cx="104775" cy="109728"/>
          </a:xfrm>
        </p:grpSpPr>
        <p:cxnSp>
          <p:nvCxnSpPr>
            <p:cNvPr id="30" name="Straight Connector 29"/>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 name="Rounded Rectangle 5"/>
          <p:cNvSpPr/>
          <p:nvPr/>
        </p:nvSpPr>
        <p:spPr>
          <a:xfrm>
            <a:off x="5684807" y="2249693"/>
            <a:ext cx="660017" cy="241539"/>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Delete</a:t>
            </a:r>
            <a:endParaRPr lang="en-US" sz="1200" b="1" dirty="0"/>
          </a:p>
        </p:txBody>
      </p:sp>
      <p:sp>
        <p:nvSpPr>
          <p:cNvPr id="26" name="Rectangular Callout 25"/>
          <p:cNvSpPr/>
          <p:nvPr/>
        </p:nvSpPr>
        <p:spPr>
          <a:xfrm>
            <a:off x="6919416" y="2009394"/>
            <a:ext cx="1749186" cy="571461"/>
          </a:xfrm>
          <a:prstGeom prst="wedgeRectCallout">
            <a:avLst>
              <a:gd name="adj1" fmla="val -80425"/>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confirm removing a source from filters</a:t>
            </a:r>
            <a:endParaRPr lang="en-US" sz="1200" dirty="0"/>
          </a:p>
        </p:txBody>
      </p:sp>
      <p:sp>
        <p:nvSpPr>
          <p:cNvPr id="34" name="Rounded Rectangle 33"/>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35" name="Rounded Rectangle 34"/>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36" name="Oval 35"/>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Box 50"/>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2" name="TextBox 51"/>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4" name="TextBox 53"/>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60487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2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165482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330549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95616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ounded Rectangle 31"/>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a:stCxn id="3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Down Arrow 3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20370" y="1323833"/>
            <a:ext cx="3903259" cy="2661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erge 42"/>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0" name="TextBox 49"/>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212983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2690038" y="1652601"/>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3221663" y="1663233"/>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5" name="TextBox 54"/>
          <p:cNvSpPr txBox="1"/>
          <p:nvPr/>
        </p:nvSpPr>
        <p:spPr>
          <a:xfrm>
            <a:off x="2743200" y="2258659"/>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1698761"/>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493023"/>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Rectangle 57"/>
          <p:cNvSpPr/>
          <p:nvPr/>
        </p:nvSpPr>
        <p:spPr>
          <a:xfrm>
            <a:off x="2690038" y="4015792"/>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3221663" y="4026424"/>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60" name="TextBox 59"/>
          <p:cNvSpPr txBox="1"/>
          <p:nvPr/>
        </p:nvSpPr>
        <p:spPr>
          <a:xfrm>
            <a:off x="2743200" y="4621850"/>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6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4061952"/>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62"/>
          <p:cNvSpPr/>
          <p:nvPr/>
        </p:nvSpPr>
        <p:spPr>
          <a:xfrm>
            <a:off x="2690038" y="5191450"/>
            <a:ext cx="3753292" cy="627459"/>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3221663" y="5202082"/>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pic>
        <p:nvPicPr>
          <p:cNvPr id="6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5237610"/>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le 2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8" name="Picture 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69" name="Picture 6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1" name="TextBox 70"/>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7431469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752475"/>
            <a:ext cx="4000500" cy="530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2578" y="1021277"/>
            <a:ext cx="3526972"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20" name="Rectangle 1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sp>
        <p:nvSpPr>
          <p:cNvPr id="108" name="Rectangle 107"/>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109" name="Straight Connector 108"/>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Co’ quarterly revenue has decreased 5.34%</a:t>
            </a:r>
          </a:p>
        </p:txBody>
      </p:sp>
      <p:sp>
        <p:nvSpPr>
          <p:cNvPr id="118" name="TextBox 117"/>
          <p:cNvSpPr txBox="1"/>
          <p:nvPr/>
        </p:nvSpPr>
        <p:spPr>
          <a:xfrm>
            <a:off x="3267910" y="2196990"/>
            <a:ext cx="3292381" cy="630942"/>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19" name="TextBox 118"/>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142919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225853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3055978"/>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3885319"/>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4661494"/>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549083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3267910" y="3825841"/>
            <a:ext cx="3292381" cy="630942"/>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Co’ quarterly revenue has decreased 5.34%</a:t>
            </a:r>
          </a:p>
        </p:txBody>
      </p:sp>
      <p:sp>
        <p:nvSpPr>
          <p:cNvPr id="127" name="TextBox 126"/>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28" name="TextBox 127"/>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129" name="Straight Connector 128"/>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 name="Rectangle 5"/>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76379"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608055"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2249171"/>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3034169"/>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80" y="221294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704" y="303234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Rounded Rectangle 63"/>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Connector 65"/>
          <p:cNvCxnSpPr>
            <a:stCxn id="6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 name="Down Arrow 68"/>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ular Callout 69"/>
          <p:cNvSpPr/>
          <p:nvPr/>
        </p:nvSpPr>
        <p:spPr>
          <a:xfrm>
            <a:off x="937444" y="2968823"/>
            <a:ext cx="1460310" cy="1128147"/>
          </a:xfrm>
          <a:prstGeom prst="wedgeRectCallout">
            <a:avLst>
              <a:gd name="adj1" fmla="val 73727"/>
              <a:gd name="adj2" fmla="val -120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company logo to display company profile; tap other part to go to one of the slides #88-#97</a:t>
            </a:r>
            <a:endParaRPr lang="en-US" sz="1200" dirty="0"/>
          </a:p>
        </p:txBody>
      </p:sp>
    </p:spTree>
    <p:extLst>
      <p:ext uri="{BB962C8B-B14F-4D97-AF65-F5344CB8AC3E}">
        <p14:creationId xmlns:p14="http://schemas.microsoft.com/office/powerpoint/2010/main" val="23050159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4" name="Rectangle 3"/>
          <p:cNvSpPr/>
          <p:nvPr/>
        </p:nvSpPr>
        <p:spPr>
          <a:xfrm>
            <a:off x="2639324" y="1319843"/>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5" name="Rectangle 4"/>
          <p:cNvSpPr/>
          <p:nvPr/>
        </p:nvSpPr>
        <p:spPr>
          <a:xfrm>
            <a:off x="3606853"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6" name="Rectangle 5"/>
          <p:cNvSpPr/>
          <p:nvPr/>
        </p:nvSpPr>
        <p:spPr>
          <a:xfrm>
            <a:off x="4570014"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7" name="Rectangle 6"/>
          <p:cNvSpPr/>
          <p:nvPr/>
        </p:nvSpPr>
        <p:spPr>
          <a:xfrm>
            <a:off x="5533032"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165482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330549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95616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ounded Rectangle 31"/>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a:stCxn id="3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Down Arrow 3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20370" y="1323833"/>
            <a:ext cx="3903259" cy="2661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41" name="Picture 4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43" name="Flowchart: Merge 42"/>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0" name="TextBox 49"/>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212983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2690038" y="1652601"/>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3221663" y="1663233"/>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5" name="TextBox 54"/>
          <p:cNvSpPr txBox="1"/>
          <p:nvPr/>
        </p:nvSpPr>
        <p:spPr>
          <a:xfrm>
            <a:off x="2743200" y="2258659"/>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1698761"/>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493023"/>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Rectangle 57"/>
          <p:cNvSpPr/>
          <p:nvPr/>
        </p:nvSpPr>
        <p:spPr>
          <a:xfrm>
            <a:off x="2690038" y="4015792"/>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3221663" y="4026424"/>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60" name="TextBox 59"/>
          <p:cNvSpPr txBox="1"/>
          <p:nvPr/>
        </p:nvSpPr>
        <p:spPr>
          <a:xfrm>
            <a:off x="2743200" y="4621850"/>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6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4061952"/>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62"/>
          <p:cNvSpPr/>
          <p:nvPr/>
        </p:nvSpPr>
        <p:spPr>
          <a:xfrm>
            <a:off x="2690038" y="5191450"/>
            <a:ext cx="3753292" cy="627459"/>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3221663" y="5202082"/>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pic>
        <p:nvPicPr>
          <p:cNvPr id="6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5237610"/>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le 2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649429" y="1324531"/>
            <a:ext cx="2881222" cy="43213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p:cNvSpPr txBox="1"/>
          <p:nvPr/>
        </p:nvSpPr>
        <p:spPr>
          <a:xfrm>
            <a:off x="2660072" y="1343147"/>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67" name="Rectangle 66"/>
          <p:cNvSpPr/>
          <p:nvPr/>
        </p:nvSpPr>
        <p:spPr>
          <a:xfrm>
            <a:off x="2660072" y="1626920"/>
            <a:ext cx="2838203" cy="80752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Apple </a:t>
            </a:r>
            <a:r>
              <a:rPr lang="en-US" sz="1000" b="1" dirty="0" err="1" smtClean="0">
                <a:solidFill>
                  <a:schemeClr val="bg1">
                    <a:lumMod val="85000"/>
                  </a:schemeClr>
                </a:solidFill>
              </a:rPr>
              <a:t>Inc</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Google </a:t>
            </a:r>
            <a:r>
              <a:rPr lang="en-US" sz="1000" b="1" dirty="0" err="1" smtClean="0">
                <a:solidFill>
                  <a:schemeClr val="bg1">
                    <a:lumMod val="85000"/>
                  </a:schemeClr>
                </a:solidFill>
              </a:rPr>
              <a:t>Inc</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Hewlett Packard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8" name="Straight Connector 67"/>
          <p:cNvCxnSpPr/>
          <p:nvPr/>
        </p:nvCxnSpPr>
        <p:spPr>
          <a:xfrm>
            <a:off x="2648196" y="19179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48196" y="2176905"/>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0" name="Isosceles Triangle 69"/>
          <p:cNvSpPr/>
          <p:nvPr/>
        </p:nvSpPr>
        <p:spPr>
          <a:xfrm>
            <a:off x="4962525" y="1713409"/>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1" name="Isosceles Triangle 70"/>
          <p:cNvSpPr/>
          <p:nvPr/>
        </p:nvSpPr>
        <p:spPr>
          <a:xfrm>
            <a:off x="4962525" y="2239851"/>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2" name="Rounded Rectangle 71"/>
          <p:cNvSpPr/>
          <p:nvPr/>
        </p:nvSpPr>
        <p:spPr>
          <a:xfrm>
            <a:off x="5145331" y="135035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207198" y="1374850"/>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 name="Rounded Rectangle 73"/>
          <p:cNvSpPr/>
          <p:nvPr/>
        </p:nvSpPr>
        <p:spPr>
          <a:xfrm>
            <a:off x="482075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5" name="TextBox 74"/>
          <p:cNvSpPr txBox="1"/>
          <p:nvPr/>
        </p:nvSpPr>
        <p:spPr>
          <a:xfrm>
            <a:off x="2660072" y="242439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6" name="Rectangle 75"/>
          <p:cNvSpPr/>
          <p:nvPr/>
        </p:nvSpPr>
        <p:spPr>
          <a:xfrm>
            <a:off x="2660072" y="270001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7" name="Straight Connector 76"/>
          <p:cNvCxnSpPr/>
          <p:nvPr/>
        </p:nvCxnSpPr>
        <p:spPr>
          <a:xfrm>
            <a:off x="2648196" y="324627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648196" y="350753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648196" y="3745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5129506" y="244865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7314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2" name="Straight Connector 81"/>
          <p:cNvCxnSpPr/>
          <p:nvPr/>
        </p:nvCxnSpPr>
        <p:spPr>
          <a:xfrm>
            <a:off x="2648196" y="29850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2695698" y="2244414"/>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56822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7" name="Rectangular Callout 46"/>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ular Callout 37"/>
          <p:cNvSpPr/>
          <p:nvPr/>
        </p:nvSpPr>
        <p:spPr>
          <a:xfrm>
            <a:off x="1734207" y="6267148"/>
            <a:ext cx="7236385" cy="467528"/>
          </a:xfrm>
          <a:prstGeom prst="wedgeRectCallout">
            <a:avLst>
              <a:gd name="adj1" fmla="val -18822"/>
              <a:gd name="adj2" fmla="val -930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If </a:t>
            </a:r>
            <a:r>
              <a:rPr lang="en-US" sz="1200" dirty="0">
                <a:solidFill>
                  <a:schemeClr val="bg1"/>
                </a:solidFill>
              </a:rPr>
              <a:t>there is at least one person with updates, select </a:t>
            </a:r>
            <a:r>
              <a:rPr lang="en-US" sz="1200" dirty="0" smtClean="0">
                <a:solidFill>
                  <a:schemeClr val="bg1"/>
                </a:solidFill>
              </a:rPr>
              <a:t>FOLLOWING </a:t>
            </a:r>
            <a:r>
              <a:rPr lang="en-US" sz="1200" dirty="0">
                <a:solidFill>
                  <a:schemeClr val="bg1"/>
                </a:solidFill>
              </a:rPr>
              <a:t>to display </a:t>
            </a:r>
            <a:r>
              <a:rPr lang="en-US" sz="1200" dirty="0" smtClean="0">
                <a:solidFill>
                  <a:schemeClr val="bg1"/>
                </a:solidFill>
              </a:rPr>
              <a:t>all people updates </a:t>
            </a:r>
            <a:r>
              <a:rPr lang="en-US" sz="1200" dirty="0">
                <a:solidFill>
                  <a:schemeClr val="bg1"/>
                </a:solidFill>
              </a:rPr>
              <a:t>by default; other wise, select </a:t>
            </a:r>
            <a:r>
              <a:rPr lang="en-US" sz="1200" dirty="0" smtClean="0">
                <a:solidFill>
                  <a:schemeClr val="bg1"/>
                </a:solidFill>
              </a:rPr>
              <a:t>EXPLORING to display all functional role updates</a:t>
            </a:r>
            <a:endParaRPr lang="en-US" sz="1200" dirty="0">
              <a:solidFill>
                <a:schemeClr val="bg1"/>
              </a:solidFill>
            </a:endParaRPr>
          </a:p>
        </p:txBody>
      </p:sp>
      <p:sp>
        <p:nvSpPr>
          <p:cNvPr id="56" name="Rectangular Callout 55"/>
          <p:cNvSpPr/>
          <p:nvPr/>
        </p:nvSpPr>
        <p:spPr>
          <a:xfrm>
            <a:off x="937444" y="2790692"/>
            <a:ext cx="1460310" cy="1021278"/>
          </a:xfrm>
          <a:prstGeom prst="wedgeRectCallout">
            <a:avLst>
              <a:gd name="adj1" fmla="val 73727"/>
              <a:gd name="adj2" fmla="val -120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picture to display people profile; tap other part to go to one of the slides  #98-#102</a:t>
            </a:r>
            <a:endParaRPr lang="en-US" sz="1200" dirty="0"/>
          </a:p>
        </p:txBody>
      </p:sp>
    </p:spTree>
    <p:extLst>
      <p:ext uri="{BB962C8B-B14F-4D97-AF65-F5344CB8AC3E}">
        <p14:creationId xmlns:p14="http://schemas.microsoft.com/office/powerpoint/2010/main" val="26519702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260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626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671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1911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52" name="Rectangular Callout 51"/>
          <p:cNvSpPr/>
          <p:nvPr/>
        </p:nvSpPr>
        <p:spPr>
          <a:xfrm>
            <a:off x="937443" y="1045025"/>
            <a:ext cx="1460310" cy="1876301"/>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functional roles  on the top</a:t>
            </a:r>
            <a:r>
              <a:rPr lang="en-US" sz="1200" dirty="0"/>
              <a:t>. All items must have updates to </a:t>
            </a:r>
            <a:r>
              <a:rPr lang="en-US" sz="1200" dirty="0" smtClean="0"/>
              <a:t>display. </a:t>
            </a:r>
            <a:endParaRPr lang="en-US" sz="1200" dirty="0"/>
          </a:p>
          <a:p>
            <a:r>
              <a:rPr lang="en-US" sz="1200" dirty="0" smtClean="0"/>
              <a:t>Swipe </a:t>
            </a:r>
            <a:r>
              <a:rPr lang="en-US" sz="1200" dirty="0"/>
              <a:t>down to see </a:t>
            </a:r>
            <a:r>
              <a:rPr lang="en-US" sz="1200" dirty="0" smtClean="0"/>
              <a:t>people</a:t>
            </a:r>
          </a:p>
          <a:p>
            <a:endParaRPr lang="en-US" sz="1200" dirty="0"/>
          </a:p>
          <a:p>
            <a:r>
              <a:rPr lang="en-US" sz="1200" dirty="0"/>
              <a:t>There are only </a:t>
            </a:r>
            <a:r>
              <a:rPr lang="en-US" sz="1200" dirty="0" smtClean="0"/>
              <a:t>functional roles right </a:t>
            </a:r>
            <a:r>
              <a:rPr lang="en-US" sz="1200" dirty="0"/>
              <a:t>after </a:t>
            </a:r>
            <a:r>
              <a:rPr lang="en-US" sz="1200" dirty="0" smtClean="0"/>
              <a:t>signup</a:t>
            </a:r>
            <a:endParaRPr lang="en-US" sz="1200" dirty="0"/>
          </a:p>
        </p:txBody>
      </p:sp>
      <p:sp>
        <p:nvSpPr>
          <p:cNvPr id="47" name="Oval 46"/>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49524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697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545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623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911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445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706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956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647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672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2196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47" name="TextBox 46"/>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49" name="Rounded Rectangle 48"/>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50" name="Down Arrow 49"/>
          <p:cNvSpPr/>
          <p:nvPr/>
        </p:nvSpPr>
        <p:spPr>
          <a:xfrm>
            <a:off x="2173184" y="2695685"/>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543788" y="2945070"/>
            <a:ext cx="1080654" cy="276999"/>
          </a:xfrm>
          <a:prstGeom prst="rect">
            <a:avLst/>
          </a:prstGeom>
          <a:noFill/>
          <a:scene3d>
            <a:camera prst="orthographicFront">
              <a:rot lat="0" lon="0" rev="5400000"/>
            </a:camera>
            <a:lightRig rig="threePt" dir="t"/>
          </a:scene3d>
        </p:spPr>
        <p:txBody>
          <a:bodyPr wrap="square" rtlCol="0">
            <a:spAutoFit/>
          </a:bodyPr>
          <a:lstStyle/>
          <a:p>
            <a:r>
              <a:rPr lang="en-US" sz="1200" dirty="0" smtClean="0"/>
              <a:t>Swipe down</a:t>
            </a:r>
            <a:endParaRPr lang="en-US" sz="1200" dirty="0"/>
          </a:p>
        </p:txBody>
      </p:sp>
      <p:sp>
        <p:nvSpPr>
          <p:cNvPr id="53" name="Rectangular Callout 52"/>
          <p:cNvSpPr/>
          <p:nvPr/>
        </p:nvSpPr>
        <p:spPr>
          <a:xfrm>
            <a:off x="961195" y="1105241"/>
            <a:ext cx="1460310" cy="1174822"/>
          </a:xfrm>
          <a:prstGeom prst="wedgeRectCallout">
            <a:avLst>
              <a:gd name="adj1" fmla="val 67757"/>
              <a:gd name="adj2" fmla="val -2294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When there are no followed people always go to follow people if either “FOLLOWING” or the + icon is tapped</a:t>
            </a:r>
            <a:endParaRPr lang="en-US" sz="1200" dirty="0"/>
          </a:p>
        </p:txBody>
      </p:sp>
      <p:cxnSp>
        <p:nvCxnSpPr>
          <p:cNvPr id="54" name="Straight Connector 53"/>
          <p:cNvCxnSpPr/>
          <p:nvPr/>
        </p:nvCxnSpPr>
        <p:spPr>
          <a:xfrm>
            <a:off x="2648196" y="16260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2" name="Rectangular Callout 51"/>
          <p:cNvSpPr/>
          <p:nvPr/>
        </p:nvSpPr>
        <p:spPr>
          <a:xfrm>
            <a:off x="6727879" y="1603160"/>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55" name="Oval 54"/>
          <p:cNvSpPr/>
          <p:nvPr/>
        </p:nvSpPr>
        <p:spPr>
          <a:xfrm>
            <a:off x="2695698" y="171003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44436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Choose Functional Roles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Choose Functional Roles</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7" name="Rounded Rectangle 26"/>
          <p:cNvSpPr/>
          <p:nvPr/>
        </p:nvSpPr>
        <p:spPr>
          <a:xfrm>
            <a:off x="2713939" y="1534237"/>
            <a:ext cx="3708807" cy="4032401"/>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Academics</a:t>
            </a:r>
            <a:r>
              <a:rPr lang="en-US" sz="1050" dirty="0">
                <a:solidFill>
                  <a:schemeClr val="tx1"/>
                </a:solidFill>
              </a:rPr>
              <a:t>	                                            </a:t>
            </a:r>
          </a:p>
          <a:p>
            <a:pPr>
              <a:spcBef>
                <a:spcPts val="600"/>
              </a:spcBef>
            </a:pPr>
            <a:r>
              <a:rPr lang="en-US" sz="1050" dirty="0" smtClean="0">
                <a:solidFill>
                  <a:schemeClr val="tx1"/>
                </a:solidFill>
              </a:rPr>
              <a:t>Accounting</a:t>
            </a:r>
          </a:p>
          <a:p>
            <a:pPr>
              <a:spcBef>
                <a:spcPts val="600"/>
              </a:spcBef>
            </a:pPr>
            <a:r>
              <a:rPr lang="en-US" sz="1050" dirty="0" smtClean="0">
                <a:solidFill>
                  <a:schemeClr val="tx1"/>
                </a:solidFill>
              </a:rPr>
              <a:t>Administrative</a:t>
            </a:r>
          </a:p>
          <a:p>
            <a:pPr>
              <a:spcBef>
                <a:spcPts val="600"/>
              </a:spcBef>
            </a:pPr>
            <a:r>
              <a:rPr lang="en-US" sz="1050" dirty="0">
                <a:solidFill>
                  <a:schemeClr val="tx1"/>
                </a:solidFill>
              </a:rPr>
              <a:t>Business </a:t>
            </a:r>
            <a:r>
              <a:rPr lang="en-US" sz="1050" dirty="0" smtClean="0">
                <a:solidFill>
                  <a:schemeClr val="tx1"/>
                </a:solidFill>
              </a:rPr>
              <a:t>Development</a:t>
            </a:r>
          </a:p>
          <a:p>
            <a:pPr>
              <a:spcBef>
                <a:spcPts val="600"/>
              </a:spcBef>
            </a:pPr>
            <a:r>
              <a:rPr lang="en-US" sz="1050" dirty="0" smtClean="0">
                <a:solidFill>
                  <a:schemeClr val="tx1"/>
                </a:solidFill>
              </a:rPr>
              <a:t>Creative</a:t>
            </a:r>
          </a:p>
          <a:p>
            <a:pPr>
              <a:spcBef>
                <a:spcPts val="600"/>
              </a:spcBef>
            </a:pPr>
            <a:r>
              <a:rPr lang="en-US" sz="1050" dirty="0" smtClean="0">
                <a:solidFill>
                  <a:schemeClr val="tx1"/>
                </a:solidFill>
              </a:rPr>
              <a:t>Engineering</a:t>
            </a:r>
          </a:p>
          <a:p>
            <a:pPr>
              <a:spcBef>
                <a:spcPts val="600"/>
              </a:spcBef>
            </a:pPr>
            <a:r>
              <a:rPr lang="en-US" sz="1050" dirty="0" smtClean="0">
                <a:solidFill>
                  <a:schemeClr val="tx1"/>
                </a:solidFill>
              </a:rPr>
              <a:t>Finance		</a:t>
            </a:r>
            <a:endParaRPr lang="en-US" sz="1050" dirty="0" smtClean="0">
              <a:solidFill>
                <a:schemeClr val="tx1">
                  <a:lumMod val="65000"/>
                  <a:lumOff val="35000"/>
                </a:schemeClr>
              </a:solidFill>
            </a:endParaRPr>
          </a:p>
          <a:p>
            <a:pPr>
              <a:spcBef>
                <a:spcPts val="600"/>
              </a:spcBef>
            </a:pPr>
            <a:r>
              <a:rPr lang="en-US" sz="1050" dirty="0">
                <a:solidFill>
                  <a:schemeClr val="tx1"/>
                </a:solidFill>
              </a:rPr>
              <a:t>Human </a:t>
            </a:r>
            <a:r>
              <a:rPr lang="en-US" sz="1050" dirty="0" smtClean="0">
                <a:solidFill>
                  <a:schemeClr val="tx1"/>
                </a:solidFill>
              </a:rPr>
              <a:t>Resource	</a:t>
            </a:r>
            <a:endParaRPr lang="en-US" sz="1050" dirty="0" smtClean="0">
              <a:solidFill>
                <a:schemeClr val="tx1">
                  <a:lumMod val="65000"/>
                  <a:lumOff val="35000"/>
                </a:schemeClr>
              </a:solidFill>
            </a:endParaRPr>
          </a:p>
          <a:p>
            <a:pPr>
              <a:spcBef>
                <a:spcPts val="600"/>
              </a:spcBef>
            </a:pPr>
            <a:r>
              <a:rPr lang="en-US" sz="1050" dirty="0">
                <a:solidFill>
                  <a:schemeClr val="tx1"/>
                </a:solidFill>
              </a:rPr>
              <a:t>Information </a:t>
            </a:r>
            <a:r>
              <a:rPr lang="en-US" sz="1050" dirty="0" smtClean="0">
                <a:solidFill>
                  <a:schemeClr val="tx1"/>
                </a:solidFill>
              </a:rPr>
              <a:t>Technology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Legal</a:t>
            </a:r>
            <a:endParaRPr lang="en-US" sz="1050" dirty="0">
              <a:solidFill>
                <a:schemeClr val="tx1"/>
              </a:solidFill>
            </a:endParaRPr>
          </a:p>
          <a:p>
            <a:pPr>
              <a:spcBef>
                <a:spcPts val="600"/>
              </a:spcBef>
            </a:pPr>
            <a:r>
              <a:rPr lang="en-US" sz="1050" dirty="0" smtClean="0">
                <a:solidFill>
                  <a:schemeClr val="tx1"/>
                </a:solidFill>
              </a:rPr>
              <a:t>Marketing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Medical</a:t>
            </a:r>
          </a:p>
          <a:p>
            <a:pPr>
              <a:spcBef>
                <a:spcPts val="600"/>
              </a:spcBef>
            </a:pPr>
            <a:r>
              <a:rPr lang="en-US" sz="1050" dirty="0" smtClean="0">
                <a:solidFill>
                  <a:schemeClr val="tx1"/>
                </a:solidFill>
              </a:rPr>
              <a:t>Operations</a:t>
            </a:r>
          </a:p>
          <a:p>
            <a:pPr>
              <a:spcBef>
                <a:spcPts val="600"/>
              </a:spcBef>
            </a:pPr>
            <a:r>
              <a:rPr lang="en-US" sz="1050" dirty="0" smtClean="0">
                <a:solidFill>
                  <a:schemeClr val="tx1"/>
                </a:solidFill>
              </a:rPr>
              <a:t>Product</a:t>
            </a:r>
          </a:p>
          <a:p>
            <a:pPr>
              <a:spcBef>
                <a:spcPts val="600"/>
              </a:spcBef>
            </a:pPr>
            <a:r>
              <a:rPr lang="en-US" sz="1050" dirty="0" smtClean="0">
                <a:solidFill>
                  <a:schemeClr val="tx1"/>
                </a:solidFill>
              </a:rPr>
              <a:t>Public Relations</a:t>
            </a:r>
          </a:p>
          <a:p>
            <a:pPr>
              <a:spcBef>
                <a:spcPts val="600"/>
              </a:spcBef>
            </a:pPr>
            <a:r>
              <a:rPr lang="en-US" sz="1050" dirty="0" smtClean="0">
                <a:solidFill>
                  <a:schemeClr val="tx1"/>
                </a:solidFill>
              </a:rPr>
              <a:t>Sales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Support</a:t>
            </a:r>
          </a:p>
          <a:p>
            <a:pPr>
              <a:spcBef>
                <a:spcPts val="1200"/>
              </a:spcBef>
            </a:pPr>
            <a:endParaRPr lang="en-US" sz="1200" dirty="0" smtClean="0">
              <a:solidFill>
                <a:schemeClr val="tx1"/>
              </a:solidFill>
            </a:endParaRPr>
          </a:p>
          <a:p>
            <a:pPr>
              <a:spcBef>
                <a:spcPts val="1200"/>
              </a:spcBef>
            </a:pPr>
            <a:r>
              <a:rPr lang="en-US" sz="1200" dirty="0">
                <a:solidFill>
                  <a:schemeClr val="tx1"/>
                </a:solidFill>
              </a:rPr>
              <a:t>	</a:t>
            </a:r>
          </a:p>
        </p:txBody>
      </p:sp>
      <p:cxnSp>
        <p:nvCxnSpPr>
          <p:cNvPr id="28" name="Straight Connector 27"/>
          <p:cNvCxnSpPr/>
          <p:nvPr/>
        </p:nvCxnSpPr>
        <p:spPr>
          <a:xfrm>
            <a:off x="2713939" y="177568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13939" y="223429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201989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127845" y="323082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2" name="Rounded Rectangle 31"/>
          <p:cNvSpPr/>
          <p:nvPr/>
        </p:nvSpPr>
        <p:spPr>
          <a:xfrm>
            <a:off x="6127845" y="346774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3" name="Rounded Rectangle 32"/>
          <p:cNvSpPr/>
          <p:nvPr/>
        </p:nvSpPr>
        <p:spPr>
          <a:xfrm>
            <a:off x="6127845" y="299686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37" name="Straight Connector 36"/>
          <p:cNvCxnSpPr/>
          <p:nvPr/>
        </p:nvCxnSpPr>
        <p:spPr>
          <a:xfrm>
            <a:off x="2713939" y="271372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13939" y="29562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713939" y="318043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713939" y="34229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713939" y="366841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713939" y="390026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6127845" y="39430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5" name="Rounded Rectangle 54"/>
          <p:cNvSpPr/>
          <p:nvPr/>
        </p:nvSpPr>
        <p:spPr>
          <a:xfrm>
            <a:off x="6127845" y="511566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6" name="Straight Connector 55"/>
          <p:cNvCxnSpPr/>
          <p:nvPr/>
        </p:nvCxnSpPr>
        <p:spPr>
          <a:xfrm>
            <a:off x="2713939" y="247884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13939" y="41341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13939" y="436809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713939" y="461264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13939" y="4836258"/>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713939" y="5080807"/>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13939" y="5314722"/>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8" name="TextBox 6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9" name="TextBox 6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70" name="Rectangle 6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TextBox 7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9" name="TextBox 7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80" name="TextBox 7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81" name="TextBox 8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097839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Add New Opportunities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Continuously add new deals by capturing</a:t>
            </a:r>
          </a:p>
          <a:p>
            <a:r>
              <a:rPr lang="en-US" sz="1500" dirty="0" smtClean="0">
                <a:solidFill>
                  <a:schemeClr val="tx1">
                    <a:lumMod val="65000"/>
                    <a:lumOff val="35000"/>
                  </a:schemeClr>
                </a:solidFill>
                <a:latin typeface="Times New Roman" pitchFamily="18" charset="0"/>
                <a:cs typeface="Times New Roman" pitchFamily="18" charset="0"/>
              </a:rPr>
              <a:t> new &amp; recurring opportunities in</a:t>
            </a:r>
          </a:p>
          <a:p>
            <a:r>
              <a:rPr lang="en-US" sz="1500" dirty="0" smtClean="0">
                <a:solidFill>
                  <a:schemeClr val="tx1">
                    <a:lumMod val="65000"/>
                    <a:lumOff val="35000"/>
                  </a:schemeClr>
                </a:solidFill>
                <a:latin typeface="Times New Roman" pitchFamily="18" charset="0"/>
                <a:cs typeface="Times New Roman" pitchFamily="18" charset="0"/>
              </a:rPr>
              <a:t>target accounts</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65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0888" y="3171825"/>
            <a:ext cx="256222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29" name="Oval 28"/>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4735788"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0" name="Oval 39"/>
          <p:cNvSpPr/>
          <p:nvPr/>
        </p:nvSpPr>
        <p:spPr>
          <a:xfrm>
            <a:off x="3986169"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05716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Finance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Finance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0045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260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Finance</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626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671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1911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Finance</a:t>
            </a:r>
            <a:endParaRPr lang="en-US" sz="3200" b="1" dirty="0">
              <a:latin typeface="Times New Roman" pitchFamily="18" charset="0"/>
              <a:cs typeface="Times New Roman" pitchFamily="18" charset="0"/>
            </a:endParaRPr>
          </a:p>
        </p:txBody>
      </p:sp>
      <p:sp>
        <p:nvSpPr>
          <p:cNvPr id="47" name="Oval 46"/>
          <p:cNvSpPr/>
          <p:nvPr/>
        </p:nvSpPr>
        <p:spPr>
          <a:xfrm>
            <a:off x="2695698" y="1733789"/>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7124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ular Callout 49"/>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8521030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2922075"/>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2660072" y="24191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2" name="Rectangle 61"/>
          <p:cNvSpPr/>
          <p:nvPr/>
        </p:nvSpPr>
        <p:spPr>
          <a:xfrm>
            <a:off x="2660072" y="2706664"/>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3" name="Straight Connector 62"/>
          <p:cNvCxnSpPr/>
          <p:nvPr/>
        </p:nvCxnSpPr>
        <p:spPr>
          <a:xfrm>
            <a:off x="2648196" y="32410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48196" y="35023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37516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129506" y="24434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679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a:xfrm>
            <a:off x="2648196" y="29916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ounded Rectangle 69"/>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2" name="Rectangle 71"/>
          <p:cNvSpPr/>
          <p:nvPr/>
        </p:nvSpPr>
        <p:spPr>
          <a:xfrm>
            <a:off x="2660072" y="1604865"/>
            <a:ext cx="2838203" cy="8058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Cathy </a:t>
            </a:r>
            <a:r>
              <a:rPr lang="en-US" sz="1000" b="1" dirty="0">
                <a:solidFill>
                  <a:schemeClr val="bg1">
                    <a:lumMod val="85000"/>
                  </a:schemeClr>
                </a:solidFill>
              </a:rPr>
              <a:t>London		                  </a:t>
            </a:r>
            <a:r>
              <a:rPr lang="en-US" sz="1000" b="1" dirty="0" smtClean="0">
                <a:solidFill>
                  <a:schemeClr val="bg1">
                    <a:lumMod val="85000"/>
                  </a:schemeClr>
                </a:solidFill>
              </a:rPr>
              <a:t>   </a:t>
            </a:r>
            <a:r>
              <a:rPr lang="en-US" sz="900" b="1" dirty="0">
                <a:solidFill>
                  <a:schemeClr val="bg1">
                    <a:lumMod val="85000"/>
                  </a:schemeClr>
                </a:solidFill>
              </a:rPr>
              <a:t>2h</a:t>
            </a:r>
          </a:p>
          <a:p>
            <a:pPr>
              <a:spcBef>
                <a:spcPts val="800"/>
              </a:spcBef>
            </a:pPr>
            <a:r>
              <a:rPr lang="en-US" sz="1000" b="1" dirty="0" smtClean="0">
                <a:solidFill>
                  <a:schemeClr val="bg1">
                    <a:lumMod val="85000"/>
                  </a:schemeClr>
                </a:solidFill>
              </a:rPr>
              <a:t>    David </a:t>
            </a:r>
            <a:r>
              <a:rPr lang="en-US" sz="1000" b="1" dirty="0">
                <a:solidFill>
                  <a:schemeClr val="bg1">
                    <a:lumMod val="85000"/>
                  </a:schemeClr>
                </a:solidFill>
              </a:rPr>
              <a:t>Elephant	                  </a:t>
            </a:r>
            <a:r>
              <a:rPr lang="en-US" sz="1000" b="1" dirty="0" smtClean="0">
                <a:solidFill>
                  <a:schemeClr val="bg1">
                    <a:lumMod val="85000"/>
                  </a:schemeClr>
                </a:solidFill>
              </a:rPr>
              <a:t>	                     </a:t>
            </a:r>
            <a:r>
              <a:rPr lang="en-US" sz="900" b="1" dirty="0" smtClean="0">
                <a:solidFill>
                  <a:schemeClr val="bg1">
                    <a:lumMod val="85000"/>
                  </a:schemeClr>
                </a:solidFill>
              </a:rPr>
              <a:t>5d</a:t>
            </a:r>
            <a:endParaRPr lang="en-US" sz="900" b="1" dirty="0">
              <a:solidFill>
                <a:schemeClr val="bg1">
                  <a:lumMod val="85000"/>
                </a:schemeClr>
              </a:solidFill>
            </a:endParaRPr>
          </a:p>
          <a:p>
            <a:pPr>
              <a:spcBef>
                <a:spcPts val="800"/>
              </a:spcBef>
            </a:pPr>
            <a:r>
              <a:rPr lang="en-US" sz="1000" b="1" dirty="0" smtClean="0">
                <a:solidFill>
                  <a:schemeClr val="bg1">
                    <a:lumMod val="85000"/>
                  </a:schemeClr>
                </a:solidFill>
              </a:rPr>
              <a:t>    George </a:t>
            </a:r>
            <a:r>
              <a:rPr lang="en-US" sz="1000" b="1" dirty="0">
                <a:solidFill>
                  <a:schemeClr val="bg1">
                    <a:lumMod val="85000"/>
                  </a:schemeClr>
                </a:solidFill>
              </a:rPr>
              <a:t>Hedge		                 </a:t>
            </a:r>
            <a:r>
              <a:rPr lang="en-US" sz="1000" b="1" dirty="0" smtClean="0">
                <a:solidFill>
                  <a:schemeClr val="bg1">
                    <a:lumMod val="85000"/>
                  </a:schemeClr>
                </a:solidFill>
              </a:rPr>
              <a:t>    </a:t>
            </a:r>
            <a:r>
              <a:rPr lang="en-US" sz="900" b="1" dirty="0">
                <a:solidFill>
                  <a:schemeClr val="bg1">
                    <a:lumMod val="85000"/>
                  </a:schemeClr>
                </a:solidFill>
              </a:rPr>
              <a:t>3m</a:t>
            </a:r>
          </a:p>
        </p:txBody>
      </p:sp>
      <p:cxnSp>
        <p:nvCxnSpPr>
          <p:cNvPr id="73" name="Straight Connector 72"/>
          <p:cNvCxnSpPr/>
          <p:nvPr/>
        </p:nvCxnSpPr>
        <p:spPr>
          <a:xfrm>
            <a:off x="2648196" y="187799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13925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ectangular Callout 74"/>
          <p:cNvSpPr/>
          <p:nvPr/>
        </p:nvSpPr>
        <p:spPr>
          <a:xfrm>
            <a:off x="937444" y="1460666"/>
            <a:ext cx="1460310" cy="856865"/>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people on the top. </a:t>
            </a:r>
            <a:r>
              <a:rPr lang="en-US" sz="1200" dirty="0"/>
              <a:t>All items must have updates to display </a:t>
            </a:r>
          </a:p>
        </p:txBody>
      </p:sp>
      <p:sp>
        <p:nvSpPr>
          <p:cNvPr id="76" name="Rectangular Callout 75"/>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77" name="Oval 76"/>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0218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ular Callout 51"/>
          <p:cNvSpPr/>
          <p:nvPr/>
        </p:nvSpPr>
        <p:spPr>
          <a:xfrm>
            <a:off x="1210618" y="1240003"/>
            <a:ext cx="1257116" cy="545411"/>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g</a:t>
            </a:r>
            <a:r>
              <a:rPr lang="en-US" sz="1200" dirty="0" smtClean="0"/>
              <a:t>o to next slide</a:t>
            </a:r>
            <a:endParaRPr lang="en-US" sz="1200" dirty="0"/>
          </a:p>
        </p:txBody>
      </p:sp>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6" name="Rounded Rectangle 25"/>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TextBox 2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Rectangle 2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3579638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TextBox 2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Rectangle 2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35" name="Rounded Rectangle 34"/>
          <p:cNvSpPr/>
          <p:nvPr/>
        </p:nvSpPr>
        <p:spPr>
          <a:xfrm>
            <a:off x="2684355" y="1092531"/>
            <a:ext cx="3017705" cy="213756"/>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38" name="Oval 37"/>
          <p:cNvSpPr/>
          <p:nvPr/>
        </p:nvSpPr>
        <p:spPr>
          <a:xfrm>
            <a:off x="2793536" y="1124619"/>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p:cNvCxnSpPr/>
          <p:nvPr/>
        </p:nvCxnSpPr>
        <p:spPr>
          <a:xfrm>
            <a:off x="2918585" y="1244098"/>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41" name="Rectangle 40"/>
          <p:cNvSpPr/>
          <p:nvPr/>
        </p:nvSpPr>
        <p:spPr>
          <a:xfrm>
            <a:off x="2619375" y="1343025"/>
            <a:ext cx="3905250" cy="4695825"/>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18092003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952255"/>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319475"/>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358392"/>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629769"/>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7" name="Rectangle 6"/>
          <p:cNvSpPr/>
          <p:nvPr/>
        </p:nvSpPr>
        <p:spPr>
          <a:xfrm>
            <a:off x="2636322" y="1840675"/>
            <a:ext cx="3847605" cy="296883"/>
          </a:xfrm>
          <a:prstGeom prst="rect">
            <a:avLst/>
          </a:prstGeom>
          <a:solidFill>
            <a:srgbClr val="92D05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65000"/>
                    <a:lumOff val="35000"/>
                  </a:schemeClr>
                </a:solidFill>
              </a:rPr>
              <a:t>Find People from followed companies  </a:t>
            </a:r>
            <a:endParaRPr lang="en-US" sz="1400" dirty="0">
              <a:solidFill>
                <a:schemeClr val="tx1">
                  <a:lumMod val="65000"/>
                  <a:lumOff val="35000"/>
                </a:schemeClr>
              </a:solidFill>
            </a:endParaRPr>
          </a:p>
        </p:txBody>
      </p:sp>
      <p:sp>
        <p:nvSpPr>
          <p:cNvPr id="16" name="Rounded Rectangle 15"/>
          <p:cNvSpPr/>
          <p:nvPr/>
        </p:nvSpPr>
        <p:spPr>
          <a:xfrm>
            <a:off x="2684355" y="1092531"/>
            <a:ext cx="3017705" cy="213756"/>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      Steve</a:t>
            </a:r>
            <a:endParaRPr lang="en-US" sz="1200" dirty="0">
              <a:solidFill>
                <a:schemeClr val="tx1">
                  <a:lumMod val="65000"/>
                  <a:lumOff val="35000"/>
                </a:schemeClr>
              </a:solidFill>
            </a:endParaRPr>
          </a:p>
        </p:txBody>
      </p:sp>
      <p:sp>
        <p:nvSpPr>
          <p:cNvPr id="17" name="Oval 16"/>
          <p:cNvSpPr/>
          <p:nvPr/>
        </p:nvSpPr>
        <p:spPr>
          <a:xfrm>
            <a:off x="2793536" y="1124619"/>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918585" y="1244098"/>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2" name="Rectangle 1"/>
          <p:cNvSpPr/>
          <p:nvPr/>
        </p:nvSpPr>
        <p:spPr>
          <a:xfrm>
            <a:off x="2619375" y="1343025"/>
            <a:ext cx="3905250" cy="4695825"/>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3" name="Rectangle 2"/>
          <p:cNvSpPr/>
          <p:nvPr/>
        </p:nvSpPr>
        <p:spPr>
          <a:xfrm>
            <a:off x="2671948" y="1353787"/>
            <a:ext cx="3800104" cy="2185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3338623" y="1363489"/>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Ganesh Kumaraswamy</a:t>
            </a:r>
          </a:p>
          <a:p>
            <a:r>
              <a:rPr lang="en-US" sz="1000" dirty="0" smtClean="0">
                <a:solidFill>
                  <a:schemeClr val="tx1">
                    <a:lumMod val="65000"/>
                    <a:lumOff val="35000"/>
                  </a:schemeClr>
                </a:solidFill>
              </a:rPr>
              <a:t>Principal Customer Success Manager</a:t>
            </a:r>
          </a:p>
          <a:p>
            <a:r>
              <a:rPr lang="en-US" sz="1000" dirty="0" smtClean="0">
                <a:solidFill>
                  <a:schemeClr val="tx1">
                    <a:lumMod val="65000"/>
                    <a:lumOff val="35000"/>
                  </a:schemeClr>
                </a:solidFill>
              </a:rPr>
              <a:t>SAP USA</a:t>
            </a:r>
            <a:endParaRPr lang="en-US" sz="1000" dirty="0">
              <a:solidFill>
                <a:schemeClr val="tx1">
                  <a:lumMod val="65000"/>
                  <a:lumOff val="35000"/>
                </a:schemeClr>
              </a:solidFill>
            </a:endParaRPr>
          </a:p>
        </p:txBody>
      </p:sp>
      <p:sp>
        <p:nvSpPr>
          <p:cNvPr id="22" name="TextBox 21"/>
          <p:cNvSpPr txBox="1"/>
          <p:nvPr/>
        </p:nvSpPr>
        <p:spPr>
          <a:xfrm>
            <a:off x="3338623" y="2028514"/>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David Sacks</a:t>
            </a:r>
          </a:p>
          <a:p>
            <a:r>
              <a:rPr lang="en-US" sz="1000" dirty="0" smtClean="0">
                <a:solidFill>
                  <a:schemeClr val="tx1">
                    <a:lumMod val="65000"/>
                    <a:lumOff val="35000"/>
                  </a:schemeClr>
                </a:solidFill>
              </a:rPr>
              <a:t>Founder &amp; CEO</a:t>
            </a:r>
          </a:p>
          <a:p>
            <a:r>
              <a:rPr lang="en-US" sz="1000" dirty="0" smtClean="0">
                <a:solidFill>
                  <a:schemeClr val="tx1">
                    <a:lumMod val="65000"/>
                    <a:lumOff val="35000"/>
                  </a:schemeClr>
                </a:solidFill>
              </a:rPr>
              <a:t>Yammer Inc.</a:t>
            </a:r>
            <a:endParaRPr lang="en-US" sz="1000" dirty="0">
              <a:solidFill>
                <a:schemeClr val="tx1">
                  <a:lumMod val="65000"/>
                  <a:lumOff val="35000"/>
                </a:schemeClr>
              </a:solidFill>
            </a:endParaRPr>
          </a:p>
        </p:txBody>
      </p:sp>
      <p:sp>
        <p:nvSpPr>
          <p:cNvPr id="23" name="TextBox 22"/>
          <p:cNvSpPr txBox="1"/>
          <p:nvPr/>
        </p:nvSpPr>
        <p:spPr>
          <a:xfrm>
            <a:off x="3338623" y="2738411"/>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Jack Obrand</a:t>
            </a:r>
          </a:p>
          <a:p>
            <a:r>
              <a:rPr lang="en-US" sz="1000" dirty="0" smtClean="0">
                <a:solidFill>
                  <a:schemeClr val="tx1">
                    <a:lumMod val="65000"/>
                    <a:lumOff val="35000"/>
                  </a:schemeClr>
                </a:solidFill>
              </a:rPr>
              <a:t>Chief Customer Officer</a:t>
            </a:r>
          </a:p>
          <a:p>
            <a:r>
              <a:rPr lang="en-US" sz="1000" dirty="0" smtClean="0">
                <a:solidFill>
                  <a:schemeClr val="tx1">
                    <a:lumMod val="65000"/>
                    <a:lumOff val="35000"/>
                  </a:schemeClr>
                </a:solidFill>
              </a:rPr>
              <a:t>Yammer Inc.</a:t>
            </a:r>
            <a:endParaRPr lang="en-US" sz="1000" dirty="0">
              <a:solidFill>
                <a:schemeClr val="tx1">
                  <a:lumMod val="65000"/>
                  <a:lumOff val="35000"/>
                </a:schemeClr>
              </a:solidFill>
            </a:endParaRPr>
          </a:p>
        </p:txBody>
      </p:sp>
      <p:pic>
        <p:nvPicPr>
          <p:cNvPr id="2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6619" y="1443814"/>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409" y="2103922"/>
            <a:ext cx="4381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244" y="2808341"/>
            <a:ext cx="4572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2648197" y="199505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48197" y="2707574"/>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48197" y="3348841"/>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6065236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16" name="Rectangle 15"/>
          <p:cNvSpPr/>
          <p:nvPr/>
        </p:nvSpPr>
        <p:spPr>
          <a:xfrm>
            <a:off x="2636874" y="287634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People</a:t>
            </a:r>
            <a:endParaRPr lang="en-US" sz="1200" b="1" dirty="0">
              <a:solidFill>
                <a:schemeClr val="bg1"/>
              </a:solidFill>
            </a:endParaRPr>
          </a:p>
        </p:txBody>
      </p:sp>
      <p:sp>
        <p:nvSpPr>
          <p:cNvPr id="17" name="TextBox 16"/>
          <p:cNvSpPr txBox="1"/>
          <p:nvPr/>
        </p:nvSpPr>
        <p:spPr>
          <a:xfrm>
            <a:off x="2668772" y="3142160"/>
            <a:ext cx="3817088" cy="276999"/>
          </a:xfrm>
          <a:prstGeom prst="rect">
            <a:avLst/>
          </a:prstGeom>
          <a:noFill/>
        </p:spPr>
        <p:txBody>
          <a:bodyPr wrap="square" rtlCol="0">
            <a:spAutoFit/>
          </a:bodyPr>
          <a:lstStyle/>
          <a:p>
            <a:r>
              <a:rPr lang="en-US" sz="1200" dirty="0" smtClean="0"/>
              <a:t>Steve London		                                                √</a:t>
            </a:r>
            <a:endParaRPr lang="en-US" sz="1200" dirty="0"/>
          </a:p>
        </p:txBody>
      </p:sp>
      <p:cxnSp>
        <p:nvCxnSpPr>
          <p:cNvPr id="18" name="Straight Connector 17"/>
          <p:cNvCxnSpPr/>
          <p:nvPr/>
        </p:nvCxnSpPr>
        <p:spPr>
          <a:xfrm>
            <a:off x="2647507" y="342923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68772" y="3439873"/>
            <a:ext cx="3817088" cy="276999"/>
          </a:xfrm>
          <a:prstGeom prst="rect">
            <a:avLst/>
          </a:prstGeom>
          <a:noFill/>
        </p:spPr>
        <p:txBody>
          <a:bodyPr wrap="square" rtlCol="0">
            <a:spAutoFit/>
          </a:bodyPr>
          <a:lstStyle/>
          <a:p>
            <a:r>
              <a:rPr lang="en-US" sz="1200" dirty="0" smtClean="0"/>
              <a:t>Hewlett Clinton		                      √</a:t>
            </a:r>
            <a:endParaRPr lang="en-US" sz="1200" dirty="0"/>
          </a:p>
        </p:txBody>
      </p:sp>
      <p:sp>
        <p:nvSpPr>
          <p:cNvPr id="21" name="Rectangular Callout 20"/>
          <p:cNvSpPr/>
          <p:nvPr/>
        </p:nvSpPr>
        <p:spPr>
          <a:xfrm>
            <a:off x="1169675" y="2714193"/>
            <a:ext cx="1257116" cy="873427"/>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user can tap any person to unfollow or follow</a:t>
            </a:r>
            <a:endParaRPr lang="en-US" sz="1200" dirty="0"/>
          </a:p>
        </p:txBody>
      </p:sp>
      <p:sp>
        <p:nvSpPr>
          <p:cNvPr id="43" name="Rectangular Callout 42"/>
          <p:cNvSpPr/>
          <p:nvPr/>
        </p:nvSpPr>
        <p:spPr>
          <a:xfrm>
            <a:off x="6691701" y="1983183"/>
            <a:ext cx="1257116" cy="511917"/>
          </a:xfrm>
          <a:prstGeom prst="wedgeRectCallout">
            <a:avLst>
              <a:gd name="adj1" fmla="val -80462"/>
              <a:gd name="adj2" fmla="val 2334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a:t>
            </a:r>
            <a:endParaRPr lang="en-US" sz="1200" dirty="0"/>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Rectangle 3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1" name="Rounded Rectangle 50"/>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5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2316893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0072" y="1056904"/>
            <a:ext cx="3823855" cy="4987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[Connect to LinkedIn]</a:t>
            </a:r>
            <a:endParaRPr lang="en-US" sz="1200" dirty="0">
              <a:solidFill>
                <a:schemeClr val="tx1">
                  <a:lumMod val="65000"/>
                  <a:lumOff val="35000"/>
                </a:schemeClr>
              </a:solidFill>
            </a:endParaRPr>
          </a:p>
        </p:txBody>
      </p:sp>
      <p:sp>
        <p:nvSpPr>
          <p:cNvPr id="5" name="Rectangular Callout 4"/>
          <p:cNvSpPr/>
          <p:nvPr/>
        </p:nvSpPr>
        <p:spPr>
          <a:xfrm>
            <a:off x="1169675" y="2185060"/>
            <a:ext cx="1257116" cy="192291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successfully connected, go to next slide and add all imported connections (only those already on GageIn) under Suggested People </a:t>
            </a:r>
            <a:endParaRPr lang="en-US" sz="1200" dirty="0"/>
          </a:p>
        </p:txBody>
      </p:sp>
      <p:sp>
        <p:nvSpPr>
          <p:cNvPr id="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9926211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636874" y="1902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People</a:t>
            </a:r>
            <a:endParaRPr lang="en-US" sz="1200" b="1" dirty="0">
              <a:solidFill>
                <a:schemeClr val="bg1"/>
              </a:solidFill>
            </a:endParaRPr>
          </a:p>
        </p:txBody>
      </p:sp>
      <p:sp>
        <p:nvSpPr>
          <p:cNvPr id="23" name="TextBox 22"/>
          <p:cNvSpPr txBox="1"/>
          <p:nvPr/>
        </p:nvSpPr>
        <p:spPr>
          <a:xfrm>
            <a:off x="2668772" y="2168410"/>
            <a:ext cx="3817088" cy="276999"/>
          </a:xfrm>
          <a:prstGeom prst="rect">
            <a:avLst/>
          </a:prstGeom>
          <a:noFill/>
        </p:spPr>
        <p:txBody>
          <a:bodyPr wrap="square" rtlCol="0">
            <a:spAutoFit/>
          </a:bodyPr>
          <a:lstStyle/>
          <a:p>
            <a:r>
              <a:rPr lang="en-US" sz="1200" dirty="0" smtClean="0"/>
              <a:t>Steve London		                                                √</a:t>
            </a:r>
            <a:endParaRPr lang="en-US" sz="1200" dirty="0"/>
          </a:p>
        </p:txBody>
      </p:sp>
      <p:cxnSp>
        <p:nvCxnSpPr>
          <p:cNvPr id="24" name="Straight Connector 23"/>
          <p:cNvCxnSpPr/>
          <p:nvPr/>
        </p:nvCxnSpPr>
        <p:spPr>
          <a:xfrm>
            <a:off x="2647507" y="2455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68772" y="2466123"/>
            <a:ext cx="3817088" cy="276999"/>
          </a:xfrm>
          <a:prstGeom prst="rect">
            <a:avLst/>
          </a:prstGeom>
          <a:noFill/>
        </p:spPr>
        <p:txBody>
          <a:bodyPr wrap="square" rtlCol="0">
            <a:spAutoFit/>
          </a:bodyPr>
          <a:lstStyle/>
          <a:p>
            <a:r>
              <a:rPr lang="en-US" sz="1200" dirty="0" smtClean="0"/>
              <a:t>Hewlett Clinton		                      √</a:t>
            </a:r>
            <a:endParaRPr lang="en-US" sz="1200" dirty="0"/>
          </a:p>
        </p:txBody>
      </p:sp>
      <p:cxnSp>
        <p:nvCxnSpPr>
          <p:cNvPr id="26" name="Straight Connector 25"/>
          <p:cNvCxnSpPr/>
          <p:nvPr/>
        </p:nvCxnSpPr>
        <p:spPr>
          <a:xfrm>
            <a:off x="2647507" y="302616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636874" y="30459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People</a:t>
            </a:r>
            <a:endParaRPr lang="en-US" sz="1200" b="1" dirty="0">
              <a:solidFill>
                <a:schemeClr val="bg1"/>
              </a:solidFill>
            </a:endParaRPr>
          </a:p>
        </p:txBody>
      </p:sp>
      <p:sp>
        <p:nvSpPr>
          <p:cNvPr id="49" name="TextBox 48"/>
          <p:cNvSpPr txBox="1"/>
          <p:nvPr/>
        </p:nvSpPr>
        <p:spPr>
          <a:xfrm>
            <a:off x="2668772" y="3295358"/>
            <a:ext cx="3817088" cy="276999"/>
          </a:xfrm>
          <a:prstGeom prst="rect">
            <a:avLst/>
          </a:prstGeom>
          <a:noFill/>
        </p:spPr>
        <p:txBody>
          <a:bodyPr wrap="square" rtlCol="0">
            <a:spAutoFit/>
          </a:bodyPr>
          <a:lstStyle/>
          <a:p>
            <a:r>
              <a:rPr lang="en-US" sz="1200" dirty="0" smtClean="0"/>
              <a:t>Marissa Edward	                                                </a:t>
            </a:r>
            <a:r>
              <a:rPr lang="en-US" sz="1200" dirty="0"/>
              <a:t>√</a:t>
            </a:r>
          </a:p>
        </p:txBody>
      </p:sp>
      <p:cxnSp>
        <p:nvCxnSpPr>
          <p:cNvPr id="50" name="Straight Connector 49"/>
          <p:cNvCxnSpPr/>
          <p:nvPr/>
        </p:nvCxnSpPr>
        <p:spPr>
          <a:xfrm>
            <a:off x="2647507" y="358243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668772" y="3609256"/>
            <a:ext cx="3817088" cy="276999"/>
          </a:xfrm>
          <a:prstGeom prst="rect">
            <a:avLst/>
          </a:prstGeom>
          <a:noFill/>
        </p:spPr>
        <p:txBody>
          <a:bodyPr wrap="square" rtlCol="0">
            <a:spAutoFit/>
          </a:bodyPr>
          <a:lstStyle/>
          <a:p>
            <a:r>
              <a:rPr lang="en-US" sz="1200" dirty="0" smtClean="0"/>
              <a:t>Mark Bush	</a:t>
            </a:r>
            <a:endParaRPr lang="en-US" sz="1200" dirty="0"/>
          </a:p>
        </p:txBody>
      </p:sp>
      <p:cxnSp>
        <p:nvCxnSpPr>
          <p:cNvPr id="64" name="Straight Connector 63"/>
          <p:cNvCxnSpPr/>
          <p:nvPr/>
        </p:nvCxnSpPr>
        <p:spPr>
          <a:xfrm>
            <a:off x="2647507" y="389633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668772" y="3909507"/>
            <a:ext cx="3817088" cy="276999"/>
          </a:xfrm>
          <a:prstGeom prst="rect">
            <a:avLst/>
          </a:prstGeom>
          <a:noFill/>
        </p:spPr>
        <p:txBody>
          <a:bodyPr wrap="square" rtlCol="0">
            <a:spAutoFit/>
          </a:bodyPr>
          <a:lstStyle/>
          <a:p>
            <a:r>
              <a:rPr lang="en-US" sz="1200" dirty="0" smtClean="0"/>
              <a:t>Tom Fazzio	</a:t>
            </a:r>
            <a:endParaRPr lang="en-US" sz="1200" dirty="0"/>
          </a:p>
        </p:txBody>
      </p:sp>
      <p:cxnSp>
        <p:nvCxnSpPr>
          <p:cNvPr id="66" name="Straight Connector 65"/>
          <p:cNvCxnSpPr/>
          <p:nvPr/>
        </p:nvCxnSpPr>
        <p:spPr>
          <a:xfrm>
            <a:off x="2647507" y="419658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47507" y="272844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668772" y="2739078"/>
            <a:ext cx="3817088" cy="276999"/>
          </a:xfrm>
          <a:prstGeom prst="rect">
            <a:avLst/>
          </a:prstGeom>
          <a:noFill/>
        </p:spPr>
        <p:txBody>
          <a:bodyPr wrap="square" rtlCol="0">
            <a:spAutoFit/>
          </a:bodyPr>
          <a:lstStyle/>
          <a:p>
            <a:r>
              <a:rPr lang="en-US" sz="1200" dirty="0" smtClean="0"/>
              <a:t>Marissa Edward		                      √</a:t>
            </a:r>
            <a:endParaRPr lang="en-US" sz="1200" dirty="0"/>
          </a:p>
        </p:txBody>
      </p:sp>
      <p:sp>
        <p:nvSpPr>
          <p:cNvPr id="3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6" name="TextBox 3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4" name="Rounded Rectangle 53"/>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Tree>
    <p:extLst>
      <p:ext uri="{BB962C8B-B14F-4D97-AF65-F5344CB8AC3E}">
        <p14:creationId xmlns:p14="http://schemas.microsoft.com/office/powerpoint/2010/main" val="3634112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Prioritize Prospects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Maximize time by prioritizing</a:t>
            </a:r>
          </a:p>
          <a:p>
            <a:r>
              <a:rPr lang="en-US" sz="1500" dirty="0" smtClean="0">
                <a:solidFill>
                  <a:schemeClr val="tx1">
                    <a:lumMod val="65000"/>
                    <a:lumOff val="35000"/>
                  </a:schemeClr>
                </a:solidFill>
                <a:latin typeface="Times New Roman" pitchFamily="18" charset="0"/>
                <a:cs typeface="Times New Roman" pitchFamily="18" charset="0"/>
              </a:rPr>
              <a:t>read-to-buy prospects &amp; stay up-to-date</a:t>
            </a:r>
          </a:p>
          <a:p>
            <a:r>
              <a:rPr lang="en-US" sz="1500" dirty="0" smtClean="0">
                <a:solidFill>
                  <a:schemeClr val="tx1">
                    <a:lumMod val="65000"/>
                    <a:lumOff val="35000"/>
                  </a:schemeClr>
                </a:solidFill>
                <a:latin typeface="Times New Roman" pitchFamily="18" charset="0"/>
                <a:cs typeface="Times New Roman" pitchFamily="18" charset="0"/>
              </a:rPr>
              <a:t>with your account base</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Oval 30"/>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4984503"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pic>
        <p:nvPicPr>
          <p:cNvPr id="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3024189"/>
            <a:ext cx="2352675" cy="1977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3771900" y="5257800"/>
            <a:ext cx="1524000" cy="304800"/>
          </a:xfrm>
          <a:prstGeom prst="roundRect">
            <a:avLst/>
          </a:prstGeom>
          <a:solidFill>
            <a:srgbClr val="FF00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Get Started</a:t>
            </a:r>
            <a:endParaRPr lang="en-US" sz="2000" b="1" dirty="0">
              <a:solidFill>
                <a:schemeClr val="bg1"/>
              </a:solidFill>
            </a:endParaRPr>
          </a:p>
        </p:txBody>
      </p:sp>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37" name="Oval 36"/>
          <p:cNvSpPr/>
          <p:nvPr/>
        </p:nvSpPr>
        <p:spPr>
          <a:xfrm>
            <a:off x="3986169"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ular Callout 40"/>
          <p:cNvSpPr/>
          <p:nvPr/>
        </p:nvSpPr>
        <p:spPr>
          <a:xfrm>
            <a:off x="1210618" y="4694817"/>
            <a:ext cx="1257116" cy="1050878"/>
          </a:xfrm>
          <a:prstGeom prst="wedgeRectCallout">
            <a:avLst>
              <a:gd name="adj1" fmla="val 148749"/>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back to slide #3</a:t>
            </a:r>
            <a:endParaRPr lang="en-US" sz="1200" dirty="0"/>
          </a:p>
        </p:txBody>
      </p:sp>
    </p:spTree>
    <p:extLst>
      <p:ext uri="{BB962C8B-B14F-4D97-AF65-F5344CB8AC3E}">
        <p14:creationId xmlns:p14="http://schemas.microsoft.com/office/powerpoint/2010/main" val="16120914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George Hedge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George Hedge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1392816"/>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3886634"/>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3043486"/>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4658530"/>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8788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George Hedge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George Hedge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2922075"/>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2660072" y="24191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2" name="Rectangle 61"/>
          <p:cNvSpPr/>
          <p:nvPr/>
        </p:nvSpPr>
        <p:spPr>
          <a:xfrm>
            <a:off x="2660072" y="2706664"/>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3" name="Straight Connector 62"/>
          <p:cNvCxnSpPr/>
          <p:nvPr/>
        </p:nvCxnSpPr>
        <p:spPr>
          <a:xfrm>
            <a:off x="2648196" y="32410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48196" y="35023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37516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129506" y="24434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679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a:xfrm>
            <a:off x="2648196" y="29916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ounded Rectangle 69"/>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2" name="Rectangle 71"/>
          <p:cNvSpPr/>
          <p:nvPr/>
        </p:nvSpPr>
        <p:spPr>
          <a:xfrm>
            <a:off x="2660072" y="1604865"/>
            <a:ext cx="2838203" cy="8058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Cathy </a:t>
            </a:r>
            <a:r>
              <a:rPr lang="en-US" sz="1000" b="1" dirty="0">
                <a:solidFill>
                  <a:schemeClr val="bg1">
                    <a:lumMod val="85000"/>
                  </a:schemeClr>
                </a:solidFill>
              </a:rPr>
              <a:t>London		                  </a:t>
            </a:r>
            <a:r>
              <a:rPr lang="en-US" sz="1000" b="1" dirty="0" smtClean="0">
                <a:solidFill>
                  <a:schemeClr val="bg1">
                    <a:lumMod val="85000"/>
                  </a:schemeClr>
                </a:solidFill>
              </a:rPr>
              <a:t>   </a:t>
            </a:r>
            <a:r>
              <a:rPr lang="en-US" sz="900" b="1" dirty="0">
                <a:solidFill>
                  <a:schemeClr val="bg1">
                    <a:lumMod val="85000"/>
                  </a:schemeClr>
                </a:solidFill>
              </a:rPr>
              <a:t>2h</a:t>
            </a:r>
          </a:p>
          <a:p>
            <a:pPr>
              <a:spcBef>
                <a:spcPts val="800"/>
              </a:spcBef>
            </a:pPr>
            <a:r>
              <a:rPr lang="en-US" sz="1000" b="1" dirty="0" smtClean="0">
                <a:solidFill>
                  <a:schemeClr val="bg1">
                    <a:lumMod val="85000"/>
                  </a:schemeClr>
                </a:solidFill>
              </a:rPr>
              <a:t>    David Elephant	                  	                     </a:t>
            </a:r>
            <a:r>
              <a:rPr lang="en-US" sz="900" b="1" dirty="0" smtClean="0">
                <a:solidFill>
                  <a:schemeClr val="bg1">
                    <a:lumMod val="85000"/>
                  </a:schemeClr>
                </a:solidFill>
              </a:rPr>
              <a:t>5d</a:t>
            </a:r>
            <a:endParaRPr lang="en-US" sz="900" b="1" dirty="0">
              <a:solidFill>
                <a:schemeClr val="bg1">
                  <a:lumMod val="85000"/>
                </a:schemeClr>
              </a:solidFill>
            </a:endParaRPr>
          </a:p>
          <a:p>
            <a:pPr>
              <a:spcBef>
                <a:spcPts val="800"/>
              </a:spcBef>
            </a:pPr>
            <a:r>
              <a:rPr lang="en-US" sz="1000" b="1" dirty="0" smtClean="0">
                <a:solidFill>
                  <a:schemeClr val="bg1">
                    <a:lumMod val="85000"/>
                  </a:schemeClr>
                </a:solidFill>
              </a:rPr>
              <a:t>    George </a:t>
            </a:r>
            <a:r>
              <a:rPr lang="en-US" sz="1000" b="1" dirty="0">
                <a:solidFill>
                  <a:schemeClr val="bg1">
                    <a:lumMod val="85000"/>
                  </a:schemeClr>
                </a:solidFill>
              </a:rPr>
              <a:t>Hedge		                 </a:t>
            </a:r>
            <a:r>
              <a:rPr lang="en-US" sz="1000" b="1" dirty="0" smtClean="0">
                <a:solidFill>
                  <a:schemeClr val="bg1">
                    <a:lumMod val="85000"/>
                  </a:schemeClr>
                </a:solidFill>
              </a:rPr>
              <a:t>    </a:t>
            </a:r>
            <a:r>
              <a:rPr lang="en-US" sz="900" b="1" dirty="0">
                <a:solidFill>
                  <a:schemeClr val="bg1">
                    <a:lumMod val="85000"/>
                  </a:schemeClr>
                </a:solidFill>
              </a:rPr>
              <a:t>3m</a:t>
            </a:r>
          </a:p>
        </p:txBody>
      </p:sp>
      <p:cxnSp>
        <p:nvCxnSpPr>
          <p:cNvPr id="73" name="Straight Connector 72"/>
          <p:cNvCxnSpPr/>
          <p:nvPr/>
        </p:nvCxnSpPr>
        <p:spPr>
          <a:xfrm>
            <a:off x="2648196" y="187799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13925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2695698" y="2220664"/>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8550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a:t>
            </a:r>
            <a:r>
              <a:rPr lang="en-US" sz="1400" dirty="0" smtClean="0">
                <a:solidFill>
                  <a:schemeClr val="bg1">
                    <a:lumMod val="85000"/>
                  </a:schemeClr>
                </a:solidFill>
              </a:rPr>
              <a:t>m </a:t>
            </a:r>
          </a:p>
        </p:txBody>
      </p:sp>
      <p:sp>
        <p:nvSpPr>
          <p:cNvPr id="8" name="Rounded Rectangle 7"/>
          <p:cNvSpPr/>
          <p:nvPr/>
        </p:nvSpPr>
        <p:spPr>
          <a:xfrm>
            <a:off x="2727434" y="2112579"/>
            <a:ext cx="3673366" cy="283780"/>
          </a:xfrm>
          <a:prstGeom prst="roundRect">
            <a:avLst/>
          </a:prstGeom>
          <a:solidFill>
            <a:srgbClr val="0070C0"/>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a:t>
            </a:r>
            <a:endParaRPr lang="en-US" sz="1200" b="1" dirty="0">
              <a:solidFill>
                <a:schemeClr val="bg1"/>
              </a:solidFill>
            </a:endParaRP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sp>
        <p:nvSpPr>
          <p:cNvPr id="63" name="Rectangle 62"/>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TextBox 70"/>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2" name="TextBox 71"/>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5" name="Rectangular Callout 7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37363170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www.ibm.com</a:t>
            </a: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632841" y="619422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55" name="Rounded Rectangle 54"/>
          <p:cNvSpPr/>
          <p:nvPr/>
        </p:nvSpPr>
        <p:spPr>
          <a:xfrm>
            <a:off x="2727434" y="2112579"/>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pic>
        <p:nvPicPr>
          <p:cNvPr id="5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ular Callout 59"/>
          <p:cNvSpPr/>
          <p:nvPr/>
        </p:nvSpPr>
        <p:spPr>
          <a:xfrm>
            <a:off x="1142380" y="1932489"/>
            <a:ext cx="1257116" cy="545411"/>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1659348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www.ibm.com</a:t>
            </a: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632841" y="619422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55" name="Rounded Rectangle 54"/>
          <p:cNvSpPr/>
          <p:nvPr/>
        </p:nvSpPr>
        <p:spPr>
          <a:xfrm>
            <a:off x="2727434" y="2112579"/>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pic>
        <p:nvPicPr>
          <p:cNvPr id="5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17076" y="252248"/>
            <a:ext cx="3878317" cy="11319642"/>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617076" y="4401878"/>
            <a:ext cx="3846786" cy="1273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678866" y="4646440"/>
            <a:ext cx="1956390" cy="317877"/>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bg1"/>
                </a:solidFill>
              </a:rPr>
              <a:t>Unfollow</a:t>
            </a:r>
            <a:endParaRPr lang="en-US" sz="1400" b="1" dirty="0">
              <a:solidFill>
                <a:schemeClr val="bg1"/>
              </a:solidFill>
            </a:endParaRPr>
          </a:p>
        </p:txBody>
      </p:sp>
      <p:sp>
        <p:nvSpPr>
          <p:cNvPr id="63" name="Rounded Rectangle 62"/>
          <p:cNvSpPr/>
          <p:nvPr/>
        </p:nvSpPr>
        <p:spPr>
          <a:xfrm>
            <a:off x="3678866" y="5169259"/>
            <a:ext cx="1956390" cy="317877"/>
          </a:xfrm>
          <a:prstGeom prst="roundRect">
            <a:avLst/>
          </a:prstGeom>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
        <p:nvSpPr>
          <p:cNvPr id="64" name="Rectangle 63"/>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TextBox 67"/>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9" name="TextBox 68"/>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0" name="Rectangular Callout 6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7837437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Overview</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4172"/>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281852"/>
            <a:ext cx="3848668" cy="307777"/>
          </a:xfrm>
          <a:prstGeom prst="rect">
            <a:avLst/>
          </a:prstGeom>
          <a:noFill/>
        </p:spPr>
        <p:txBody>
          <a:bodyPr wrap="square" rtlCol="0">
            <a:spAutoFit/>
          </a:bodyPr>
          <a:lstStyle/>
          <a:p>
            <a:pPr algn="ctr"/>
            <a:r>
              <a:rPr lang="en-US" sz="1400" b="1" dirty="0" smtClean="0">
                <a:solidFill>
                  <a:schemeClr val="bg1"/>
                </a:solidFill>
              </a:rPr>
              <a:t>Overview</a:t>
            </a:r>
            <a:endParaRPr lang="en-US" sz="1400" b="1" dirty="0">
              <a:solidFill>
                <a:schemeClr val="bg1"/>
              </a:solidFill>
            </a:endParaRPr>
          </a:p>
        </p:txBody>
      </p:sp>
      <p:sp>
        <p:nvSpPr>
          <p:cNvPr id="5" name="Rectangle 4"/>
          <p:cNvSpPr/>
          <p:nvPr/>
        </p:nvSpPr>
        <p:spPr>
          <a:xfrm>
            <a:off x="2606084" y="569601"/>
            <a:ext cx="3912782" cy="15810771"/>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34141"/>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47668"/>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34934"/>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ounded Rectangle 71"/>
          <p:cNvSpPr/>
          <p:nvPr/>
        </p:nvSpPr>
        <p:spPr>
          <a:xfrm>
            <a:off x="2598475" y="8811068"/>
            <a:ext cx="3925155" cy="85320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73" name="TextBox 72"/>
          <p:cNvSpPr txBox="1"/>
          <p:nvPr/>
        </p:nvSpPr>
        <p:spPr>
          <a:xfrm>
            <a:off x="2573750" y="8826678"/>
            <a:ext cx="3540447" cy="830997"/>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Revenue:	      </a:t>
            </a:r>
            <a:r>
              <a:rPr lang="en-US" sz="1200" dirty="0" smtClean="0">
                <a:solidFill>
                  <a:schemeClr val="tx1">
                    <a:lumMod val="65000"/>
                    <a:lumOff val="35000"/>
                  </a:schemeClr>
                </a:solidFill>
              </a:rPr>
              <a:t>&gt; $1 Billion</a:t>
            </a:r>
          </a:p>
          <a:p>
            <a:r>
              <a:rPr lang="en-US" sz="1200" b="1" dirty="0" smtClean="0">
                <a:solidFill>
                  <a:schemeClr val="tx1">
                    <a:lumMod val="65000"/>
                    <a:lumOff val="35000"/>
                  </a:schemeClr>
                </a:solidFill>
              </a:rPr>
              <a:t>Employees:	      </a:t>
            </a:r>
            <a:r>
              <a:rPr lang="en-US" sz="1200" dirty="0" smtClean="0">
                <a:solidFill>
                  <a:schemeClr val="tx1">
                    <a:lumMod val="65000"/>
                    <a:lumOff val="35000"/>
                  </a:schemeClr>
                </a:solidFill>
              </a:rPr>
              <a:t>50,000 – 10,000</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p:txBody>
      </p:sp>
      <p:sp>
        <p:nvSpPr>
          <p:cNvPr id="74" name="Rounded Rectangle 73"/>
          <p:cNvSpPr/>
          <p:nvPr/>
        </p:nvSpPr>
        <p:spPr>
          <a:xfrm>
            <a:off x="2612123" y="11487720"/>
            <a:ext cx="3911507" cy="10767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573750" y="11497362"/>
            <a:ext cx="3799754" cy="1092607"/>
          </a:xfrm>
          <a:prstGeom prst="rect">
            <a:avLst/>
          </a:prstGeom>
          <a:noFill/>
        </p:spPr>
        <p:txBody>
          <a:bodyPr wrap="square" rtlCol="0">
            <a:spAutoFit/>
          </a:bodyPr>
          <a:lstStyle/>
          <a:p>
            <a:pPr>
              <a:spcBef>
                <a:spcPts val="600"/>
              </a:spcBef>
            </a:pPr>
            <a:r>
              <a:rPr lang="en-US" sz="1200" dirty="0" smtClean="0">
                <a:solidFill>
                  <a:schemeClr val="tx1">
                    <a:lumMod val="65000"/>
                    <a:lumOff val="35000"/>
                  </a:schemeClr>
                </a:solidFill>
              </a:rPr>
              <a:t>1200 12</a:t>
            </a:r>
            <a:r>
              <a:rPr lang="en-US" sz="1200" baseline="30000" dirty="0" smtClean="0">
                <a:solidFill>
                  <a:schemeClr val="tx1">
                    <a:lumMod val="65000"/>
                    <a:lumOff val="35000"/>
                  </a:schemeClr>
                </a:solidFill>
              </a:rPr>
              <a:t>th</a:t>
            </a:r>
            <a:r>
              <a:rPr lang="en-US" sz="1200" dirty="0" smtClean="0">
                <a:solidFill>
                  <a:schemeClr val="tx1">
                    <a:lumMod val="65000"/>
                    <a:lumOff val="35000"/>
                  </a:schemeClr>
                </a:solidFill>
              </a:rPr>
              <a:t> Avenue South, Suite 1200, Seattle, WA 98144-2734, United States</a:t>
            </a:r>
          </a:p>
          <a:p>
            <a:pPr>
              <a:spcBef>
                <a:spcPts val="600"/>
              </a:spcBef>
            </a:pPr>
            <a:r>
              <a:rPr lang="en-US" sz="1200" dirty="0" smtClean="0">
                <a:solidFill>
                  <a:schemeClr val="tx1">
                    <a:lumMod val="65000"/>
                    <a:lumOff val="35000"/>
                  </a:schemeClr>
                </a:solidFill>
              </a:rPr>
              <a:t>info@google.com</a:t>
            </a:r>
          </a:p>
          <a:p>
            <a:r>
              <a:rPr lang="en-US" sz="1200" dirty="0" smtClean="0">
                <a:solidFill>
                  <a:schemeClr val="tx1">
                    <a:lumMod val="65000"/>
                    <a:lumOff val="35000"/>
                  </a:schemeClr>
                </a:solidFill>
              </a:rPr>
              <a:t>(T) +1 (206) 266-1000</a:t>
            </a:r>
          </a:p>
          <a:p>
            <a:r>
              <a:rPr lang="en-US" sz="1200" dirty="0" smtClean="0">
                <a:solidFill>
                  <a:schemeClr val="tx1">
                    <a:lumMod val="65000"/>
                    <a:lumOff val="35000"/>
                  </a:schemeClr>
                </a:solidFill>
              </a:rPr>
              <a:t>(F) +1(206) 266-1001</a:t>
            </a:r>
            <a:endParaRPr lang="en-US" sz="1200" dirty="0">
              <a:solidFill>
                <a:schemeClr val="tx1">
                  <a:lumMod val="65000"/>
                  <a:lumOff val="35000"/>
                </a:schemeClr>
              </a:solidFill>
            </a:endParaRPr>
          </a:p>
        </p:txBody>
      </p:sp>
      <p:cxnSp>
        <p:nvCxnSpPr>
          <p:cNvPr id="122" name="Straight Connector 121"/>
          <p:cNvCxnSpPr/>
          <p:nvPr/>
        </p:nvCxnSpPr>
        <p:spPr>
          <a:xfrm>
            <a:off x="2612123" y="1195846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28900" y="571500"/>
            <a:ext cx="3878778" cy="276999"/>
          </a:xfrm>
          <a:prstGeom prst="rect">
            <a:avLst/>
          </a:prstGeom>
          <a:solidFill>
            <a:schemeClr val="bg1">
              <a:lumMod val="95000"/>
            </a:schemeClr>
          </a:solidFill>
        </p:spPr>
        <p:txBody>
          <a:bodyPr wrap="square" rtlCol="0">
            <a:spAutoFit/>
          </a:bodyPr>
          <a:lstStyle/>
          <a:p>
            <a:r>
              <a:rPr lang="en-US" sz="1200" dirty="0" smtClean="0"/>
              <a:t>Last updated on Apr 4, 2012</a:t>
            </a:r>
            <a:endParaRPr lang="en-US" sz="1200" dirty="0"/>
          </a:p>
        </p:txBody>
      </p:sp>
      <p:sp>
        <p:nvSpPr>
          <p:cNvPr id="26" name="TextBox 25"/>
          <p:cNvSpPr txBox="1"/>
          <p:nvPr/>
        </p:nvSpPr>
        <p:spPr>
          <a:xfrm>
            <a:off x="2628900" y="868383"/>
            <a:ext cx="3878778" cy="276999"/>
          </a:xfrm>
          <a:prstGeom prst="rect">
            <a:avLst/>
          </a:prstGeom>
          <a:noFill/>
        </p:spPr>
        <p:txBody>
          <a:bodyPr wrap="square" rtlCol="0">
            <a:spAutoFit/>
          </a:bodyPr>
          <a:lstStyle/>
          <a:p>
            <a:r>
              <a:rPr lang="en-US" sz="1200" b="1" dirty="0" smtClean="0"/>
              <a:t>About International Business Machines</a:t>
            </a:r>
          </a:p>
        </p:txBody>
      </p:sp>
      <p:sp>
        <p:nvSpPr>
          <p:cNvPr id="4" name="TextBox 3"/>
          <p:cNvSpPr txBox="1"/>
          <p:nvPr/>
        </p:nvSpPr>
        <p:spPr>
          <a:xfrm>
            <a:off x="2612571" y="1162891"/>
            <a:ext cx="3895107" cy="6740307"/>
          </a:xfrm>
          <a:prstGeom prst="rect">
            <a:avLst/>
          </a:prstGeom>
          <a:solidFill>
            <a:schemeClr val="bg1">
              <a:lumMod val="95000"/>
            </a:schemeClr>
          </a:solidFill>
          <a:ln>
            <a:solidFill>
              <a:schemeClr val="bg1">
                <a:lumMod val="85000"/>
              </a:schemeClr>
            </a:solidFill>
          </a:ln>
        </p:spPr>
        <p:txBody>
          <a:bodyPr wrap="square" rtlCol="0">
            <a:spAutoFit/>
          </a:bodyPr>
          <a:lstStyle/>
          <a:p>
            <a:r>
              <a:rPr lang="en-US" sz="1200" dirty="0"/>
              <a:t>International Business Machines Corporation provides information technology (IT) products and services worldwide. The company operates in five segments: Global Technology Services, Global Business Services, Software, Systems and Technology, and Global Financing. The Global Technology Services segment provides IT infrastructure and business process services, including strategic outsourcing, process, integrated technology, and maintenance services, as well as technology- and process-based services. The Global Business Services segment offers consulting and systems integration, and application management services. The Software segment offers middleware and operating systems software, such as WebSphere software to integrate and manage business processes; information management software for database and enterprise content management, information integration, data warehousing, performance management business analytics, intelligence, and data analytics; Tivoli software for identity management, data security, storage management, cloud computing, enterprise mobility, and automation and provisioning of the datacenter; Lotus Software to connect people and processes for communication; rational software to support software development for IT and embedded systems; security systems software; and operating systems software. The Systems and Technology segment provides computing power and storage solutions; and semiconductor technology products and packaging solutions. The company's Global Financing segment provides lease and loan financing to end users; commercial financing to dealers and remarketers of IT products; and remanufacturing and remarketing of equipment. The company was formerly known as Computing-Tabulating-Recording Co. and changed its name to International Business Machines Corporation in 1924. International Business Machines Corporation was founded in 1911 and is headquartered in Armonk, New York.</a:t>
            </a:r>
          </a:p>
        </p:txBody>
      </p:sp>
      <p:sp>
        <p:nvSpPr>
          <p:cNvPr id="28" name="Rounded Rectangle 27"/>
          <p:cNvSpPr/>
          <p:nvPr/>
        </p:nvSpPr>
        <p:spPr>
          <a:xfrm>
            <a:off x="2598475" y="8007013"/>
            <a:ext cx="3925155" cy="7113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1200" b="1" dirty="0">
                <a:solidFill>
                  <a:schemeClr val="tx1">
                    <a:lumMod val="65000"/>
                    <a:lumOff val="35000"/>
                  </a:schemeClr>
                </a:solidFill>
              </a:rPr>
              <a:t>Ownership:	      </a:t>
            </a:r>
            <a:r>
              <a:rPr lang="en-US" sz="1200" dirty="0" smtClean="0">
                <a:solidFill>
                  <a:schemeClr val="tx1">
                    <a:lumMod val="65000"/>
                    <a:lumOff val="35000"/>
                  </a:schemeClr>
                </a:solidFill>
              </a:rPr>
              <a:t>Public</a:t>
            </a:r>
          </a:p>
          <a:p>
            <a:r>
              <a:rPr lang="en-US" sz="1200" b="1" dirty="0" smtClean="0">
                <a:solidFill>
                  <a:schemeClr val="tx1">
                    <a:lumMod val="65000"/>
                    <a:lumOff val="35000"/>
                  </a:schemeClr>
                </a:solidFill>
              </a:rPr>
              <a:t>Stock Exchange:</a:t>
            </a:r>
            <a:r>
              <a:rPr lang="en-US" sz="1200" dirty="0" smtClean="0">
                <a:solidFill>
                  <a:schemeClr val="tx1">
                    <a:lumMod val="65000"/>
                    <a:lumOff val="35000"/>
                  </a:schemeClr>
                </a:solidFill>
              </a:rPr>
              <a:t>   NSAD</a:t>
            </a:r>
          </a:p>
          <a:p>
            <a:pPr>
              <a:spcBef>
                <a:spcPts val="600"/>
              </a:spcBef>
            </a:pPr>
            <a:r>
              <a:rPr lang="en-US" sz="1200" b="1" dirty="0" smtClean="0">
                <a:solidFill>
                  <a:schemeClr val="tx1">
                    <a:lumMod val="65000"/>
                    <a:lumOff val="35000"/>
                  </a:schemeClr>
                </a:solidFill>
              </a:rPr>
              <a:t>Stock Symbol:</a:t>
            </a:r>
            <a:r>
              <a:rPr lang="en-US" sz="1200" dirty="0" smtClean="0">
                <a:solidFill>
                  <a:srgbClr val="0070C0"/>
                </a:solidFill>
              </a:rPr>
              <a:t>	      </a:t>
            </a:r>
            <a:r>
              <a:rPr lang="en-US" sz="1200" dirty="0" smtClean="0">
                <a:solidFill>
                  <a:schemeClr val="tx1">
                    <a:lumMod val="65000"/>
                    <a:lumOff val="35000"/>
                  </a:schemeClr>
                </a:solidFill>
              </a:rPr>
              <a:t>AMZN</a:t>
            </a:r>
            <a:r>
              <a:rPr lang="en-US" sz="1200" dirty="0" smtClean="0">
                <a:solidFill>
                  <a:srgbClr val="0070C0"/>
                </a:solidFill>
              </a:rPr>
              <a:t>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endParaRPr lang="en-US" sz="1200" dirty="0">
              <a:solidFill>
                <a:srgbClr val="0070C0"/>
              </a:solidFill>
            </a:endParaRPr>
          </a:p>
        </p:txBody>
      </p:sp>
      <p:sp>
        <p:nvSpPr>
          <p:cNvPr id="29" name="Rounded Rectangle 28"/>
          <p:cNvSpPr/>
          <p:nvPr/>
        </p:nvSpPr>
        <p:spPr>
          <a:xfrm>
            <a:off x="2598475" y="9756999"/>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2" name="TextBox 31"/>
          <p:cNvSpPr txBox="1"/>
          <p:nvPr/>
        </p:nvSpPr>
        <p:spPr>
          <a:xfrm>
            <a:off x="2573750" y="9772609"/>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Industry:	      </a:t>
            </a:r>
            <a:r>
              <a:rPr lang="en-US" sz="1200" dirty="0" smtClean="0">
                <a:solidFill>
                  <a:schemeClr val="tx1">
                    <a:lumMod val="65000"/>
                    <a:lumOff val="35000"/>
                  </a:schemeClr>
                </a:solidFill>
              </a:rPr>
              <a:t>Computer Software, Business Consulting, 	      Computer Hardware</a:t>
            </a:r>
          </a:p>
          <a:p>
            <a:r>
              <a:rPr lang="en-US" sz="1200" b="1" dirty="0" smtClean="0">
                <a:solidFill>
                  <a:schemeClr val="tx1">
                    <a:lumMod val="65000"/>
                    <a:lumOff val="35000"/>
                  </a:schemeClr>
                </a:solidFill>
              </a:rPr>
              <a:t>Specialty:	      </a:t>
            </a:r>
            <a:r>
              <a:rPr lang="en-US" sz="1200" dirty="0" smtClean="0">
                <a:solidFill>
                  <a:schemeClr val="tx1">
                    <a:lumMod val="65000"/>
                    <a:lumOff val="35000"/>
                  </a:schemeClr>
                </a:solidFill>
              </a:rPr>
              <a:t>e-Commerce, Retail, Operations, Internet, 	      Consulting</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a:p>
            <a:r>
              <a:rPr lang="en-US" sz="1200" b="1" dirty="0" smtClean="0">
                <a:solidFill>
                  <a:schemeClr val="tx1">
                    <a:lumMod val="65000"/>
                    <a:lumOff val="35000"/>
                  </a:schemeClr>
                </a:solidFill>
              </a:rPr>
              <a:t>Founded:</a:t>
            </a:r>
            <a:r>
              <a:rPr lang="en-US" sz="1200" dirty="0" smtClean="0">
                <a:solidFill>
                  <a:schemeClr val="tx1">
                    <a:lumMod val="65000"/>
                    <a:lumOff val="35000"/>
                  </a:schemeClr>
                </a:solidFill>
              </a:rPr>
              <a:t>	      1904</a:t>
            </a:r>
          </a:p>
          <a:p>
            <a:r>
              <a:rPr lang="en-US" sz="1200" b="1" dirty="0" smtClean="0">
                <a:solidFill>
                  <a:schemeClr val="tx1">
                    <a:lumMod val="65000"/>
                    <a:lumOff val="35000"/>
                  </a:schemeClr>
                </a:solidFill>
              </a:rPr>
              <a:t>Also Known As:    </a:t>
            </a:r>
            <a:r>
              <a:rPr lang="en-US" sz="1200" dirty="0" smtClean="0">
                <a:solidFill>
                  <a:schemeClr val="tx1">
                    <a:lumMod val="65000"/>
                    <a:lumOff val="35000"/>
                  </a:schemeClr>
                </a:solidFill>
              </a:rPr>
              <a:t>IBM, Big Blue</a:t>
            </a:r>
          </a:p>
        </p:txBody>
      </p:sp>
      <p:sp>
        <p:nvSpPr>
          <p:cNvPr id="34" name="TextBox 33"/>
          <p:cNvSpPr txBox="1"/>
          <p:nvPr/>
        </p:nvSpPr>
        <p:spPr>
          <a:xfrm>
            <a:off x="2628900" y="12613808"/>
            <a:ext cx="3878778" cy="276999"/>
          </a:xfrm>
          <a:prstGeom prst="rect">
            <a:avLst/>
          </a:prstGeom>
          <a:noFill/>
        </p:spPr>
        <p:txBody>
          <a:bodyPr wrap="square" rtlCol="0">
            <a:spAutoFit/>
          </a:bodyPr>
          <a:lstStyle/>
          <a:p>
            <a:r>
              <a:rPr lang="en-US" sz="1200" b="1" dirty="0" smtClean="0"/>
              <a:t>Quarterly Revenues</a:t>
            </a:r>
          </a:p>
        </p:txBody>
      </p:sp>
      <p:sp>
        <p:nvSpPr>
          <p:cNvPr id="35" name="Rounded Rectangle 34"/>
          <p:cNvSpPr/>
          <p:nvPr/>
        </p:nvSpPr>
        <p:spPr>
          <a:xfrm>
            <a:off x="2598475" y="12894338"/>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6" name="TextBox 35"/>
          <p:cNvSpPr txBox="1"/>
          <p:nvPr/>
        </p:nvSpPr>
        <p:spPr>
          <a:xfrm>
            <a:off x="2573750" y="12909948"/>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Dec 30, ‘12:	      </a:t>
            </a:r>
            <a:r>
              <a:rPr lang="en-US" sz="1200" dirty="0" smtClean="0">
                <a:solidFill>
                  <a:schemeClr val="tx1">
                    <a:lumMod val="65000"/>
                    <a:lumOff val="35000"/>
                  </a:schemeClr>
                </a:solidFill>
              </a:rPr>
              <a:t>$2,500 million</a:t>
            </a:r>
          </a:p>
          <a:p>
            <a:r>
              <a:rPr lang="en-US" sz="1200" b="1" dirty="0" smtClean="0">
                <a:solidFill>
                  <a:schemeClr val="tx1">
                    <a:lumMod val="65000"/>
                    <a:lumOff val="35000"/>
                  </a:schemeClr>
                </a:solidFill>
              </a:rPr>
              <a:t>Sep 30, ‘12:	</a:t>
            </a:r>
            <a:r>
              <a:rPr lang="en-US" sz="1200" dirty="0" smtClean="0">
                <a:solidFill>
                  <a:schemeClr val="tx1">
                    <a:lumMod val="65000"/>
                    <a:lumOff val="35000"/>
                  </a:schemeClr>
                </a:solidFill>
              </a:rPr>
              <a:t>      $1,999 million</a:t>
            </a:r>
          </a:p>
          <a:p>
            <a:r>
              <a:rPr lang="en-US" sz="1200" b="1" dirty="0" smtClean="0">
                <a:solidFill>
                  <a:schemeClr val="tx1">
                    <a:lumMod val="65000"/>
                    <a:lumOff val="35000"/>
                  </a:schemeClr>
                </a:solidFill>
              </a:rPr>
              <a:t>Jun 30, ‘12:	     </a:t>
            </a:r>
            <a:r>
              <a:rPr lang="en-US" sz="1200" dirty="0" smtClean="0">
                <a:solidFill>
                  <a:schemeClr val="tx1">
                    <a:lumMod val="65000"/>
                    <a:lumOff val="35000"/>
                  </a:schemeClr>
                </a:solidFill>
              </a:rPr>
              <a:t> $1,630 million</a:t>
            </a:r>
          </a:p>
          <a:p>
            <a:r>
              <a:rPr lang="en-US" sz="1200" b="1" dirty="0" smtClean="0">
                <a:solidFill>
                  <a:schemeClr val="tx1">
                    <a:lumMod val="65000"/>
                    <a:lumOff val="35000"/>
                  </a:schemeClr>
                </a:solidFill>
              </a:rPr>
              <a:t>Mar 31, ‘12:	      </a:t>
            </a:r>
            <a:r>
              <a:rPr lang="en-US" sz="1200" dirty="0" smtClean="0">
                <a:solidFill>
                  <a:schemeClr val="tx1">
                    <a:lumMod val="65000"/>
                    <a:lumOff val="35000"/>
                  </a:schemeClr>
                </a:solidFill>
              </a:rPr>
              <a:t>$1,260 million</a:t>
            </a:r>
          </a:p>
          <a:p>
            <a:r>
              <a:rPr lang="en-US" sz="1200" b="1" dirty="0" smtClean="0">
                <a:solidFill>
                  <a:schemeClr val="tx1">
                    <a:lumMod val="65000"/>
                    <a:lumOff val="35000"/>
                  </a:schemeClr>
                </a:solidFill>
              </a:rPr>
              <a:t>Dec 31, ‘11:</a:t>
            </a:r>
            <a:r>
              <a:rPr lang="en-US" sz="1200" dirty="0" smtClean="0">
                <a:solidFill>
                  <a:schemeClr val="tx1">
                    <a:lumMod val="65000"/>
                    <a:lumOff val="35000"/>
                  </a:schemeClr>
                </a:solidFill>
              </a:rPr>
              <a:t>	      $1,431 million</a:t>
            </a:r>
          </a:p>
          <a:p>
            <a:r>
              <a:rPr lang="en-US" sz="1200" b="1" dirty="0" smtClean="0">
                <a:solidFill>
                  <a:schemeClr val="tx1">
                    <a:lumMod val="65000"/>
                    <a:lumOff val="35000"/>
                  </a:schemeClr>
                </a:solidFill>
              </a:rPr>
              <a:t>Sep 30, ‘11:	      </a:t>
            </a:r>
            <a:r>
              <a:rPr lang="en-US" sz="1200" dirty="0" smtClean="0">
                <a:solidFill>
                  <a:schemeClr val="tx1">
                    <a:lumMod val="65000"/>
                    <a:lumOff val="35000"/>
                  </a:schemeClr>
                </a:solidFill>
              </a:rPr>
              <a:t>$1,920 million</a:t>
            </a:r>
          </a:p>
          <a:p>
            <a:r>
              <a:rPr lang="en-US" sz="1200" b="1" dirty="0" smtClean="0">
                <a:solidFill>
                  <a:schemeClr val="tx1">
                    <a:lumMod val="65000"/>
                    <a:lumOff val="35000"/>
                  </a:schemeClr>
                </a:solidFill>
              </a:rPr>
              <a:t>Jun 30, ‘11:</a:t>
            </a:r>
            <a:r>
              <a:rPr lang="en-US" sz="1200" dirty="0" smtClean="0">
                <a:solidFill>
                  <a:schemeClr val="tx1">
                    <a:lumMod val="65000"/>
                    <a:lumOff val="35000"/>
                  </a:schemeClr>
                </a:solidFill>
              </a:rPr>
              <a:t>	      $2,100 million</a:t>
            </a:r>
          </a:p>
          <a:p>
            <a:r>
              <a:rPr lang="en-US" sz="1200" b="1" dirty="0" smtClean="0">
                <a:solidFill>
                  <a:schemeClr val="tx1">
                    <a:lumMod val="65000"/>
                    <a:lumOff val="35000"/>
                  </a:schemeClr>
                </a:solidFill>
              </a:rPr>
              <a:t>Mar 30, ‘11:</a:t>
            </a:r>
            <a:r>
              <a:rPr lang="en-US" sz="1200" dirty="0" smtClean="0">
                <a:solidFill>
                  <a:schemeClr val="tx1">
                    <a:lumMod val="65000"/>
                    <a:lumOff val="35000"/>
                  </a:schemeClr>
                </a:solidFill>
              </a:rPr>
              <a:t>	      $1,233 million</a:t>
            </a:r>
          </a:p>
        </p:txBody>
      </p:sp>
      <p:cxnSp>
        <p:nvCxnSpPr>
          <p:cNvPr id="7" name="Straight Connector 6"/>
          <p:cNvCxnSpPr/>
          <p:nvPr/>
        </p:nvCxnSpPr>
        <p:spPr>
          <a:xfrm flipV="1">
            <a:off x="4903076" y="13101157"/>
            <a:ext cx="220717" cy="1213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39558" y="13085392"/>
            <a:ext cx="299545" cy="220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39103" y="13306110"/>
            <a:ext cx="189186" cy="425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644055" y="13731779"/>
            <a:ext cx="157655" cy="94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817475" y="13589888"/>
            <a:ext cx="110359" cy="2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927834" y="13495295"/>
            <a:ext cx="189186" cy="94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117020" y="13432232"/>
            <a:ext cx="204951" cy="63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306206" y="13195750"/>
            <a:ext cx="126124" cy="236483"/>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628900" y="14568733"/>
            <a:ext cx="3878778" cy="276999"/>
          </a:xfrm>
          <a:prstGeom prst="rect">
            <a:avLst/>
          </a:prstGeom>
          <a:noFill/>
        </p:spPr>
        <p:txBody>
          <a:bodyPr wrap="square" rtlCol="0">
            <a:spAutoFit/>
          </a:bodyPr>
          <a:lstStyle/>
          <a:p>
            <a:r>
              <a:rPr lang="en-US" sz="1200" b="1" dirty="0" smtClean="0"/>
              <a:t>Subsidiaries</a:t>
            </a:r>
          </a:p>
        </p:txBody>
      </p:sp>
      <p:sp>
        <p:nvSpPr>
          <p:cNvPr id="54" name="Rounded Rectangle 53"/>
          <p:cNvSpPr/>
          <p:nvPr/>
        </p:nvSpPr>
        <p:spPr>
          <a:xfrm>
            <a:off x="2612123" y="14845776"/>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Online		                          &gt;</a:t>
            </a:r>
          </a:p>
          <a:p>
            <a:pPr>
              <a:spcBef>
                <a:spcPts val="600"/>
              </a:spcBef>
            </a:pPr>
            <a:r>
              <a:rPr lang="en-US" sz="1200" b="1" dirty="0" smtClean="0">
                <a:solidFill>
                  <a:schemeClr val="tx1">
                    <a:lumMod val="65000"/>
                    <a:lumOff val="35000"/>
                  </a:schemeClr>
                </a:solidFill>
              </a:rPr>
              <a:t>Amazon Electronics		                          &gt;</a:t>
            </a:r>
          </a:p>
        </p:txBody>
      </p:sp>
      <p:cxnSp>
        <p:nvCxnSpPr>
          <p:cNvPr id="23" name="Straight Connector 22"/>
          <p:cNvCxnSpPr>
            <a:stCxn id="54" idx="1"/>
            <a:endCxn id="54" idx="3"/>
          </p:cNvCxnSpPr>
          <p:nvPr/>
        </p:nvCxnSpPr>
        <p:spPr>
          <a:xfrm>
            <a:off x="2612123" y="1511646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28900" y="15435836"/>
            <a:ext cx="3878778" cy="276999"/>
          </a:xfrm>
          <a:prstGeom prst="rect">
            <a:avLst/>
          </a:prstGeom>
          <a:noFill/>
        </p:spPr>
        <p:txBody>
          <a:bodyPr wrap="square" rtlCol="0">
            <a:spAutoFit/>
          </a:bodyPr>
          <a:lstStyle/>
          <a:p>
            <a:r>
              <a:rPr lang="en-US" sz="1200" b="1" dirty="0" smtClean="0"/>
              <a:t>Divisions</a:t>
            </a:r>
          </a:p>
        </p:txBody>
      </p:sp>
      <p:sp>
        <p:nvSpPr>
          <p:cNvPr id="58" name="Rounded Rectangle 57"/>
          <p:cNvSpPr/>
          <p:nvPr/>
        </p:nvSpPr>
        <p:spPr>
          <a:xfrm>
            <a:off x="2612123" y="15712879"/>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Hosting Services		                          &gt;</a:t>
            </a:r>
          </a:p>
          <a:p>
            <a:pPr>
              <a:spcBef>
                <a:spcPts val="600"/>
              </a:spcBef>
            </a:pPr>
            <a:r>
              <a:rPr lang="en-US" sz="1200" b="1" dirty="0" smtClean="0">
                <a:solidFill>
                  <a:schemeClr val="tx1">
                    <a:lumMod val="65000"/>
                    <a:lumOff val="35000"/>
                  </a:schemeClr>
                </a:solidFill>
              </a:rPr>
              <a:t>Amazon Books &amp; Music		                          &gt;</a:t>
            </a:r>
          </a:p>
        </p:txBody>
      </p:sp>
      <p:cxnSp>
        <p:nvCxnSpPr>
          <p:cNvPr id="59" name="Straight Connector 58"/>
          <p:cNvCxnSpPr>
            <a:stCxn id="58" idx="1"/>
            <a:endCxn id="58" idx="3"/>
          </p:cNvCxnSpPr>
          <p:nvPr/>
        </p:nvCxnSpPr>
        <p:spPr>
          <a:xfrm>
            <a:off x="2612123" y="15983570"/>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8475" y="8473034"/>
            <a:ext cx="39251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3" name="TextBox 42"/>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4" name="Rectangular Callout 43"/>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4478447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Overview</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4172"/>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281852"/>
            <a:ext cx="3848668" cy="307777"/>
          </a:xfrm>
          <a:prstGeom prst="rect">
            <a:avLst/>
          </a:prstGeom>
          <a:noFill/>
        </p:spPr>
        <p:txBody>
          <a:bodyPr wrap="square" rtlCol="0">
            <a:spAutoFit/>
          </a:bodyPr>
          <a:lstStyle/>
          <a:p>
            <a:pPr algn="ctr"/>
            <a:r>
              <a:rPr lang="en-US" sz="1400" b="1" dirty="0" smtClean="0">
                <a:solidFill>
                  <a:schemeClr val="bg1"/>
                </a:solidFill>
              </a:rPr>
              <a:t>Overview</a:t>
            </a:r>
            <a:endParaRPr lang="en-US" sz="1400" b="1" dirty="0">
              <a:solidFill>
                <a:schemeClr val="bg1"/>
              </a:solidFill>
            </a:endParaRPr>
          </a:p>
        </p:txBody>
      </p:sp>
      <p:sp>
        <p:nvSpPr>
          <p:cNvPr id="5" name="Rectangle 4"/>
          <p:cNvSpPr/>
          <p:nvPr/>
        </p:nvSpPr>
        <p:spPr>
          <a:xfrm>
            <a:off x="2606084" y="569602"/>
            <a:ext cx="3912782" cy="13650895"/>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34141"/>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47668"/>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34934"/>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ounded Rectangle 71"/>
          <p:cNvSpPr/>
          <p:nvPr/>
        </p:nvSpPr>
        <p:spPr>
          <a:xfrm>
            <a:off x="2598475" y="8621876"/>
            <a:ext cx="3925155" cy="85320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73" name="TextBox 72"/>
          <p:cNvSpPr txBox="1"/>
          <p:nvPr/>
        </p:nvSpPr>
        <p:spPr>
          <a:xfrm>
            <a:off x="2573750" y="8637486"/>
            <a:ext cx="3540447" cy="830997"/>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Revenue:	      </a:t>
            </a:r>
            <a:r>
              <a:rPr lang="en-US" sz="1200" dirty="0" smtClean="0">
                <a:solidFill>
                  <a:schemeClr val="tx1">
                    <a:lumMod val="65000"/>
                    <a:lumOff val="35000"/>
                  </a:schemeClr>
                </a:solidFill>
              </a:rPr>
              <a:t>&gt; $1 Billion</a:t>
            </a:r>
          </a:p>
          <a:p>
            <a:r>
              <a:rPr lang="en-US" sz="1200" b="1" dirty="0" smtClean="0">
                <a:solidFill>
                  <a:schemeClr val="tx1">
                    <a:lumMod val="65000"/>
                    <a:lumOff val="35000"/>
                  </a:schemeClr>
                </a:solidFill>
              </a:rPr>
              <a:t>Employees:	      </a:t>
            </a:r>
            <a:r>
              <a:rPr lang="en-US" sz="1200" dirty="0" smtClean="0">
                <a:solidFill>
                  <a:schemeClr val="tx1">
                    <a:lumMod val="65000"/>
                    <a:lumOff val="35000"/>
                  </a:schemeClr>
                </a:solidFill>
              </a:rPr>
              <a:t>50,000 – 10,000</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p:txBody>
      </p:sp>
      <p:sp>
        <p:nvSpPr>
          <p:cNvPr id="74" name="Rounded Rectangle 73"/>
          <p:cNvSpPr/>
          <p:nvPr/>
        </p:nvSpPr>
        <p:spPr>
          <a:xfrm>
            <a:off x="2612123" y="11298528"/>
            <a:ext cx="3911507" cy="10767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573750" y="11308170"/>
            <a:ext cx="3799754" cy="1092607"/>
          </a:xfrm>
          <a:prstGeom prst="rect">
            <a:avLst/>
          </a:prstGeom>
          <a:noFill/>
        </p:spPr>
        <p:txBody>
          <a:bodyPr wrap="square" rtlCol="0">
            <a:spAutoFit/>
          </a:bodyPr>
          <a:lstStyle/>
          <a:p>
            <a:pPr>
              <a:spcBef>
                <a:spcPts val="600"/>
              </a:spcBef>
            </a:pPr>
            <a:r>
              <a:rPr lang="en-US" sz="1200" dirty="0" smtClean="0">
                <a:solidFill>
                  <a:schemeClr val="tx1">
                    <a:lumMod val="65000"/>
                    <a:lumOff val="35000"/>
                  </a:schemeClr>
                </a:solidFill>
              </a:rPr>
              <a:t>1200 12</a:t>
            </a:r>
            <a:r>
              <a:rPr lang="en-US" sz="1200" baseline="30000" dirty="0" smtClean="0">
                <a:solidFill>
                  <a:schemeClr val="tx1">
                    <a:lumMod val="65000"/>
                    <a:lumOff val="35000"/>
                  </a:schemeClr>
                </a:solidFill>
              </a:rPr>
              <a:t>th</a:t>
            </a:r>
            <a:r>
              <a:rPr lang="en-US" sz="1200" dirty="0" smtClean="0">
                <a:solidFill>
                  <a:schemeClr val="tx1">
                    <a:lumMod val="65000"/>
                    <a:lumOff val="35000"/>
                  </a:schemeClr>
                </a:solidFill>
              </a:rPr>
              <a:t> Avenue South, Suite 1200, Seattle, WA 98144-2734, United States</a:t>
            </a:r>
          </a:p>
          <a:p>
            <a:pPr>
              <a:spcBef>
                <a:spcPts val="600"/>
              </a:spcBef>
            </a:pPr>
            <a:r>
              <a:rPr lang="en-US" sz="1200" dirty="0" smtClean="0">
                <a:solidFill>
                  <a:schemeClr val="tx1">
                    <a:lumMod val="65000"/>
                    <a:lumOff val="35000"/>
                  </a:schemeClr>
                </a:solidFill>
              </a:rPr>
              <a:t>info@google.com</a:t>
            </a:r>
          </a:p>
          <a:p>
            <a:r>
              <a:rPr lang="en-US" sz="1200" dirty="0" smtClean="0">
                <a:solidFill>
                  <a:schemeClr val="tx1">
                    <a:lumMod val="65000"/>
                    <a:lumOff val="35000"/>
                  </a:schemeClr>
                </a:solidFill>
              </a:rPr>
              <a:t>(T) +1 (206) 266-1000</a:t>
            </a:r>
          </a:p>
          <a:p>
            <a:r>
              <a:rPr lang="en-US" sz="1200" dirty="0" smtClean="0">
                <a:solidFill>
                  <a:schemeClr val="tx1">
                    <a:lumMod val="65000"/>
                    <a:lumOff val="35000"/>
                  </a:schemeClr>
                </a:solidFill>
              </a:rPr>
              <a:t>(F) +1(206) 266-1001</a:t>
            </a:r>
            <a:endParaRPr lang="en-US" sz="1200" dirty="0">
              <a:solidFill>
                <a:schemeClr val="tx1">
                  <a:lumMod val="65000"/>
                  <a:lumOff val="35000"/>
                </a:schemeClr>
              </a:solidFill>
            </a:endParaRPr>
          </a:p>
        </p:txBody>
      </p:sp>
      <p:cxnSp>
        <p:nvCxnSpPr>
          <p:cNvPr id="122" name="Straight Connector 121"/>
          <p:cNvCxnSpPr/>
          <p:nvPr/>
        </p:nvCxnSpPr>
        <p:spPr>
          <a:xfrm>
            <a:off x="2612123" y="11769269"/>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28900" y="571500"/>
            <a:ext cx="3878778" cy="276999"/>
          </a:xfrm>
          <a:prstGeom prst="rect">
            <a:avLst/>
          </a:prstGeom>
          <a:solidFill>
            <a:schemeClr val="bg1">
              <a:lumMod val="95000"/>
            </a:schemeClr>
          </a:solidFill>
        </p:spPr>
        <p:txBody>
          <a:bodyPr wrap="square" rtlCol="0">
            <a:spAutoFit/>
          </a:bodyPr>
          <a:lstStyle/>
          <a:p>
            <a:r>
              <a:rPr lang="en-US" sz="1200" dirty="0" smtClean="0"/>
              <a:t>Last updated on Apr 4, 2012</a:t>
            </a:r>
            <a:endParaRPr lang="en-US" sz="1200" dirty="0"/>
          </a:p>
        </p:txBody>
      </p:sp>
      <p:sp>
        <p:nvSpPr>
          <p:cNvPr id="26" name="TextBox 25"/>
          <p:cNvSpPr txBox="1"/>
          <p:nvPr/>
        </p:nvSpPr>
        <p:spPr>
          <a:xfrm>
            <a:off x="2628900" y="868383"/>
            <a:ext cx="3878778" cy="276999"/>
          </a:xfrm>
          <a:prstGeom prst="rect">
            <a:avLst/>
          </a:prstGeom>
          <a:noFill/>
        </p:spPr>
        <p:txBody>
          <a:bodyPr wrap="square" rtlCol="0">
            <a:spAutoFit/>
          </a:bodyPr>
          <a:lstStyle/>
          <a:p>
            <a:r>
              <a:rPr lang="en-US" sz="1200" b="1" dirty="0" smtClean="0"/>
              <a:t>About International Business Machines</a:t>
            </a:r>
          </a:p>
        </p:txBody>
      </p:sp>
      <p:sp>
        <p:nvSpPr>
          <p:cNvPr id="4" name="TextBox 3"/>
          <p:cNvSpPr txBox="1"/>
          <p:nvPr/>
        </p:nvSpPr>
        <p:spPr>
          <a:xfrm>
            <a:off x="2612571" y="1162891"/>
            <a:ext cx="3895107" cy="6740307"/>
          </a:xfrm>
          <a:prstGeom prst="rect">
            <a:avLst/>
          </a:prstGeom>
          <a:solidFill>
            <a:schemeClr val="bg1">
              <a:lumMod val="95000"/>
            </a:schemeClr>
          </a:solidFill>
          <a:ln>
            <a:solidFill>
              <a:schemeClr val="bg1">
                <a:lumMod val="85000"/>
              </a:schemeClr>
            </a:solidFill>
          </a:ln>
        </p:spPr>
        <p:txBody>
          <a:bodyPr wrap="square" rtlCol="0">
            <a:spAutoFit/>
          </a:bodyPr>
          <a:lstStyle/>
          <a:p>
            <a:r>
              <a:rPr lang="en-US" sz="1200" dirty="0"/>
              <a:t>International Business Machines Corporation provides information technology (IT) products and services worldwide. The company operates in five segments: Global Technology Services, Global Business Services, Software, Systems and Technology, and Global Financing. The Global Technology Services segment provides IT infrastructure and business process services, including strategic outsourcing, process, integrated technology, and maintenance services, as well as technology- and process-based services. The Global Business Services segment offers consulting and systems integration, and application management services. The Software segment offers middleware and operating systems software, such as WebSphere software to integrate and manage business processes; information management software for database and enterprise content management, information integration, data warehousing, performance management business analytics, intelligence, and data analytics; Tivoli software for identity management, data security, storage management, cloud computing, enterprise mobility, and automation and provisioning of the datacenter; Lotus Software to connect people and processes for communication; rational software to support software development for IT and embedded systems; security systems software; and operating systems software. The Systems and Technology segment provides computing power and storage solutions; and semiconductor technology products and packaging solutions. The company's Global Financing segment provides lease and loan financing to end users; commercial financing to dealers and remarketers of IT products; and remanufacturing and remarketing of equipment. The company was formerly known as Computing-Tabulating-Recording Co. and changed its name to International Business Machines Corporation in 1924. International Business Machines Corporation was founded in 1911 and is headquartered in Armonk, New York.</a:t>
            </a:r>
          </a:p>
        </p:txBody>
      </p:sp>
      <p:sp>
        <p:nvSpPr>
          <p:cNvPr id="28" name="Rounded Rectangle 27"/>
          <p:cNvSpPr/>
          <p:nvPr/>
        </p:nvSpPr>
        <p:spPr>
          <a:xfrm>
            <a:off x="2598475" y="8007014"/>
            <a:ext cx="3925155" cy="506366"/>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a:solidFill>
                  <a:schemeClr val="tx1">
                    <a:lumMod val="65000"/>
                    <a:lumOff val="35000"/>
                  </a:schemeClr>
                </a:solidFill>
              </a:rPr>
              <a:t>Ownership:	</a:t>
            </a:r>
            <a:r>
              <a:rPr lang="en-US" sz="1200" dirty="0">
                <a:solidFill>
                  <a:schemeClr val="tx1">
                    <a:lumMod val="65000"/>
                    <a:lumOff val="35000"/>
                  </a:schemeClr>
                </a:solidFill>
              </a:rPr>
              <a:t>      </a:t>
            </a:r>
            <a:r>
              <a:rPr lang="en-US" sz="1200" dirty="0" smtClean="0">
                <a:solidFill>
                  <a:schemeClr val="tx1">
                    <a:lumMod val="65000"/>
                    <a:lumOff val="35000"/>
                  </a:schemeClr>
                </a:solidFill>
              </a:rPr>
              <a:t>Subsidiary</a:t>
            </a:r>
          </a:p>
          <a:p>
            <a:pPr>
              <a:spcBef>
                <a:spcPts val="600"/>
              </a:spcBef>
            </a:pPr>
            <a:r>
              <a:rPr lang="en-US" sz="1200" b="1" dirty="0" smtClean="0">
                <a:solidFill>
                  <a:schemeClr val="tx1">
                    <a:lumMod val="65000"/>
                    <a:lumOff val="35000"/>
                  </a:schemeClr>
                </a:solidFill>
              </a:rPr>
              <a:t>Parent:</a:t>
            </a:r>
            <a:r>
              <a:rPr lang="en-US" sz="1200" b="1" dirty="0" smtClean="0">
                <a:solidFill>
                  <a:srgbClr val="0070C0"/>
                </a:solidFill>
              </a:rPr>
              <a:t> </a:t>
            </a:r>
            <a:r>
              <a:rPr lang="en-US" sz="1200" dirty="0" smtClean="0">
                <a:solidFill>
                  <a:srgbClr val="0070C0"/>
                </a:solidFill>
              </a:rPr>
              <a:t>	      </a:t>
            </a:r>
            <a:r>
              <a:rPr lang="en-US" sz="1200" dirty="0" smtClean="0">
                <a:solidFill>
                  <a:schemeClr val="tx1">
                    <a:lumMod val="65000"/>
                    <a:lumOff val="35000"/>
                  </a:schemeClr>
                </a:solidFill>
              </a:rPr>
              <a:t>Amazon</a:t>
            </a:r>
            <a:r>
              <a:rPr lang="en-US" sz="1200" dirty="0" smtClean="0">
                <a:solidFill>
                  <a:srgbClr val="0070C0"/>
                </a:solidFill>
              </a:rPr>
              <a:t>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endParaRPr lang="en-US" sz="1200" dirty="0">
              <a:solidFill>
                <a:srgbClr val="0070C0"/>
              </a:solidFill>
            </a:endParaRPr>
          </a:p>
        </p:txBody>
      </p:sp>
      <p:sp>
        <p:nvSpPr>
          <p:cNvPr id="29" name="Rounded Rectangle 28"/>
          <p:cNvSpPr/>
          <p:nvPr/>
        </p:nvSpPr>
        <p:spPr>
          <a:xfrm>
            <a:off x="2598475" y="9567807"/>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2" name="TextBox 31"/>
          <p:cNvSpPr txBox="1"/>
          <p:nvPr/>
        </p:nvSpPr>
        <p:spPr>
          <a:xfrm>
            <a:off x="2573750" y="9583417"/>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Industry:	      </a:t>
            </a:r>
            <a:r>
              <a:rPr lang="en-US" sz="1200" dirty="0" smtClean="0">
                <a:solidFill>
                  <a:schemeClr val="tx1">
                    <a:lumMod val="65000"/>
                    <a:lumOff val="35000"/>
                  </a:schemeClr>
                </a:solidFill>
              </a:rPr>
              <a:t>Computer Software, Business Consulting, 	      Computer Hardware</a:t>
            </a:r>
          </a:p>
          <a:p>
            <a:r>
              <a:rPr lang="en-US" sz="1200" b="1" dirty="0" smtClean="0">
                <a:solidFill>
                  <a:schemeClr val="tx1">
                    <a:lumMod val="65000"/>
                    <a:lumOff val="35000"/>
                  </a:schemeClr>
                </a:solidFill>
              </a:rPr>
              <a:t>Specialty:	      </a:t>
            </a:r>
            <a:r>
              <a:rPr lang="en-US" sz="1200" dirty="0" smtClean="0">
                <a:solidFill>
                  <a:schemeClr val="tx1">
                    <a:lumMod val="65000"/>
                    <a:lumOff val="35000"/>
                  </a:schemeClr>
                </a:solidFill>
              </a:rPr>
              <a:t>e-Commerce, Retail, Operations, Internet, 	      Consulting</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a:p>
            <a:r>
              <a:rPr lang="en-US" sz="1200" b="1" dirty="0" smtClean="0">
                <a:solidFill>
                  <a:schemeClr val="tx1">
                    <a:lumMod val="65000"/>
                    <a:lumOff val="35000"/>
                  </a:schemeClr>
                </a:solidFill>
              </a:rPr>
              <a:t>Founded:</a:t>
            </a:r>
            <a:r>
              <a:rPr lang="en-US" sz="1200" dirty="0" smtClean="0">
                <a:solidFill>
                  <a:schemeClr val="tx1">
                    <a:lumMod val="65000"/>
                    <a:lumOff val="35000"/>
                  </a:schemeClr>
                </a:solidFill>
              </a:rPr>
              <a:t>	      1904</a:t>
            </a:r>
          </a:p>
          <a:p>
            <a:r>
              <a:rPr lang="en-US" sz="1200" b="1" dirty="0" smtClean="0">
                <a:solidFill>
                  <a:schemeClr val="tx1">
                    <a:lumMod val="65000"/>
                    <a:lumOff val="35000"/>
                  </a:schemeClr>
                </a:solidFill>
              </a:rPr>
              <a:t>Also Known As:    </a:t>
            </a:r>
            <a:r>
              <a:rPr lang="en-US" sz="1200" dirty="0" smtClean="0">
                <a:solidFill>
                  <a:schemeClr val="tx1">
                    <a:lumMod val="65000"/>
                    <a:lumOff val="35000"/>
                  </a:schemeClr>
                </a:solidFill>
              </a:rPr>
              <a:t>IBM, Big Blue</a:t>
            </a:r>
          </a:p>
        </p:txBody>
      </p:sp>
      <p:sp>
        <p:nvSpPr>
          <p:cNvPr id="53" name="TextBox 52"/>
          <p:cNvSpPr txBox="1"/>
          <p:nvPr/>
        </p:nvSpPr>
        <p:spPr>
          <a:xfrm>
            <a:off x="2628900" y="12424557"/>
            <a:ext cx="3878778" cy="276999"/>
          </a:xfrm>
          <a:prstGeom prst="rect">
            <a:avLst/>
          </a:prstGeom>
          <a:noFill/>
        </p:spPr>
        <p:txBody>
          <a:bodyPr wrap="square" rtlCol="0">
            <a:spAutoFit/>
          </a:bodyPr>
          <a:lstStyle/>
          <a:p>
            <a:r>
              <a:rPr lang="en-US" sz="1200" b="1" dirty="0" smtClean="0"/>
              <a:t>Subsidiaries</a:t>
            </a:r>
          </a:p>
        </p:txBody>
      </p:sp>
      <p:sp>
        <p:nvSpPr>
          <p:cNvPr id="54" name="Rounded Rectangle 53"/>
          <p:cNvSpPr/>
          <p:nvPr/>
        </p:nvSpPr>
        <p:spPr>
          <a:xfrm>
            <a:off x="2612123" y="12701600"/>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Online		                          &gt;</a:t>
            </a:r>
          </a:p>
          <a:p>
            <a:pPr>
              <a:spcBef>
                <a:spcPts val="600"/>
              </a:spcBef>
            </a:pPr>
            <a:r>
              <a:rPr lang="en-US" sz="1200" b="1" dirty="0" smtClean="0">
                <a:solidFill>
                  <a:schemeClr val="tx1">
                    <a:lumMod val="65000"/>
                    <a:lumOff val="35000"/>
                  </a:schemeClr>
                </a:solidFill>
              </a:rPr>
              <a:t>Amazon Electronics		                          &gt;</a:t>
            </a:r>
          </a:p>
        </p:txBody>
      </p:sp>
      <p:cxnSp>
        <p:nvCxnSpPr>
          <p:cNvPr id="23" name="Straight Connector 22"/>
          <p:cNvCxnSpPr>
            <a:stCxn id="54" idx="1"/>
            <a:endCxn id="54" idx="3"/>
          </p:cNvCxnSpPr>
          <p:nvPr/>
        </p:nvCxnSpPr>
        <p:spPr>
          <a:xfrm>
            <a:off x="2612123" y="12972291"/>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28900" y="13291660"/>
            <a:ext cx="3878778" cy="276999"/>
          </a:xfrm>
          <a:prstGeom prst="rect">
            <a:avLst/>
          </a:prstGeom>
          <a:noFill/>
        </p:spPr>
        <p:txBody>
          <a:bodyPr wrap="square" rtlCol="0">
            <a:spAutoFit/>
          </a:bodyPr>
          <a:lstStyle/>
          <a:p>
            <a:r>
              <a:rPr lang="en-US" sz="1200" b="1" dirty="0" smtClean="0"/>
              <a:t>Divisions</a:t>
            </a:r>
          </a:p>
        </p:txBody>
      </p:sp>
      <p:sp>
        <p:nvSpPr>
          <p:cNvPr id="58" name="Rounded Rectangle 57"/>
          <p:cNvSpPr/>
          <p:nvPr/>
        </p:nvSpPr>
        <p:spPr>
          <a:xfrm>
            <a:off x="2612123" y="13568703"/>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Hosting Services		                          &gt;</a:t>
            </a:r>
          </a:p>
          <a:p>
            <a:pPr>
              <a:spcBef>
                <a:spcPts val="600"/>
              </a:spcBef>
            </a:pPr>
            <a:r>
              <a:rPr lang="en-US" sz="1200" b="1" dirty="0" smtClean="0">
                <a:solidFill>
                  <a:schemeClr val="tx1">
                    <a:lumMod val="65000"/>
                    <a:lumOff val="35000"/>
                  </a:schemeClr>
                </a:solidFill>
              </a:rPr>
              <a:t>Amazon Books &amp; Music		                          &gt;</a:t>
            </a:r>
          </a:p>
        </p:txBody>
      </p:sp>
      <p:cxnSp>
        <p:nvCxnSpPr>
          <p:cNvPr id="59" name="Straight Connector 58"/>
          <p:cNvCxnSpPr>
            <a:stCxn id="58" idx="1"/>
            <a:endCxn id="58" idx="3"/>
          </p:cNvCxnSpPr>
          <p:nvPr/>
        </p:nvCxnSpPr>
        <p:spPr>
          <a:xfrm>
            <a:off x="2612123" y="13839394"/>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8475" y="8283842"/>
            <a:ext cx="39251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8" name="Rectangular Callout 3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3906179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8" y="757238"/>
            <a:ext cx="3971925"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3" name="TextBox 22"/>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4" name="Rectangle 23"/>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6" name="TextBox 25"/>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sp>
        <p:nvSpPr>
          <p:cNvPr id="28" name="Rectangle 27"/>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0" name="TextBox 29"/>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1" name="Rectangle 30"/>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1713510"/>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2877292"/>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4076701"/>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5264233"/>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743200" y="5788546"/>
            <a:ext cx="3636335" cy="230832"/>
          </a:xfrm>
          <a:prstGeom prst="rect">
            <a:avLst/>
          </a:prstGeom>
          <a:noFill/>
        </p:spPr>
        <p:txBody>
          <a:bodyPr wrap="square" rtlCol="0">
            <a:spAutoFit/>
          </a:bodyPr>
          <a:lstStyle/>
          <a:p>
            <a:r>
              <a:rPr lang="en-US" sz="900" dirty="0"/>
              <a:t>The old Watson that beat Ken Jennings. Now it can fit into a desk drawer. </a:t>
            </a:r>
            <a:endParaRPr lang="en-US" sz="900" dirty="0">
              <a:solidFill>
                <a:schemeClr val="tx1">
                  <a:lumMod val="65000"/>
                  <a:lumOff val="35000"/>
                </a:schemeClr>
              </a:solidFill>
            </a:endParaRPr>
          </a:p>
        </p:txBody>
      </p:sp>
      <p:sp>
        <p:nvSpPr>
          <p:cNvPr id="4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Updates</a:t>
            </a:r>
            <a:endParaRPr lang="en-US" sz="3200" b="1" dirty="0">
              <a:latin typeface="Times New Roman" pitchFamily="18" charset="0"/>
              <a:cs typeface="Times New Roman" pitchFamily="18" charset="0"/>
            </a:endParaRPr>
          </a:p>
        </p:txBody>
      </p:sp>
      <p:sp>
        <p:nvSpPr>
          <p:cNvPr id="27" name="Rectangle 26"/>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8" name="Rectangular Callout 3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2" name="Rectangle 1"/>
          <p:cNvSpPr/>
          <p:nvPr/>
        </p:nvSpPr>
        <p:spPr>
          <a:xfrm>
            <a:off x="3562597" y="1330036"/>
            <a:ext cx="1947554" cy="2493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50" name="Picture 4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sp>
        <p:nvSpPr>
          <p:cNvPr id="53" name="TextBox 52"/>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54" name="Flowchart: Merge 53"/>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09110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7" name="Straight Connector 6"/>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28663"/>
            <a:ext cx="400050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3125337" y="1037891"/>
            <a:ext cx="2866030" cy="307777"/>
          </a:xfrm>
          <a:prstGeom prst="rect">
            <a:avLst/>
          </a:prstGeom>
          <a:noFill/>
        </p:spPr>
        <p:txBody>
          <a:bodyPr wrap="square" rtlCol="0">
            <a:spAutoFit/>
          </a:bodyPr>
          <a:lstStyle/>
          <a:p>
            <a:pPr algn="ctr"/>
            <a:r>
              <a:rPr lang="en-US" sz="1400" b="1" dirty="0" smtClean="0">
                <a:solidFill>
                  <a:schemeClr val="bg1"/>
                </a:solidFill>
              </a:rPr>
              <a:t>Happenings</a:t>
            </a:r>
          </a:p>
        </p:txBody>
      </p:sp>
      <p:sp>
        <p:nvSpPr>
          <p:cNvPr id="3" name="Rectangle 2"/>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International Business Machines’ quarterly revenue has decreased 5.34%</a:t>
            </a:r>
          </a:p>
        </p:txBody>
      </p:sp>
      <p:sp>
        <p:nvSpPr>
          <p:cNvPr id="40" name="TextBox 39"/>
          <p:cNvSpPr txBox="1"/>
          <p:nvPr/>
        </p:nvSpPr>
        <p:spPr>
          <a:xfrm>
            <a:off x="3267910" y="2196990"/>
            <a:ext cx="3292381" cy="630942"/>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41" name="TextBox 40"/>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25" name="TextBox 24"/>
          <p:cNvSpPr txBox="1"/>
          <p:nvPr/>
        </p:nvSpPr>
        <p:spPr>
          <a:xfrm>
            <a:off x="3267910" y="3825841"/>
            <a:ext cx="3292381" cy="630942"/>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a:t>
            </a:r>
            <a:r>
              <a:rPr lang="en-US" sz="1100" b="1" dirty="0" smtClean="0">
                <a:solidFill>
                  <a:schemeClr val="tx1">
                    <a:lumMod val="65000"/>
                    <a:lumOff val="35000"/>
                  </a:schemeClr>
                </a:solidFill>
              </a:rPr>
              <a:t>quarterly revenue has decreased 5.34%</a:t>
            </a:r>
          </a:p>
        </p:txBody>
      </p:sp>
      <p:sp>
        <p:nvSpPr>
          <p:cNvPr id="26" name="TextBox 25"/>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27" name="TextBox 26"/>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6" name="Straight Connector 5"/>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1416635"/>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2247908"/>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3019804"/>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3851077"/>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4682347"/>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5513620"/>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Happenings</a:t>
            </a:r>
            <a:endParaRPr lang="en-US" sz="3200" b="1" dirty="0">
              <a:latin typeface="Times New Roman" pitchFamily="18" charset="0"/>
              <a:cs typeface="Times New Roman" pitchFamily="18" charset="0"/>
            </a:endParaRPr>
          </a:p>
        </p:txBody>
      </p:sp>
      <p:sp>
        <p:nvSpPr>
          <p:cNvPr id="44" name="Rectangle 43"/>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0" name="Rectangular Callout 4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3326583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47713"/>
            <a:ext cx="40005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267910" y="138891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5" name="TextBox 4"/>
          <p:cNvSpPr txBox="1"/>
          <p:nvPr/>
        </p:nvSpPr>
        <p:spPr>
          <a:xfrm>
            <a:off x="2647666" y="1016385"/>
            <a:ext cx="3848668" cy="307777"/>
          </a:xfrm>
          <a:prstGeom prst="rect">
            <a:avLst/>
          </a:prstGeom>
          <a:noFill/>
        </p:spPr>
        <p:txBody>
          <a:bodyPr wrap="square" rtlCol="0">
            <a:spAutoFit/>
          </a:bodyPr>
          <a:lstStyle/>
          <a:p>
            <a:pPr algn="ctr"/>
            <a:r>
              <a:rPr lang="en-US" sz="1400" b="1" dirty="0" smtClean="0">
                <a:solidFill>
                  <a:schemeClr val="bg1"/>
                </a:solidFill>
              </a:rPr>
              <a:t>People</a:t>
            </a:r>
            <a:endParaRPr lang="en-US" sz="1400" b="1" dirty="0">
              <a:solidFill>
                <a:schemeClr val="bg1"/>
              </a:solidFill>
            </a:endParaRPr>
          </a:p>
        </p:txBody>
      </p:sp>
      <p:sp>
        <p:nvSpPr>
          <p:cNvPr id="6" name="TextBox 5"/>
          <p:cNvSpPr txBox="1"/>
          <p:nvPr/>
        </p:nvSpPr>
        <p:spPr>
          <a:xfrm>
            <a:off x="3267910" y="2207624"/>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7" name="TextBox 6"/>
          <p:cNvSpPr txBox="1"/>
          <p:nvPr/>
        </p:nvSpPr>
        <p:spPr>
          <a:xfrm>
            <a:off x="3267910" y="2951903"/>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8" name="TextBox 7"/>
          <p:cNvSpPr txBox="1"/>
          <p:nvPr/>
        </p:nvSpPr>
        <p:spPr>
          <a:xfrm>
            <a:off x="3267910" y="3855671"/>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9" name="TextBox 8"/>
          <p:cNvSpPr txBox="1"/>
          <p:nvPr/>
        </p:nvSpPr>
        <p:spPr>
          <a:xfrm>
            <a:off x="3267910" y="4610582"/>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0" name="TextBox 9"/>
          <p:cNvSpPr txBox="1"/>
          <p:nvPr/>
        </p:nvSpPr>
        <p:spPr>
          <a:xfrm>
            <a:off x="3267910" y="546118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1388847"/>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2250084"/>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3015628"/>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3866233"/>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4653042"/>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5493014"/>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People</a:t>
            </a:r>
            <a:endParaRPr lang="en-US" sz="3200" b="1" dirty="0">
              <a:latin typeface="Times New Roman" pitchFamily="18" charset="0"/>
              <a:cs typeface="Times New Roman" pitchFamily="18" charset="0"/>
            </a:endParaRPr>
          </a:p>
        </p:txBody>
      </p:sp>
      <p:sp>
        <p:nvSpPr>
          <p:cNvPr id="19" name="Rectangle 18"/>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4" name="TextBox 23"/>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5" name="Rectangular Callout 2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00706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Login</a:t>
            </a:r>
            <a:endParaRPr lang="en-US" sz="3200" b="1" dirty="0">
              <a:latin typeface="Times New Roman" pitchFamily="18" charset="0"/>
              <a:cs typeface="Times New Roman" pitchFamily="18" charset="0"/>
            </a:endParaRPr>
          </a:p>
        </p:txBody>
      </p:sp>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647666" y="1351128"/>
            <a:ext cx="3862316" cy="466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p:txBody>
      </p:sp>
      <p:sp>
        <p:nvSpPr>
          <p:cNvPr id="16" name="Rounded Rectangle 15"/>
          <p:cNvSpPr/>
          <p:nvPr/>
        </p:nvSpPr>
        <p:spPr>
          <a:xfrm>
            <a:off x="3016155" y="2142686"/>
            <a:ext cx="3098042" cy="1064525"/>
          </a:xfrm>
          <a:prstGeom prst="roundRect">
            <a:avLst>
              <a:gd name="adj" fmla="val 8975"/>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p:cNvCxnSpPr>
            <a:stCxn id="16" idx="1"/>
            <a:endCxn id="16" idx="3"/>
          </p:cNvCxnSpPr>
          <p:nvPr/>
        </p:nvCxnSpPr>
        <p:spPr>
          <a:xfrm>
            <a:off x="3016155" y="2674949"/>
            <a:ext cx="3098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43451" y="2238221"/>
            <a:ext cx="2497540" cy="369332"/>
          </a:xfrm>
          <a:prstGeom prst="rect">
            <a:avLst/>
          </a:prstGeom>
          <a:noFill/>
        </p:spPr>
        <p:txBody>
          <a:bodyPr wrap="square" rtlCol="0">
            <a:spAutoFit/>
          </a:bodyPr>
          <a:lstStyle/>
          <a:p>
            <a:r>
              <a:rPr lang="en-US" dirty="0" smtClean="0">
                <a:solidFill>
                  <a:schemeClr val="bg1">
                    <a:lumMod val="75000"/>
                  </a:schemeClr>
                </a:solidFill>
              </a:rPr>
              <a:t>Email</a:t>
            </a:r>
            <a:endParaRPr lang="en-US" dirty="0">
              <a:solidFill>
                <a:schemeClr val="bg1">
                  <a:lumMod val="75000"/>
                </a:schemeClr>
              </a:solidFill>
            </a:endParaRPr>
          </a:p>
        </p:txBody>
      </p:sp>
      <p:sp>
        <p:nvSpPr>
          <p:cNvPr id="45" name="TextBox 44"/>
          <p:cNvSpPr txBox="1"/>
          <p:nvPr/>
        </p:nvSpPr>
        <p:spPr>
          <a:xfrm>
            <a:off x="3043451" y="2770484"/>
            <a:ext cx="2497540" cy="369332"/>
          </a:xfrm>
          <a:prstGeom prst="rect">
            <a:avLst/>
          </a:prstGeom>
          <a:noFill/>
        </p:spPr>
        <p:txBody>
          <a:bodyPr wrap="square" rtlCol="0">
            <a:spAutoFit/>
          </a:bodyPr>
          <a:lstStyle/>
          <a:p>
            <a:r>
              <a:rPr lang="en-US" dirty="0" smtClean="0">
                <a:solidFill>
                  <a:schemeClr val="bg1">
                    <a:lumMod val="75000"/>
                  </a:schemeClr>
                </a:solidFill>
              </a:rPr>
              <a:t>Password</a:t>
            </a:r>
            <a:endParaRPr lang="en-US" dirty="0">
              <a:solidFill>
                <a:schemeClr val="bg1">
                  <a:lumMod val="75000"/>
                </a:schemeClr>
              </a:solidFill>
            </a:endParaRPr>
          </a:p>
        </p:txBody>
      </p:sp>
      <p:sp>
        <p:nvSpPr>
          <p:cNvPr id="43" name="Rounded Rectangle 42"/>
          <p:cNvSpPr/>
          <p:nvPr/>
        </p:nvSpPr>
        <p:spPr>
          <a:xfrm>
            <a:off x="3070746" y="3452870"/>
            <a:ext cx="3070747" cy="436728"/>
          </a:xfrm>
          <a:prstGeom prst="roundRect">
            <a:avLst/>
          </a:prstGeom>
          <a:solidFill>
            <a:srgbClr val="00B0F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Login</a:t>
            </a:r>
            <a:endParaRPr lang="en-US" b="1" dirty="0">
              <a:solidFill>
                <a:schemeClr val="bg1"/>
              </a:solidFill>
            </a:endParaRPr>
          </a:p>
        </p:txBody>
      </p: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635" y="1526568"/>
            <a:ext cx="1358730" cy="419048"/>
          </a:xfrm>
          <a:prstGeom prst="rect">
            <a:avLst/>
          </a:prstGeom>
        </p:spPr>
      </p:pic>
      <p:sp>
        <p:nvSpPr>
          <p:cNvPr id="6" name="Rectangle 5"/>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pic>
        <p:nvPicPr>
          <p:cNvPr id="686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621" y="1047253"/>
            <a:ext cx="39433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Pentagon 48"/>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2" name="TextBox 51"/>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Log In with Email</a:t>
            </a:r>
            <a:endParaRPr lang="en-US" sz="1400" b="1" dirty="0">
              <a:solidFill>
                <a:schemeClr val="bg1"/>
              </a:solidFill>
            </a:endParaRPr>
          </a:p>
        </p:txBody>
      </p:sp>
      <p:sp>
        <p:nvSpPr>
          <p:cNvPr id="22" name="Rectangular Callout 21"/>
          <p:cNvSpPr/>
          <p:nvPr/>
        </p:nvSpPr>
        <p:spPr>
          <a:xfrm>
            <a:off x="1210618" y="3331275"/>
            <a:ext cx="1257116" cy="447667"/>
          </a:xfrm>
          <a:prstGeom prst="wedgeRectCallout">
            <a:avLst>
              <a:gd name="adj1" fmla="val 96638"/>
              <a:gd name="adj2" fmla="val 239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#15 or #22</a:t>
            </a:r>
            <a:endParaRPr lang="en-US" sz="1200" dirty="0"/>
          </a:p>
        </p:txBody>
      </p:sp>
    </p:spTree>
    <p:extLst>
      <p:ext uri="{BB962C8B-B14F-4D97-AF65-F5344CB8AC3E}">
        <p14:creationId xmlns:p14="http://schemas.microsoft.com/office/powerpoint/2010/main" val="2211591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47713"/>
            <a:ext cx="40005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267910" y="1367651"/>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5" name="TextBox 4"/>
          <p:cNvSpPr txBox="1"/>
          <p:nvPr/>
        </p:nvSpPr>
        <p:spPr>
          <a:xfrm>
            <a:off x="2647666" y="1016385"/>
            <a:ext cx="3848668" cy="307777"/>
          </a:xfrm>
          <a:prstGeom prst="rect">
            <a:avLst/>
          </a:prstGeom>
          <a:noFill/>
        </p:spPr>
        <p:txBody>
          <a:bodyPr wrap="square" rtlCol="0">
            <a:spAutoFit/>
          </a:bodyPr>
          <a:lstStyle/>
          <a:p>
            <a:pPr algn="ctr"/>
            <a:r>
              <a:rPr lang="en-US" sz="1400" b="1" dirty="0" smtClean="0">
                <a:solidFill>
                  <a:schemeClr val="bg1"/>
                </a:solidFill>
              </a:rPr>
              <a:t>Similar Companies</a:t>
            </a:r>
            <a:endParaRPr lang="en-US" sz="1400" b="1" dirty="0">
              <a:solidFill>
                <a:schemeClr val="bg1"/>
              </a:solidFill>
            </a:endParaRPr>
          </a:p>
        </p:txBody>
      </p:sp>
      <p:sp>
        <p:nvSpPr>
          <p:cNvPr id="6" name="TextBox 5"/>
          <p:cNvSpPr txBox="1"/>
          <p:nvPr/>
        </p:nvSpPr>
        <p:spPr>
          <a:xfrm>
            <a:off x="3267910" y="2196989"/>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7" name="TextBox 6"/>
          <p:cNvSpPr txBox="1"/>
          <p:nvPr/>
        </p:nvSpPr>
        <p:spPr>
          <a:xfrm>
            <a:off x="3267910" y="2973166"/>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8" name="TextBox 7"/>
          <p:cNvSpPr txBox="1"/>
          <p:nvPr/>
        </p:nvSpPr>
        <p:spPr>
          <a:xfrm>
            <a:off x="3267910" y="3834403"/>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9" name="TextBox 8"/>
          <p:cNvSpPr txBox="1"/>
          <p:nvPr/>
        </p:nvSpPr>
        <p:spPr>
          <a:xfrm>
            <a:off x="3267910" y="459994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0" name="TextBox 9"/>
          <p:cNvSpPr txBox="1"/>
          <p:nvPr/>
        </p:nvSpPr>
        <p:spPr>
          <a:xfrm>
            <a:off x="3267910" y="5461184"/>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Competitors</a:t>
            </a:r>
            <a:endParaRPr lang="en-US" sz="3200" b="1" dirty="0">
              <a:latin typeface="Times New Roman" pitchFamily="18" charset="0"/>
              <a:cs typeface="Times New Roman" pitchFamily="18" charset="0"/>
            </a:endParaRPr>
          </a:p>
        </p:txBody>
      </p:sp>
      <p:sp>
        <p:nvSpPr>
          <p:cNvPr id="12" name="Rectangle 11"/>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7" name="TextBox 1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9" name="Rectangular Callout 18"/>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1738195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 name="Rounded Rectangle 102"/>
          <p:cNvSpPr/>
          <p:nvPr/>
        </p:nvSpPr>
        <p:spPr>
          <a:xfrm>
            <a:off x="2727434" y="2262707"/>
            <a:ext cx="3673366" cy="283780"/>
          </a:xfrm>
          <a:prstGeom prst="roundRect">
            <a:avLst/>
          </a:prstGeom>
          <a:solidFill>
            <a:srgbClr val="0070C0"/>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a:t>
            </a:r>
            <a:endParaRPr lang="en-US" sz="1200" b="1" dirty="0">
              <a:solidFill>
                <a:schemeClr val="bg1"/>
              </a:solidFill>
            </a:endParaRPr>
          </a:p>
        </p:txBody>
      </p:sp>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7" name="Rectangle 56"/>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2" name="TextBox 61"/>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3" name="Rectangular Callout 62"/>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64" name="Rectangular Callout 63"/>
          <p:cNvSpPr/>
          <p:nvPr/>
        </p:nvSpPr>
        <p:spPr>
          <a:xfrm>
            <a:off x="439387" y="1033152"/>
            <a:ext cx="1619269" cy="2576947"/>
          </a:xfrm>
          <a:prstGeom prst="wedgeRectCallout">
            <a:avLst>
              <a:gd name="adj1" fmla="val 83086"/>
              <a:gd name="adj2" fmla="val 4902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a:t>
            </a:r>
            <a:r>
              <a:rPr lang="en-US" sz="1200" dirty="0" smtClean="0"/>
              <a:t>grey. If such a company is tapped, display  error message in a popup with an Ok button: “You may not view this company profile with your current plan”. Also send an email to the user.</a:t>
            </a:r>
            <a:endParaRPr lang="en-US" sz="1200" dirty="0"/>
          </a:p>
        </p:txBody>
      </p:sp>
      <p:sp>
        <p:nvSpPr>
          <p:cNvPr id="65" name="Rectangular Callout 64"/>
          <p:cNvSpPr/>
          <p:nvPr/>
        </p:nvSpPr>
        <p:spPr>
          <a:xfrm>
            <a:off x="6869837" y="3016333"/>
            <a:ext cx="1257116" cy="605642"/>
          </a:xfrm>
          <a:prstGeom prst="wedgeRectCallout">
            <a:avLst>
              <a:gd name="adj1" fmla="val -74795"/>
              <a:gd name="adj2" fmla="val -339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company profile</a:t>
            </a:r>
            <a:endParaRPr lang="en-US" sz="1200" dirty="0"/>
          </a:p>
        </p:txBody>
      </p:sp>
    </p:spTree>
    <p:extLst>
      <p:ext uri="{BB962C8B-B14F-4D97-AF65-F5344CB8AC3E}">
        <p14:creationId xmlns:p14="http://schemas.microsoft.com/office/powerpoint/2010/main" val="15245957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727434" y="2254473"/>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sp>
        <p:nvSpPr>
          <p:cNvPr id="5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8" name="Rectangular Callout 57"/>
          <p:cNvSpPr/>
          <p:nvPr/>
        </p:nvSpPr>
        <p:spPr>
          <a:xfrm>
            <a:off x="1142380" y="2049452"/>
            <a:ext cx="1257116" cy="545411"/>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59" name="Rectangle 58"/>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TextBox 62"/>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4" name="TextBox 63"/>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5" name="Rectangular Callout 6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6854385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727434" y="2254473"/>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sp>
        <p:nvSpPr>
          <p:cNvPr id="5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8" name="Rectangle 5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TextBox 6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7" name="TextBox 6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8" name="Rectangular Callout 6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69" name="Rectangle 68"/>
          <p:cNvSpPr/>
          <p:nvPr/>
        </p:nvSpPr>
        <p:spPr>
          <a:xfrm>
            <a:off x="2617076" y="252248"/>
            <a:ext cx="3878317" cy="9080938"/>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617076" y="4401878"/>
            <a:ext cx="3846786" cy="1273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a:off x="3678866" y="4646440"/>
            <a:ext cx="1956390" cy="317877"/>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bg1"/>
                </a:solidFill>
              </a:rPr>
              <a:t>Unfollow</a:t>
            </a:r>
            <a:endParaRPr lang="en-US" sz="1400" b="1" dirty="0">
              <a:solidFill>
                <a:schemeClr val="bg1"/>
              </a:solidFill>
            </a:endParaRPr>
          </a:p>
        </p:txBody>
      </p:sp>
      <p:sp>
        <p:nvSpPr>
          <p:cNvPr id="72" name="Rounded Rectangle 71"/>
          <p:cNvSpPr/>
          <p:nvPr/>
        </p:nvSpPr>
        <p:spPr>
          <a:xfrm>
            <a:off x="3678866" y="5169259"/>
            <a:ext cx="1956390" cy="317877"/>
          </a:xfrm>
          <a:prstGeom prst="roundRect">
            <a:avLst/>
          </a:prstGeom>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Tree>
    <p:extLst>
      <p:ext uri="{BB962C8B-B14F-4D97-AF65-F5344CB8AC3E}">
        <p14:creationId xmlns:p14="http://schemas.microsoft.com/office/powerpoint/2010/main" val="35760020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3360" y="1053991"/>
            <a:ext cx="182170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3" y="1075621"/>
            <a:ext cx="26003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1412943"/>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223165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3039724"/>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3869064"/>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468777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551711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 Updates</a:t>
            </a:r>
            <a:endParaRPr lang="en-US" sz="3200" b="1" dirty="0">
              <a:latin typeface="Times New Roman" pitchFamily="18" charset="0"/>
              <a:cs typeface="Times New Roman" pitchFamily="18" charset="0"/>
            </a:endParaRPr>
          </a:p>
        </p:txBody>
      </p:sp>
      <p:sp>
        <p:nvSpPr>
          <p:cNvPr id="18" name="Rectangle 1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8" name="TextBox 27"/>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0" name="Rectangular Callout 2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72885094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3885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36"/>
          <p:cNvSpPr/>
          <p:nvPr/>
        </p:nvSpPr>
        <p:spPr>
          <a:xfrm>
            <a:off x="522552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118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15" name="TextBox 14"/>
          <p:cNvSpPr txBox="1"/>
          <p:nvPr/>
        </p:nvSpPr>
        <p:spPr>
          <a:xfrm>
            <a:off x="2674960" y="5732060"/>
            <a:ext cx="1458890" cy="245659"/>
          </a:xfrm>
          <a:prstGeom prst="rect">
            <a:avLst/>
          </a:prstGeom>
          <a:noFill/>
        </p:spPr>
        <p:txBody>
          <a:bodyPr wrap="square" rtlCol="0">
            <a:spAutoFit/>
          </a:bodyPr>
          <a:lstStyle/>
          <a:p>
            <a:r>
              <a:rPr lang="en-US" sz="1000" dirty="0" smtClean="0">
                <a:solidFill>
                  <a:schemeClr val="bg1">
                    <a:lumMod val="65000"/>
                  </a:schemeClr>
                </a:solidFill>
              </a:rPr>
              <a:t>Text </a:t>
            </a:r>
            <a:r>
              <a:rPr lang="en-US" sz="1000" dirty="0" smtClean="0">
                <a:solidFill>
                  <a:srgbClr val="00B050"/>
                </a:solidFill>
              </a:rPr>
              <a:t> </a:t>
            </a:r>
            <a:r>
              <a:rPr lang="en-US" sz="1000" dirty="0" smtClean="0">
                <a:solidFill>
                  <a:schemeClr val="tx1">
                    <a:lumMod val="65000"/>
                    <a:lumOff val="35000"/>
                  </a:schemeClr>
                </a:solidFill>
              </a:rPr>
              <a:t>|  Web</a:t>
            </a:r>
            <a:endParaRPr lang="en-US" sz="1000" dirty="0">
              <a:solidFill>
                <a:schemeClr val="tx1">
                  <a:lumMod val="65000"/>
                  <a:lumOff val="35000"/>
                </a:schemeClr>
              </a:solidFill>
            </a:endParaRPr>
          </a:p>
        </p:txBody>
      </p:sp>
      <p:sp>
        <p:nvSpPr>
          <p:cNvPr id="16" name="Isosceles Triangle 15"/>
          <p:cNvSpPr/>
          <p:nvPr/>
        </p:nvSpPr>
        <p:spPr>
          <a:xfrm>
            <a:off x="2828260" y="5709684"/>
            <a:ext cx="138223" cy="53163"/>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ular Callout 28"/>
          <p:cNvSpPr/>
          <p:nvPr/>
        </p:nvSpPr>
        <p:spPr>
          <a:xfrm>
            <a:off x="6901735" y="218355"/>
            <a:ext cx="1737298" cy="2838740"/>
          </a:xfrm>
          <a:prstGeom prst="wedgeRectCallout">
            <a:avLst>
              <a:gd name="adj1" fmla="val -69533"/>
              <a:gd name="adj2" fmla="val -158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move to the text view of the previous or next article in the current agent (or company, saved, people) update stream, depending where it comes from)</a:t>
            </a:r>
          </a:p>
          <a:p>
            <a:endParaRPr lang="en-US" sz="1200" dirty="0"/>
          </a:p>
          <a:p>
            <a:r>
              <a:rPr lang="en-US" sz="1200" dirty="0" smtClean="0"/>
              <a:t>If no previous article, the upward arrow button should be greyed out; if no next article, the downward arrow button should be greyed out</a:t>
            </a:r>
            <a:endParaRPr lang="en-US" sz="1200" dirty="0"/>
          </a:p>
        </p:txBody>
      </p:sp>
      <p:sp>
        <p:nvSpPr>
          <p:cNvPr id="30" name="Rectangular Callout 29"/>
          <p:cNvSpPr/>
          <p:nvPr/>
        </p:nvSpPr>
        <p:spPr>
          <a:xfrm>
            <a:off x="464024" y="5295332"/>
            <a:ext cx="1962767" cy="859808"/>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Toggle between Text View and Web View (flip over – turn 180 degree – on each toggle</a:t>
            </a:r>
            <a:endParaRPr lang="en-US" sz="1200" dirty="0"/>
          </a:p>
        </p:txBody>
      </p:sp>
      <p:sp>
        <p:nvSpPr>
          <p:cNvPr id="28" name="Rounded Rectangle 27"/>
          <p:cNvSpPr/>
          <p:nvPr/>
        </p:nvSpPr>
        <p:spPr>
          <a:xfrm>
            <a:off x="481609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43930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72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245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428398" y="5295332"/>
            <a:ext cx="1962767" cy="859808"/>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Toggle between Text View and Web View (flip over – turn 180 degree – on each toggle</a:t>
            </a:r>
            <a:endParaRPr lang="en-US" sz="1200" dirty="0"/>
          </a:p>
        </p:txBody>
      </p:sp>
      <p:sp>
        <p:nvSpPr>
          <p:cNvPr id="33" name="Rectangular Callout 32"/>
          <p:cNvSpPr/>
          <p:nvPr/>
        </p:nvSpPr>
        <p:spPr>
          <a:xfrm>
            <a:off x="6901735" y="5704690"/>
            <a:ext cx="1737298" cy="458539"/>
          </a:xfrm>
          <a:prstGeom prst="wedgeRectCallout">
            <a:avLst>
              <a:gd name="adj1" fmla="val -69533"/>
              <a:gd name="adj2" fmla="val -158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Toggle between Save and </a:t>
            </a:r>
            <a:r>
              <a:rPr lang="en-US" sz="1200" dirty="0" err="1" smtClean="0"/>
              <a:t>Unsave</a:t>
            </a:r>
            <a:endParaRPr lang="en-US" sz="1200" dirty="0"/>
          </a:p>
        </p:txBody>
      </p:sp>
      <p:sp>
        <p:nvSpPr>
          <p:cNvPr id="34" name="Rounded Rectangle 33"/>
          <p:cNvSpPr/>
          <p:nvPr/>
        </p:nvSpPr>
        <p:spPr>
          <a:xfrm>
            <a:off x="562321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0445"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Rectangular Callout 34"/>
          <p:cNvSpPr/>
          <p:nvPr/>
        </p:nvSpPr>
        <p:spPr>
          <a:xfrm>
            <a:off x="2351314" y="6239079"/>
            <a:ext cx="1496319" cy="517981"/>
          </a:xfrm>
          <a:prstGeom prst="wedgeRectCallout">
            <a:avLst>
              <a:gd name="adj1" fmla="val 97180"/>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Open a new browser window to display LinkedIn  Signal</a:t>
            </a:r>
            <a:endParaRPr lang="en-US" sz="1200" dirty="0"/>
          </a:p>
        </p:txBody>
      </p:sp>
      <p:sp>
        <p:nvSpPr>
          <p:cNvPr id="36" name="Rectangular Callout 35"/>
          <p:cNvSpPr/>
          <p:nvPr/>
        </p:nvSpPr>
        <p:spPr>
          <a:xfrm>
            <a:off x="4229814" y="6239079"/>
            <a:ext cx="1517843" cy="517981"/>
          </a:xfrm>
          <a:prstGeom prst="wedgeRectCallout">
            <a:avLst>
              <a:gd name="adj1" fmla="val 3597"/>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Open a new browser window to display Twitter Tweets</a:t>
            </a:r>
            <a:endParaRPr lang="en-US" sz="1200" dirty="0"/>
          </a:p>
        </p:txBody>
      </p:sp>
      <p:sp>
        <p:nvSpPr>
          <p:cNvPr id="38" name="Rectangular Callout 37"/>
          <p:cNvSpPr/>
          <p:nvPr/>
        </p:nvSpPr>
        <p:spPr>
          <a:xfrm>
            <a:off x="5856733" y="6239079"/>
            <a:ext cx="1779101" cy="517981"/>
          </a:xfrm>
          <a:prstGeom prst="wedgeRectCallout">
            <a:avLst>
              <a:gd name="adj1" fmla="val -49605"/>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Call the default email app with subject line and message pre-populated</a:t>
            </a:r>
            <a:endParaRPr lang="en-US" sz="1200" dirty="0"/>
          </a:p>
        </p:txBody>
      </p:sp>
    </p:spTree>
    <p:extLst>
      <p:ext uri="{BB962C8B-B14F-4D97-AF65-F5344CB8AC3E}">
        <p14:creationId xmlns:p14="http://schemas.microsoft.com/office/powerpoint/2010/main" val="2673964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3885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36"/>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15" name="TextBox 14"/>
          <p:cNvSpPr txBox="1"/>
          <p:nvPr/>
        </p:nvSpPr>
        <p:spPr>
          <a:xfrm>
            <a:off x="2674960" y="5732060"/>
            <a:ext cx="1458890" cy="245659"/>
          </a:xfrm>
          <a:prstGeom prst="rect">
            <a:avLst/>
          </a:prstGeom>
          <a:noFill/>
        </p:spPr>
        <p:txBody>
          <a:bodyPr wrap="square" rtlCol="0">
            <a:spAutoFit/>
          </a:bodyPr>
          <a:lstStyle/>
          <a:p>
            <a:r>
              <a:rPr lang="en-US" sz="1000" dirty="0" smtClean="0">
                <a:solidFill>
                  <a:schemeClr val="bg1">
                    <a:lumMod val="65000"/>
                  </a:schemeClr>
                </a:solidFill>
              </a:rPr>
              <a:t>Text </a:t>
            </a:r>
            <a:r>
              <a:rPr lang="en-US" sz="1000" dirty="0" smtClean="0">
                <a:solidFill>
                  <a:srgbClr val="00B050"/>
                </a:solidFill>
              </a:rPr>
              <a:t> </a:t>
            </a:r>
            <a:r>
              <a:rPr lang="en-US" sz="1000" dirty="0" smtClean="0">
                <a:solidFill>
                  <a:schemeClr val="tx1">
                    <a:lumMod val="65000"/>
                    <a:lumOff val="35000"/>
                  </a:schemeClr>
                </a:solidFill>
              </a:rPr>
              <a:t>|  Web</a:t>
            </a:r>
            <a:endParaRPr lang="en-US" sz="1000" dirty="0">
              <a:solidFill>
                <a:schemeClr val="tx1">
                  <a:lumMod val="65000"/>
                  <a:lumOff val="35000"/>
                </a:schemeClr>
              </a:solidFill>
            </a:endParaRPr>
          </a:p>
        </p:txBody>
      </p:sp>
      <p:sp>
        <p:nvSpPr>
          <p:cNvPr id="16" name="Isosceles Triangle 15"/>
          <p:cNvSpPr/>
          <p:nvPr/>
        </p:nvSpPr>
        <p:spPr>
          <a:xfrm>
            <a:off x="2828260" y="5709684"/>
            <a:ext cx="138223" cy="53163"/>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ounded Rectangle 27"/>
          <p:cNvSpPr/>
          <p:nvPr/>
        </p:nvSpPr>
        <p:spPr>
          <a:xfrm>
            <a:off x="521984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479676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102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620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26242" y="1052623"/>
            <a:ext cx="3891516" cy="4986670"/>
          </a:xfrm>
          <a:prstGeom prst="rect">
            <a:avLst/>
          </a:prstGeom>
          <a:solidFill>
            <a:schemeClr val="tx1">
              <a:lumMod val="65000"/>
              <a:lumOff val="35000"/>
              <a:alpha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26242" y="3519377"/>
            <a:ext cx="3880884" cy="2519916"/>
          </a:xfrm>
          <a:prstGeom prst="rect">
            <a:avLst/>
          </a:prstGeom>
          <a:solidFill>
            <a:schemeClr val="bg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434316" y="3838350"/>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Chatter</a:t>
            </a:r>
            <a:endParaRPr lang="en-US" sz="1200" b="1" dirty="0">
              <a:solidFill>
                <a:schemeClr val="tx1">
                  <a:lumMod val="65000"/>
                  <a:lumOff val="35000"/>
                </a:schemeClr>
              </a:solidFill>
            </a:endParaRPr>
          </a:p>
        </p:txBody>
      </p:sp>
      <p:sp>
        <p:nvSpPr>
          <p:cNvPr id="13" name="TextBox 12"/>
          <p:cNvSpPr txBox="1"/>
          <p:nvPr/>
        </p:nvSpPr>
        <p:spPr>
          <a:xfrm>
            <a:off x="3615069" y="3540639"/>
            <a:ext cx="1945758" cy="246221"/>
          </a:xfrm>
          <a:prstGeom prst="rect">
            <a:avLst/>
          </a:prstGeom>
          <a:noFill/>
        </p:spPr>
        <p:txBody>
          <a:bodyPr wrap="square" rtlCol="0">
            <a:spAutoFit/>
          </a:bodyPr>
          <a:lstStyle/>
          <a:p>
            <a:pPr algn="ctr"/>
            <a:r>
              <a:rPr lang="en-US" sz="1000" dirty="0" smtClean="0"/>
              <a:t>Share</a:t>
            </a:r>
            <a:endParaRPr lang="en-US" sz="1000" dirty="0"/>
          </a:p>
        </p:txBody>
      </p:sp>
      <p:sp>
        <p:nvSpPr>
          <p:cNvPr id="39" name="Rounded Rectangle 38"/>
          <p:cNvSpPr/>
          <p:nvPr/>
        </p:nvSpPr>
        <p:spPr>
          <a:xfrm>
            <a:off x="3434316" y="4210490"/>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Twitter</a:t>
            </a:r>
            <a:endParaRPr lang="en-US" sz="1200" b="1" dirty="0">
              <a:solidFill>
                <a:schemeClr val="tx1">
                  <a:lumMod val="65000"/>
                  <a:lumOff val="35000"/>
                </a:schemeClr>
              </a:solidFill>
            </a:endParaRPr>
          </a:p>
        </p:txBody>
      </p:sp>
      <p:sp>
        <p:nvSpPr>
          <p:cNvPr id="41" name="Rounded Rectangle 40"/>
          <p:cNvSpPr/>
          <p:nvPr/>
        </p:nvSpPr>
        <p:spPr>
          <a:xfrm>
            <a:off x="3434316" y="4593263"/>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Facebook</a:t>
            </a:r>
            <a:endParaRPr lang="en-US" sz="1200" b="1" dirty="0">
              <a:solidFill>
                <a:schemeClr val="tx1">
                  <a:lumMod val="65000"/>
                  <a:lumOff val="35000"/>
                </a:schemeClr>
              </a:solidFill>
            </a:endParaRPr>
          </a:p>
        </p:txBody>
      </p:sp>
      <p:pic>
        <p:nvPicPr>
          <p:cNvPr id="42"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2689" y="462033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87450" y="3880825"/>
            <a:ext cx="2286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7286" y="4259931"/>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Rounded Rectangle 46"/>
          <p:cNvSpPr/>
          <p:nvPr/>
        </p:nvSpPr>
        <p:spPr>
          <a:xfrm>
            <a:off x="3434316" y="5018565"/>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Edit Linked Accounts</a:t>
            </a:r>
            <a:endParaRPr lang="en-US" sz="1200" b="1" dirty="0">
              <a:solidFill>
                <a:schemeClr val="tx1">
                  <a:lumMod val="65000"/>
                  <a:lumOff val="35000"/>
                </a:schemeClr>
              </a:solidFill>
            </a:endParaRPr>
          </a:p>
        </p:txBody>
      </p:sp>
      <p:sp>
        <p:nvSpPr>
          <p:cNvPr id="48" name="Rounded Rectangle 47"/>
          <p:cNvSpPr/>
          <p:nvPr/>
        </p:nvSpPr>
        <p:spPr>
          <a:xfrm>
            <a:off x="3434316" y="5550193"/>
            <a:ext cx="2360428" cy="297712"/>
          </a:xfrm>
          <a:prstGeom prst="roundRect">
            <a:avLst/>
          </a:prstGeom>
          <a:solidFill>
            <a:schemeClr val="tx1">
              <a:lumMod val="65000"/>
              <a:lumOff val="3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33" name="Rectangular Callout 32"/>
          <p:cNvSpPr/>
          <p:nvPr/>
        </p:nvSpPr>
        <p:spPr>
          <a:xfrm>
            <a:off x="6710349" y="5013574"/>
            <a:ext cx="1737298" cy="458539"/>
          </a:xfrm>
          <a:prstGeom prst="wedgeRectCallout">
            <a:avLst>
              <a:gd name="adj1" fmla="val -100134"/>
              <a:gd name="adj2" fmla="val -1116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301820732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Linked Accounts</a:t>
            </a:r>
            <a:endParaRPr lang="en-US" sz="3200" b="1" dirty="0">
              <a:latin typeface="Times New Roman" pitchFamily="18" charset="0"/>
              <a:cs typeface="Times New Roman" pitchFamily="18" charset="0"/>
            </a:endParaRPr>
          </a:p>
        </p:txBody>
      </p:sp>
      <p:sp>
        <p:nvSpPr>
          <p:cNvPr id="21" name="Rectangle 20"/>
          <p:cNvSpPr/>
          <p:nvPr/>
        </p:nvSpPr>
        <p:spPr>
          <a:xfrm>
            <a:off x="2517569" y="5771408"/>
            <a:ext cx="4405745" cy="653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Edit Linked Accounts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661719"/>
            <a:ext cx="3708807" cy="1825760"/>
          </a:xfrm>
          <a:prstGeom prst="roundRect">
            <a:avLst>
              <a:gd name="adj" fmla="val 262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              Chatter</a:t>
            </a:r>
          </a:p>
          <a:p>
            <a:pPr>
              <a:spcBef>
                <a:spcPts val="1200"/>
              </a:spcBef>
            </a:pPr>
            <a:r>
              <a:rPr lang="en-US" sz="1200" b="1" dirty="0">
                <a:solidFill>
                  <a:schemeClr val="tx1"/>
                </a:solidFill>
              </a:rPr>
              <a:t> </a:t>
            </a:r>
            <a:r>
              <a:rPr lang="en-US" sz="1200" b="1" dirty="0" smtClean="0">
                <a:solidFill>
                  <a:schemeClr val="tx1"/>
                </a:solidFill>
              </a:rPr>
              <a:t>             LinkedIn		</a:t>
            </a:r>
          </a:p>
          <a:p>
            <a:pPr>
              <a:spcBef>
                <a:spcPts val="1200"/>
              </a:spcBef>
            </a:pPr>
            <a:r>
              <a:rPr lang="en-US" sz="1200" b="1" dirty="0">
                <a:solidFill>
                  <a:schemeClr val="tx1"/>
                </a:solidFill>
              </a:rPr>
              <a:t> </a:t>
            </a:r>
            <a:r>
              <a:rPr lang="en-US" sz="1200" b="1" dirty="0" smtClean="0">
                <a:solidFill>
                  <a:schemeClr val="tx1"/>
                </a:solidFill>
              </a:rPr>
              <a:t>             Twitter</a:t>
            </a:r>
          </a:p>
          <a:p>
            <a:pPr>
              <a:spcBef>
                <a:spcPts val="1200"/>
              </a:spcBef>
            </a:pPr>
            <a:r>
              <a:rPr lang="en-US" sz="1200" b="1" dirty="0">
                <a:solidFill>
                  <a:schemeClr val="tx1"/>
                </a:solidFill>
              </a:rPr>
              <a:t> </a:t>
            </a:r>
            <a:r>
              <a:rPr lang="en-US" sz="1200" b="1" dirty="0" smtClean="0">
                <a:solidFill>
                  <a:schemeClr val="tx1"/>
                </a:solidFill>
              </a:rPr>
              <a:t>             Facebook</a:t>
            </a:r>
          </a:p>
          <a:p>
            <a:pPr>
              <a:spcBef>
                <a:spcPts val="1200"/>
              </a:spcBef>
            </a:pPr>
            <a:r>
              <a:rPr lang="en-US" sz="1200" b="1" dirty="0" smtClean="0">
                <a:solidFill>
                  <a:schemeClr val="tx1"/>
                </a:solidFill>
              </a:rPr>
              <a:t>              Yammer			</a:t>
            </a:r>
          </a:p>
        </p:txBody>
      </p:sp>
      <p:cxnSp>
        <p:nvCxnSpPr>
          <p:cNvPr id="32" name="Straight Connector 31"/>
          <p:cNvCxnSpPr/>
          <p:nvPr/>
        </p:nvCxnSpPr>
        <p:spPr>
          <a:xfrm>
            <a:off x="2713939" y="20779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13939" y="239691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7371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1" name="Rectangle 40"/>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2105031"/>
            <a:ext cx="1749186" cy="624708"/>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connect or disconnect with social network account</a:t>
            </a:r>
            <a:endParaRPr lang="en-US" sz="1200" dirty="0"/>
          </a:p>
        </p:txBody>
      </p:sp>
      <p:sp>
        <p:nvSpPr>
          <p:cNvPr id="3" name="Right Brace 2"/>
          <p:cNvSpPr/>
          <p:nvPr/>
        </p:nvSpPr>
        <p:spPr>
          <a:xfrm>
            <a:off x="6605516" y="1665031"/>
            <a:ext cx="95535" cy="1815808"/>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8" name="Straight Connector 17"/>
          <p:cNvCxnSpPr/>
          <p:nvPr/>
        </p:nvCxnSpPr>
        <p:spPr>
          <a:xfrm>
            <a:off x="2713939" y="3077406"/>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0698" y="2791538"/>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5928" y="2505570"/>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0697" y="2137234"/>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4827" y="1807476"/>
            <a:ext cx="2286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37842" y="3163498"/>
            <a:ext cx="22860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Oval 26"/>
          <p:cNvSpPr/>
          <p:nvPr/>
        </p:nvSpPr>
        <p:spPr>
          <a:xfrm>
            <a:off x="2784143" y="1825786"/>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8" name="Oval 27"/>
          <p:cNvSpPr/>
          <p:nvPr/>
        </p:nvSpPr>
        <p:spPr>
          <a:xfrm>
            <a:off x="2784143" y="316440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30" name="Oval 29"/>
          <p:cNvSpPr/>
          <p:nvPr/>
        </p:nvSpPr>
        <p:spPr>
          <a:xfrm>
            <a:off x="2784143" y="2826227"/>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31" name="Group 30"/>
          <p:cNvGrpSpPr/>
          <p:nvPr/>
        </p:nvGrpSpPr>
        <p:grpSpPr>
          <a:xfrm>
            <a:off x="6138667" y="1864250"/>
            <a:ext cx="167716" cy="117729"/>
            <a:chOff x="3533775" y="1857375"/>
            <a:chExt cx="104775" cy="109728"/>
          </a:xfrm>
        </p:grpSpPr>
        <p:cxnSp>
          <p:nvCxnSpPr>
            <p:cNvPr id="33" name="Straight Connector 32"/>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42" name="Oval 41"/>
          <p:cNvSpPr/>
          <p:nvPr/>
        </p:nvSpPr>
        <p:spPr>
          <a:xfrm>
            <a:off x="2784143" y="2495637"/>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43" name="Oval 42"/>
          <p:cNvSpPr/>
          <p:nvPr/>
        </p:nvSpPr>
        <p:spPr>
          <a:xfrm>
            <a:off x="2784143" y="2175577"/>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44" name="Group 43"/>
          <p:cNvGrpSpPr/>
          <p:nvPr/>
        </p:nvGrpSpPr>
        <p:grpSpPr>
          <a:xfrm>
            <a:off x="6138667" y="2512835"/>
            <a:ext cx="167716" cy="117729"/>
            <a:chOff x="3533775" y="1857375"/>
            <a:chExt cx="104775" cy="109728"/>
          </a:xfrm>
        </p:grpSpPr>
        <p:cxnSp>
          <p:nvCxnSpPr>
            <p:cNvPr id="45" name="Straight Connector 44"/>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6138667" y="2853078"/>
            <a:ext cx="167716" cy="117729"/>
            <a:chOff x="3533775" y="1857375"/>
            <a:chExt cx="104775" cy="109728"/>
          </a:xfrm>
        </p:grpSpPr>
        <p:cxnSp>
          <p:nvCxnSpPr>
            <p:cNvPr id="49" name="Straight Connector 48"/>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Connect with your social network accounts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307083314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International Business Machines’ quarterly revenue has increased 5.34% </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0" name="Rectangular Callout 89"/>
          <p:cNvSpPr/>
          <p:nvPr/>
        </p:nvSpPr>
        <p:spPr>
          <a:xfrm>
            <a:off x="5199797" y="166046"/>
            <a:ext cx="3370997"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display the previous or next update. Gray out the button if there is no prev/next update</a:t>
            </a:r>
            <a:endParaRPr lang="en-US" sz="1200" dirty="0"/>
          </a:p>
        </p:txBody>
      </p: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48197" y="2137558"/>
            <a:ext cx="3847605" cy="15675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9288" y="2225588"/>
            <a:ext cx="3695263" cy="137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ular Callout 29"/>
          <p:cNvSpPr/>
          <p:nvPr/>
        </p:nvSpPr>
        <p:spPr>
          <a:xfrm>
            <a:off x="495194" y="2493818"/>
            <a:ext cx="1749186" cy="570694"/>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chart. If turned horizontal go to next slide</a:t>
            </a:r>
            <a:endParaRPr lang="en-US" sz="1200" dirty="0"/>
          </a:p>
        </p:txBody>
      </p:sp>
      <p:sp>
        <p:nvSpPr>
          <p:cNvPr id="3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35" name="Rectangular Callout 34"/>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3" name="Rounded Rectangle 22"/>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ular Callout 27"/>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Tree>
    <p:extLst>
      <p:ext uri="{BB962C8B-B14F-4D97-AF65-F5344CB8AC3E}">
        <p14:creationId xmlns:p14="http://schemas.microsoft.com/office/powerpoint/2010/main" val="23462159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268" y="1477443"/>
            <a:ext cx="5215303" cy="391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498483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747713"/>
            <a:ext cx="401955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ounded Rectangle 30"/>
          <p:cNvSpPr/>
          <p:nvPr/>
        </p:nvSpPr>
        <p:spPr>
          <a:xfrm>
            <a:off x="2790701" y="2045929"/>
            <a:ext cx="3550722" cy="1584381"/>
          </a:xfrm>
          <a:prstGeom prst="roundRect">
            <a:avLst>
              <a:gd name="adj" fmla="val 4405"/>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t>
            </a:r>
            <a:endParaRPr lang="en-US" sz="1400" dirty="0"/>
          </a:p>
        </p:txBody>
      </p:sp>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a:t>
            </a:r>
            <a:endParaRPr lang="en-US" sz="3200" b="1" dirty="0">
              <a:latin typeface="Times New Roman" pitchFamily="18" charset="0"/>
              <a:cs typeface="Times New Roman" pitchFamily="18" charset="0"/>
            </a:endParaRPr>
          </a:p>
        </p:txBody>
      </p:sp>
      <p:sp>
        <p:nvSpPr>
          <p:cNvPr id="41" name="Pentagon 4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15" name="TextBox 14"/>
          <p:cNvSpPr txBox="1"/>
          <p:nvPr/>
        </p:nvSpPr>
        <p:spPr>
          <a:xfrm>
            <a:off x="2624447" y="1031381"/>
            <a:ext cx="3871356" cy="307777"/>
          </a:xfrm>
          <a:prstGeom prst="rect">
            <a:avLst/>
          </a:prstGeom>
          <a:noFill/>
        </p:spPr>
        <p:txBody>
          <a:bodyPr wrap="square" rtlCol="0">
            <a:spAutoFit/>
          </a:bodyPr>
          <a:lstStyle/>
          <a:p>
            <a:pPr algn="ctr"/>
            <a:r>
              <a:rPr lang="en-US" sz="1400" b="1" dirty="0" smtClean="0">
                <a:solidFill>
                  <a:schemeClr val="bg1"/>
                </a:solidFill>
              </a:rPr>
              <a:t>Join GageIn</a:t>
            </a:r>
            <a:endParaRPr lang="en-US" sz="1400" b="1" dirty="0">
              <a:solidFill>
                <a:schemeClr val="bg1"/>
              </a:solidFill>
            </a:endParaRPr>
          </a:p>
        </p:txBody>
      </p:sp>
      <p:cxnSp>
        <p:nvCxnSpPr>
          <p:cNvPr id="47" name="Straight Connector 46"/>
          <p:cNvCxnSpPr/>
          <p:nvPr/>
        </p:nvCxnSpPr>
        <p:spPr>
          <a:xfrm>
            <a:off x="2790701" y="322709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861953" y="2083327"/>
            <a:ext cx="2933205" cy="307777"/>
          </a:xfrm>
          <a:prstGeom prst="rect">
            <a:avLst/>
          </a:prstGeom>
          <a:noFill/>
        </p:spPr>
        <p:txBody>
          <a:bodyPr wrap="square" rtlCol="0">
            <a:spAutoFit/>
          </a:bodyPr>
          <a:lstStyle/>
          <a:p>
            <a:r>
              <a:rPr lang="en-US" sz="1400" dirty="0" smtClean="0">
                <a:solidFill>
                  <a:schemeClr val="bg1">
                    <a:lumMod val="75000"/>
                  </a:schemeClr>
                </a:solidFill>
              </a:rPr>
              <a:t>First Name</a:t>
            </a:r>
            <a:endParaRPr lang="en-US" sz="1400" dirty="0">
              <a:solidFill>
                <a:schemeClr val="bg1">
                  <a:lumMod val="75000"/>
                </a:schemeClr>
              </a:solidFill>
            </a:endParaRPr>
          </a:p>
        </p:txBody>
      </p:sp>
      <p:sp>
        <p:nvSpPr>
          <p:cNvPr id="52" name="TextBox 51"/>
          <p:cNvSpPr txBox="1"/>
          <p:nvPr/>
        </p:nvSpPr>
        <p:spPr>
          <a:xfrm>
            <a:off x="2861953" y="2477519"/>
            <a:ext cx="2933205" cy="307777"/>
          </a:xfrm>
          <a:prstGeom prst="rect">
            <a:avLst/>
          </a:prstGeom>
          <a:noFill/>
        </p:spPr>
        <p:txBody>
          <a:bodyPr wrap="square" rtlCol="0">
            <a:spAutoFit/>
          </a:bodyPr>
          <a:lstStyle/>
          <a:p>
            <a:r>
              <a:rPr lang="en-US" sz="1400" dirty="0" smtClean="0">
                <a:solidFill>
                  <a:schemeClr val="bg1">
                    <a:lumMod val="75000"/>
                  </a:schemeClr>
                </a:solidFill>
              </a:rPr>
              <a:t>Last Name</a:t>
            </a:r>
            <a:endParaRPr lang="en-US" sz="1400" dirty="0">
              <a:solidFill>
                <a:schemeClr val="bg1">
                  <a:lumMod val="75000"/>
                </a:schemeClr>
              </a:solidFill>
            </a:endParaRPr>
          </a:p>
        </p:txBody>
      </p:sp>
      <p:cxnSp>
        <p:nvCxnSpPr>
          <p:cNvPr id="59" name="Straight Connector 58"/>
          <p:cNvCxnSpPr/>
          <p:nvPr/>
        </p:nvCxnSpPr>
        <p:spPr>
          <a:xfrm>
            <a:off x="2790701" y="282800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2868319"/>
            <a:ext cx="2933205" cy="307777"/>
          </a:xfrm>
          <a:prstGeom prst="rect">
            <a:avLst/>
          </a:prstGeom>
          <a:noFill/>
        </p:spPr>
        <p:txBody>
          <a:bodyPr wrap="square" rtlCol="0">
            <a:spAutoFit/>
          </a:bodyPr>
          <a:lstStyle/>
          <a:p>
            <a:r>
              <a:rPr lang="en-US" sz="1400" dirty="0" smtClean="0">
                <a:solidFill>
                  <a:schemeClr val="bg1">
                    <a:lumMod val="75000"/>
                  </a:schemeClr>
                </a:solidFill>
              </a:rPr>
              <a:t>Email</a:t>
            </a:r>
            <a:endParaRPr lang="en-US" sz="1400" dirty="0">
              <a:solidFill>
                <a:schemeClr val="bg1">
                  <a:lumMod val="75000"/>
                </a:schemeClr>
              </a:solidFill>
            </a:endParaRPr>
          </a:p>
        </p:txBody>
      </p:sp>
      <p:sp>
        <p:nvSpPr>
          <p:cNvPr id="61" name="TextBox 60"/>
          <p:cNvSpPr txBox="1"/>
          <p:nvPr/>
        </p:nvSpPr>
        <p:spPr>
          <a:xfrm>
            <a:off x="2861953" y="3276159"/>
            <a:ext cx="2933205" cy="307777"/>
          </a:xfrm>
          <a:prstGeom prst="rect">
            <a:avLst/>
          </a:prstGeom>
          <a:noFill/>
        </p:spPr>
        <p:txBody>
          <a:bodyPr wrap="square" rtlCol="0">
            <a:spAutoFit/>
          </a:bodyPr>
          <a:lstStyle/>
          <a:p>
            <a:r>
              <a:rPr lang="en-US" sz="1400" dirty="0">
                <a:solidFill>
                  <a:schemeClr val="bg1">
                    <a:lumMod val="75000"/>
                  </a:schemeClr>
                </a:solidFill>
              </a:rPr>
              <a:t>Password (6-12 characters)</a:t>
            </a:r>
          </a:p>
        </p:txBody>
      </p:sp>
      <p:cxnSp>
        <p:nvCxnSpPr>
          <p:cNvPr id="32" name="Straight Connector 31"/>
          <p:cNvCxnSpPr/>
          <p:nvPr/>
        </p:nvCxnSpPr>
        <p:spPr>
          <a:xfrm>
            <a:off x="2790701" y="243551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770496" y="3780422"/>
            <a:ext cx="3589361" cy="436728"/>
          </a:xfrm>
          <a:prstGeom prst="roundRect">
            <a:avLst/>
          </a:prstGeom>
          <a:solidFill>
            <a:srgbClr val="00B0F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Join Now</a:t>
            </a:r>
            <a:endParaRPr lang="en-US" b="1" dirty="0">
              <a:solidFill>
                <a:schemeClr val="bg1"/>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35" y="1458328"/>
            <a:ext cx="1358730" cy="419048"/>
          </a:xfrm>
          <a:prstGeom prst="rect">
            <a:avLst/>
          </a:prstGeom>
        </p:spPr>
      </p:pic>
      <p:sp>
        <p:nvSpPr>
          <p:cNvPr id="18" name="Rectangle 17"/>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sp>
        <p:nvSpPr>
          <p:cNvPr id="17" name="Rectangular Callout 16"/>
          <p:cNvSpPr/>
          <p:nvPr/>
        </p:nvSpPr>
        <p:spPr>
          <a:xfrm>
            <a:off x="1210618" y="3631531"/>
            <a:ext cx="1257116" cy="447667"/>
          </a:xfrm>
          <a:prstGeom prst="wedgeRectCallout">
            <a:avLst>
              <a:gd name="adj1" fmla="val 71668"/>
              <a:gd name="adj2" fmla="val 300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#11</a:t>
            </a:r>
            <a:endParaRPr lang="en-US" sz="1200" dirty="0"/>
          </a:p>
        </p:txBody>
      </p:sp>
    </p:spTree>
    <p:extLst>
      <p:ext uri="{BB962C8B-B14F-4D97-AF65-F5344CB8AC3E}">
        <p14:creationId xmlns:p14="http://schemas.microsoft.com/office/powerpoint/2010/main" val="303133845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International Business Machines has a new address: &lt;address&gt;</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837" y="2152465"/>
            <a:ext cx="3831090" cy="173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ular Callout 18"/>
          <p:cNvSpPr/>
          <p:nvPr/>
        </p:nvSpPr>
        <p:spPr>
          <a:xfrm>
            <a:off x="495194" y="2481943"/>
            <a:ext cx="1749186" cy="582569"/>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Google map. If turned horizontal go to next slide</a:t>
            </a:r>
            <a:endParaRPr lang="en-US" sz="1200" dirty="0"/>
          </a:p>
        </p:txBody>
      </p:sp>
      <p:sp>
        <p:nvSpPr>
          <p:cNvPr id="2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Tree>
    <p:extLst>
      <p:ext uri="{BB962C8B-B14F-4D97-AF65-F5344CB8AC3E}">
        <p14:creationId xmlns:p14="http://schemas.microsoft.com/office/powerpoint/2010/main" val="255456924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94" y="1475571"/>
            <a:ext cx="5213100" cy="384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27315002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The employee size at International Business Machines has increased to &lt;employee size&gt;</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pic>
        <p:nvPicPr>
          <p:cNvPr id="63490" name="Picture 2" descr="https://encrypted-tbn1.gstatic.com/images?q=tbn:ANd9GcSvVM3egT91VmN8wvvmGiLfUgr3HJ7LJp157GSy79PZ93Zm3K7SG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5127" y="2137581"/>
            <a:ext cx="3406491" cy="3406491"/>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ular Callout 21"/>
          <p:cNvSpPr/>
          <p:nvPr/>
        </p:nvSpPr>
        <p:spPr>
          <a:xfrm>
            <a:off x="495194" y="2481943"/>
            <a:ext cx="1749186" cy="582569"/>
          </a:xfrm>
          <a:prstGeom prst="wedgeRectCallout">
            <a:avLst>
              <a:gd name="adj1" fmla="val 84554"/>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just a static image</a:t>
            </a:r>
            <a:endParaRPr lang="en-US" sz="1200" dirty="0"/>
          </a:p>
        </p:txBody>
      </p:sp>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Tree>
    <p:extLst>
      <p:ext uri="{BB962C8B-B14F-4D97-AF65-F5344CB8AC3E}">
        <p14:creationId xmlns:p14="http://schemas.microsoft.com/office/powerpoint/2010/main" val="319371062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has joined International Business Machines as CFO</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3" name="Rounded Rectangle 22"/>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ular Callout 29"/>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1" name="Rectangular Callout 30"/>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sp>
        <p:nvSpPr>
          <p:cNvPr id="32" name="Rounded Rectangle 31"/>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ular Callout 33"/>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20245708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CFO, has left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Google Inc</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ular Callout 22"/>
          <p:cNvSpPr/>
          <p:nvPr/>
        </p:nvSpPr>
        <p:spPr>
          <a:xfrm>
            <a:off x="495194" y="2018805"/>
            <a:ext cx="1749186" cy="807522"/>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contact’s new info if available, or display as in the next slide</a:t>
            </a:r>
            <a:endParaRPr lang="en-US" sz="1200" dirty="0"/>
          </a:p>
        </p:txBody>
      </p:sp>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8" name="Rounded Rectangle 27"/>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2" name="Rounded Rectangle 31"/>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ular Callout 33"/>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216692208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CFO, has left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p>
          <a:p>
            <a:r>
              <a:rPr lang="en-US" sz="1050" dirty="0" smtClean="0">
                <a:solidFill>
                  <a:schemeClr val="bg1">
                    <a:lumMod val="75000"/>
                  </a:schemeClr>
                </a:solidFill>
              </a:rPr>
              <a:t>New company not available</a:t>
            </a:r>
            <a:endParaRPr lang="en-US" sz="1050" dirty="0">
              <a:solidFill>
                <a:schemeClr val="bg1">
                  <a:lumMod val="75000"/>
                </a:schemeClr>
              </a:solidFill>
            </a:endParaRPr>
          </a:p>
        </p:txBody>
      </p:sp>
      <p:sp>
        <p:nvSpPr>
          <p:cNvPr id="24" name="TextBox 23"/>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3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ular Callout 3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4" name="Rounded Rectangle 33"/>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angular Callout 35"/>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56780250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VP Finance, is now CFO at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4" name="Rounded Rectangle 23"/>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ular Callout 28"/>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0" name="Rounded Rectangle 29"/>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365836621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507831"/>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GageIn closed $3 Millions in B funding </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pic>
        <p:nvPicPr>
          <p:cNvPr id="55297"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1029" y="1965917"/>
            <a:ext cx="3445847" cy="3397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ular Callout 2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2" name="Rectangular Callout 21"/>
          <p:cNvSpPr/>
          <p:nvPr/>
        </p:nvSpPr>
        <p:spPr>
          <a:xfrm>
            <a:off x="495194" y="2481943"/>
            <a:ext cx="1749186" cy="582569"/>
          </a:xfrm>
          <a:prstGeom prst="wedgeRectCallout">
            <a:avLst>
              <a:gd name="adj1" fmla="val 84554"/>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just a static image</a:t>
            </a:r>
            <a:endParaRPr lang="en-US" sz="1200" dirty="0"/>
          </a:p>
        </p:txBody>
      </p:sp>
    </p:spTree>
    <p:extLst>
      <p:ext uri="{BB962C8B-B14F-4D97-AF65-F5344CB8AC3E}">
        <p14:creationId xmlns:p14="http://schemas.microsoft.com/office/powerpoint/2010/main" val="338366091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Ganesh Kumaraswamy</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10311"/>
            <a:ext cx="3891517" cy="877163"/>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600"/>
              </a:spcBef>
            </a:pPr>
            <a:r>
              <a:rPr lang="en-US" sz="1200" b="1" dirty="0" smtClean="0">
                <a:solidFill>
                  <a:schemeClr val="tx1">
                    <a:lumMod val="65000"/>
                    <a:lumOff val="35000"/>
                  </a:schemeClr>
                </a:solidFill>
              </a:rPr>
              <a:t>Ganesh Kumaraswamy </a:t>
            </a:r>
            <a:r>
              <a:rPr lang="en-US" sz="1200" b="1" dirty="0">
                <a:solidFill>
                  <a:schemeClr val="tx1">
                    <a:lumMod val="65000"/>
                    <a:lumOff val="35000"/>
                  </a:schemeClr>
                </a:solidFill>
              </a:rPr>
              <a:t>has joined another company: </a:t>
            </a:r>
            <a:r>
              <a:rPr lang="en-US" sz="1200" b="1" dirty="0" smtClean="0">
                <a:solidFill>
                  <a:schemeClr val="tx1">
                    <a:lumMod val="65000"/>
                    <a:lumOff val="35000"/>
                  </a:schemeClr>
                </a:solidFill>
              </a:rPr>
              <a:t>Google, </a:t>
            </a:r>
            <a:r>
              <a:rPr lang="en-US" sz="1200" b="1" dirty="0">
                <a:solidFill>
                  <a:schemeClr val="tx1">
                    <a:lumMod val="65000"/>
                    <a:lumOff val="35000"/>
                  </a:schemeClr>
                </a:solidFill>
              </a:rPr>
              <a:t>Inc</a:t>
            </a:r>
          </a:p>
          <a:p>
            <a:endParaRPr lang="en-US" sz="1200" b="1" dirty="0">
              <a:solidFill>
                <a:srgbClr val="0070C0"/>
              </a:solidFill>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0" name="Rectangular Callout 89"/>
          <p:cNvSpPr/>
          <p:nvPr/>
        </p:nvSpPr>
        <p:spPr>
          <a:xfrm>
            <a:off x="5199797" y="166046"/>
            <a:ext cx="3370997"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display the previous or next update. Gray out the button if there is no prev/next update</a:t>
            </a:r>
            <a:endParaRPr lang="en-US" sz="1200" dirty="0"/>
          </a:p>
        </p:txBody>
      </p:sp>
      <p:pic>
        <p:nvPicPr>
          <p:cNvPr id="358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693" y="2195129"/>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3356129" y="2127319"/>
            <a:ext cx="2881423" cy="600164"/>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a:t>
            </a:r>
          </a:p>
          <a:p>
            <a:r>
              <a:rPr lang="en-US" sz="1050" dirty="0" smtClean="0">
                <a:solidFill>
                  <a:schemeClr val="bg1">
                    <a:lumMod val="50000"/>
                  </a:schemeClr>
                </a:solidFill>
              </a:rPr>
              <a:t>www.ibm.com</a:t>
            </a:r>
          </a:p>
          <a:p>
            <a:r>
              <a:rPr lang="en-US" sz="1050" dirty="0" smtClean="0">
                <a:solidFill>
                  <a:schemeClr val="bg1">
                    <a:lumMod val="50000"/>
                  </a:schemeClr>
                </a:solidFill>
              </a:rPr>
              <a:t>Mountain View, CA 99980, United States</a:t>
            </a:r>
            <a:endParaRPr lang="en-US" sz="1050" dirty="0">
              <a:solidFill>
                <a:schemeClr val="bg1">
                  <a:lumMod val="50000"/>
                </a:schemeClr>
              </a:solidFill>
            </a:endParaRPr>
          </a:p>
        </p:txBody>
      </p:sp>
      <p:sp>
        <p:nvSpPr>
          <p:cNvPr id="29" name="TextBox 28"/>
          <p:cNvSpPr txBox="1"/>
          <p:nvPr/>
        </p:nvSpPr>
        <p:spPr>
          <a:xfrm>
            <a:off x="6241997" y="2290460"/>
            <a:ext cx="276447" cy="276999"/>
          </a:xfrm>
          <a:prstGeom prst="rect">
            <a:avLst/>
          </a:prstGeom>
          <a:noFill/>
        </p:spPr>
        <p:txBody>
          <a:bodyPr wrap="square" rtlCol="0">
            <a:spAutoFit/>
          </a:bodyPr>
          <a:lstStyle/>
          <a:p>
            <a:r>
              <a:rPr lang="en-US" sz="1200" b="1" dirty="0" smtClean="0">
                <a:solidFill>
                  <a:schemeClr val="bg1">
                    <a:lumMod val="50000"/>
                  </a:schemeClr>
                </a:solidFill>
              </a:rPr>
              <a:t>&gt;</a:t>
            </a:r>
            <a:endParaRPr lang="en-US" sz="1200" b="1" dirty="0">
              <a:solidFill>
                <a:schemeClr val="bg1">
                  <a:lumMod val="50000"/>
                </a:schemeClr>
              </a:solidFill>
            </a:endParaRPr>
          </a:p>
        </p:txBody>
      </p:sp>
      <p:sp>
        <p:nvSpPr>
          <p:cNvPr id="30" name="Rectangular Callout 29"/>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cxnSp>
        <p:nvCxnSpPr>
          <p:cNvPr id="10" name="Straight Connector 9"/>
          <p:cNvCxnSpPr/>
          <p:nvPr/>
        </p:nvCxnSpPr>
        <p:spPr>
          <a:xfrm>
            <a:off x="2648197" y="205445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48197" y="28144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89" name="Rectangular Callout 8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6" name="Rounded Rectangle 25"/>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angular Callout 35"/>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7" name="Rounded Rectangle 36"/>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ular Callout 38"/>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31058888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VP Finance, </a:t>
            </a:r>
            <a:r>
              <a:rPr lang="en-US" sz="1200" b="1" dirty="0">
                <a:solidFill>
                  <a:schemeClr val="tx1">
                    <a:lumMod val="65000"/>
                    <a:lumOff val="35000"/>
                  </a:schemeClr>
                </a:solidFill>
              </a:rPr>
              <a:t>has a new </a:t>
            </a:r>
            <a:r>
              <a:rPr lang="en-US" sz="1200" b="1" dirty="0" smtClean="0">
                <a:solidFill>
                  <a:schemeClr val="tx1">
                    <a:lumMod val="65000"/>
                    <a:lumOff val="35000"/>
                  </a:schemeClr>
                </a:solidFill>
              </a:rPr>
              <a:t>job title: CFO </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pic>
        <p:nvPicPr>
          <p:cNvPr id="54273"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5087" y="1949856"/>
            <a:ext cx="3616657" cy="26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ular Callout 2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2" name="Rectangular Callout 21"/>
          <p:cNvSpPr/>
          <p:nvPr/>
        </p:nvSpPr>
        <p:spPr>
          <a:xfrm>
            <a:off x="495194" y="2481943"/>
            <a:ext cx="1749186" cy="582569"/>
          </a:xfrm>
          <a:prstGeom prst="wedgeRectCallout">
            <a:avLst>
              <a:gd name="adj1" fmla="val 84554"/>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just a static image</a:t>
            </a:r>
            <a:endParaRPr lang="en-US" sz="1200" dirty="0"/>
          </a:p>
        </p:txBody>
      </p:sp>
      <p:sp>
        <p:nvSpPr>
          <p:cNvPr id="23" name="Rounded Rectangle 22"/>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ular Callout 25"/>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1567904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58984</TotalTime>
  <Words>13278</Words>
  <Application>Microsoft Office PowerPoint</Application>
  <PresentationFormat>On-screen Show (4:3)</PresentationFormat>
  <Paragraphs>2578</Paragraphs>
  <Slides>117</Slides>
  <Notes>0</Notes>
  <HiddenSlides>0</HiddenSlides>
  <MMClips>0</MMClips>
  <ScaleCrop>false</ScaleCrop>
  <HeadingPairs>
    <vt:vector size="4" baseType="variant">
      <vt:variant>
        <vt:lpstr>Theme</vt:lpstr>
      </vt:variant>
      <vt:variant>
        <vt:i4>1</vt:i4>
      </vt:variant>
      <vt:variant>
        <vt:lpstr>Slide Titles</vt:lpstr>
      </vt:variant>
      <vt:variant>
        <vt:i4>117</vt:i4>
      </vt:variant>
    </vt:vector>
  </HeadingPairs>
  <TitlesOfParts>
    <vt:vector size="118" baseType="lpstr">
      <vt:lpstr>Office Theme</vt:lpstr>
      <vt:lpstr>GageIn Mobile/iPhone Beta</vt:lpstr>
      <vt:lpstr>Guideline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lpeng</dc:creator>
  <cp:lastModifiedBy>lpeng</cp:lastModifiedBy>
  <cp:revision>675</cp:revision>
  <cp:lastPrinted>2013-03-05T20:21:37Z</cp:lastPrinted>
  <dcterms:created xsi:type="dcterms:W3CDTF">2012-06-27T02:46:32Z</dcterms:created>
  <dcterms:modified xsi:type="dcterms:W3CDTF">2013-03-27T01:14:18Z</dcterms:modified>
</cp:coreProperties>
</file>