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727" r:id="rId11"/>
    <p:sldId id="631" r:id="rId12"/>
    <p:sldId id="706" r:id="rId13"/>
    <p:sldId id="710" r:id="rId14"/>
    <p:sldId id="634" r:id="rId15"/>
    <p:sldId id="685" r:id="rId16"/>
    <p:sldId id="718" r:id="rId17"/>
    <p:sldId id="713" r:id="rId18"/>
    <p:sldId id="714" r:id="rId19"/>
    <p:sldId id="715" r:id="rId20"/>
    <p:sldId id="712" r:id="rId21"/>
    <p:sldId id="716" r:id="rId22"/>
    <p:sldId id="717" r:id="rId23"/>
    <p:sldId id="719" r:id="rId24"/>
    <p:sldId id="720" r:id="rId25"/>
    <p:sldId id="638" r:id="rId26"/>
    <p:sldId id="721" r:id="rId27"/>
    <p:sldId id="722" r:id="rId28"/>
    <p:sldId id="723" r:id="rId29"/>
    <p:sldId id="637" r:id="rId30"/>
    <p:sldId id="724" r:id="rId31"/>
    <p:sldId id="640" r:id="rId32"/>
    <p:sldId id="652" r:id="rId33"/>
    <p:sldId id="642" r:id="rId34"/>
    <p:sldId id="653" r:id="rId35"/>
    <p:sldId id="647" r:id="rId36"/>
    <p:sldId id="657" r:id="rId37"/>
    <p:sldId id="658" r:id="rId38"/>
    <p:sldId id="659" r:id="rId39"/>
    <p:sldId id="669" r:id="rId40"/>
    <p:sldId id="670" r:id="rId41"/>
    <p:sldId id="671" r:id="rId42"/>
    <p:sldId id="672" r:id="rId43"/>
    <p:sldId id="673" r:id="rId44"/>
    <p:sldId id="674" r:id="rId45"/>
    <p:sldId id="675" r:id="rId46"/>
    <p:sldId id="676" r:id="rId47"/>
    <p:sldId id="677" r:id="rId48"/>
    <p:sldId id="678" r:id="rId49"/>
    <p:sldId id="679" r:id="rId50"/>
    <p:sldId id="680" r:id="rId51"/>
    <p:sldId id="681" r:id="rId52"/>
    <p:sldId id="682" r:id="rId53"/>
    <p:sldId id="697" r:id="rId54"/>
    <p:sldId id="698" r:id="rId55"/>
    <p:sldId id="726" r:id="rId56"/>
    <p:sldId id="629" r:id="rId57"/>
    <p:sldId id="691" r:id="rId58"/>
    <p:sldId id="693" r:id="rId59"/>
    <p:sldId id="663" r:id="rId60"/>
    <p:sldId id="702" r:id="rId61"/>
    <p:sldId id="703" r:id="rId62"/>
    <p:sldId id="692" r:id="rId63"/>
    <p:sldId id="694" r:id="rId64"/>
    <p:sldId id="504" r:id="rId65"/>
    <p:sldId id="664" r:id="rId66"/>
    <p:sldId id="510" r:id="rId67"/>
    <p:sldId id="511" r:id="rId68"/>
    <p:sldId id="513" r:id="rId69"/>
    <p:sldId id="506" r:id="rId70"/>
    <p:sldId id="704" r:id="rId71"/>
    <p:sldId id="705" r:id="rId72"/>
    <p:sldId id="332" r:id="rId73"/>
    <p:sldId id="377" r:id="rId74"/>
    <p:sldId id="618" r:id="rId75"/>
    <p:sldId id="376" r:id="rId76"/>
    <p:sldId id="378" r:id="rId77"/>
    <p:sldId id="374" r:id="rId78"/>
    <p:sldId id="527" r:id="rId79"/>
    <p:sldId id="380" r:id="rId80"/>
    <p:sldId id="382" r:id="rId81"/>
    <p:sldId id="384" r:id="rId82"/>
    <p:sldId id="528" r:id="rId83"/>
    <p:sldId id="619" r:id="rId84"/>
    <p:sldId id="529" r:id="rId85"/>
    <p:sldId id="575" r:id="rId86"/>
    <p:sldId id="684" r:id="rId87"/>
    <p:sldId id="683" r:id="rId88"/>
    <p:sldId id="576" r:id="rId89"/>
    <p:sldId id="577" r:id="rId90"/>
    <p:sldId id="578" r:id="rId91"/>
    <p:sldId id="579" r:id="rId92"/>
    <p:sldId id="580" r:id="rId93"/>
    <p:sldId id="581" r:id="rId94"/>
    <p:sldId id="582" r:id="rId95"/>
    <p:sldId id="583" r:id="rId96"/>
    <p:sldId id="584" r:id="rId97"/>
    <p:sldId id="585" r:id="rId98"/>
    <p:sldId id="586" r:id="rId99"/>
    <p:sldId id="587" r:id="rId100"/>
    <p:sldId id="588" r:id="rId101"/>
    <p:sldId id="589" r:id="rId102"/>
    <p:sldId id="590" r:id="rId103"/>
    <p:sldId id="574" r:id="rId104"/>
    <p:sldId id="665" r:id="rId105"/>
    <p:sldId id="606" r:id="rId106"/>
    <p:sldId id="607" r:id="rId107"/>
    <p:sldId id="608" r:id="rId108"/>
    <p:sldId id="609" r:id="rId109"/>
    <p:sldId id="610" r:id="rId110"/>
    <p:sldId id="611" r:id="rId111"/>
    <p:sldId id="612" r:id="rId112"/>
    <p:sldId id="613" r:id="rId113"/>
    <p:sldId id="668" r:id="rId114"/>
    <p:sldId id="552" r:id="rId115"/>
    <p:sldId id="553" r:id="rId116"/>
    <p:sldId id="554" r:id="rId117"/>
    <p:sldId id="555" r:id="rId118"/>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66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67673" autoAdjust="0"/>
  </p:normalViewPr>
  <p:slideViewPr>
    <p:cSldViewPr snapToGrid="0">
      <p:cViewPr>
        <p:scale>
          <a:sx n="70" d="100"/>
          <a:sy n="70" d="100"/>
        </p:scale>
        <p:origin x="-1380"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3/26/2013</a:t>
            </a:r>
            <a:endParaRPr lang="en-US" dirty="0"/>
          </a:p>
        </p:txBody>
      </p:sp>
      <p:sp>
        <p:nvSpPr>
          <p:cNvPr id="6" name="Slide Number Placeholder 5"/>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3/28/2013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3/28/2013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3/28/2013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3/26/2013</a:t>
            </a:r>
            <a:endParaRPr lang="en-US" dirty="0"/>
          </a:p>
        </p:txBody>
      </p:sp>
      <p:sp>
        <p:nvSpPr>
          <p:cNvPr id="5" name="Slide Number Placeholder 4"/>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3/28/2013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3/28/2013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10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10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4.png"/></Relationships>
</file>

<file path=ppt/slides/_rels/slide10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0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28.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2.png"/><Relationship Id="rId10" Type="http://schemas.openxmlformats.org/officeDocument/2006/relationships/image" Target="../media/image23.png"/><Relationship Id="rId4" Type="http://schemas.openxmlformats.org/officeDocument/2006/relationships/image" Target="../media/image31.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33.png"/><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2.pn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9.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6.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37.png"/></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28.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5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48.png"/></Relationships>
</file>

<file path=ppt/slides/_rels/slide7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7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27.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2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7.png"/><Relationship Id="rId4" Type="http://schemas.openxmlformats.org/officeDocument/2006/relationships/image" Target="../media/image70.png"/></Relationships>
</file>

<file path=ppt/slides/_rels/slide8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44.png"/><Relationship Id="rId9" Type="http://schemas.openxmlformats.org/officeDocument/2006/relationships/image" Target="../media/image75.png"/></Relationships>
</file>

<file path=ppt/slides/_rels/slide8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12" Type="http://schemas.openxmlformats.org/officeDocument/2006/relationships/image" Target="../media/image60.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75.png"/></Relationships>
</file>

<file path=ppt/slides/_rels/slide8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33.png"/><Relationship Id="rId7" Type="http://schemas.openxmlformats.org/officeDocument/2006/relationships/image" Target="../media/image61.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78.png"/></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2.png"/><Relationship Id="rId4" Type="http://schemas.openxmlformats.org/officeDocument/2006/relationships/image" Target="../media/image44.png"/></Relationships>
</file>

<file path=ppt/slides/_rels/slide8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9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1.jpeg"/><Relationship Id="rId5" Type="http://schemas.openxmlformats.org/officeDocument/2006/relationships/image" Target="../media/image72.png"/><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2.png"/><Relationship Id="rId4" Type="http://schemas.openxmlformats.org/officeDocument/2006/relationships/image" Target="../media/image44.png"/></Relationships>
</file>

<file path=ppt/slides/_rels/slide9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2.png"/><Relationship Id="rId4" Type="http://schemas.openxmlformats.org/officeDocument/2006/relationships/image" Target="../media/image44.png"/></Relationships>
</file>

<file path=ppt/slides/_rels/slide9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83.png"/><Relationship Id="rId4" Type="http://schemas.openxmlformats.org/officeDocument/2006/relationships/image" Target="../media/image44.png"/></Relationships>
</file>

<file path=ppt/slides/_rels/slide9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72.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March 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49717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67834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534577"/>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a:t>
            </a:r>
            <a:endParaRPr lang="en-US" sz="1400" dirty="0">
              <a:solidFill>
                <a:schemeClr val="tx1">
                  <a:lumMod val="65000"/>
                  <a:lumOff val="35000"/>
                </a:schemeClr>
              </a:solidFill>
            </a:endParaRPr>
          </a:p>
        </p:txBody>
      </p:sp>
      <p:sp>
        <p:nvSpPr>
          <p:cNvPr id="52" name="TextBox 51"/>
          <p:cNvSpPr txBox="1"/>
          <p:nvPr/>
        </p:nvSpPr>
        <p:spPr>
          <a:xfrm>
            <a:off x="2861953" y="29287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Gold</a:t>
            </a:r>
            <a:endParaRPr lang="en-US" sz="1400" dirty="0">
              <a:solidFill>
                <a:schemeClr val="tx1">
                  <a:lumMod val="65000"/>
                  <a:lumOff val="35000"/>
                </a:schemeClr>
              </a:solidFill>
            </a:endParaRPr>
          </a:p>
        </p:txBody>
      </p:sp>
      <p:cxnSp>
        <p:nvCxnSpPr>
          <p:cNvPr id="59" name="Straight Connector 58"/>
          <p:cNvCxnSpPr/>
          <p:nvPr/>
        </p:nvCxnSpPr>
        <p:spPr>
          <a:xfrm>
            <a:off x="2790701" y="327925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33195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Edward-gold@gmail.com</a:t>
            </a:r>
            <a:endParaRPr lang="en-US" sz="1400" dirty="0">
              <a:solidFill>
                <a:schemeClr val="tx1">
                  <a:lumMod val="65000"/>
                  <a:lumOff val="35000"/>
                </a:schemeClr>
              </a:solidFill>
            </a:endParaRPr>
          </a:p>
        </p:txBody>
      </p:sp>
      <p:sp>
        <p:nvSpPr>
          <p:cNvPr id="61" name="TextBox 60"/>
          <p:cNvSpPr txBox="1"/>
          <p:nvPr/>
        </p:nvSpPr>
        <p:spPr>
          <a:xfrm>
            <a:off x="2861953" y="372740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8867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2" name="Oval 1"/>
          <p:cNvSpPr/>
          <p:nvPr/>
        </p:nvSpPr>
        <p:spPr>
          <a:xfrm>
            <a:off x="2861954" y="1923803"/>
            <a:ext cx="213756" cy="201880"/>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 name="TextBox 2"/>
          <p:cNvSpPr txBox="1"/>
          <p:nvPr/>
        </p:nvSpPr>
        <p:spPr>
          <a:xfrm>
            <a:off x="3063836" y="1900053"/>
            <a:ext cx="1460665" cy="276999"/>
          </a:xfrm>
          <a:prstGeom prst="rect">
            <a:avLst/>
          </a:prstGeom>
          <a:noFill/>
        </p:spPr>
        <p:txBody>
          <a:bodyPr wrap="square" rtlCol="0">
            <a:spAutoFit/>
          </a:bodyPr>
          <a:lstStyle/>
          <a:p>
            <a:r>
              <a:rPr lang="en-US" sz="1200" b="1" dirty="0" smtClean="0">
                <a:solidFill>
                  <a:schemeClr val="tx1">
                    <a:lumMod val="50000"/>
                    <a:lumOff val="50000"/>
                  </a:schemeClr>
                </a:solidFill>
              </a:rPr>
              <a:t>Success!</a:t>
            </a:r>
            <a:endParaRPr lang="en-US" sz="1200" b="1" dirty="0">
              <a:solidFill>
                <a:schemeClr val="tx1">
                  <a:lumMod val="50000"/>
                  <a:lumOff val="50000"/>
                </a:schemeClr>
              </a:solidFill>
            </a:endParaRPr>
          </a:p>
        </p:txBody>
      </p:sp>
      <p:sp>
        <p:nvSpPr>
          <p:cNvPr id="19" name="TextBox 18"/>
          <p:cNvSpPr txBox="1"/>
          <p:nvPr/>
        </p:nvSpPr>
        <p:spPr>
          <a:xfrm>
            <a:off x="2766961" y="2149436"/>
            <a:ext cx="3526961" cy="276999"/>
          </a:xfrm>
          <a:prstGeom prst="rect">
            <a:avLst/>
          </a:prstGeom>
          <a:noFill/>
        </p:spPr>
        <p:txBody>
          <a:bodyPr wrap="square" rtlCol="0">
            <a:spAutoFit/>
          </a:bodyPr>
          <a:lstStyle/>
          <a:p>
            <a:r>
              <a:rPr lang="en-US" sz="1200" dirty="0" smtClean="0">
                <a:solidFill>
                  <a:schemeClr val="tx1">
                    <a:lumMod val="50000"/>
                    <a:lumOff val="50000"/>
                  </a:schemeClr>
                </a:solidFill>
              </a:rPr>
              <a:t>You are now connected to your LinkedIn accounts.</a:t>
            </a:r>
            <a:endParaRPr lang="en-US" sz="1200" dirty="0">
              <a:solidFill>
                <a:schemeClr val="tx1">
                  <a:lumMod val="50000"/>
                  <a:lumOff val="50000"/>
                </a:schemeClr>
              </a:solidFill>
            </a:endParaRPr>
          </a:p>
        </p:txBody>
      </p:sp>
      <p:sp>
        <p:nvSpPr>
          <p:cNvPr id="20" name="Rectangular Callout 19"/>
          <p:cNvSpPr/>
          <p:nvPr/>
        </p:nvSpPr>
        <p:spPr>
          <a:xfrm>
            <a:off x="1210618" y="4040971"/>
            <a:ext cx="1257116" cy="1145178"/>
          </a:xfrm>
          <a:prstGeom prst="wedgeRectCallout">
            <a:avLst>
              <a:gd name="adj1" fmla="val 60812"/>
              <a:gd name="adj2" fmla="val 178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Join Now button is hidden behind the keyboard; if tapped, go to next slide</a:t>
            </a:r>
            <a:endParaRPr lang="en-US" sz="1200" dirty="0"/>
          </a:p>
        </p:txBody>
      </p:sp>
    </p:spTree>
    <p:extLst>
      <p:ext uri="{BB962C8B-B14F-4D97-AF65-F5344CB8AC3E}">
        <p14:creationId xmlns:p14="http://schemas.microsoft.com/office/powerpoint/2010/main" val="42402948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 new </a:t>
            </a:r>
            <a:r>
              <a:rPr lang="en-US" sz="1200" b="1" dirty="0" smtClean="0">
                <a:solidFill>
                  <a:schemeClr val="tx1">
                    <a:lumMod val="65000"/>
                    <a:lumOff val="35000"/>
                  </a:schemeClr>
                </a:solidFill>
              </a:rPr>
              <a:t>location: San Francisco Bay Area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21" name="Rounded Rectangle 20"/>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ounded Rectangle 2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994" y="2132538"/>
            <a:ext cx="3292300" cy="336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ectangular Callout 23"/>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new LinkedIn picture here</a:t>
            </a:r>
            <a:endParaRPr lang="en-US" sz="1200" dirty="0"/>
          </a:p>
        </p:txBody>
      </p:sp>
      <p:sp>
        <p:nvSpPr>
          <p:cNvPr id="26" name="Rounded Rectangle 25"/>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 Name</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Company Name</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endParaRPr lang="en-US" sz="1000" dirty="0">
              <a:solidFill>
                <a:schemeClr val="bg1">
                  <a:lumMod val="6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982637"/>
            <a:ext cx="1257116" cy="1583140"/>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company’s competitors  under Suggested Companies</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85408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45479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34741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91690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305709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49382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6" name="TextBox 2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0" name="TextBox 3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1" name="TextBox 4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6119800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ZIP Code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ZIP Code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584744"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Office ZIP/Postal Code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9406053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673159"/>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6578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1218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Rounded Rectangle 17"/>
          <p:cNvSpPr/>
          <p:nvPr/>
        </p:nvSpPr>
        <p:spPr>
          <a:xfrm>
            <a:off x="2811439" y="328910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9" name="TextBox 18"/>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Rectangle 26"/>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6" name="TextBox 3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7" name="TextBox 3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0" name="TextBox 3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425652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Country</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Save Country</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51487"/>
            <a:ext cx="3550722" cy="1166806"/>
          </a:xfrm>
          <a:prstGeom prst="roundRect">
            <a:avLst>
              <a:gd name="adj" fmla="val 339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p:cNvCxnSpPr>
            <a:stCxn id="53" idx="1"/>
            <a:endCxn id="53" idx="3"/>
          </p:cNvCxnSpPr>
          <p:nvPr/>
        </p:nvCxnSpPr>
        <p:spPr>
          <a:xfrm>
            <a:off x="2790701" y="203489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861953" y="147523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UNITED STATES		            √</a:t>
            </a:r>
            <a:endParaRPr lang="en-US" sz="1200" dirty="0">
              <a:solidFill>
                <a:schemeClr val="tx1">
                  <a:lumMod val="65000"/>
                  <a:lumOff val="35000"/>
                </a:schemeClr>
              </a:solidFill>
            </a:endParaRPr>
          </a:p>
        </p:txBody>
      </p:sp>
      <p:sp>
        <p:nvSpPr>
          <p:cNvPr id="56" name="TextBox 55"/>
          <p:cNvSpPr txBox="1"/>
          <p:nvPr/>
        </p:nvSpPr>
        <p:spPr>
          <a:xfrm>
            <a:off x="2861953" y="176024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CANADA</a:t>
            </a:r>
            <a:endParaRPr lang="en-US" sz="1200" dirty="0">
              <a:solidFill>
                <a:schemeClr val="tx1">
                  <a:lumMod val="65000"/>
                  <a:lumOff val="35000"/>
                </a:schemeClr>
              </a:solidFill>
            </a:endParaRPr>
          </a:p>
        </p:txBody>
      </p:sp>
      <p:cxnSp>
        <p:nvCxnSpPr>
          <p:cNvPr id="59" name="Straight Connector 58"/>
          <p:cNvCxnSpPr/>
          <p:nvPr/>
        </p:nvCxnSpPr>
        <p:spPr>
          <a:xfrm>
            <a:off x="2790701" y="23282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61016"/>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AGENTINA</a:t>
            </a:r>
            <a:endParaRPr lang="en-US" sz="1200" dirty="0">
              <a:solidFill>
                <a:schemeClr val="tx1">
                  <a:lumMod val="65000"/>
                  <a:lumOff val="35000"/>
                </a:schemeClr>
              </a:solidFill>
            </a:endParaRPr>
          </a:p>
        </p:txBody>
      </p:sp>
      <p:sp>
        <p:nvSpPr>
          <p:cNvPr id="61" name="TextBox 60"/>
          <p:cNvSpPr txBox="1"/>
          <p:nvPr/>
        </p:nvSpPr>
        <p:spPr>
          <a:xfrm>
            <a:off x="2861953" y="2346024"/>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AUSTRALIA		</a:t>
            </a:r>
            <a:endParaRPr lang="en-US" sz="1200" dirty="0">
              <a:solidFill>
                <a:schemeClr val="tx1">
                  <a:lumMod val="65000"/>
                  <a:lumOff val="35000"/>
                </a:schemeClr>
              </a:solidFill>
            </a:endParaRPr>
          </a:p>
        </p:txBody>
      </p:sp>
      <p:cxnSp>
        <p:nvCxnSpPr>
          <p:cNvPr id="71" name="Straight Connector 70"/>
          <p:cNvCxnSpPr/>
          <p:nvPr/>
        </p:nvCxnSpPr>
        <p:spPr>
          <a:xfrm>
            <a:off x="2790701" y="175500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32" name="Rectangular Callout 31"/>
          <p:cNvSpPr/>
          <p:nvPr/>
        </p:nvSpPr>
        <p:spPr>
          <a:xfrm>
            <a:off x="6701052" y="1492420"/>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33" name="Rectangular Callout 32"/>
          <p:cNvSpPr/>
          <p:nvPr/>
        </p:nvSpPr>
        <p:spPr>
          <a:xfrm>
            <a:off x="6701052" y="5459102"/>
            <a:ext cx="1555844" cy="655087"/>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a:t>
            </a:r>
            <a:r>
              <a:rPr lang="en-US" sz="1200" dirty="0"/>
              <a:t>N</a:t>
            </a:r>
            <a:r>
              <a:rPr lang="en-US" sz="1200" dirty="0" smtClean="0"/>
              <a:t>ext button if no agents are selected </a:t>
            </a:r>
            <a:endParaRPr lang="en-US" sz="1200" dirty="0"/>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43" name="TextBox 42"/>
          <p:cNvSpPr txBox="1"/>
          <p:nvPr/>
        </p:nvSpPr>
        <p:spPr>
          <a:xfrm>
            <a:off x="2679405" y="2700455"/>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93081"/>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811439" y="3330043"/>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Rectangle 23"/>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5449566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Job 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Job 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1718774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238801"/>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Marketing Coordinator</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13" name="TextBox 12"/>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Rectangle 2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8688367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Changes</a:t>
            </a:r>
          </a:p>
          <a:p>
            <a:pPr>
              <a:spcBef>
                <a:spcPts val="1200"/>
              </a:spcBef>
            </a:pPr>
            <a:r>
              <a:rPr lang="en-US" sz="1200" b="1" dirty="0" smtClean="0">
                <a:solidFill>
                  <a:schemeClr val="tx1"/>
                </a:solidFill>
              </a:rPr>
              <a:t>LinkedIn Profile Picture Changes</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
        <p:nvSpPr>
          <p:cNvPr id="46" name="Rectangular Callout 45"/>
          <p:cNvSpPr/>
          <p:nvPr/>
        </p:nvSpPr>
        <p:spPr>
          <a:xfrm>
            <a:off x="1210618" y="1592314"/>
            <a:ext cx="1257116" cy="5171090"/>
          </a:xfrm>
          <a:prstGeom prst="wedgeRectCallout">
            <a:avLst>
              <a:gd name="adj1" fmla="val 92295"/>
              <a:gd name="adj2" fmla="val -155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check if both name and keywords are entered and if the entered name is unique; if not, display one of the following messages on a popup with an OK button: “Please enter a name and a keyword search term for the agent.”; “</a:t>
            </a:r>
            <a:r>
              <a:rPr lang="en-US" sz="1200" dirty="0"/>
              <a:t>P</a:t>
            </a:r>
            <a:r>
              <a:rPr lang="en-US" sz="1200" dirty="0" smtClean="0"/>
              <a:t>lease enter a name for the agent.”; “Please enter a keyword search term for the agent.”; “The entered name is already used for another agent.”; otherwise, go to next slide</a:t>
            </a:r>
            <a:endParaRPr lang="en-US" sz="1200" dirty="0"/>
          </a:p>
        </p:txBody>
      </p:sp>
      <p:sp>
        <p:nvSpPr>
          <p:cNvPr id="48" name="Rectangular Callout 47"/>
          <p:cNvSpPr/>
          <p:nvPr/>
        </p:nvSpPr>
        <p:spPr>
          <a:xfrm>
            <a:off x="1210618" y="704305"/>
            <a:ext cx="1257116" cy="776706"/>
          </a:xfrm>
          <a:prstGeom prst="wedgeRectCallout">
            <a:avLst>
              <a:gd name="adj1" fmla="val 62646"/>
              <a:gd name="adj2" fmla="val 1600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cancel any input and go back to previous slide</a:t>
            </a:r>
            <a:endParaRPr lang="en-US" sz="1200" dirty="0"/>
          </a:p>
        </p:txBody>
      </p:sp>
      <p:sp>
        <p:nvSpPr>
          <p:cNvPr id="51" name="Rectangle 50"/>
          <p:cNvSpPr/>
          <p:nvPr/>
        </p:nvSpPr>
        <p:spPr>
          <a:xfrm>
            <a:off x="6589986" y="2218058"/>
            <a:ext cx="2554015"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 name="Right Arrow 2"/>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970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713939" y="2316606"/>
            <a:ext cx="3708807" cy="112723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h</a:t>
            </a:r>
            <a:r>
              <a:rPr lang="en-US" sz="1050" dirty="0" smtClean="0">
                <a:solidFill>
                  <a:schemeClr val="tx1"/>
                </a:solidFill>
              </a:rPr>
              <a:t>iring Plan</a:t>
            </a:r>
            <a:endParaRPr lang="en-US" sz="1050" dirty="0">
              <a:solidFill>
                <a:schemeClr val="tx1"/>
              </a:solidFill>
            </a:endParaRPr>
          </a:p>
          <a:p>
            <a:r>
              <a:rPr lang="en-US" sz="900" dirty="0">
                <a:solidFill>
                  <a:schemeClr val="bg1">
                    <a:lumMod val="50000"/>
                  </a:schemeClr>
                </a:solidFill>
              </a:rPr>
              <a:t>h</a:t>
            </a:r>
            <a:r>
              <a:rPr lang="en-US" sz="900" dirty="0" smtClean="0">
                <a:solidFill>
                  <a:schemeClr val="bg1">
                    <a:lumMod val="50000"/>
                  </a:schemeClr>
                </a:solidFill>
              </a:rPr>
              <a:t>iring plan</a:t>
            </a:r>
            <a:endParaRPr lang="en-US" sz="900" dirty="0">
              <a:solidFill>
                <a:schemeClr val="bg1">
                  <a:lumMod val="50000"/>
                </a:schemeClr>
              </a:solidFill>
            </a:endParaRPr>
          </a:p>
          <a:p>
            <a:pPr>
              <a:spcBef>
                <a:spcPts val="600"/>
              </a:spcBef>
            </a:pPr>
            <a:r>
              <a:rPr lang="en-US" sz="1050" dirty="0" smtClean="0">
                <a:solidFill>
                  <a:schemeClr val="tx1"/>
                </a:solidFill>
              </a:rPr>
              <a:t>Lay off, layoff</a:t>
            </a:r>
          </a:p>
          <a:p>
            <a:r>
              <a:rPr lang="en-US" sz="900" dirty="0" smtClean="0">
                <a:solidFill>
                  <a:schemeClr val="bg1">
                    <a:lumMod val="50000"/>
                  </a:schemeClr>
                </a:solidFill>
              </a:rPr>
              <a:t>lay off, layoff</a:t>
            </a:r>
          </a:p>
          <a:p>
            <a:pPr>
              <a:spcBef>
                <a:spcPts val="600"/>
              </a:spcBef>
            </a:pPr>
            <a:r>
              <a:rPr lang="en-US" sz="1050" dirty="0">
                <a:solidFill>
                  <a:schemeClr val="tx1"/>
                </a:solidFill>
              </a:rPr>
              <a:t>Cloud Computing</a:t>
            </a:r>
          </a:p>
          <a:p>
            <a:r>
              <a:rPr lang="en-US" sz="900" dirty="0">
                <a:solidFill>
                  <a:schemeClr val="bg1">
                    <a:lumMod val="50000"/>
                  </a:schemeClr>
                </a:solidFill>
              </a:rPr>
              <a:t>cloud computing, "big data", </a:t>
            </a:r>
            <a:r>
              <a:rPr lang="en-US" sz="900" dirty="0" err="1">
                <a:solidFill>
                  <a:schemeClr val="bg1">
                    <a:lumMod val="50000"/>
                  </a:schemeClr>
                </a:solidFill>
              </a:rPr>
              <a:t>SaaS</a:t>
            </a:r>
            <a:r>
              <a:rPr lang="en-US" sz="900" dirty="0">
                <a:solidFill>
                  <a:schemeClr val="bg1">
                    <a:lumMod val="50000"/>
                  </a:schemeClr>
                </a:solidFill>
              </a:rPr>
              <a:t>, </a:t>
            </a:r>
            <a:r>
              <a:rPr lang="en-US" sz="900" dirty="0" smtClean="0">
                <a:solidFill>
                  <a:schemeClr val="bg1">
                    <a:lumMod val="50000"/>
                  </a:schemeClr>
                </a:solidFill>
              </a:rPr>
              <a:t>"...</a:t>
            </a:r>
            <a:endParaRPr lang="en-US" sz="900" dirty="0">
              <a:solidFill>
                <a:schemeClr val="tx1"/>
              </a:solidFill>
            </a:endParaRPr>
          </a:p>
          <a:p>
            <a:r>
              <a:rPr lang="en-US" sz="1200" b="1" dirty="0" smtClean="0">
                <a:solidFill>
                  <a:schemeClr val="tx1"/>
                </a:solidFill>
              </a:rPr>
              <a:t>	</a:t>
            </a:r>
            <a:endParaRPr lang="en-US" sz="1200" dirty="0">
              <a:solidFill>
                <a:schemeClr val="bg1">
                  <a:lumMod val="50000"/>
                </a:schemeClr>
              </a:solidFill>
            </a:endParaRPr>
          </a:p>
        </p:txBody>
      </p:sp>
      <p:sp>
        <p:nvSpPr>
          <p:cNvPr id="37" name="TextBox 36"/>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38" name="Rounded Rectangle 37"/>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26851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3939" y="30651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27845" y="317154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2713939" y="3842901"/>
            <a:ext cx="3708807" cy="2142264"/>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p:txBody>
      </p:sp>
      <p:cxnSp>
        <p:nvCxnSpPr>
          <p:cNvPr id="52" name="Straight Connector 51"/>
          <p:cNvCxnSpPr/>
          <p:nvPr/>
        </p:nvCxnSpPr>
        <p:spPr>
          <a:xfrm>
            <a:off x="2713939" y="40949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13939" y="45535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432855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76549" y="3618504"/>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56" name="Rounded Rectangle 55"/>
          <p:cNvSpPr/>
          <p:nvPr/>
        </p:nvSpPr>
        <p:spPr>
          <a:xfrm>
            <a:off x="6127845" y="53161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7" name="Straight Connector 56"/>
          <p:cNvCxnSpPr/>
          <p:nvPr/>
        </p:nvCxnSpPr>
        <p:spPr>
          <a:xfrm>
            <a:off x="2713939" y="479908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0309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52658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55189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57325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57789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1" name="Rounded Rectangle 70"/>
          <p:cNvSpPr/>
          <p:nvPr/>
        </p:nvSpPr>
        <p:spPr>
          <a:xfrm>
            <a:off x="6127845" y="43735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2" name="Rounded Rectangle 71"/>
          <p:cNvSpPr/>
          <p:nvPr/>
        </p:nvSpPr>
        <p:spPr>
          <a:xfrm>
            <a:off x="6127845" y="460377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3" name="Rectangle 82"/>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85" name="Rounded Rectangle 84"/>
          <p:cNvSpPr/>
          <p:nvPr/>
        </p:nvSpPr>
        <p:spPr>
          <a:xfrm>
            <a:off x="6127845" y="279153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6" name="TextBox 85"/>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87" name="Rectangular Callout 86"/>
          <p:cNvSpPr/>
          <p:nvPr/>
        </p:nvSpPr>
        <p:spPr>
          <a:xfrm>
            <a:off x="6701052" y="2364828"/>
            <a:ext cx="1555844" cy="65305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For any just added agent, mark it as selected by default </a:t>
            </a:r>
            <a:endParaRPr lang="en-US" sz="1200" dirty="0"/>
          </a:p>
        </p:txBody>
      </p:sp>
    </p:spTree>
    <p:extLst>
      <p:ext uri="{BB962C8B-B14F-4D97-AF65-F5344CB8AC3E}">
        <p14:creationId xmlns:p14="http://schemas.microsoft.com/office/powerpoint/2010/main" val="318742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roles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roles are selected by default</a:t>
            </a:r>
            <a:endParaRPr lang="en-US" sz="1200" dirty="0"/>
          </a:p>
        </p:txBody>
      </p:sp>
      <p:sp>
        <p:nvSpPr>
          <p:cNvPr id="34" name="Rectangular Callout 33"/>
          <p:cNvSpPr/>
          <p:nvPr/>
        </p:nvSpPr>
        <p:spPr>
          <a:xfrm>
            <a:off x="6701052" y="5349918"/>
            <a:ext cx="1555844" cy="791573"/>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Done button if no functional roles are selected </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4" name="Rectangular Callout 3"/>
          <p:cNvSpPr/>
          <p:nvPr/>
        </p:nvSpPr>
        <p:spPr>
          <a:xfrm>
            <a:off x="6701052" y="1320326"/>
            <a:ext cx="1555844" cy="829665"/>
          </a:xfrm>
          <a:prstGeom prst="wedgeRectCallout">
            <a:avLst>
              <a:gd name="adj1" fmla="val -64847"/>
              <a:gd name="adj2" fmla="val -3133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levels (see slide #20)</a:t>
            </a:r>
            <a:endParaRPr lang="en-US" sz="1200" dirty="0"/>
          </a:p>
        </p:txBody>
      </p:sp>
      <p:sp>
        <p:nvSpPr>
          <p:cNvPr id="6" name="Right Brace 5"/>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ular Callout 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9" name="Rectangular Callout 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10" name="Rectangular Callout 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ular Callout 23"/>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#22</a:t>
            </a:r>
            <a:endParaRPr lang="en-US" sz="1200" dirty="0"/>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ular Callout 64"/>
          <p:cNvSpPr/>
          <p:nvPr/>
        </p:nvSpPr>
        <p:spPr>
          <a:xfrm>
            <a:off x="5596656" y="71250"/>
            <a:ext cx="1555844" cy="570471"/>
          </a:xfrm>
          <a:prstGeom prst="wedgeRectCallout">
            <a:avLst>
              <a:gd name="adj1" fmla="val -23630"/>
              <a:gd name="adj2" fmla="val 127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search updates by keywords (see slide #17)</a:t>
            </a:r>
            <a:endParaRPr lang="en-US" sz="1200" dirty="0"/>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5" name="Rectangular Callout 24"/>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a:t>
            </a:r>
            <a:r>
              <a:rPr lang="en-US" sz="1200" dirty="0" smtClean="0">
                <a:solidFill>
                  <a:schemeClr val="bg1"/>
                </a:solidFill>
              </a:rPr>
              <a:t>select Following to display all company updates </a:t>
            </a:r>
            <a:r>
              <a:rPr lang="en-US" sz="1200" dirty="0">
                <a:solidFill>
                  <a:schemeClr val="bg1"/>
                </a:solidFill>
              </a:rPr>
              <a:t>by default; other wise, </a:t>
            </a:r>
            <a:r>
              <a:rPr lang="en-US" sz="1200" dirty="0" smtClean="0">
                <a:solidFill>
                  <a:schemeClr val="bg1"/>
                </a:solidFill>
              </a:rPr>
              <a:t>select Exploring to display all agent updates</a:t>
            </a:r>
            <a:endParaRPr lang="en-US" sz="1200" dirty="0">
              <a:solidFill>
                <a:schemeClr val="bg1"/>
              </a:solidFill>
            </a:endParaRPr>
          </a:p>
        </p:txBody>
      </p:sp>
      <p:sp>
        <p:nvSpPr>
          <p:cNvPr id="5" name="Rectangular Callout 4"/>
          <p:cNvSpPr/>
          <p:nvPr/>
        </p:nvSpPr>
        <p:spPr>
          <a:xfrm>
            <a:off x="937444" y="2790692"/>
            <a:ext cx="1460310" cy="1021278"/>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slide #85</a:t>
            </a:r>
            <a:endParaRPr lang="en-US" sz="1200" dirty="0"/>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ular Callout 118"/>
          <p:cNvSpPr/>
          <p:nvPr/>
        </p:nvSpPr>
        <p:spPr>
          <a:xfrm>
            <a:off x="6715772" y="818865"/>
            <a:ext cx="1555844" cy="437005"/>
          </a:xfrm>
          <a:prstGeom prst="wedgeRectCallout">
            <a:avLst>
              <a:gd name="adj1" fmla="val -66612"/>
              <a:gd name="adj2" fmla="val 333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saved updates (next slide)</a:t>
            </a:r>
            <a:endParaRPr lang="en-US" sz="1200" dirty="0"/>
          </a:p>
        </p:txBody>
      </p:sp>
      <p:sp>
        <p:nvSpPr>
          <p:cNvPr id="120" name="TextBox 119"/>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121" name="Down Arrow 120"/>
          <p:cNvSpPr/>
          <p:nvPr/>
        </p:nvSpPr>
        <p:spPr>
          <a:xfrm>
            <a:off x="2173184" y="1607831"/>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65404" y="1715322"/>
            <a:ext cx="1080654" cy="830997"/>
          </a:xfrm>
          <a:prstGeom prst="rect">
            <a:avLst/>
          </a:prstGeom>
          <a:noFill/>
          <a:scene3d>
            <a:camera prst="orthographicFront">
              <a:rot lat="0" lon="0" rev="0"/>
            </a:camera>
            <a:lightRig rig="threePt" dir="t"/>
          </a:scene3d>
        </p:spPr>
        <p:txBody>
          <a:bodyPr wrap="square" rtlCol="0">
            <a:spAutoFit/>
          </a:bodyPr>
          <a:lstStyle/>
          <a:p>
            <a:r>
              <a:rPr lang="en-US" sz="1200" dirty="0" smtClean="0"/>
              <a:t>Swipe down to refresh (refer to Twitter client)</a:t>
            </a:r>
            <a:endParaRPr lang="en-US" sz="1200" dirty="0"/>
          </a:p>
        </p:txBody>
      </p:sp>
    </p:spTree>
    <p:extLst>
      <p:ext uri="{BB962C8B-B14F-4D97-AF65-F5344CB8AC3E}">
        <p14:creationId xmlns:p14="http://schemas.microsoft.com/office/powerpoint/2010/main" val="2114387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 Updates</a:t>
            </a:r>
            <a:endParaRPr lang="en-US" sz="3200" b="1" dirty="0">
              <a:latin typeface="Times New Roman" pitchFamily="18" charset="0"/>
              <a:cs typeface="Times New Roman" pitchFamily="18" charset="0"/>
            </a:endParaRPr>
          </a:p>
        </p:txBody>
      </p:sp>
      <p:pic>
        <p:nvPicPr>
          <p:cNvPr id="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622" y="1085992"/>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Pentagon 56"/>
          <p:cNvSpPr/>
          <p:nvPr/>
        </p:nvSpPr>
        <p:spPr>
          <a:xfrm flipH="1">
            <a:off x="2671679" y="1099519"/>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Tree>
    <p:extLst>
      <p:ext uri="{BB962C8B-B14F-4D97-AF65-F5344CB8AC3E}">
        <p14:creationId xmlns:p14="http://schemas.microsoft.com/office/powerpoint/2010/main" val="85626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36075" y="1397701"/>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5 recent searches</a:t>
            </a:r>
            <a:endParaRPr lang="en-US" sz="1200" dirty="0"/>
          </a:p>
        </p:txBody>
      </p:sp>
      <p:sp>
        <p:nvSpPr>
          <p:cNvPr id="32" name="Rectangle 31"/>
          <p:cNvSpPr/>
          <p:nvPr/>
        </p:nvSpPr>
        <p:spPr>
          <a:xfrm>
            <a:off x="2657774" y="2309370"/>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3" name="Rectangle 32"/>
          <p:cNvSpPr/>
          <p:nvPr/>
        </p:nvSpPr>
        <p:spPr>
          <a:xfrm>
            <a:off x="6574221" y="2218058"/>
            <a:ext cx="2569780"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4" name="Right Arrow 33"/>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638425" y="2175055"/>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5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16" name="Rectangle 15"/>
          <p:cNvSpPr/>
          <p:nvPr/>
        </p:nvSpPr>
        <p:spPr>
          <a:xfrm>
            <a:off x="2657774" y="1804858"/>
            <a:ext cx="3179930" cy="1800493"/>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a:p>
            <a:endParaRPr lang="en-US" sz="800" dirty="0" smtClean="0">
              <a:solidFill>
                <a:schemeClr val="bg1">
                  <a:lumMod val="50000"/>
                </a:schemeClr>
              </a:solidFill>
            </a:endParaRPr>
          </a:p>
          <a:p>
            <a:r>
              <a:rPr lang="en-US" sz="1200" b="1" dirty="0">
                <a:solidFill>
                  <a:schemeClr val="bg1">
                    <a:lumMod val="50000"/>
                  </a:schemeClr>
                </a:solidFill>
              </a:rPr>
              <a:t>“Steve Jobs”</a:t>
            </a:r>
          </a:p>
          <a:p>
            <a:r>
              <a:rPr lang="en-US" sz="1050" dirty="0">
                <a:solidFill>
                  <a:schemeClr val="bg1">
                    <a:lumMod val="65000"/>
                  </a:schemeClr>
                </a:solidFill>
              </a:rPr>
              <a:t>Containing the exact phrase “Steve Jobs</a:t>
            </a:r>
            <a:r>
              <a:rPr lang="en-US" sz="1050" dirty="0" smtClean="0">
                <a:solidFill>
                  <a:schemeClr val="bg1">
                    <a:lumMod val="65000"/>
                  </a:schemeClr>
                </a:solidFill>
              </a:rPr>
              <a:t>”.</a:t>
            </a:r>
          </a:p>
          <a:p>
            <a:endParaRPr lang="en-US" sz="800" dirty="0">
              <a:solidFill>
                <a:schemeClr val="bg1">
                  <a:lumMod val="65000"/>
                </a:schemeClr>
              </a:solidFill>
            </a:endParaRPr>
          </a:p>
        </p:txBody>
      </p:sp>
    </p:spTree>
    <p:extLst>
      <p:ext uri="{BB962C8B-B14F-4D97-AF65-F5344CB8AC3E}">
        <p14:creationId xmlns:p14="http://schemas.microsoft.com/office/powerpoint/2010/main" val="2424494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55" name="Rectangle 54"/>
          <p:cNvSpPr/>
          <p:nvPr/>
        </p:nvSpPr>
        <p:spPr>
          <a:xfrm>
            <a:off x="2648197" y="1324303"/>
            <a:ext cx="3847606" cy="275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erge 59"/>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64" name="Picture 6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65" name="TextBox 64"/>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279252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625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Streams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FOLLOWING (Followed Companies); EXPLORING (Agents)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a:t>
            </a:r>
            <a:r>
              <a:rPr lang="en-US" dirty="0" smtClean="0">
                <a:latin typeface="Times New Roman" pitchFamily="18" charset="0"/>
                <a:cs typeface="Times New Roman" pitchFamily="18" charset="0"/>
              </a:rPr>
              <a:t>Followed Companies</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FOLLOWING (Followed People); EXPLORING (Functional Roles)</a:t>
            </a:r>
          </a:p>
          <a:p>
            <a:pPr lvl="1">
              <a:lnSpc>
                <a:spcPct val="120000"/>
              </a:lnSpc>
            </a:pPr>
            <a:r>
              <a:rPr lang="en-US" dirty="0" smtClean="0">
                <a:latin typeface="Times New Roman" pitchFamily="18" charset="0"/>
                <a:cs typeface="Times New Roman" pitchFamily="18" charset="0"/>
              </a:rPr>
              <a:t>Adding known companies and people to follow</a:t>
            </a:r>
          </a:p>
          <a:p>
            <a:pPr lvl="2">
              <a:lnSpc>
                <a:spcPct val="120000"/>
              </a:lnSpc>
              <a:buFont typeface="Wingdings" pitchFamily="2" charset="2"/>
              <a:buChar char="ü"/>
            </a:pPr>
            <a:r>
              <a:rPr lang="en-US" dirty="0" smtClean="0">
                <a:latin typeface="Times New Roman" pitchFamily="18" charset="0"/>
                <a:cs typeface="Times New Roman" pitchFamily="18" charset="0"/>
              </a:rPr>
              <a:t>However, can not add new companies to </a:t>
            </a:r>
            <a:r>
              <a:rPr lang="en-US" dirty="0" err="1" smtClean="0">
                <a:latin typeface="Times New Roman" pitchFamily="18" charset="0"/>
                <a:cs typeface="Times New Roman" pitchFamily="18" charset="0"/>
              </a:rPr>
              <a:t>GageIn</a:t>
            </a:r>
            <a:endParaRPr lang="en-US" dirty="0">
              <a:latin typeface="Times New Roman" pitchFamily="18" charset="0"/>
              <a:cs typeface="Times New Roman" pitchFamily="18" charset="0"/>
            </a:endParaRPr>
          </a:p>
          <a:p>
            <a:pPr marL="914400" lvl="2" indent="0">
              <a:lnSpc>
                <a:spcPct val="120000"/>
              </a:lnSpc>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Select a Relevance Level</a:t>
            </a:r>
            <a:endParaRPr lang="en-US" sz="1200" dirty="0">
              <a:solidFill>
                <a:schemeClr val="tx1">
                  <a:lumMod val="65000"/>
                  <a:lumOff val="35000"/>
                </a:schemeClr>
              </a:solidFill>
            </a:endParaRPr>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278"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5" name="Rectangle 14"/>
          <p:cNvSpPr/>
          <p:nvPr/>
        </p:nvSpPr>
        <p:spPr>
          <a:xfrm>
            <a:off x="2647951" y="1615045"/>
            <a:ext cx="3867150" cy="4013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4387" y="1706665"/>
            <a:ext cx="136929" cy="107587"/>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21407" y="1709823"/>
            <a:ext cx="136929" cy="97806"/>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189" y="1709823"/>
            <a:ext cx="136929" cy="97806"/>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973" y="1709823"/>
            <a:ext cx="136929" cy="97806"/>
          </a:xfrm>
          <a:prstGeom prst="rect">
            <a:avLst/>
          </a:prstGeom>
        </p:spPr>
      </p:pic>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3718" y="1973090"/>
            <a:ext cx="136929" cy="107587"/>
          </a:xfrm>
          <a:prstGeom prst="rect">
            <a:avLst/>
          </a:prstGeom>
        </p:spPr>
      </p:pic>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19520" y="1976248"/>
            <a:ext cx="136929" cy="97806"/>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304" y="1976248"/>
            <a:ext cx="136929" cy="97806"/>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2501" y="1973090"/>
            <a:ext cx="136929" cy="107587"/>
          </a:xfrm>
          <a:prstGeom prst="rect">
            <a:avLst/>
          </a:prstGeom>
        </p:spPr>
      </p:pic>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6782" y="2220740"/>
            <a:ext cx="136929" cy="107587"/>
          </a:xfrm>
          <a:prstGeom prst="rect">
            <a:avLst/>
          </a:prstGeom>
        </p:spPr>
      </p:pic>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1368" y="2223898"/>
            <a:ext cx="136929" cy="97806"/>
          </a:xfrm>
          <a:prstGeom prst="rect">
            <a:avLst/>
          </a:prstGeom>
        </p:spPr>
      </p:pic>
      <p:pic>
        <p:nvPicPr>
          <p:cNvPr id="47" name="Picture 4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5565" y="2220740"/>
            <a:ext cx="136929" cy="107587"/>
          </a:xfrm>
          <a:prstGeom prst="rect">
            <a:avLst/>
          </a:prstGeom>
        </p:spPr>
      </p:pic>
      <p:pic>
        <p:nvPicPr>
          <p:cNvPr id="49" name="Picture 4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4347" y="2220740"/>
            <a:ext cx="136929" cy="1075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2993" y="2458865"/>
            <a:ext cx="136929" cy="107587"/>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1776" y="2458865"/>
            <a:ext cx="136929" cy="107587"/>
          </a:xfrm>
          <a:prstGeom prst="rect">
            <a:avLst/>
          </a:prstGeom>
        </p:spPr>
      </p:pic>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558" y="2458865"/>
            <a:ext cx="136929" cy="107587"/>
          </a:xfrm>
          <a:prstGeom prst="rect">
            <a:avLst/>
          </a:prstGeom>
        </p:spPr>
      </p:pic>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13438" y="2458865"/>
            <a:ext cx="136929" cy="107587"/>
          </a:xfrm>
          <a:prstGeom prst="rect">
            <a:avLst/>
          </a:prstGeom>
        </p:spPr>
      </p:pic>
      <p:cxnSp>
        <p:nvCxnSpPr>
          <p:cNvPr id="31" name="Straight Connector 30"/>
          <p:cNvCxnSpPr/>
          <p:nvPr/>
        </p:nvCxnSpPr>
        <p:spPr>
          <a:xfrm>
            <a:off x="2609850" y="1885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09850" y="214312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09850" y="239077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609850" y="2647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2695698" y="1727370"/>
            <a:ext cx="74798" cy="651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ular Callout 116"/>
          <p:cNvSpPr/>
          <p:nvPr/>
        </p:nvSpPr>
        <p:spPr>
          <a:xfrm>
            <a:off x="961195" y="1476841"/>
            <a:ext cx="1460310" cy="447209"/>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Indicate selected level</a:t>
            </a:r>
            <a:endParaRPr lang="en-US" sz="1200" dirty="0"/>
          </a:p>
        </p:txBody>
      </p:sp>
      <p:sp>
        <p:nvSpPr>
          <p:cNvPr id="118" name="Rectangular Callout 117"/>
          <p:cNvSpPr/>
          <p:nvPr/>
        </p:nvSpPr>
        <p:spPr>
          <a:xfrm>
            <a:off x="961195" y="1981666"/>
            <a:ext cx="1460310" cy="447209"/>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119" name="Oval 118"/>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a:stCxn id="119"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21"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Down Arrow 121"/>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31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3" name="Oval 7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a:stCxn id="7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Down Arrow 75"/>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pic>
        <p:nvPicPr>
          <p:cNvPr id="114" name="Picture 1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33889" y="1409790"/>
            <a:ext cx="136929" cy="107587"/>
          </a:xfrm>
          <a:prstGeom prst="rect">
            <a:avLst/>
          </a:prstGeom>
        </p:spPr>
      </p:pic>
      <p:pic>
        <p:nvPicPr>
          <p:cNvPr id="115" name="Picture 1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8475" y="1412948"/>
            <a:ext cx="136929" cy="97806"/>
          </a:xfrm>
          <a:prstGeom prst="rect">
            <a:avLst/>
          </a:prstGeom>
        </p:spPr>
      </p:pic>
      <p:pic>
        <p:nvPicPr>
          <p:cNvPr id="116" name="Picture 1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914" y="1409790"/>
            <a:ext cx="136929" cy="107587"/>
          </a:xfrm>
          <a:prstGeom prst="rect">
            <a:avLst/>
          </a:prstGeom>
        </p:spPr>
      </p:pic>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3939" y="1409790"/>
            <a:ext cx="136929" cy="107587"/>
          </a:xfrm>
          <a:prstGeom prst="rect">
            <a:avLst/>
          </a:prstGeom>
        </p:spPr>
      </p:pic>
    </p:spTree>
    <p:extLst>
      <p:ext uri="{BB962C8B-B14F-4D97-AF65-F5344CB8AC3E}">
        <p14:creationId xmlns:p14="http://schemas.microsoft.com/office/powerpoint/2010/main" val="274459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Rectangular Callout 75"/>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agents right after signup</a:t>
            </a:r>
            <a:endParaRPr lang="en-US" sz="1200" dirty="0"/>
          </a:p>
        </p:txBody>
      </p:sp>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ular Callout 113"/>
          <p:cNvSpPr/>
          <p:nvPr/>
        </p:nvSpPr>
        <p:spPr>
          <a:xfrm>
            <a:off x="961195" y="1057741"/>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Use a solid dot to indicate the selected item</a:t>
            </a:r>
            <a:endParaRPr lang="en-US" sz="1200" dirty="0"/>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267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2660072" y="16116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4" name="Rectangle 73"/>
          <p:cNvSpPr/>
          <p:nvPr/>
        </p:nvSpPr>
        <p:spPr>
          <a:xfrm>
            <a:off x="2660072" y="1887289"/>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5" name="Straight Connector 74"/>
          <p:cNvCxnSpPr/>
          <p:nvPr/>
        </p:nvCxnSpPr>
        <p:spPr>
          <a:xfrm>
            <a:off x="2648196" y="24335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26948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48196" y="29323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129506" y="16359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6604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Connector 79"/>
          <p:cNvCxnSpPr/>
          <p:nvPr/>
        </p:nvCxnSpPr>
        <p:spPr>
          <a:xfrm>
            <a:off x="2648196" y="21722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14" name="Down Arrow 113"/>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118" name="Rectangular Callout 117"/>
          <p:cNvSpPr/>
          <p:nvPr/>
        </p:nvSpPr>
        <p:spPr>
          <a:xfrm>
            <a:off x="961195" y="1105240"/>
            <a:ext cx="1460310" cy="1198573"/>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companies always go to follow companies if either “FOLLOWING” or the + icon is tapped</a:t>
            </a:r>
            <a:endParaRPr lang="en-US" sz="1200" dirty="0"/>
          </a:p>
        </p:txBody>
      </p:sp>
      <p:sp>
        <p:nvSpPr>
          <p:cNvPr id="120" name="Oval 119"/>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cxnSp>
        <p:nvCxnSpPr>
          <p:cNvPr id="122" name="Straight Connector 121"/>
          <p:cNvCxnSpPr/>
          <p:nvPr/>
        </p:nvCxnSpPr>
        <p:spPr>
          <a:xfrm>
            <a:off x="2648196" y="16022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9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ular Callout 77"/>
          <p:cNvSpPr/>
          <p:nvPr/>
        </p:nvSpPr>
        <p:spPr>
          <a:xfrm>
            <a:off x="937444" y="1403131"/>
            <a:ext cx="1460310" cy="84130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a:t>
            </a:r>
            <a:endParaRPr lang="en-US" sz="1200" dirty="0"/>
          </a:p>
        </p:txBody>
      </p:sp>
      <p:sp>
        <p:nvSpPr>
          <p:cNvPr id="79" name="Rectangular Callout 7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29592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ounded Rectangle 49"/>
          <p:cNvSpPr/>
          <p:nvPr/>
        </p:nvSpPr>
        <p:spPr>
          <a:xfrm>
            <a:off x="2733675" y="1509288"/>
            <a:ext cx="3694421"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4" name="Picture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6" name="TextBox 75"/>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610537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3" name="Rectangle 62"/>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4" name="Straight Connector 63"/>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 name="Straight Connector 68"/>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695698" y="173378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645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2" name="Rectangular Callout 61"/>
          <p:cNvSpPr/>
          <p:nvPr/>
        </p:nvSpPr>
        <p:spPr>
          <a:xfrm>
            <a:off x="6701052" y="1252358"/>
            <a:ext cx="1555844" cy="696036"/>
          </a:xfrm>
          <a:prstGeom prst="wedgeRectCallout">
            <a:avLst>
              <a:gd name="adj1" fmla="val -64545"/>
              <a:gd name="adj2" fmla="val -1913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63" name="Rectangular Callout 62"/>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#30</a:t>
            </a:r>
            <a:endParaRPr lang="en-US" sz="1200" dirty="0"/>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ular Callout 66"/>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9" name="Picture 6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2" name="TextBox 71"/>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73" name="Rectangular Callout 72"/>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109972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a:t>
            </a:r>
            <a:r>
              <a:rPr lang="en-US" sz="1100" b="1" dirty="0" err="1" smtClean="0">
                <a:solidFill>
                  <a:schemeClr val="tx1">
                    <a:lumMod val="65000"/>
                    <a:lumOff val="35000"/>
                  </a:schemeClr>
                </a:solidFill>
              </a:rPr>
              <a:t>Co’s</a:t>
            </a:r>
            <a:r>
              <a:rPr lang="en-US" sz="1100" b="1" dirty="0" smtClean="0">
                <a:solidFill>
                  <a:schemeClr val="tx1">
                    <a:lumMod val="65000"/>
                    <a:lumOff val="35000"/>
                  </a:schemeClr>
                </a:solidFill>
              </a:rPr>
              <a:t> quarterly revenue has decreased 5.34%</a:t>
            </a:r>
          </a:p>
        </p:txBody>
      </p:sp>
      <p:sp>
        <p:nvSpPr>
          <p:cNvPr id="118" name="TextBox 117"/>
          <p:cNvSpPr txBox="1"/>
          <p:nvPr/>
        </p:nvSpPr>
        <p:spPr>
          <a:xfrm>
            <a:off x="3267910" y="2196990"/>
            <a:ext cx="3292381" cy="461665"/>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Google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461665"/>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050765"/>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893913"/>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ounded Rectangle 58"/>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p:cNvCxnSpPr>
            <a:stCxn id="60"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Down Arrow 6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#10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ular Callout 55"/>
          <p:cNvSpPr/>
          <p:nvPr/>
        </p:nvSpPr>
        <p:spPr>
          <a:xfrm>
            <a:off x="1210618" y="5237022"/>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#9</a:t>
            </a:r>
            <a:endParaRPr lang="en-US" sz="1200" dirty="0"/>
          </a:p>
        </p:txBody>
      </p:sp>
      <p:sp>
        <p:nvSpPr>
          <p:cNvPr id="57" name="Rectangular Callout 56"/>
          <p:cNvSpPr/>
          <p:nvPr/>
        </p:nvSpPr>
        <p:spPr>
          <a:xfrm>
            <a:off x="1210618" y="4655131"/>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#8</a:t>
            </a:r>
            <a:endParaRPr lang="en-US" sz="1200" dirty="0"/>
          </a:p>
        </p:txBody>
      </p:sp>
      <p:sp>
        <p:nvSpPr>
          <p:cNvPr id="9" name="TextBox 8"/>
          <p:cNvSpPr txBox="1"/>
          <p:nvPr/>
        </p:nvSpPr>
        <p:spPr>
          <a:xfrm>
            <a:off x="3739487" y="5773003"/>
            <a:ext cx="1774209" cy="276999"/>
          </a:xfrm>
          <a:prstGeom prst="rect">
            <a:avLst/>
          </a:prstGeom>
          <a:noFill/>
        </p:spPr>
        <p:txBody>
          <a:bodyPr wrap="square" rtlCol="0">
            <a:spAutoFit/>
          </a:bodyPr>
          <a:lstStyle/>
          <a:p>
            <a:pPr algn="ctr"/>
            <a:r>
              <a:rPr lang="en-US" sz="1200" dirty="0" smtClean="0">
                <a:solidFill>
                  <a:srgbClr val="0099FF"/>
                </a:solidFill>
              </a:rPr>
              <a:t>Learn more</a:t>
            </a:r>
            <a:endParaRPr lang="en-US" sz="1200" dirty="0">
              <a:solidFill>
                <a:srgbClr val="0099FF"/>
              </a:solidFill>
            </a:endParaRPr>
          </a:p>
        </p:txBody>
      </p:sp>
      <p:sp>
        <p:nvSpPr>
          <p:cNvPr id="64" name="Rectangular Callout 63"/>
          <p:cNvSpPr/>
          <p:nvPr/>
        </p:nvSpPr>
        <p:spPr>
          <a:xfrm>
            <a:off x="3544385" y="6260604"/>
            <a:ext cx="1257116" cy="447667"/>
          </a:xfrm>
          <a:prstGeom prst="wedgeRectCallout">
            <a:avLst>
              <a:gd name="adj1" fmla="val 36928"/>
              <a:gd name="adj2" fmla="val -113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ectangle 69"/>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Rounded Rectangle 76"/>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8" name="TextBox 77"/>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9" name="Rectangle 78"/>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80" name="Straight Connector 79"/>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9" name="Straight Connector 118"/>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0" name="Rectangular Callout 119"/>
          <p:cNvSpPr/>
          <p:nvPr/>
        </p:nvSpPr>
        <p:spPr>
          <a:xfrm>
            <a:off x="937444" y="1500382"/>
            <a:ext cx="1460310" cy="10108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a:t>
            </a:r>
            <a:r>
              <a:rPr lang="en-US" sz="1200" dirty="0" smtClean="0"/>
              <a:t>at least 1 update or 1 happening, </a:t>
            </a:r>
            <a:endParaRPr lang="en-US" sz="1200" dirty="0"/>
          </a:p>
        </p:txBody>
      </p:sp>
      <p:sp>
        <p:nvSpPr>
          <p:cNvPr id="121" name="Rectangular Callout 120"/>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see slide </a:t>
            </a:r>
            <a:r>
              <a:rPr lang="en-US" sz="1200" dirty="0" smtClean="0"/>
              <a:t>#39</a:t>
            </a:r>
            <a:endParaRPr lang="en-US" sz="1200" dirty="0"/>
          </a:p>
        </p:txBody>
      </p:sp>
      <p:sp>
        <p:nvSpPr>
          <p:cNvPr id="122" name="Rectangular Callout 121"/>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If tapped see next </a:t>
            </a:r>
            <a:r>
              <a:rPr lang="en-US" sz="1200" dirty="0" smtClean="0"/>
              <a:t>slide</a:t>
            </a:r>
            <a:endParaRPr lang="en-US" sz="1200" dirty="0"/>
          </a:p>
        </p:txBody>
      </p:sp>
      <p:sp>
        <p:nvSpPr>
          <p:cNvPr id="123" name="Oval 12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ular Callout 124"/>
          <p:cNvSpPr/>
          <p:nvPr/>
        </p:nvSpPr>
        <p:spPr>
          <a:xfrm>
            <a:off x="6714231" y="1951623"/>
            <a:ext cx="1460310" cy="1009936"/>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Display the publish time of the most recent update or happening, whichever is earlier. </a:t>
            </a:r>
            <a:endParaRPr lang="en-US" sz="1200" dirty="0"/>
          </a:p>
        </p:txBody>
      </p:sp>
    </p:spTree>
    <p:extLst>
      <p:ext uri="{BB962C8B-B14F-4D97-AF65-F5344CB8AC3E}">
        <p14:creationId xmlns:p14="http://schemas.microsoft.com/office/powerpoint/2010/main" val="117315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bg1">
                    <a:lumMod val="65000"/>
                  </a:schemeClr>
                </a:solidFill>
              </a:rPr>
              <a:t>Intuit</a:t>
            </a:r>
            <a:endParaRPr lang="en-US" sz="1200" b="1" dirty="0">
              <a:solidFill>
                <a:schemeClr val="bg1">
                  <a:lumMod val="6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37" name="Rectangular Callout 36"/>
          <p:cNvSpPr/>
          <p:nvPr/>
        </p:nvSpPr>
        <p:spPr>
          <a:xfrm>
            <a:off x="6929207" y="1898630"/>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44" name="Rectangle 43"/>
          <p:cNvSpPr/>
          <p:nvPr/>
        </p:nvSpPr>
        <p:spPr>
          <a:xfrm>
            <a:off x="2636874" y="294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48" name="TextBox 47"/>
          <p:cNvSpPr txBox="1"/>
          <p:nvPr/>
        </p:nvSpPr>
        <p:spPr>
          <a:xfrm>
            <a:off x="2668772" y="321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2" name="Straight Connector 51"/>
          <p:cNvCxnSpPr/>
          <p:nvPr/>
        </p:nvCxnSpPr>
        <p:spPr>
          <a:xfrm>
            <a:off x="2647507" y="350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68772" y="351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8" name="Straight Connector 57"/>
          <p:cNvCxnSpPr/>
          <p:nvPr/>
        </p:nvCxnSpPr>
        <p:spPr>
          <a:xfrm>
            <a:off x="2647507" y="379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1169675" y="278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3" name="Rectangular Callout 62"/>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solidFill>
                  <a:schemeClr val="bg1">
                    <a:lumMod val="65000"/>
                  </a:schemeClr>
                </a:solidFill>
              </a:rPr>
              <a:t>Twitter Inc.</a:t>
            </a:r>
            <a:endParaRPr lang="en-US" sz="1200" dirty="0">
              <a:solidFill>
                <a:schemeClr val="bg1">
                  <a:lumMod val="65000"/>
                </a:schemeClr>
              </a:solidFill>
            </a:endParaRPr>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1169675" y="1199407"/>
            <a:ext cx="1257116" cy="486886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imported from Salesforce and LinkedIn here. Companies must be existing in </a:t>
            </a:r>
            <a:r>
              <a:rPr lang="en-US" sz="1200" dirty="0" err="1" smtClean="0"/>
              <a:t>GageIn</a:t>
            </a:r>
            <a:r>
              <a:rPr lang="en-US" sz="1200" dirty="0" smtClean="0"/>
              <a:t> and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49" name="Rectangular Callout 48"/>
          <p:cNvSpPr/>
          <p:nvPr/>
        </p:nvSpPr>
        <p:spPr>
          <a:xfrm>
            <a:off x="6929207" y="4665505"/>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
        <p:nvSpPr>
          <p:cNvPr id="56" name="Rectangular Callout 55"/>
          <p:cNvSpPr/>
          <p:nvPr/>
        </p:nvSpPr>
        <p:spPr>
          <a:xfrm>
            <a:off x="1169675" y="653982"/>
            <a:ext cx="1257116" cy="4779018"/>
          </a:xfrm>
          <a:prstGeom prst="wedgeRectCallout">
            <a:avLst>
              <a:gd name="adj1" fmla="val 81910"/>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 the backend, send an email to the user with a link to the </a:t>
            </a:r>
            <a:r>
              <a:rPr lang="en-US" sz="1200" dirty="0" err="1" smtClean="0"/>
              <a:t>GageIn</a:t>
            </a:r>
            <a:r>
              <a:rPr lang="en-US" sz="1200" dirty="0" smtClean="0"/>
              <a:t> website for upgrade; if the user clicks the link, the upgrade page should be displayed without a need of login!!</a:t>
            </a:r>
          </a:p>
          <a:p>
            <a:endParaRPr lang="en-US" sz="1200" dirty="0"/>
          </a:p>
          <a:p>
            <a:r>
              <a:rPr lang="en-US" sz="1200" dirty="0" smtClean="0"/>
              <a:t>The displayed message should be dependent on the user’s current Plan and similar to what specified in the Payment spec</a:t>
            </a:r>
          </a:p>
          <a:p>
            <a:endParaRPr lang="en-US" sz="1200" dirty="0"/>
          </a:p>
          <a:p>
            <a:r>
              <a:rPr lang="en-US" sz="1200" dirty="0" smtClean="0"/>
              <a:t>Similar process when following people</a:t>
            </a:r>
            <a:endParaRPr lang="en-US" sz="1200" dirty="0"/>
          </a:p>
        </p:txBody>
      </p:sp>
      <p:sp>
        <p:nvSpPr>
          <p:cNvPr id="57" name="Rectangular Callout 56"/>
          <p:cNvSpPr/>
          <p:nvPr/>
        </p:nvSpPr>
        <p:spPr>
          <a:xfrm>
            <a:off x="6832745" y="2458196"/>
            <a:ext cx="1749186" cy="1615044"/>
          </a:xfrm>
          <a:prstGeom prst="wedgeRectCallout">
            <a:avLst>
              <a:gd name="adj1" fmla="val -78079"/>
              <a:gd name="adj2" fmla="val 262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Change the message to “You may not follow this company with your current plan” if the user is a SOLO (FREE) user and tries to follow a company only available to paid users</a:t>
            </a:r>
            <a:endParaRPr lang="en-US" sz="1200"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1" name="Rounded Rectangle 3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78" name="TextBox 7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9" name="TextBox 7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0" name="TextBox 7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1" name="Rectangle 8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90" name="TextBox 8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91" name="TextBox 9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92" name="TextBox 9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72861"/>
              <a:gd name="adj2" fmla="val -233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#44)</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a:t>
            </a:r>
            <a:endParaRPr lang="en-US" sz="3200" b="1" dirty="0">
              <a:latin typeface="Times New Roman" pitchFamily="18" charset="0"/>
              <a:cs typeface="Times New Roman" pitchFamily="18" charset="0"/>
            </a:endParaRPr>
          </a:p>
        </p:txBody>
      </p:sp>
      <p:sp>
        <p:nvSpPr>
          <p:cNvPr id="53" name="TextBox 5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Rectangle 55"/>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8" name="TextBox 7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9" name="TextBox 7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0" name="TextBox 7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4"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Add Custom Agent</a:t>
            </a:r>
            <a:endParaRPr lang="en-US" sz="3200" b="1" dirty="0">
              <a:latin typeface="Times New Roman" pitchFamily="18" charset="0"/>
              <a:cs typeface="Times New Roman" pitchFamily="18" charset="0"/>
            </a:endParaRPr>
          </a:p>
        </p:txBody>
      </p:sp>
      <p:sp>
        <p:nvSpPr>
          <p:cNvPr id="35" name="Rectangle 34"/>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6" name="Rectangle 35"/>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37" name="Rounded Rectangle 3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38" name="Rectangle 37"/>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TextBox 6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7" name="Rectangle 6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6" name="TextBox 7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7" name="TextBox 7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8" name="TextBox 7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TextBox 5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7" name="Rectangle 5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1" name="TextBox 70"/>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62" name="Rectangular Callout 61"/>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74314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303416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80" y="221294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704" y="303234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a:stCxn id="6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Down Arrow 68"/>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ular Callout 69"/>
          <p:cNvSpPr/>
          <p:nvPr/>
        </p:nvSpPr>
        <p:spPr>
          <a:xfrm>
            <a:off x="937444" y="2968823"/>
            <a:ext cx="1460310" cy="1128147"/>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to one of the slides #88-#97</a:t>
            </a:r>
            <a:endParaRPr lang="en-US" sz="1200" dirty="0"/>
          </a:p>
        </p:txBody>
      </p:sp>
    </p:spTree>
    <p:extLst>
      <p:ext uri="{BB962C8B-B14F-4D97-AF65-F5344CB8AC3E}">
        <p14:creationId xmlns:p14="http://schemas.microsoft.com/office/powerpoint/2010/main" val="23050159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67" name="Rectangle 66"/>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a:t>
            </a:r>
            <a:r>
              <a:rPr lang="en-US" sz="1000" b="1" dirty="0" err="1" smtClean="0">
                <a:solidFill>
                  <a:schemeClr val="bg1">
                    <a:lumMod val="85000"/>
                  </a:schemeClr>
                </a:solidFill>
              </a:rPr>
              <a:t>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8" name="Straight Connector 67"/>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1" name="Isosceles Triangle 70"/>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2" name="Rounded Rectangle 71"/>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Rounded Rectangle 73"/>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5" name="TextBox 74"/>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6" name="Rectangle 75"/>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7" name="Straight Connector 76"/>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 name="Straight Connector 81"/>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695698" y="22444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6822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a:t>
            </a:r>
            <a:r>
              <a:rPr lang="en-US" sz="1200" dirty="0" smtClean="0">
                <a:solidFill>
                  <a:schemeClr val="bg1"/>
                </a:solidFill>
              </a:rPr>
              <a:t>FOLLOWING </a:t>
            </a:r>
            <a:r>
              <a:rPr lang="en-US" sz="1200" dirty="0">
                <a:solidFill>
                  <a:schemeClr val="bg1"/>
                </a:solidFill>
              </a:rPr>
              <a:t>to display </a:t>
            </a:r>
            <a:r>
              <a:rPr lang="en-US" sz="1200" dirty="0" smtClean="0">
                <a:solidFill>
                  <a:schemeClr val="bg1"/>
                </a:solidFill>
              </a:rPr>
              <a:t>all people updates </a:t>
            </a:r>
            <a:r>
              <a:rPr lang="en-US" sz="1200" dirty="0">
                <a:solidFill>
                  <a:schemeClr val="bg1"/>
                </a:solidFill>
              </a:rPr>
              <a:t>by default; other wise, select </a:t>
            </a:r>
            <a:r>
              <a:rPr lang="en-US" sz="1200" dirty="0" smtClean="0">
                <a:solidFill>
                  <a:schemeClr val="bg1"/>
                </a:solidFill>
              </a:rPr>
              <a:t>EXPLORING to display all functional role updates</a:t>
            </a:r>
            <a:endParaRPr lang="en-US" sz="1200" dirty="0">
              <a:solidFill>
                <a:schemeClr val="bg1"/>
              </a:solidFill>
            </a:endParaRPr>
          </a:p>
        </p:txBody>
      </p:sp>
      <p:sp>
        <p:nvSpPr>
          <p:cNvPr id="56" name="Rectangular Callout 55"/>
          <p:cNvSpPr/>
          <p:nvPr/>
        </p:nvSpPr>
        <p:spPr>
          <a:xfrm>
            <a:off x="937444" y="2790692"/>
            <a:ext cx="1460310" cy="1021278"/>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picture to display people profile; tap other part to go to one of the slides  #98-#102</a:t>
            </a:r>
            <a:endParaRPr lang="en-US" sz="1200" dirty="0"/>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52" name="Rectangular Callout 51"/>
          <p:cNvSpPr/>
          <p:nvPr/>
        </p:nvSpPr>
        <p:spPr>
          <a:xfrm>
            <a:off x="937443" y="1045025"/>
            <a:ext cx="1460310" cy="1876301"/>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roles  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a:t>
            </a:r>
          </a:p>
          <a:p>
            <a:endParaRPr lang="en-US" sz="1200" dirty="0"/>
          </a:p>
          <a:p>
            <a:r>
              <a:rPr lang="en-US" sz="1200" dirty="0"/>
              <a:t>There are only </a:t>
            </a:r>
            <a:r>
              <a:rPr lang="en-US" sz="1200" dirty="0" smtClean="0"/>
              <a:t>functional roles right </a:t>
            </a:r>
            <a:r>
              <a:rPr lang="en-US" sz="1200" dirty="0"/>
              <a:t>after </a:t>
            </a:r>
            <a:r>
              <a:rPr lang="en-US" sz="1200" dirty="0" smtClean="0"/>
              <a:t>signup</a:t>
            </a:r>
            <a:endParaRPr lang="en-US" sz="1200" dirty="0"/>
          </a:p>
        </p:txBody>
      </p:sp>
      <p:sp>
        <p:nvSpPr>
          <p:cNvPr id="47" name="Oval 4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52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697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545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623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911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445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706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956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647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672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2196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47" name="TextBox 46"/>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9" name="Rounded Rectangle 4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50" name="Down Arrow 49"/>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53" name="Rectangular Callout 52"/>
          <p:cNvSpPr/>
          <p:nvPr/>
        </p:nvSpPr>
        <p:spPr>
          <a:xfrm>
            <a:off x="961195" y="1105241"/>
            <a:ext cx="1460310" cy="1174822"/>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people always go to follow people if either “FOLLOWING” or the + icon is tapped</a:t>
            </a:r>
            <a:endParaRPr lang="en-US" sz="1200" dirty="0"/>
          </a:p>
        </p:txBody>
      </p:sp>
      <p:cxnSp>
        <p:nvCxnSpPr>
          <p:cNvPr id="54" name="Straight Connector 53"/>
          <p:cNvCxnSpPr/>
          <p:nvPr/>
        </p:nvCxnSpPr>
        <p:spPr>
          <a:xfrm>
            <a:off x="2648196" y="16260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6727879" y="1603160"/>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5" name="Oval 5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43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Roles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Roles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4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47" name="Oval 46"/>
          <p:cNvSpPr/>
          <p:nvPr/>
        </p:nvSpPr>
        <p:spPr>
          <a:xfrm>
            <a:off x="2695698" y="1733789"/>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2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ular Callout 4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85210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a:t>
            </a:r>
            <a:r>
              <a:rPr lang="en-US" sz="1000" b="1" dirty="0">
                <a:solidFill>
                  <a:schemeClr val="bg1">
                    <a:lumMod val="85000"/>
                  </a:schemeClr>
                </a:solidFill>
              </a:rPr>
              <a:t>Elephant	                  </a:t>
            </a:r>
            <a:r>
              <a:rPr lang="en-US" sz="1000" b="1" dirty="0" smtClean="0">
                <a:solidFill>
                  <a:schemeClr val="bg1">
                    <a:lumMod val="85000"/>
                  </a:schemeClr>
                </a:solidFill>
              </a:rPr>
              <a: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76" name="Rectangular Callout 7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7" name="Oval 7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2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		                      √</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5" name="Rectangular Callout 54"/>
          <p:cNvSpPr/>
          <p:nvPr/>
        </p:nvSpPr>
        <p:spPr>
          <a:xfrm>
            <a:off x="374033" y="1651385"/>
            <a:ext cx="1755017" cy="3016155"/>
          </a:xfrm>
          <a:prstGeom prst="wedgeRectCallout">
            <a:avLst>
              <a:gd name="adj1" fmla="val 76605"/>
              <a:gd name="adj2" fmla="val 2058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pPr>
            <a:r>
              <a:rPr lang="en-US" sz="1200" dirty="0" smtClean="0"/>
              <a:t>After successfully connecting to LinkedIn, it will take a while (could be days) before the suggested people become available. </a:t>
            </a:r>
            <a:r>
              <a:rPr lang="en-US" sz="1200" dirty="0" err="1" smtClean="0"/>
              <a:t>Dring</a:t>
            </a:r>
            <a:r>
              <a:rPr lang="en-US" sz="1200" dirty="0" smtClean="0"/>
              <a:t> the wait time, please display the following message below Suggested People: “</a:t>
            </a:r>
            <a:r>
              <a:rPr lang="en-US" sz="1200" dirty="0">
                <a:solidFill>
                  <a:schemeClr val="bg1"/>
                </a:solidFill>
              </a:rPr>
              <a:t>We are processing your LinkedIn connections (takes a bit of time)</a:t>
            </a:r>
          </a:p>
          <a:p>
            <a:pPr algn="ctr"/>
            <a:r>
              <a:rPr lang="en-US" sz="1200" dirty="0">
                <a:solidFill>
                  <a:schemeClr val="bg1"/>
                </a:solidFill>
              </a:rPr>
              <a:t>and we will notify you as soon as it’s ready</a:t>
            </a:r>
            <a:r>
              <a:rPr lang="en-US" sz="1200" dirty="0" smtClean="0">
                <a:solidFill>
                  <a:schemeClr val="bg1"/>
                </a:solidFill>
              </a:rPr>
              <a:t>!” </a:t>
            </a:r>
            <a:endParaRPr lang="en-US" sz="1200"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139281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886634"/>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04348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4658530"/>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878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Elephant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695698" y="222066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55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2" name="Rectangle 1"/>
          <p:cNvSpPr/>
          <p:nvPr/>
        </p:nvSpPr>
        <p:spPr>
          <a:xfrm>
            <a:off x="3562597" y="1330036"/>
            <a:ext cx="1947554" cy="2493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sp>
        <p:nvSpPr>
          <p:cNvPr id="53" name="TextBox 5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54" name="Flowchart: Merge 53"/>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
        <p:nvSpPr>
          <p:cNvPr id="22" name="Rectangular Callout 21"/>
          <p:cNvSpPr/>
          <p:nvPr/>
        </p:nvSpPr>
        <p:spPr>
          <a:xfrm>
            <a:off x="1210618" y="3331275"/>
            <a:ext cx="1257116" cy="447667"/>
          </a:xfrm>
          <a:prstGeom prst="wedgeRectCallout">
            <a:avLst>
              <a:gd name="adj1" fmla="val 96638"/>
              <a:gd name="adj2" fmla="val 239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#15 or #22</a:t>
            </a:r>
            <a:endParaRPr lang="en-US" sz="1200" dirty="0"/>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4" name="Rectangular Callout 63"/>
          <p:cNvSpPr/>
          <p:nvPr/>
        </p:nvSpPr>
        <p:spPr>
          <a:xfrm>
            <a:off x="439387" y="1033152"/>
            <a:ext cx="1619269" cy="2576947"/>
          </a:xfrm>
          <a:prstGeom prst="wedgeRectCallout">
            <a:avLst>
              <a:gd name="adj1" fmla="val 83086"/>
              <a:gd name="adj2" fmla="val 490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 If such a company is tapped, display  error message in a popup with an Ok button: “You may not view this company profile with your current plan”. Also send an email to the user.</a:t>
            </a:r>
            <a:endParaRPr lang="en-US" sz="1200" dirty="0"/>
          </a:p>
        </p:txBody>
      </p:sp>
      <p:sp>
        <p:nvSpPr>
          <p:cNvPr id="65" name="Rectangular Callout 64"/>
          <p:cNvSpPr/>
          <p:nvPr/>
        </p:nvSpPr>
        <p:spPr>
          <a:xfrm>
            <a:off x="6869837" y="3016333"/>
            <a:ext cx="1257116" cy="605642"/>
          </a:xfrm>
          <a:prstGeom prst="wedgeRectCallout">
            <a:avLst>
              <a:gd name="adj1" fmla="val -74795"/>
              <a:gd name="adj2" fmla="val -339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company profile</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9" name="Rectangle 6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72" name="Rounded Rectangle 7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87454" y="3248168"/>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text view if that exists; or show web view otherwise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ular Callout 34"/>
          <p:cNvSpPr/>
          <p:nvPr/>
        </p:nvSpPr>
        <p:spPr>
          <a:xfrm>
            <a:off x="2351314" y="6239079"/>
            <a:ext cx="1496319" cy="517981"/>
          </a:xfrm>
          <a:prstGeom prst="wedgeRectCallout">
            <a:avLst>
              <a:gd name="adj1" fmla="val 97180"/>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LinkedIn  Signal</a:t>
            </a:r>
            <a:endParaRPr lang="en-US" sz="1200" dirty="0"/>
          </a:p>
        </p:txBody>
      </p:sp>
      <p:sp>
        <p:nvSpPr>
          <p:cNvPr id="36" name="Rectangular Callout 35"/>
          <p:cNvSpPr/>
          <p:nvPr/>
        </p:nvSpPr>
        <p:spPr>
          <a:xfrm>
            <a:off x="4229814" y="6239079"/>
            <a:ext cx="1517843" cy="517981"/>
          </a:xfrm>
          <a:prstGeom prst="wedgeRectCallout">
            <a:avLst>
              <a:gd name="adj1" fmla="val 3597"/>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Twitter Tweets</a:t>
            </a:r>
            <a:endParaRPr lang="en-US" sz="1200" dirty="0"/>
          </a:p>
        </p:txBody>
      </p:sp>
      <p:sp>
        <p:nvSpPr>
          <p:cNvPr id="38" name="Rectangular Callout 37"/>
          <p:cNvSpPr/>
          <p:nvPr/>
        </p:nvSpPr>
        <p:spPr>
          <a:xfrm>
            <a:off x="5856733" y="6239079"/>
            <a:ext cx="1779101" cy="517981"/>
          </a:xfrm>
          <a:prstGeom prst="wedgeRectCallout">
            <a:avLst>
              <a:gd name="adj1" fmla="val -49605"/>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Call the default email app with subject line and message pre-populated</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521984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79676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02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620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Chatter	</a:t>
            </a:r>
            <a:r>
              <a:rPr lang="en-US" sz="1200" b="1" dirty="0">
                <a:solidFill>
                  <a:schemeClr val="tx1"/>
                </a:solidFill>
              </a:rPr>
              <a:t>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Twitter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Facebook		 </a:t>
            </a:r>
            <a:r>
              <a:rPr lang="en-US" sz="1200" b="1" dirty="0" smtClean="0">
                <a:solidFill>
                  <a:schemeClr val="tx1"/>
                </a:solidFill>
              </a:rPr>
              <a:t>                  √</a:t>
            </a: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665023"/>
            <a:ext cx="1749186" cy="1255594"/>
          </a:xfrm>
          <a:prstGeom prst="wedgeRectCallout">
            <a:avLst>
              <a:gd name="adj1" fmla="val -58604"/>
              <a:gd name="adj2" fmla="val 222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account</a:t>
            </a:r>
          </a:p>
          <a:p>
            <a:endParaRPr lang="en-US" sz="1200" dirty="0" smtClean="0"/>
          </a:p>
          <a:p>
            <a:r>
              <a:rPr lang="en-US" sz="1200" dirty="0" smtClean="0"/>
              <a:t>Connected accounts are indicated by check marks</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922"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152"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6921"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1051"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4066"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493818"/>
            <a:ext cx="1749186" cy="57069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chart. 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ular Callout 27"/>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17" name="Rectangular Callout 16"/>
          <p:cNvSpPr/>
          <p:nvPr/>
        </p:nvSpPr>
        <p:spPr>
          <a:xfrm>
            <a:off x="1210618" y="3631531"/>
            <a:ext cx="1257116" cy="447667"/>
          </a:xfrm>
          <a:prstGeom prst="wedgeRectCallout">
            <a:avLst>
              <a:gd name="adj1" fmla="val 71668"/>
              <a:gd name="adj2" fmla="val 300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#11</a:t>
            </a:r>
            <a:endParaRPr lang="en-US" sz="1200" dirty="0"/>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&lt;address&gt;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481943"/>
            <a:ext cx="1749186" cy="582569"/>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63490" name="Picture 2" descr="https://encrypted-tbn1.gstatic.com/images?q=tbn:ANd9GcSvVM3egT91VmN8wvvmGiLfUgr3HJ7LJp157GSy79PZ93Zm3K7S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127" y="2137581"/>
            <a:ext cx="3406491" cy="3406491"/>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1" name="Rectangular Callout 30"/>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8" name="Rounded Rectangle 27"/>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p>
          <a:p>
            <a:r>
              <a:rPr lang="en-US" sz="1050" dirty="0" smtClean="0">
                <a:solidFill>
                  <a:schemeClr val="bg1">
                    <a:lumMod val="75000"/>
                  </a:schemeClr>
                </a:solidFill>
              </a:rPr>
              <a:t>New company not available</a:t>
            </a:r>
            <a:endParaRPr lang="en-US" sz="1050" dirty="0">
              <a:solidFill>
                <a:schemeClr val="bg1">
                  <a:lumMod val="75000"/>
                </a:schemeClr>
              </a:solidFill>
            </a:endParaRPr>
          </a:p>
        </p:txBody>
      </p:sp>
      <p:sp>
        <p:nvSpPr>
          <p:cNvPr id="24" name="TextBox 23"/>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3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4" name="Rounded Rectangle 3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4" name="Rounded Rectangle 23"/>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0" name="Rounded Rectangle 29"/>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029" y="1965917"/>
            <a:ext cx="3445847" cy="339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Kumaraswamy </a:t>
            </a:r>
            <a:r>
              <a:rPr lang="en-US" sz="1200" b="1" dirty="0">
                <a:solidFill>
                  <a:schemeClr val="tx1">
                    <a:lumMod val="65000"/>
                    <a:lumOff val="35000"/>
                  </a:schemeClr>
                </a:solidFill>
              </a:rPr>
              <a:t>has joined another company: </a:t>
            </a:r>
            <a:r>
              <a:rPr lang="en-US" sz="1200" b="1" dirty="0" smtClean="0">
                <a:solidFill>
                  <a:schemeClr val="tx1">
                    <a:lumMod val="65000"/>
                    <a:lumOff val="35000"/>
                  </a:schemeClr>
                </a:solidFill>
              </a:rPr>
              <a:t>Google, </a:t>
            </a:r>
            <a:r>
              <a:rPr lang="en-US" sz="1200" b="1" dirty="0">
                <a:solidFill>
                  <a:schemeClr val="tx1">
                    <a:lumMod val="65000"/>
                    <a:lumOff val="35000"/>
                  </a:schemeClr>
                </a:solidFill>
              </a:rPr>
              <a:t>Inc</a:t>
            </a: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693" y="219512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356129" y="2127319"/>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a:t>
            </a:r>
          </a:p>
          <a:p>
            <a:r>
              <a:rPr lang="en-US" sz="1050" dirty="0" smtClean="0">
                <a:solidFill>
                  <a:schemeClr val="bg1">
                    <a:lumMod val="50000"/>
                  </a:schemeClr>
                </a:solidFill>
              </a:rPr>
              <a:t>www.ibm.com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sp>
        <p:nvSpPr>
          <p:cNvPr id="29" name="TextBox 28"/>
          <p:cNvSpPr txBox="1"/>
          <p:nvPr/>
        </p:nvSpPr>
        <p:spPr>
          <a:xfrm>
            <a:off x="6241997" y="2290460"/>
            <a:ext cx="276447" cy="276999"/>
          </a:xfrm>
          <a:prstGeom prst="rect">
            <a:avLst/>
          </a:prstGeom>
          <a:noFill/>
        </p:spPr>
        <p:txBody>
          <a:bodyPr wrap="square" rtlCol="0">
            <a:spAutoFit/>
          </a:bodyPr>
          <a:lstStyle/>
          <a:p>
            <a:r>
              <a:rPr lang="en-US" sz="1200" b="1" dirty="0" smtClean="0">
                <a:solidFill>
                  <a:schemeClr val="bg1">
                    <a:lumMod val="50000"/>
                  </a:schemeClr>
                </a:solidFill>
              </a:rPr>
              <a:t>&gt;</a:t>
            </a:r>
            <a:endParaRPr lang="en-US" sz="1200" b="1" dirty="0">
              <a:solidFill>
                <a:schemeClr val="bg1">
                  <a:lumMod val="50000"/>
                </a:schemeClr>
              </a:solidFill>
            </a:endParaRPr>
          </a:p>
        </p:txBody>
      </p:sp>
      <p:sp>
        <p:nvSpPr>
          <p:cNvPr id="30" name="Rectangular Callout 2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10" name="Straight Connector 9"/>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8197" y="28144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6" name="Rounded Rectangle 25"/>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7" name="Rounded Rectangle 36"/>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ular Callout 38"/>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a:t>
            </a:r>
            <a:r>
              <a:rPr lang="en-US" sz="1200" b="1" dirty="0">
                <a:solidFill>
                  <a:schemeClr val="tx1">
                    <a:lumMod val="65000"/>
                    <a:lumOff val="35000"/>
                  </a:schemeClr>
                </a:solidFill>
              </a:rPr>
              <a:t>has a new </a:t>
            </a:r>
            <a:r>
              <a:rPr lang="en-US" sz="1200" b="1" dirty="0" smtClean="0">
                <a:solidFill>
                  <a:schemeClr val="tx1">
                    <a:lumMod val="65000"/>
                    <a:lumOff val="35000"/>
                  </a:schemeClr>
                </a:solidFill>
              </a:rPr>
              <a:t>job title: CFO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pic>
        <p:nvPicPr>
          <p:cNvPr id="54273"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5087" y="1949856"/>
            <a:ext cx="3616657" cy="26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ounded Rectangle 22"/>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60494</TotalTime>
  <Words>13362</Words>
  <Application>Microsoft Office PowerPoint</Application>
  <PresentationFormat>On-screen Show (4:3)</PresentationFormat>
  <Paragraphs>2576</Paragraphs>
  <Slides>117</Slides>
  <Notes>0</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684</cp:revision>
  <cp:lastPrinted>2013-03-05T20:21:37Z</cp:lastPrinted>
  <dcterms:created xsi:type="dcterms:W3CDTF">2012-06-27T02:46:32Z</dcterms:created>
  <dcterms:modified xsi:type="dcterms:W3CDTF">2013-03-30T02:01:41Z</dcterms:modified>
</cp:coreProperties>
</file>