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4" r:id="rId3"/>
    <p:sldId id="616" r:id="rId4"/>
    <p:sldId id="560" r:id="rId5"/>
    <p:sldId id="562" r:id="rId6"/>
    <p:sldId id="563" r:id="rId7"/>
    <p:sldId id="564" r:id="rId8"/>
    <p:sldId id="565" r:id="rId9"/>
    <p:sldId id="418" r:id="rId10"/>
    <p:sldId id="727" r:id="rId11"/>
    <p:sldId id="631" r:id="rId12"/>
    <p:sldId id="706" r:id="rId13"/>
    <p:sldId id="710" r:id="rId14"/>
    <p:sldId id="634" r:id="rId15"/>
    <p:sldId id="685" r:id="rId16"/>
    <p:sldId id="718" r:id="rId17"/>
    <p:sldId id="713" r:id="rId18"/>
    <p:sldId id="714" r:id="rId19"/>
    <p:sldId id="715" r:id="rId20"/>
    <p:sldId id="712" r:id="rId21"/>
    <p:sldId id="716" r:id="rId22"/>
    <p:sldId id="717" r:id="rId23"/>
    <p:sldId id="719" r:id="rId24"/>
    <p:sldId id="720" r:id="rId25"/>
    <p:sldId id="638" r:id="rId26"/>
    <p:sldId id="721" r:id="rId27"/>
    <p:sldId id="722" r:id="rId28"/>
    <p:sldId id="723" r:id="rId29"/>
    <p:sldId id="637" r:id="rId30"/>
    <p:sldId id="724" r:id="rId31"/>
    <p:sldId id="640" r:id="rId32"/>
    <p:sldId id="652" r:id="rId33"/>
    <p:sldId id="642" r:id="rId34"/>
    <p:sldId id="653" r:id="rId35"/>
    <p:sldId id="647" r:id="rId36"/>
    <p:sldId id="657" r:id="rId37"/>
    <p:sldId id="658" r:id="rId38"/>
    <p:sldId id="659" r:id="rId39"/>
    <p:sldId id="669" r:id="rId40"/>
    <p:sldId id="670" r:id="rId41"/>
    <p:sldId id="671" r:id="rId42"/>
    <p:sldId id="672" r:id="rId43"/>
    <p:sldId id="673" r:id="rId44"/>
    <p:sldId id="674" r:id="rId45"/>
    <p:sldId id="675" r:id="rId46"/>
    <p:sldId id="676" r:id="rId47"/>
    <p:sldId id="677" r:id="rId48"/>
    <p:sldId id="678" r:id="rId49"/>
    <p:sldId id="679" r:id="rId50"/>
    <p:sldId id="680" r:id="rId51"/>
    <p:sldId id="681" r:id="rId52"/>
    <p:sldId id="682" r:id="rId53"/>
    <p:sldId id="697" r:id="rId54"/>
    <p:sldId id="698" r:id="rId55"/>
    <p:sldId id="726" r:id="rId56"/>
    <p:sldId id="629" r:id="rId57"/>
    <p:sldId id="691" r:id="rId58"/>
    <p:sldId id="693" r:id="rId59"/>
    <p:sldId id="663" r:id="rId60"/>
    <p:sldId id="702" r:id="rId61"/>
    <p:sldId id="703" r:id="rId62"/>
    <p:sldId id="692" r:id="rId63"/>
    <p:sldId id="694" r:id="rId64"/>
    <p:sldId id="504" r:id="rId65"/>
    <p:sldId id="664" r:id="rId66"/>
    <p:sldId id="510" r:id="rId67"/>
    <p:sldId id="511" r:id="rId68"/>
    <p:sldId id="513" r:id="rId69"/>
    <p:sldId id="506" r:id="rId70"/>
    <p:sldId id="704" r:id="rId71"/>
    <p:sldId id="705" r:id="rId72"/>
    <p:sldId id="332" r:id="rId73"/>
    <p:sldId id="377" r:id="rId74"/>
    <p:sldId id="618" r:id="rId75"/>
    <p:sldId id="376" r:id="rId76"/>
    <p:sldId id="378" r:id="rId77"/>
    <p:sldId id="374" r:id="rId78"/>
    <p:sldId id="527" r:id="rId79"/>
    <p:sldId id="380" r:id="rId80"/>
    <p:sldId id="382" r:id="rId81"/>
    <p:sldId id="384" r:id="rId82"/>
    <p:sldId id="528" r:id="rId83"/>
    <p:sldId id="619" r:id="rId84"/>
    <p:sldId id="529" r:id="rId85"/>
    <p:sldId id="575" r:id="rId86"/>
    <p:sldId id="729" r:id="rId87"/>
    <p:sldId id="684" r:id="rId88"/>
    <p:sldId id="683" r:id="rId89"/>
    <p:sldId id="576" r:id="rId90"/>
    <p:sldId id="577" r:id="rId91"/>
    <p:sldId id="578" r:id="rId92"/>
    <p:sldId id="579" r:id="rId93"/>
    <p:sldId id="580" r:id="rId94"/>
    <p:sldId id="581" r:id="rId95"/>
    <p:sldId id="582" r:id="rId96"/>
    <p:sldId id="583" r:id="rId97"/>
    <p:sldId id="584" r:id="rId98"/>
    <p:sldId id="585" r:id="rId99"/>
    <p:sldId id="586" r:id="rId100"/>
    <p:sldId id="587" r:id="rId101"/>
    <p:sldId id="588" r:id="rId102"/>
    <p:sldId id="589" r:id="rId103"/>
    <p:sldId id="590" r:id="rId104"/>
    <p:sldId id="574" r:id="rId105"/>
    <p:sldId id="730" r:id="rId106"/>
    <p:sldId id="731" r:id="rId107"/>
    <p:sldId id="732" r:id="rId108"/>
    <p:sldId id="733" r:id="rId109"/>
    <p:sldId id="665" r:id="rId110"/>
    <p:sldId id="606" r:id="rId111"/>
    <p:sldId id="734" r:id="rId112"/>
    <p:sldId id="610" r:id="rId113"/>
    <p:sldId id="735" r:id="rId114"/>
    <p:sldId id="668" r:id="rId115"/>
    <p:sldId id="552" r:id="rId116"/>
    <p:sldId id="553" r:id="rId117"/>
    <p:sldId id="554" r:id="rId118"/>
    <p:sldId id="555" r:id="rId119"/>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99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67673" autoAdjust="0"/>
  </p:normalViewPr>
  <p:slideViewPr>
    <p:cSldViewPr snapToGrid="0">
      <p:cViewPr>
        <p:scale>
          <a:sx n="70" d="100"/>
          <a:sy n="70" d="100"/>
        </p:scale>
        <p:origin x="-1380"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57990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30867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23810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3/26/2013</a:t>
            </a:r>
            <a:endParaRPr lang="en-US" dirty="0"/>
          </a:p>
        </p:txBody>
      </p:sp>
      <p:sp>
        <p:nvSpPr>
          <p:cNvPr id="6" name="Slide Number Placeholder 5"/>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18147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4E68E-E5DF-45E0-9FEE-06DD1FB332B8}" type="datetimeFigureOut">
              <a:rPr lang="en-US" smtClean="0"/>
              <a:pPr/>
              <a:t>4/11/2013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75598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4E68E-E5DF-45E0-9FEE-06DD1FB332B8}" type="datetimeFigureOut">
              <a:rPr lang="en-US" smtClean="0"/>
              <a:pPr/>
              <a:t>4/11/2013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83095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4E68E-E5DF-45E0-9FEE-06DD1FB332B8}" type="datetimeFigureOut">
              <a:rPr lang="en-US" smtClean="0"/>
              <a:pPr/>
              <a:t>4/11/2013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5803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dirty="0" smtClean="0"/>
              <a:t>3/26/2013</a:t>
            </a:r>
            <a:endParaRPr lang="en-US" dirty="0"/>
          </a:p>
        </p:txBody>
      </p:sp>
      <p:sp>
        <p:nvSpPr>
          <p:cNvPr id="5" name="Slide Number Placeholder 4"/>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250765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E68E-E5DF-45E0-9FEE-06DD1FB332B8}" type="datetimeFigureOut">
              <a:rPr lang="en-US" smtClean="0"/>
              <a:pPr/>
              <a:t>4/11/2013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32248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4/11/2013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13510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4/11/2013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91520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4E68E-E5DF-45E0-9FEE-06DD1FB332B8}" type="datetimeFigureOut">
              <a:rPr lang="en-US" smtClean="0"/>
              <a:pPr/>
              <a:t>4/11/2013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45070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s>
</file>

<file path=ppt/slides/_rels/slide10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74.png"/><Relationship Id="rId4" Type="http://schemas.openxmlformats.org/officeDocument/2006/relationships/image" Target="../media/image46.png"/></Relationships>
</file>

<file path=ppt/slides/_rels/slide10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 Id="rId9" Type="http://schemas.openxmlformats.org/officeDocument/2006/relationships/image" Target="../media/image86.png"/></Relationships>
</file>

<file path=ppt/slides/_rels/slide10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0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0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0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 Id="rId9" Type="http://schemas.openxmlformats.org/officeDocument/2006/relationships/image" Target="../media/image10.png"/></Relationships>
</file>

<file path=ppt/slides/_rels/slide10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0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6.png"/></Relationships>
</file>

<file path=ppt/slides/_rels/slide1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28.png"/><Relationship Id="rId12"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32.png"/><Relationship Id="rId10" Type="http://schemas.openxmlformats.org/officeDocument/2006/relationships/image" Target="../media/image23.png"/><Relationship Id="rId4" Type="http://schemas.openxmlformats.org/officeDocument/2006/relationships/image" Target="../media/image31.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33.png"/><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hyperlink" Target="http://www.zit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9.png"/><Relationship Id="rId5" Type="http://schemas.openxmlformats.org/officeDocument/2006/relationships/image" Target="../media/image22.png"/><Relationship Id="rId10"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image" Target="../media/image3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1.png"/><Relationship Id="rId9" Type="http://schemas.openxmlformats.org/officeDocument/2006/relationships/image" Target="../media/image42.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7.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9.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37.png"/><Relationship Id="rId9" Type="http://schemas.openxmlformats.org/officeDocument/2006/relationships/image" Target="../media/image38.png"/></Relationships>
</file>

<file path=ppt/slides/_rels/slide5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7.png"/><Relationship Id="rId7" Type="http://schemas.openxmlformats.org/officeDocument/2006/relationships/image" Target="../media/image28.png"/><Relationship Id="rId12"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5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5.png"/></Relationships>
</file>

<file path=ppt/slides/_rels/slide5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5.png"/></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6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5.png"/></Relationships>
</file>

<file path=ppt/slides/_rels/slide6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6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12"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48.pn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50.png"/></Relationships>
</file>

<file path=ppt/slides/_rels/slide7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12"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7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23.png"/><Relationship Id="rId2" Type="http://schemas.openxmlformats.org/officeDocument/2006/relationships/image" Target="../media/image45.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10.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46.png"/><Relationship Id="rId9" Type="http://schemas.openxmlformats.org/officeDocument/2006/relationships/image" Target="../media/image58.png"/><Relationship Id="rId14" Type="http://schemas.openxmlformats.org/officeDocument/2006/relationships/image" Target="../media/image63.png"/></Relationships>
</file>

<file path=ppt/slides/_rels/slide7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10.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46.png"/><Relationship Id="rId9" Type="http://schemas.openxmlformats.org/officeDocument/2006/relationships/image" Target="../media/image58.png"/><Relationship Id="rId14" Type="http://schemas.openxmlformats.org/officeDocument/2006/relationships/image" Target="../media/image63.png"/></Relationships>
</file>

<file path=ppt/slides/_rels/slide7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23.png"/><Relationship Id="rId2" Type="http://schemas.openxmlformats.org/officeDocument/2006/relationships/image" Target="../media/image45.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10.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46.png"/><Relationship Id="rId9" Type="http://schemas.openxmlformats.org/officeDocument/2006/relationships/image" Target="../media/image58.png"/><Relationship Id="rId14" Type="http://schemas.openxmlformats.org/officeDocument/2006/relationships/image" Target="../media/image63.png"/></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27.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7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3.png"/><Relationship Id="rId5" Type="http://schemas.openxmlformats.org/officeDocument/2006/relationships/image" Target="../media/image69.png"/><Relationship Id="rId10" Type="http://schemas.openxmlformats.org/officeDocument/2006/relationships/image" Target="../media/image62.png"/><Relationship Id="rId4" Type="http://schemas.openxmlformats.org/officeDocument/2006/relationships/image" Target="../media/image46.png"/><Relationship Id="rId9" Type="http://schemas.openxmlformats.org/officeDocument/2006/relationships/image" Target="../media/image61.png"/><Relationship Id="rId14" Type="http://schemas.openxmlformats.org/officeDocument/2006/relationships/image" Target="../media/image23.png"/></Relationships>
</file>

<file path=ppt/slides/_rels/slide8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7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3.png"/><Relationship Id="rId5" Type="http://schemas.openxmlformats.org/officeDocument/2006/relationships/image" Target="../media/image69.png"/><Relationship Id="rId10" Type="http://schemas.openxmlformats.org/officeDocument/2006/relationships/image" Target="../media/image62.png"/><Relationship Id="rId4" Type="http://schemas.openxmlformats.org/officeDocument/2006/relationships/image" Target="../media/image46.png"/><Relationship Id="rId9" Type="http://schemas.openxmlformats.org/officeDocument/2006/relationships/image" Target="../media/image61.png"/><Relationship Id="rId14" Type="http://schemas.openxmlformats.org/officeDocument/2006/relationships/image" Target="../media/image23.png"/></Relationships>
</file>

<file path=ppt/slides/_rels/slide8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7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3.png"/><Relationship Id="rId5" Type="http://schemas.openxmlformats.org/officeDocument/2006/relationships/image" Target="../media/image69.png"/><Relationship Id="rId10" Type="http://schemas.openxmlformats.org/officeDocument/2006/relationships/image" Target="../media/image62.png"/><Relationship Id="rId4" Type="http://schemas.openxmlformats.org/officeDocument/2006/relationships/image" Target="../media/image46.png"/><Relationship Id="rId9" Type="http://schemas.openxmlformats.org/officeDocument/2006/relationships/image" Target="../media/image61.png"/><Relationship Id="rId14" Type="http://schemas.openxmlformats.org/officeDocument/2006/relationships/image" Target="../media/image23.png"/></Relationships>
</file>

<file path=ppt/slides/_rels/slide84.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23.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9.png"/><Relationship Id="rId4" Type="http://schemas.openxmlformats.org/officeDocument/2006/relationships/image" Target="../media/image72.png"/></Relationships>
</file>

<file path=ppt/slides/_rels/slide85.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4.png"/><Relationship Id="rId11" Type="http://schemas.openxmlformats.org/officeDocument/2006/relationships/image" Target="../media/image22.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46.png"/><Relationship Id="rId9" Type="http://schemas.openxmlformats.org/officeDocument/2006/relationships/image" Target="../media/image77.png"/></Relationships>
</file>

<file path=ppt/slides/_rels/slide8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4.png"/><Relationship Id="rId11" Type="http://schemas.openxmlformats.org/officeDocument/2006/relationships/image" Target="../media/image22.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46.png"/><Relationship Id="rId9" Type="http://schemas.openxmlformats.org/officeDocument/2006/relationships/image" Target="../media/image77.png"/></Relationships>
</file>

<file path=ppt/slides/_rels/slide87.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3" Type="http://schemas.openxmlformats.org/officeDocument/2006/relationships/image" Target="../media/image33.png"/><Relationship Id="rId7" Type="http://schemas.openxmlformats.org/officeDocument/2006/relationships/image" Target="../media/image73.png"/><Relationship Id="rId12" Type="http://schemas.openxmlformats.org/officeDocument/2006/relationships/image" Target="../media/image61.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78.png"/><Relationship Id="rId5" Type="http://schemas.openxmlformats.org/officeDocument/2006/relationships/image" Target="../media/image75.png"/><Relationship Id="rId10" Type="http://schemas.openxmlformats.org/officeDocument/2006/relationships/image" Target="../media/image77.png"/><Relationship Id="rId4" Type="http://schemas.openxmlformats.org/officeDocument/2006/relationships/image" Target="../media/image46.png"/><Relationship Id="rId9" Type="http://schemas.openxmlformats.org/officeDocument/2006/relationships/image" Target="../media/image76.png"/><Relationship Id="rId14" Type="http://schemas.openxmlformats.org/officeDocument/2006/relationships/image" Target="../media/image62.png"/></Relationships>
</file>

<file path=ppt/slides/_rels/slide8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33.png"/><Relationship Id="rId7" Type="http://schemas.openxmlformats.org/officeDocument/2006/relationships/image" Target="../media/image6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46.png"/><Relationship Id="rId9" Type="http://schemas.openxmlformats.org/officeDocument/2006/relationships/image" Target="../media/image80.png"/></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74.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74.png"/><Relationship Id="rId4" Type="http://schemas.openxmlformats.org/officeDocument/2006/relationships/image" Target="../media/image46.png"/></Relationships>
</file>

<file path=ppt/slides/_rels/slide9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3.jpeg"/><Relationship Id="rId5" Type="http://schemas.openxmlformats.org/officeDocument/2006/relationships/image" Target="../media/image74.png"/><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74.png"/><Relationship Id="rId4" Type="http://schemas.openxmlformats.org/officeDocument/2006/relationships/image" Target="../media/image46.png"/></Relationships>
</file>

<file path=ppt/slides/_rels/slide95.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74.png"/><Relationship Id="rId4" Type="http://schemas.openxmlformats.org/officeDocument/2006/relationships/image" Target="../media/image46.png"/></Relationships>
</file>

<file path=ppt/slides/_rels/slide9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s>
</file>

<file path=ppt/slides/_rels/slide97.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74.png"/><Relationship Id="rId4" Type="http://schemas.openxmlformats.org/officeDocument/2006/relationships/image" Target="../media/image46.png"/></Relationships>
</file>

<file path=ppt/slides/_rels/slide9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74.png"/><Relationship Id="rId4" Type="http://schemas.openxmlformats.org/officeDocument/2006/relationships/image" Target="../media/image46.png"/></Relationships>
</file>

<file path=ppt/slides/_rels/slide99.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85.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GageIn Mobile/iPhone Beta</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March 2013</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83" y="721936"/>
            <a:ext cx="2792386" cy="861204"/>
          </a:xfrm>
          <a:prstGeom prst="rect">
            <a:avLst/>
          </a:prstGeom>
        </p:spPr>
      </p:pic>
    </p:spTree>
    <p:extLst>
      <p:ext uri="{BB962C8B-B14F-4D97-AF65-F5344CB8AC3E}">
        <p14:creationId xmlns:p14="http://schemas.microsoft.com/office/powerpoint/2010/main" val="463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49717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67834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534577"/>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a:t>
            </a:r>
            <a:endParaRPr lang="en-US" sz="1400" dirty="0">
              <a:solidFill>
                <a:schemeClr val="tx1">
                  <a:lumMod val="65000"/>
                  <a:lumOff val="35000"/>
                </a:schemeClr>
              </a:solidFill>
            </a:endParaRPr>
          </a:p>
        </p:txBody>
      </p:sp>
      <p:sp>
        <p:nvSpPr>
          <p:cNvPr id="52" name="TextBox 51"/>
          <p:cNvSpPr txBox="1"/>
          <p:nvPr/>
        </p:nvSpPr>
        <p:spPr>
          <a:xfrm>
            <a:off x="2861953" y="29287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Gold</a:t>
            </a:r>
            <a:endParaRPr lang="en-US" sz="1400" dirty="0">
              <a:solidFill>
                <a:schemeClr val="tx1">
                  <a:lumMod val="65000"/>
                  <a:lumOff val="35000"/>
                </a:schemeClr>
              </a:solidFill>
            </a:endParaRPr>
          </a:p>
        </p:txBody>
      </p:sp>
      <p:cxnSp>
        <p:nvCxnSpPr>
          <p:cNvPr id="59" name="Straight Connector 58"/>
          <p:cNvCxnSpPr/>
          <p:nvPr/>
        </p:nvCxnSpPr>
        <p:spPr>
          <a:xfrm>
            <a:off x="2790701" y="327925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33195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Edward-gold@gmail.com</a:t>
            </a:r>
            <a:endParaRPr lang="en-US" sz="1400" dirty="0">
              <a:solidFill>
                <a:schemeClr val="tx1">
                  <a:lumMod val="65000"/>
                  <a:lumOff val="35000"/>
                </a:schemeClr>
              </a:solidFill>
            </a:endParaRPr>
          </a:p>
        </p:txBody>
      </p:sp>
      <p:sp>
        <p:nvSpPr>
          <p:cNvPr id="61" name="TextBox 60"/>
          <p:cNvSpPr txBox="1"/>
          <p:nvPr/>
        </p:nvSpPr>
        <p:spPr>
          <a:xfrm>
            <a:off x="2861953" y="372740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8867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2" name="Oval 1"/>
          <p:cNvSpPr/>
          <p:nvPr/>
        </p:nvSpPr>
        <p:spPr>
          <a:xfrm>
            <a:off x="2861954" y="1923803"/>
            <a:ext cx="213756" cy="201880"/>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 name="TextBox 2"/>
          <p:cNvSpPr txBox="1"/>
          <p:nvPr/>
        </p:nvSpPr>
        <p:spPr>
          <a:xfrm>
            <a:off x="3063836" y="1900053"/>
            <a:ext cx="1460665" cy="276999"/>
          </a:xfrm>
          <a:prstGeom prst="rect">
            <a:avLst/>
          </a:prstGeom>
          <a:noFill/>
        </p:spPr>
        <p:txBody>
          <a:bodyPr wrap="square" rtlCol="0">
            <a:spAutoFit/>
          </a:bodyPr>
          <a:lstStyle/>
          <a:p>
            <a:r>
              <a:rPr lang="en-US" sz="1200" b="1" dirty="0" smtClean="0">
                <a:solidFill>
                  <a:schemeClr val="tx1">
                    <a:lumMod val="50000"/>
                    <a:lumOff val="50000"/>
                  </a:schemeClr>
                </a:solidFill>
              </a:rPr>
              <a:t>Success!</a:t>
            </a:r>
            <a:endParaRPr lang="en-US" sz="1200" b="1" dirty="0">
              <a:solidFill>
                <a:schemeClr val="tx1">
                  <a:lumMod val="50000"/>
                  <a:lumOff val="50000"/>
                </a:schemeClr>
              </a:solidFill>
            </a:endParaRPr>
          </a:p>
        </p:txBody>
      </p:sp>
      <p:sp>
        <p:nvSpPr>
          <p:cNvPr id="19" name="TextBox 18"/>
          <p:cNvSpPr txBox="1"/>
          <p:nvPr/>
        </p:nvSpPr>
        <p:spPr>
          <a:xfrm>
            <a:off x="2766961" y="2149436"/>
            <a:ext cx="3526961" cy="276999"/>
          </a:xfrm>
          <a:prstGeom prst="rect">
            <a:avLst/>
          </a:prstGeom>
          <a:noFill/>
        </p:spPr>
        <p:txBody>
          <a:bodyPr wrap="square" rtlCol="0">
            <a:spAutoFit/>
          </a:bodyPr>
          <a:lstStyle/>
          <a:p>
            <a:r>
              <a:rPr lang="en-US" sz="1200" dirty="0" smtClean="0">
                <a:solidFill>
                  <a:schemeClr val="tx1">
                    <a:lumMod val="50000"/>
                    <a:lumOff val="50000"/>
                  </a:schemeClr>
                </a:solidFill>
              </a:rPr>
              <a:t>You are now connected to your LinkedIn accounts.</a:t>
            </a:r>
            <a:endParaRPr lang="en-US" sz="1200" dirty="0">
              <a:solidFill>
                <a:schemeClr val="tx1">
                  <a:lumMod val="50000"/>
                  <a:lumOff val="50000"/>
                </a:schemeClr>
              </a:solidFill>
            </a:endParaRPr>
          </a:p>
        </p:txBody>
      </p:sp>
      <p:sp>
        <p:nvSpPr>
          <p:cNvPr id="20" name="Rectangular Callout 19"/>
          <p:cNvSpPr/>
          <p:nvPr/>
        </p:nvSpPr>
        <p:spPr>
          <a:xfrm>
            <a:off x="1210618" y="4040971"/>
            <a:ext cx="1257116" cy="1145178"/>
          </a:xfrm>
          <a:prstGeom prst="wedgeRectCallout">
            <a:avLst>
              <a:gd name="adj1" fmla="val 60812"/>
              <a:gd name="adj2" fmla="val 178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Join Now button is hidden behind the keyboard; if tapped, go to next slide</a:t>
            </a:r>
            <a:endParaRPr lang="en-US" sz="1200" dirty="0"/>
          </a:p>
        </p:txBody>
      </p:sp>
    </p:spTree>
    <p:extLst>
      <p:ext uri="{BB962C8B-B14F-4D97-AF65-F5344CB8AC3E}">
        <p14:creationId xmlns:p14="http://schemas.microsoft.com/office/powerpoint/2010/main" val="42402948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a:t>
            </a:r>
            <a:r>
              <a:rPr lang="en-US" sz="1200" b="1" dirty="0">
                <a:solidFill>
                  <a:schemeClr val="tx1">
                    <a:lumMod val="65000"/>
                    <a:lumOff val="35000"/>
                  </a:schemeClr>
                </a:solidFill>
              </a:rPr>
              <a:t>has a new </a:t>
            </a:r>
            <a:r>
              <a:rPr lang="en-US" sz="1200" b="1" dirty="0" smtClean="0">
                <a:solidFill>
                  <a:schemeClr val="tx1">
                    <a:lumMod val="65000"/>
                    <a:lumOff val="35000"/>
                  </a:schemeClr>
                </a:solidFill>
              </a:rPr>
              <a:t>job title: CFO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3" name="Rounded Rectangle 22"/>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5" name="Straight Connector 34"/>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239725" y="21296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38" name="Straight Connector 37"/>
          <p:cNvCxnSpPr/>
          <p:nvPr/>
        </p:nvCxnSpPr>
        <p:spPr>
          <a:xfrm>
            <a:off x="2648197" y="24835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ular Callout 38"/>
          <p:cNvSpPr/>
          <p:nvPr/>
        </p:nvSpPr>
        <p:spPr>
          <a:xfrm>
            <a:off x="7033149" y="198069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0" name="TextBox 39"/>
          <p:cNvSpPr txBox="1"/>
          <p:nvPr/>
        </p:nvSpPr>
        <p:spPr>
          <a:xfrm>
            <a:off x="2630526" y="2062069"/>
            <a:ext cx="3893104" cy="438582"/>
          </a:xfrm>
          <a:prstGeom prst="rect">
            <a:avLst/>
          </a:prstGeom>
          <a:noFill/>
        </p:spPr>
        <p:txBody>
          <a:bodyPr wrap="square" rtlCol="0">
            <a:spAutoFit/>
          </a:bodyPr>
          <a:lstStyle/>
          <a:p>
            <a:r>
              <a:rPr lang="en-US" sz="1050" dirty="0" smtClean="0">
                <a:solidFill>
                  <a:schemeClr val="bg1">
                    <a:lumMod val="65000"/>
                  </a:schemeClr>
                </a:solidFill>
              </a:rPr>
              <a:t>Current 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5679040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 new </a:t>
            </a:r>
            <a:r>
              <a:rPr lang="en-US" sz="1200" b="1" dirty="0" smtClean="0">
                <a:solidFill>
                  <a:schemeClr val="tx1">
                    <a:lumMod val="65000"/>
                    <a:lumOff val="35000"/>
                  </a:schemeClr>
                </a:solidFill>
              </a:rPr>
              <a:t>location: San Francisco Bay Area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196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21" name="Rounded Rectangle 20"/>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ounded Rectangle 2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3" name="Straight Connector 32"/>
          <p:cNvCxnSpPr/>
          <p:nvPr/>
        </p:nvCxnSpPr>
        <p:spPr>
          <a:xfrm>
            <a:off x="2648197" y="378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9725" y="38634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35" name="Straight Connector 34"/>
          <p:cNvCxnSpPr/>
          <p:nvPr/>
        </p:nvCxnSpPr>
        <p:spPr>
          <a:xfrm>
            <a:off x="2648197" y="421731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ular Callout 35"/>
          <p:cNvSpPr/>
          <p:nvPr/>
        </p:nvSpPr>
        <p:spPr>
          <a:xfrm>
            <a:off x="7033149" y="371444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37" name="TextBox 36"/>
          <p:cNvSpPr txBox="1"/>
          <p:nvPr/>
        </p:nvSpPr>
        <p:spPr>
          <a:xfrm>
            <a:off x="2630526" y="3795819"/>
            <a:ext cx="3893104" cy="438582"/>
          </a:xfrm>
          <a:prstGeom prst="rect">
            <a:avLst/>
          </a:prstGeom>
          <a:noFill/>
        </p:spPr>
        <p:txBody>
          <a:bodyPr wrap="square" rtlCol="0">
            <a:spAutoFit/>
          </a:bodyPr>
          <a:lstStyle/>
          <a:p>
            <a:r>
              <a:rPr lang="en-US" sz="1050" dirty="0" smtClean="0">
                <a:solidFill>
                  <a:schemeClr val="bg1">
                    <a:lumMod val="65000"/>
                  </a:schemeClr>
                </a:solidFill>
              </a:rPr>
              <a:t>Current 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84246704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26979082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t>
            </a:r>
            <a:r>
              <a:rPr lang="en-US" sz="1200" b="1" dirty="0" smtClean="0">
                <a:solidFill>
                  <a:schemeClr val="tx1">
                    <a:lumMod val="65000"/>
                    <a:lumOff val="35000"/>
                  </a:schemeClr>
                </a:solidFill>
              </a:rPr>
              <a:t>an updated profile picture on LinkedIn</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ectangular Callout 23"/>
          <p:cNvSpPr/>
          <p:nvPr/>
        </p:nvSpPr>
        <p:spPr>
          <a:xfrm>
            <a:off x="495194" y="210194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new LinkedIn picture here</a:t>
            </a:r>
            <a:endParaRPr lang="en-US" sz="1200" dirty="0"/>
          </a:p>
        </p:txBody>
      </p:sp>
      <p:sp>
        <p:nvSpPr>
          <p:cNvPr id="26" name="Rounded Rectangle 25"/>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5" name="Straight Connector 34"/>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4096987" y="2291942"/>
            <a:ext cx="855023" cy="423516"/>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1678" y="2181163"/>
            <a:ext cx="5619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6239725" y="30321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42" name="Straight Connector 41"/>
          <p:cNvCxnSpPr/>
          <p:nvPr/>
        </p:nvCxnSpPr>
        <p:spPr>
          <a:xfrm>
            <a:off x="2648197" y="33860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ular Callout 42"/>
          <p:cNvSpPr/>
          <p:nvPr/>
        </p:nvSpPr>
        <p:spPr>
          <a:xfrm>
            <a:off x="7033149" y="288319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4" name="TextBox 43"/>
          <p:cNvSpPr txBox="1"/>
          <p:nvPr/>
        </p:nvSpPr>
        <p:spPr>
          <a:xfrm>
            <a:off x="2630526" y="2964569"/>
            <a:ext cx="3893104" cy="438582"/>
          </a:xfrm>
          <a:prstGeom prst="rect">
            <a:avLst/>
          </a:prstGeom>
          <a:noFill/>
        </p:spPr>
        <p:txBody>
          <a:bodyPr wrap="square" rtlCol="0">
            <a:spAutoFit/>
          </a:bodyPr>
          <a:lstStyle/>
          <a:p>
            <a:r>
              <a:rPr lang="en-US" sz="1050" dirty="0" smtClean="0">
                <a:solidFill>
                  <a:schemeClr val="bg1">
                    <a:lumMod val="65000"/>
                  </a:schemeClr>
                </a:solidFill>
              </a:rPr>
              <a:t>Current 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9636049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79405" y="1481742"/>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sp>
        <p:nvSpPr>
          <p:cNvPr id="4" name="TextBox 3"/>
          <p:cNvSpPr txBox="1"/>
          <p:nvPr/>
        </p:nvSpPr>
        <p:spPr>
          <a:xfrm>
            <a:off x="3835022" y="3632830"/>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4" name="Rectangle 33"/>
          <p:cNvSpPr/>
          <p:nvPr/>
        </p:nvSpPr>
        <p:spPr>
          <a:xfrm>
            <a:off x="2767508" y="2126731"/>
            <a:ext cx="3597665" cy="1317114"/>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Name		                   </a:t>
            </a:r>
            <a:r>
              <a:rPr lang="en-US" sz="1200" dirty="0" smtClean="0">
                <a:solidFill>
                  <a:schemeClr val="bg1">
                    <a:lumMod val="65000"/>
                  </a:schemeClr>
                </a:solidFill>
              </a:rPr>
              <a:t>Carolyn Kao</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Email		       </a:t>
            </a:r>
            <a:r>
              <a:rPr lang="en-US" sz="1200" dirty="0" smtClean="0">
                <a:solidFill>
                  <a:schemeClr val="bg1">
                    <a:lumMod val="65000"/>
                  </a:schemeClr>
                </a:solidFill>
              </a:rPr>
              <a:t>ckao@gagein.com</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Company              	     </a:t>
            </a:r>
            <a:r>
              <a:rPr lang="en-US" sz="1200" dirty="0" smtClean="0">
                <a:solidFill>
                  <a:schemeClr val="bg1">
                    <a:lumMod val="65000"/>
                  </a:schemeClr>
                </a:solidFill>
              </a:rPr>
              <a:t>Oracle Corporation</a:t>
            </a:r>
            <a:r>
              <a:rPr lang="en-US" sz="1200" dirty="0">
                <a:solidFill>
                  <a:schemeClr val="tx1">
                    <a:lumMod val="65000"/>
                    <a:lumOff val="35000"/>
                  </a:schemeClr>
                </a:solidFill>
              </a:rPr>
              <a:t> </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Job Title		    </a:t>
            </a:r>
            <a:r>
              <a:rPr lang="en-US" sz="1200" dirty="0" smtClean="0">
                <a:solidFill>
                  <a:schemeClr val="bg1">
                    <a:lumMod val="65000"/>
                  </a:schemeClr>
                </a:solidFill>
              </a:rPr>
              <a:t>Marketing Manager</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Time Zone 	             </a:t>
            </a:r>
            <a:r>
              <a:rPr lang="en-US" sz="1200" dirty="0" smtClean="0">
                <a:solidFill>
                  <a:schemeClr val="bg1">
                    <a:lumMod val="65000"/>
                  </a:schemeClr>
                </a:solidFill>
              </a:rPr>
              <a:t>(UTO-05:00) Eastern Time (US   </a:t>
            </a:r>
            <a:r>
              <a:rPr lang="en-US" sz="1200" dirty="0" smtClean="0">
                <a:solidFill>
                  <a:schemeClr val="tx1">
                    <a:lumMod val="65000"/>
                    <a:lumOff val="35000"/>
                  </a:schemeClr>
                </a:solidFill>
              </a:rPr>
              <a:t>&gt;</a:t>
            </a:r>
            <a:endParaRPr lang="en-US" sz="1200" dirty="0">
              <a:solidFill>
                <a:schemeClr val="tx1">
                  <a:lumMod val="65000"/>
                  <a:lumOff val="35000"/>
                </a:schemeClr>
              </a:solidFill>
            </a:endParaRPr>
          </a:p>
        </p:txBody>
      </p:sp>
      <p:cxnSp>
        <p:nvCxnSpPr>
          <p:cNvPr id="35" name="Straight Connector 34"/>
          <p:cNvCxnSpPr/>
          <p:nvPr/>
        </p:nvCxnSpPr>
        <p:spPr>
          <a:xfrm>
            <a:off x="2767508" y="290403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67508" y="237921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67508" y="265216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67508" y="317078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776354" y="3990117"/>
            <a:ext cx="1911927" cy="249381"/>
          </a:xfrm>
          <a:prstGeom prst="roundRect">
            <a:avLst/>
          </a:prstGeom>
          <a:gradFill>
            <a:gsLst>
              <a:gs pos="0">
                <a:schemeClr val="bg1">
                  <a:lumMod val="85000"/>
                </a:schemeClr>
              </a:gs>
              <a:gs pos="39999">
                <a:srgbClr val="85C2FF"/>
              </a:gs>
              <a:gs pos="70000">
                <a:srgbClr val="C4D6EB"/>
              </a:gs>
              <a:gs pos="100000">
                <a:srgbClr val="FFEBFA"/>
              </a:gs>
            </a:gsLst>
            <a:lin ang="5400000" scaled="0"/>
          </a:gra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Send Upgrade Link</a:t>
            </a:r>
            <a:endParaRPr lang="en-US" sz="1200" dirty="0">
              <a:solidFill>
                <a:schemeClr val="tx1">
                  <a:lumMod val="65000"/>
                  <a:lumOff val="35000"/>
                </a:schemeClr>
              </a:solidFill>
            </a:endParaRPr>
          </a:p>
        </p:txBody>
      </p:sp>
      <p:sp>
        <p:nvSpPr>
          <p:cNvPr id="48" name="Rectangular Callout 47"/>
          <p:cNvSpPr/>
          <p:nvPr/>
        </p:nvSpPr>
        <p:spPr>
          <a:xfrm>
            <a:off x="495194" y="3111694"/>
            <a:ext cx="1749186" cy="1405196"/>
          </a:xfrm>
          <a:prstGeom prst="wedgeRectCallout">
            <a:avLst>
              <a:gd name="adj1" fmla="val 134580"/>
              <a:gd name="adj2" fmla="val 2200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“Send Upgrade Link” button if the user has a Solo or Master  (</a:t>
            </a:r>
            <a:r>
              <a:rPr lang="en-US" sz="1200" dirty="0" err="1" smtClean="0"/>
              <a:t>GageIn</a:t>
            </a:r>
            <a:r>
              <a:rPr lang="en-US" sz="1200" dirty="0" smtClean="0"/>
              <a:t> only), Master (</a:t>
            </a:r>
            <a:r>
              <a:rPr lang="en-US" sz="1200" dirty="0" err="1" smtClean="0"/>
              <a:t>GageIn</a:t>
            </a:r>
            <a:r>
              <a:rPr lang="en-US" sz="1200" dirty="0" smtClean="0"/>
              <a:t> + </a:t>
            </a:r>
            <a:r>
              <a:rPr lang="en-US" sz="1200" dirty="0" err="1" smtClean="0"/>
              <a:t>Salesforce</a:t>
            </a:r>
            <a:r>
              <a:rPr lang="en-US" sz="1200" dirty="0" smtClean="0"/>
              <a:t>), or League (</a:t>
            </a:r>
            <a:r>
              <a:rPr lang="en-US" sz="1200" dirty="0" err="1" smtClean="0"/>
              <a:t>GageIn</a:t>
            </a:r>
            <a:r>
              <a:rPr lang="en-US" sz="1200" dirty="0" smtClean="0"/>
              <a:t> only) Plan</a:t>
            </a:r>
            <a:endParaRPr lang="en-US" sz="1200" dirty="0"/>
          </a:p>
        </p:txBody>
      </p:sp>
    </p:spTree>
    <p:extLst>
      <p:ext uri="{BB962C8B-B14F-4D97-AF65-F5344CB8AC3E}">
        <p14:creationId xmlns:p14="http://schemas.microsoft.com/office/powerpoint/2010/main" val="1658153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Name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Name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715030"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715030"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55995"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47064"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47064"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47064"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35924"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69"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65679" y="1733941"/>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Carolyn</a:t>
            </a:r>
            <a:endParaRPr lang="en-US" sz="1200" dirty="0">
              <a:solidFill>
                <a:schemeClr val="tx1">
                  <a:lumMod val="65000"/>
                  <a:lumOff val="35000"/>
                </a:schemeClr>
              </a:solidFill>
            </a:endParaRPr>
          </a:p>
        </p:txBody>
      </p:sp>
      <p:sp>
        <p:nvSpPr>
          <p:cNvPr id="24" name="Rounded Rectangle 23"/>
          <p:cNvSpPr/>
          <p:nvPr/>
        </p:nvSpPr>
        <p:spPr>
          <a:xfrm>
            <a:off x="3365680" y="288193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23" name="Rectangle 22"/>
          <p:cNvSpPr/>
          <p:nvPr/>
        </p:nvSpPr>
        <p:spPr>
          <a:xfrm>
            <a:off x="3270679" y="1496435"/>
            <a:ext cx="2483892" cy="2593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lumMod val="65000"/>
                  </a:schemeClr>
                </a:solidFill>
              </a:rPr>
              <a:t>First Name:</a:t>
            </a:r>
            <a:endParaRPr lang="en-US" sz="1000" dirty="0">
              <a:solidFill>
                <a:schemeClr val="bg1">
                  <a:lumMod val="65000"/>
                </a:schemeClr>
              </a:solidFill>
            </a:endParaRPr>
          </a:p>
        </p:txBody>
      </p:sp>
      <p:sp>
        <p:nvSpPr>
          <p:cNvPr id="26" name="Rectangle 25"/>
          <p:cNvSpPr/>
          <p:nvPr/>
        </p:nvSpPr>
        <p:spPr>
          <a:xfrm>
            <a:off x="3365679" y="2339583"/>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Kao</a:t>
            </a:r>
            <a:endParaRPr lang="en-US" sz="1200" dirty="0">
              <a:solidFill>
                <a:schemeClr val="tx1">
                  <a:lumMod val="65000"/>
                  <a:lumOff val="35000"/>
                </a:schemeClr>
              </a:solidFill>
            </a:endParaRPr>
          </a:p>
        </p:txBody>
      </p:sp>
      <p:sp>
        <p:nvSpPr>
          <p:cNvPr id="28" name="Rectangle 27"/>
          <p:cNvSpPr/>
          <p:nvPr/>
        </p:nvSpPr>
        <p:spPr>
          <a:xfrm>
            <a:off x="3270679" y="2102077"/>
            <a:ext cx="2483892" cy="2593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lumMod val="65000"/>
                  </a:schemeClr>
                </a:solidFill>
              </a:rPr>
              <a:t>Last Name:</a:t>
            </a:r>
            <a:endParaRPr lang="en-US" sz="1000" dirty="0">
              <a:solidFill>
                <a:schemeClr val="bg1">
                  <a:lumMod val="65000"/>
                </a:schemeClr>
              </a:solidFill>
            </a:endParaRPr>
          </a:p>
        </p:txBody>
      </p:sp>
    </p:spTree>
    <p:extLst>
      <p:ext uri="{BB962C8B-B14F-4D97-AF65-F5344CB8AC3E}">
        <p14:creationId xmlns:p14="http://schemas.microsoft.com/office/powerpoint/2010/main" val="359198787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Email</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Email</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715030"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20" name="Rounded Rectangle 19"/>
          <p:cNvSpPr/>
          <p:nvPr/>
        </p:nvSpPr>
        <p:spPr>
          <a:xfrm>
            <a:off x="2847064"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47064"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47064"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35924"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69"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65679" y="1733941"/>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ckao@gagein.com</a:t>
            </a:r>
            <a:endParaRPr lang="en-US" sz="1200" dirty="0">
              <a:solidFill>
                <a:schemeClr val="tx1">
                  <a:lumMod val="65000"/>
                  <a:lumOff val="35000"/>
                </a:schemeClr>
              </a:solidFill>
            </a:endParaRPr>
          </a:p>
        </p:txBody>
      </p:sp>
      <p:sp>
        <p:nvSpPr>
          <p:cNvPr id="24" name="Rounded Rectangle 23"/>
          <p:cNvSpPr/>
          <p:nvPr/>
        </p:nvSpPr>
        <p:spPr>
          <a:xfrm>
            <a:off x="3365680" y="233568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182862030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new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slide #110</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le 5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200" dirty="0" smtClean="0">
                <a:solidFill>
                  <a:schemeClr val="tx1">
                    <a:lumMod val="65000"/>
                    <a:lumOff val="35000"/>
                  </a:schemeClr>
                </a:solidFill>
              </a:rPr>
              <a:t>         </a:t>
            </a:r>
            <a:r>
              <a:rPr lang="en-US" sz="1200" b="1" dirty="0">
                <a:solidFill>
                  <a:schemeClr val="tx1">
                    <a:lumMod val="65000"/>
                    <a:lumOff val="35000"/>
                  </a:schemeClr>
                </a:solidFill>
              </a:rPr>
              <a:t>O</a:t>
            </a:r>
            <a:r>
              <a:rPr lang="en-US" sz="1200" b="1" dirty="0" smtClean="0">
                <a:solidFill>
                  <a:schemeClr val="tx1">
                    <a:lumMod val="65000"/>
                    <a:lumOff val="35000"/>
                  </a:schemeClr>
                </a:solidFill>
              </a:rPr>
              <a:t>racle Corporation</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www.oracle.com</a:t>
            </a:r>
          </a:p>
        </p:txBody>
      </p:sp>
      <p:pic>
        <p:nvPicPr>
          <p:cNvPr id="5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2079" y="1429282"/>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 name="Straight Connector 56"/>
          <p:cNvCxnSpPr/>
          <p:nvPr/>
        </p:nvCxnSpPr>
        <p:spPr>
          <a:xfrm>
            <a:off x="2662733" y="1804099"/>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20790" y="1448791"/>
            <a:ext cx="356259" cy="276999"/>
          </a:xfrm>
          <a:prstGeom prst="rect">
            <a:avLst/>
          </a:prstGeom>
          <a:noFill/>
        </p:spPr>
        <p:txBody>
          <a:bodyPr wrap="square" rtlCol="0">
            <a:spAutoFit/>
          </a:bodyPr>
          <a:lstStyle/>
          <a:p>
            <a:pPr algn="r"/>
            <a:r>
              <a:rPr lang="en-US" sz="1200" dirty="0" smtClean="0">
                <a:solidFill>
                  <a:schemeClr val="bg1">
                    <a:lumMod val="65000"/>
                  </a:schemeClr>
                </a:solidFill>
              </a:rPr>
              <a:t>√</a:t>
            </a:r>
            <a:endParaRPr lang="en-US" sz="1200" dirty="0">
              <a:solidFill>
                <a:schemeClr val="bg1">
                  <a:lumMod val="65000"/>
                </a:schemeClr>
              </a:solidFill>
            </a:endParaRPr>
          </a:p>
        </p:txBody>
      </p:sp>
      <p:sp>
        <p:nvSpPr>
          <p:cNvPr id="58" name="Rectangular Callout 57"/>
          <p:cNvSpPr/>
          <p:nvPr/>
        </p:nvSpPr>
        <p:spPr>
          <a:xfrm>
            <a:off x="6825825" y="1335808"/>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current company (if existing in </a:t>
            </a:r>
            <a:r>
              <a:rPr lang="en-US" sz="1200" dirty="0" err="1" smtClean="0"/>
              <a:t>GageIn</a:t>
            </a:r>
            <a:r>
              <a:rPr lang="en-US" sz="1200" dirty="0" smtClean="0"/>
              <a:t>)</a:t>
            </a:r>
            <a:endParaRPr lang="en-US" sz="1200" dirty="0"/>
          </a:p>
        </p:txBody>
      </p:sp>
    </p:spTree>
    <p:extLst>
      <p:ext uri="{BB962C8B-B14F-4D97-AF65-F5344CB8AC3E}">
        <p14:creationId xmlns:p14="http://schemas.microsoft.com/office/powerpoint/2010/main" val="234785759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new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slide #110</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le 5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200" b="1" dirty="0" smtClean="0">
                <a:solidFill>
                  <a:schemeClr val="tx1">
                    <a:lumMod val="65000"/>
                    <a:lumOff val="35000"/>
                  </a:schemeClr>
                </a:solidFill>
              </a:rPr>
              <a:t>Oracle Corporation</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endParaRPr lang="en-US" sz="1000" dirty="0" smtClean="0">
              <a:solidFill>
                <a:schemeClr val="bg1">
                  <a:lumMod val="65000"/>
                </a:schemeClr>
              </a:solidFill>
            </a:endParaRPr>
          </a:p>
        </p:txBody>
      </p:sp>
      <p:cxnSp>
        <p:nvCxnSpPr>
          <p:cNvPr id="57" name="Straight Connector 56"/>
          <p:cNvCxnSpPr/>
          <p:nvPr/>
        </p:nvCxnSpPr>
        <p:spPr>
          <a:xfrm>
            <a:off x="2662733" y="1637849"/>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20790" y="1365666"/>
            <a:ext cx="356259" cy="276999"/>
          </a:xfrm>
          <a:prstGeom prst="rect">
            <a:avLst/>
          </a:prstGeom>
          <a:noFill/>
        </p:spPr>
        <p:txBody>
          <a:bodyPr wrap="square" rtlCol="0">
            <a:spAutoFit/>
          </a:bodyPr>
          <a:lstStyle/>
          <a:p>
            <a:pPr algn="r"/>
            <a:r>
              <a:rPr lang="en-US" sz="1200" dirty="0" smtClean="0">
                <a:solidFill>
                  <a:schemeClr val="bg1">
                    <a:lumMod val="65000"/>
                  </a:schemeClr>
                </a:solidFill>
              </a:rPr>
              <a:t>√</a:t>
            </a:r>
            <a:endParaRPr lang="en-US" sz="1200" dirty="0">
              <a:solidFill>
                <a:schemeClr val="bg1">
                  <a:lumMod val="65000"/>
                </a:schemeClr>
              </a:solidFill>
            </a:endParaRPr>
          </a:p>
        </p:txBody>
      </p:sp>
      <p:sp>
        <p:nvSpPr>
          <p:cNvPr id="58" name="Rectangular Callout 57"/>
          <p:cNvSpPr/>
          <p:nvPr/>
        </p:nvSpPr>
        <p:spPr>
          <a:xfrm>
            <a:off x="6825825" y="1252683"/>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current company (if not existing in </a:t>
            </a:r>
            <a:r>
              <a:rPr lang="en-US" sz="1200" dirty="0" err="1" smtClean="0"/>
              <a:t>GageIn</a:t>
            </a:r>
            <a:r>
              <a:rPr lang="en-US" sz="1200" dirty="0" smtClean="0"/>
              <a:t>)</a:t>
            </a:r>
            <a:endParaRPr lang="en-US" sz="1200" dirty="0"/>
          </a:p>
        </p:txBody>
      </p:sp>
    </p:spTree>
    <p:extLst>
      <p:ext uri="{BB962C8B-B14F-4D97-AF65-F5344CB8AC3E}">
        <p14:creationId xmlns:p14="http://schemas.microsoft.com/office/powerpoint/2010/main" val="12667926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ular Callout 54"/>
          <p:cNvSpPr/>
          <p:nvPr/>
        </p:nvSpPr>
        <p:spPr>
          <a:xfrm>
            <a:off x="6825825" y="1953308"/>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“current company” does not exist</a:t>
            </a:r>
            <a:endParaRPr lang="en-US" sz="1200" dirty="0"/>
          </a:p>
        </p:txBody>
      </p:sp>
    </p:spTree>
    <p:extLst>
      <p:ext uri="{BB962C8B-B14F-4D97-AF65-F5344CB8AC3E}">
        <p14:creationId xmlns:p14="http://schemas.microsoft.com/office/powerpoint/2010/main" val="4234487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8" name="Rounded Rectangle 57"/>
          <p:cNvSpPr/>
          <p:nvPr/>
        </p:nvSpPr>
        <p:spPr>
          <a:xfrm>
            <a:off x="2713939" y="2358524"/>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59" name="Straight Connector 58"/>
          <p:cNvCxnSpPr/>
          <p:nvPr/>
        </p:nvCxnSpPr>
        <p:spPr>
          <a:xfrm>
            <a:off x="2713939" y="26106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30692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13939" y="284417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76549" y="2134129"/>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63" name="Rounded Rectangle 62"/>
          <p:cNvSpPr/>
          <p:nvPr/>
        </p:nvSpPr>
        <p:spPr>
          <a:xfrm>
            <a:off x="6127845" y="38317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64" name="Straight Connector 63"/>
          <p:cNvCxnSpPr/>
          <p:nvPr/>
        </p:nvCxnSpPr>
        <p:spPr>
          <a:xfrm>
            <a:off x="2713939" y="33147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35465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378142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0345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24814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450125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42945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71" name="Straight Connector 70"/>
          <p:cNvCxnSpPr/>
          <p:nvPr/>
        </p:nvCxnSpPr>
        <p:spPr>
          <a:xfrm>
            <a:off x="2713939" y="473611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127845" y="47642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5" name="Rectangular Callout 74"/>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agents are selected by default</a:t>
            </a:r>
            <a:endParaRPr lang="en-US" sz="1200" dirty="0"/>
          </a:p>
        </p:txBody>
      </p:sp>
      <p:sp>
        <p:nvSpPr>
          <p:cNvPr id="76" name="Rounded Rectangle 75"/>
          <p:cNvSpPr/>
          <p:nvPr/>
        </p:nvSpPr>
        <p:spPr>
          <a:xfrm>
            <a:off x="6127845" y="288921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13939" y="495940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6127845" y="311939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8" name="Rectangle 2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0" name="Rounded Rectangle 29"/>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32" name="Rectangular Callout 31"/>
          <p:cNvSpPr/>
          <p:nvPr/>
        </p:nvSpPr>
        <p:spPr>
          <a:xfrm>
            <a:off x="6701052" y="1492420"/>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33" name="Rectangular Callout 32"/>
          <p:cNvSpPr/>
          <p:nvPr/>
        </p:nvSpPr>
        <p:spPr>
          <a:xfrm>
            <a:off x="6701052" y="5459102"/>
            <a:ext cx="1555844" cy="655087"/>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a:t>
            </a:r>
            <a:r>
              <a:rPr lang="en-US" sz="1200" dirty="0"/>
              <a:t>N</a:t>
            </a:r>
            <a:r>
              <a:rPr lang="en-US" sz="1200" dirty="0" smtClean="0"/>
              <a:t>ext button if no agents are selected </a:t>
            </a:r>
            <a:endParaRPr lang="en-US" sz="1200" dirty="0"/>
          </a:p>
        </p:txBody>
      </p:sp>
    </p:spTree>
    <p:extLst>
      <p:ext uri="{BB962C8B-B14F-4D97-AF65-F5344CB8AC3E}">
        <p14:creationId xmlns:p14="http://schemas.microsoft.com/office/powerpoint/2010/main" val="31761594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811439" y="360301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cxnSp>
        <p:nvCxnSpPr>
          <p:cNvPr id="18" name="Straight Connector 17"/>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26" name="Rectangle 25"/>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a:p>
            <a:endParaRPr lang="en-US" sz="600" dirty="0">
              <a:solidFill>
                <a:schemeClr val="bg1">
                  <a:lumMod val="65000"/>
                </a:schemeClr>
              </a:solidFill>
            </a:endParaRPr>
          </a:p>
          <a:p>
            <a:r>
              <a:rPr lang="en-US" sz="1200" b="1" dirty="0" smtClean="0">
                <a:solidFill>
                  <a:schemeClr val="tx1">
                    <a:lumMod val="65000"/>
                    <a:lumOff val="35000"/>
                  </a:schemeClr>
                </a:solidFill>
              </a:rPr>
              <a:t>In</a:t>
            </a:r>
            <a:endParaRPr lang="en-US" sz="1200" b="1" dirty="0">
              <a:solidFill>
                <a:schemeClr val="tx1">
                  <a:lumMod val="65000"/>
                  <a:lumOff val="35000"/>
                </a:schemeClr>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ular Callout 39"/>
          <p:cNvSpPr/>
          <p:nvPr/>
        </p:nvSpPr>
        <p:spPr>
          <a:xfrm>
            <a:off x="1169675" y="1338888"/>
            <a:ext cx="1257116" cy="1071794"/>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save the company and go back to slide #104</a:t>
            </a:r>
            <a:endParaRPr lang="en-US" sz="1200" dirty="0"/>
          </a:p>
        </p:txBody>
      </p:sp>
      <p:sp>
        <p:nvSpPr>
          <p:cNvPr id="41" name="Rounded Rectangle 40"/>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47" name="Rounded Rectangle 46"/>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cxnSp>
        <p:nvCxnSpPr>
          <p:cNvPr id="21" name="Straight Connector 20"/>
          <p:cNvCxnSpPr/>
          <p:nvPr/>
        </p:nvCxnSpPr>
        <p:spPr>
          <a:xfrm>
            <a:off x="2662733" y="2881905"/>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47075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Job Title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Job Title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70"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Job Title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40577632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Time Zone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Time Zone</a:t>
            </a:r>
            <a:endParaRPr lang="en-US" sz="1400" b="1" dirty="0">
              <a:solidFill>
                <a:schemeClr val="bg1"/>
              </a:solidFill>
            </a:endParaRPr>
          </a:p>
        </p:txBody>
      </p:sp>
      <p:sp>
        <p:nvSpPr>
          <p:cNvPr id="2" name="Rectangle 1"/>
          <p:cNvSpPr/>
          <p:nvPr/>
        </p:nvSpPr>
        <p:spPr>
          <a:xfrm>
            <a:off x="2658583" y="1352550"/>
            <a:ext cx="3838575" cy="4686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2790701" y="1424190"/>
            <a:ext cx="3550722" cy="4198688"/>
          </a:xfrm>
          <a:prstGeom prst="roundRect">
            <a:avLst>
              <a:gd name="adj" fmla="val 1472"/>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2861953" y="1447941"/>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(UTC-12:00) International Date Line West	</a:t>
            </a:r>
            <a:endParaRPr lang="en-US" sz="1200" dirty="0">
              <a:solidFill>
                <a:schemeClr val="tx1">
                  <a:lumMod val="65000"/>
                  <a:lumOff val="35000"/>
                </a:schemeClr>
              </a:solidFill>
            </a:endParaRPr>
          </a:p>
        </p:txBody>
      </p:sp>
      <p:sp>
        <p:nvSpPr>
          <p:cNvPr id="56" name="TextBox 55"/>
          <p:cNvSpPr txBox="1"/>
          <p:nvPr/>
        </p:nvSpPr>
        <p:spPr>
          <a:xfrm>
            <a:off x="2861953" y="1732949"/>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(UTC-11:00) Coordinated Universal Time-11</a:t>
            </a:r>
            <a:endParaRPr lang="en-US" sz="1200" dirty="0">
              <a:solidFill>
                <a:schemeClr val="tx1">
                  <a:lumMod val="65000"/>
                  <a:lumOff val="35000"/>
                </a:schemeClr>
              </a:solidFill>
            </a:endParaRPr>
          </a:p>
        </p:txBody>
      </p:sp>
      <p:cxnSp>
        <p:nvCxnSpPr>
          <p:cNvPr id="59" name="Straight Connector 58"/>
          <p:cNvCxnSpPr/>
          <p:nvPr/>
        </p:nvCxnSpPr>
        <p:spPr>
          <a:xfrm>
            <a:off x="2790701" y="2000660"/>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033720"/>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(UTC-10:00) Hawaii</a:t>
            </a:r>
            <a:endParaRPr lang="en-US" sz="1200" dirty="0">
              <a:solidFill>
                <a:schemeClr val="tx1">
                  <a:lumMod val="65000"/>
                  <a:lumOff val="35000"/>
                </a:schemeClr>
              </a:solidFill>
            </a:endParaRPr>
          </a:p>
        </p:txBody>
      </p:sp>
      <p:sp>
        <p:nvSpPr>
          <p:cNvPr id="61" name="TextBox 60"/>
          <p:cNvSpPr txBox="1"/>
          <p:nvPr/>
        </p:nvSpPr>
        <p:spPr>
          <a:xfrm>
            <a:off x="2861953" y="2318728"/>
            <a:ext cx="3484256" cy="276999"/>
          </a:xfrm>
          <a:prstGeom prst="rect">
            <a:avLst/>
          </a:prstGeom>
          <a:noFill/>
        </p:spPr>
        <p:txBody>
          <a:bodyPr wrap="square" rtlCol="0">
            <a:spAutoFit/>
          </a:bodyPr>
          <a:lstStyle/>
          <a:p>
            <a:r>
              <a:rPr lang="en-US" sz="1200" dirty="0" smtClean="0">
                <a:solidFill>
                  <a:schemeClr val="tx1">
                    <a:lumMod val="65000"/>
                    <a:lumOff val="35000"/>
                  </a:schemeClr>
                </a:solidFill>
              </a:rPr>
              <a:t>(UTC-09:00) Alaska		</a:t>
            </a:r>
            <a:endParaRPr lang="en-US" sz="1200" dirty="0">
              <a:solidFill>
                <a:schemeClr val="tx1">
                  <a:lumMod val="65000"/>
                  <a:lumOff val="35000"/>
                </a:schemeClr>
              </a:solidFill>
            </a:endParaRPr>
          </a:p>
        </p:txBody>
      </p:sp>
      <p:cxnSp>
        <p:nvCxnSpPr>
          <p:cNvPr id="71" name="Straight Connector 70"/>
          <p:cNvCxnSpPr/>
          <p:nvPr/>
        </p:nvCxnSpPr>
        <p:spPr>
          <a:xfrm>
            <a:off x="2790701" y="17140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ounded Rectangle 2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cxnSp>
        <p:nvCxnSpPr>
          <p:cNvPr id="34" name="Straight Connector 33"/>
          <p:cNvCxnSpPr/>
          <p:nvPr/>
        </p:nvCxnSpPr>
        <p:spPr>
          <a:xfrm>
            <a:off x="2790701" y="228726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90701" y="2573867"/>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861953" y="2594353"/>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(UTC-08:00) Baja California</a:t>
            </a:r>
            <a:endParaRPr lang="en-US" sz="1200" dirty="0">
              <a:solidFill>
                <a:schemeClr val="tx1">
                  <a:lumMod val="65000"/>
                  <a:lumOff val="35000"/>
                </a:schemeClr>
              </a:solidFill>
            </a:endParaRPr>
          </a:p>
        </p:txBody>
      </p:sp>
      <p:sp>
        <p:nvSpPr>
          <p:cNvPr id="52" name="TextBox 51"/>
          <p:cNvSpPr txBox="1"/>
          <p:nvPr/>
        </p:nvSpPr>
        <p:spPr>
          <a:xfrm>
            <a:off x="2861953" y="2879361"/>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(UTC-08:00) Pacific Time (US &amp; Canada)</a:t>
            </a:r>
            <a:endParaRPr lang="en-US" sz="1200" dirty="0">
              <a:solidFill>
                <a:schemeClr val="tx1">
                  <a:lumMod val="65000"/>
                  <a:lumOff val="35000"/>
                </a:schemeClr>
              </a:solidFill>
            </a:endParaRPr>
          </a:p>
        </p:txBody>
      </p:sp>
      <p:cxnSp>
        <p:nvCxnSpPr>
          <p:cNvPr id="57" name="Straight Connector 56"/>
          <p:cNvCxnSpPr/>
          <p:nvPr/>
        </p:nvCxnSpPr>
        <p:spPr>
          <a:xfrm>
            <a:off x="2790701" y="314707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861953" y="3180132"/>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(UTC-07:00) Arizona</a:t>
            </a:r>
            <a:endParaRPr lang="en-US" sz="1200" dirty="0">
              <a:solidFill>
                <a:schemeClr val="tx1">
                  <a:lumMod val="65000"/>
                  <a:lumOff val="35000"/>
                </a:schemeClr>
              </a:solidFill>
            </a:endParaRPr>
          </a:p>
        </p:txBody>
      </p:sp>
      <p:sp>
        <p:nvSpPr>
          <p:cNvPr id="62" name="TextBox 61"/>
          <p:cNvSpPr txBox="1"/>
          <p:nvPr/>
        </p:nvSpPr>
        <p:spPr>
          <a:xfrm>
            <a:off x="2861953" y="3465140"/>
            <a:ext cx="3484256" cy="461665"/>
          </a:xfrm>
          <a:prstGeom prst="rect">
            <a:avLst/>
          </a:prstGeom>
          <a:noFill/>
        </p:spPr>
        <p:txBody>
          <a:bodyPr wrap="square" rtlCol="0">
            <a:spAutoFit/>
          </a:bodyPr>
          <a:lstStyle/>
          <a:p>
            <a:r>
              <a:rPr lang="en-US" sz="1200" dirty="0" smtClean="0">
                <a:solidFill>
                  <a:schemeClr val="tx1">
                    <a:lumMod val="65000"/>
                    <a:lumOff val="35000"/>
                  </a:schemeClr>
                </a:solidFill>
              </a:rPr>
              <a:t>(UTC-07:00) Chihuahua, La Paz, Mazatlan		</a:t>
            </a:r>
            <a:endParaRPr lang="en-US" sz="1200" dirty="0">
              <a:solidFill>
                <a:schemeClr val="tx1">
                  <a:lumMod val="65000"/>
                  <a:lumOff val="35000"/>
                </a:schemeClr>
              </a:solidFill>
            </a:endParaRPr>
          </a:p>
        </p:txBody>
      </p:sp>
      <p:cxnSp>
        <p:nvCxnSpPr>
          <p:cNvPr id="63" name="Straight Connector 62"/>
          <p:cNvCxnSpPr/>
          <p:nvPr/>
        </p:nvCxnSpPr>
        <p:spPr>
          <a:xfrm>
            <a:off x="2790701" y="2860474"/>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90701" y="3433675"/>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90701" y="3720279"/>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861953" y="3740765"/>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(UTC-07:00) Mountain Time (US &amp; Canada)</a:t>
            </a:r>
            <a:endParaRPr lang="en-US" sz="1200" dirty="0">
              <a:solidFill>
                <a:schemeClr val="tx1">
                  <a:lumMod val="65000"/>
                  <a:lumOff val="35000"/>
                </a:schemeClr>
              </a:solidFill>
            </a:endParaRPr>
          </a:p>
        </p:txBody>
      </p:sp>
      <p:sp>
        <p:nvSpPr>
          <p:cNvPr id="67" name="TextBox 66"/>
          <p:cNvSpPr txBox="1"/>
          <p:nvPr/>
        </p:nvSpPr>
        <p:spPr>
          <a:xfrm>
            <a:off x="2861953" y="4025773"/>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(UTC-06:00) Central America</a:t>
            </a:r>
            <a:endParaRPr lang="en-US" sz="1200" dirty="0">
              <a:solidFill>
                <a:schemeClr val="tx1">
                  <a:lumMod val="65000"/>
                  <a:lumOff val="35000"/>
                </a:schemeClr>
              </a:solidFill>
            </a:endParaRPr>
          </a:p>
        </p:txBody>
      </p:sp>
      <p:cxnSp>
        <p:nvCxnSpPr>
          <p:cNvPr id="68" name="Straight Connector 67"/>
          <p:cNvCxnSpPr/>
          <p:nvPr/>
        </p:nvCxnSpPr>
        <p:spPr>
          <a:xfrm>
            <a:off x="2790701" y="4293484"/>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861953" y="4326544"/>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(UTC-06:00) Central Time (US &amp; Canada)</a:t>
            </a:r>
            <a:endParaRPr lang="en-US" sz="1200" dirty="0">
              <a:solidFill>
                <a:schemeClr val="tx1">
                  <a:lumMod val="65000"/>
                  <a:lumOff val="35000"/>
                </a:schemeClr>
              </a:solidFill>
            </a:endParaRPr>
          </a:p>
        </p:txBody>
      </p:sp>
      <p:sp>
        <p:nvSpPr>
          <p:cNvPr id="70" name="TextBox 69"/>
          <p:cNvSpPr txBox="1"/>
          <p:nvPr/>
        </p:nvSpPr>
        <p:spPr>
          <a:xfrm>
            <a:off x="2861953" y="4611552"/>
            <a:ext cx="3484256" cy="461665"/>
          </a:xfrm>
          <a:prstGeom prst="rect">
            <a:avLst/>
          </a:prstGeom>
          <a:noFill/>
        </p:spPr>
        <p:txBody>
          <a:bodyPr wrap="square" rtlCol="0">
            <a:spAutoFit/>
          </a:bodyPr>
          <a:lstStyle/>
          <a:p>
            <a:r>
              <a:rPr lang="en-US" sz="1200" dirty="0" smtClean="0">
                <a:solidFill>
                  <a:schemeClr val="tx1">
                    <a:lumMod val="65000"/>
                    <a:lumOff val="35000"/>
                  </a:schemeClr>
                </a:solidFill>
              </a:rPr>
              <a:t>(UTC-06:00) Guadalajara, Mexico City, Monterrey		</a:t>
            </a:r>
            <a:endParaRPr lang="en-US" sz="1200" dirty="0">
              <a:solidFill>
                <a:schemeClr val="tx1">
                  <a:lumMod val="65000"/>
                  <a:lumOff val="35000"/>
                </a:schemeClr>
              </a:solidFill>
            </a:endParaRPr>
          </a:p>
        </p:txBody>
      </p:sp>
      <p:cxnSp>
        <p:nvCxnSpPr>
          <p:cNvPr id="72" name="Straight Connector 71"/>
          <p:cNvCxnSpPr/>
          <p:nvPr/>
        </p:nvCxnSpPr>
        <p:spPr>
          <a:xfrm>
            <a:off x="2790701" y="400688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790701" y="4580087"/>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790701" y="48666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861953" y="4887177"/>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(UTC-06:00) Saskatchewan</a:t>
            </a:r>
            <a:endParaRPr lang="en-US" sz="1200" dirty="0">
              <a:solidFill>
                <a:schemeClr val="tx1">
                  <a:lumMod val="65000"/>
                  <a:lumOff val="35000"/>
                </a:schemeClr>
              </a:solidFill>
            </a:endParaRPr>
          </a:p>
        </p:txBody>
      </p:sp>
      <p:sp>
        <p:nvSpPr>
          <p:cNvPr id="76" name="TextBox 75"/>
          <p:cNvSpPr txBox="1"/>
          <p:nvPr/>
        </p:nvSpPr>
        <p:spPr>
          <a:xfrm>
            <a:off x="2861953" y="5172185"/>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(UTC-05:00) Bogota, Lima, Quito</a:t>
            </a:r>
            <a:endParaRPr lang="en-US" sz="1200" dirty="0">
              <a:solidFill>
                <a:schemeClr val="tx1">
                  <a:lumMod val="65000"/>
                  <a:lumOff val="35000"/>
                </a:schemeClr>
              </a:solidFill>
            </a:endParaRPr>
          </a:p>
        </p:txBody>
      </p:sp>
      <p:cxnSp>
        <p:nvCxnSpPr>
          <p:cNvPr id="77" name="Straight Connector 76"/>
          <p:cNvCxnSpPr/>
          <p:nvPr/>
        </p:nvCxnSpPr>
        <p:spPr>
          <a:xfrm>
            <a:off x="2790701" y="543989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861953" y="5459295"/>
            <a:ext cx="3511551" cy="276999"/>
          </a:xfrm>
          <a:prstGeom prst="rect">
            <a:avLst/>
          </a:prstGeom>
          <a:noFill/>
        </p:spPr>
        <p:txBody>
          <a:bodyPr wrap="square" rtlCol="0">
            <a:spAutoFit/>
          </a:bodyPr>
          <a:lstStyle/>
          <a:p>
            <a:r>
              <a:rPr lang="en-US" sz="1200" dirty="0" smtClean="0">
                <a:solidFill>
                  <a:schemeClr val="tx1">
                    <a:lumMod val="65000"/>
                    <a:lumOff val="35000"/>
                  </a:schemeClr>
                </a:solidFill>
              </a:rPr>
              <a:t>(UTC-05:00) Eastern Time (US &amp; </a:t>
            </a:r>
            <a:r>
              <a:rPr lang="en-US" sz="1200" dirty="0">
                <a:solidFill>
                  <a:schemeClr val="tx1">
                    <a:lumMod val="65000"/>
                    <a:lumOff val="35000"/>
                  </a:schemeClr>
                </a:solidFill>
              </a:rPr>
              <a:t>Canada) </a:t>
            </a:r>
            <a:r>
              <a:rPr lang="en-US" sz="1200" dirty="0" smtClean="0">
                <a:solidFill>
                  <a:schemeClr val="tx1">
                    <a:lumMod val="65000"/>
                    <a:lumOff val="35000"/>
                  </a:schemeClr>
                </a:solidFill>
              </a:rPr>
              <a:t>                    √</a:t>
            </a:r>
            <a:endParaRPr lang="en-US" sz="1200" dirty="0">
              <a:solidFill>
                <a:schemeClr val="tx1">
                  <a:lumMod val="65000"/>
                  <a:lumOff val="35000"/>
                </a:schemeClr>
              </a:solidFill>
            </a:endParaRPr>
          </a:p>
        </p:txBody>
      </p:sp>
      <p:cxnSp>
        <p:nvCxnSpPr>
          <p:cNvPr id="79" name="Straight Connector 78"/>
          <p:cNvCxnSpPr/>
          <p:nvPr/>
        </p:nvCxnSpPr>
        <p:spPr>
          <a:xfrm>
            <a:off x="2790701" y="5153298"/>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Rectangle 3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TextBox 4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1" name="TextBox 5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81" name="Straight Connector 80"/>
          <p:cNvCxnSpPr/>
          <p:nvPr/>
        </p:nvCxnSpPr>
        <p:spPr>
          <a:xfrm>
            <a:off x="2790701" y="6040399"/>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31430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79405" y="1481742"/>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sp>
        <p:nvSpPr>
          <p:cNvPr id="4" name="TextBox 3"/>
          <p:cNvSpPr txBox="1"/>
          <p:nvPr/>
        </p:nvSpPr>
        <p:spPr>
          <a:xfrm>
            <a:off x="3835022" y="3632830"/>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4" name="Rectangle 33"/>
          <p:cNvSpPr/>
          <p:nvPr/>
        </p:nvSpPr>
        <p:spPr>
          <a:xfrm>
            <a:off x="2767508" y="2126731"/>
            <a:ext cx="3597665" cy="1317114"/>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Name		                   </a:t>
            </a:r>
            <a:r>
              <a:rPr lang="en-US" sz="1200" dirty="0" smtClean="0">
                <a:solidFill>
                  <a:schemeClr val="bg1">
                    <a:lumMod val="65000"/>
                  </a:schemeClr>
                </a:solidFill>
              </a:rPr>
              <a:t>Carolyn Kao</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Email		       </a:t>
            </a:r>
            <a:r>
              <a:rPr lang="en-US" sz="1200" dirty="0" smtClean="0">
                <a:solidFill>
                  <a:schemeClr val="bg1">
                    <a:lumMod val="65000"/>
                  </a:schemeClr>
                </a:solidFill>
              </a:rPr>
              <a:t>ckao@gagein.com</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Company              	     </a:t>
            </a:r>
            <a:r>
              <a:rPr lang="en-US" sz="1200" dirty="0" smtClean="0">
                <a:solidFill>
                  <a:schemeClr val="bg1">
                    <a:lumMod val="65000"/>
                  </a:schemeClr>
                </a:solidFill>
              </a:rPr>
              <a:t>Oracle Corporation</a:t>
            </a:r>
            <a:r>
              <a:rPr lang="en-US" sz="1200" dirty="0">
                <a:solidFill>
                  <a:schemeClr val="tx1">
                    <a:lumMod val="65000"/>
                    <a:lumOff val="35000"/>
                  </a:schemeClr>
                </a:solidFill>
              </a:rPr>
              <a:t> </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Job Title		    </a:t>
            </a:r>
            <a:r>
              <a:rPr lang="en-US" sz="1200" dirty="0" smtClean="0">
                <a:solidFill>
                  <a:schemeClr val="bg1">
                    <a:lumMod val="65000"/>
                  </a:schemeClr>
                </a:solidFill>
              </a:rPr>
              <a:t>Marketing Manager</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Time Zone 	              </a:t>
            </a:r>
            <a:r>
              <a:rPr lang="en-US" sz="1200" dirty="0" smtClean="0">
                <a:solidFill>
                  <a:schemeClr val="bg1">
                    <a:lumMod val="65000"/>
                  </a:schemeClr>
                </a:solidFill>
              </a:rPr>
              <a:t>UTO-05:00) Eastern Time (US   </a:t>
            </a:r>
            <a:r>
              <a:rPr lang="en-US" sz="1200" dirty="0" smtClean="0">
                <a:solidFill>
                  <a:schemeClr val="tx1">
                    <a:lumMod val="65000"/>
                    <a:lumOff val="35000"/>
                  </a:schemeClr>
                </a:solidFill>
              </a:rPr>
              <a:t>&gt;</a:t>
            </a:r>
            <a:endParaRPr lang="en-US" sz="1200" dirty="0">
              <a:solidFill>
                <a:schemeClr val="tx1">
                  <a:lumMod val="65000"/>
                  <a:lumOff val="35000"/>
                </a:schemeClr>
              </a:solidFill>
            </a:endParaRPr>
          </a:p>
        </p:txBody>
      </p:sp>
      <p:cxnSp>
        <p:nvCxnSpPr>
          <p:cNvPr id="35" name="Straight Connector 34"/>
          <p:cNvCxnSpPr/>
          <p:nvPr/>
        </p:nvCxnSpPr>
        <p:spPr>
          <a:xfrm>
            <a:off x="2767508" y="290403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67508" y="237921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67508" y="265216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67508" y="317078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776354" y="3990117"/>
            <a:ext cx="1911927" cy="249381"/>
          </a:xfrm>
          <a:prstGeom prst="roundRect">
            <a:avLst/>
          </a:prstGeom>
          <a:gradFill>
            <a:gsLst>
              <a:gs pos="0">
                <a:schemeClr val="bg1">
                  <a:lumMod val="85000"/>
                </a:schemeClr>
              </a:gs>
              <a:gs pos="39999">
                <a:srgbClr val="85C2FF"/>
              </a:gs>
              <a:gs pos="70000">
                <a:srgbClr val="C4D6EB"/>
              </a:gs>
              <a:gs pos="100000">
                <a:srgbClr val="FFEBFA"/>
              </a:gs>
            </a:gsLst>
            <a:lin ang="5400000" scaled="0"/>
          </a:gra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Send Upgrade Link</a:t>
            </a:r>
            <a:endParaRPr lang="en-US" sz="1200" dirty="0">
              <a:solidFill>
                <a:schemeClr val="tx1">
                  <a:lumMod val="65000"/>
                  <a:lumOff val="35000"/>
                </a:schemeClr>
              </a:solidFill>
            </a:endParaRPr>
          </a:p>
        </p:txBody>
      </p:sp>
      <p:sp>
        <p:nvSpPr>
          <p:cNvPr id="3" name="Rectangle 2"/>
          <p:cNvSpPr/>
          <p:nvPr/>
        </p:nvSpPr>
        <p:spPr>
          <a:xfrm>
            <a:off x="2634018" y="777922"/>
            <a:ext cx="3875964" cy="5227093"/>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70746" y="2292824"/>
            <a:ext cx="3016155" cy="140571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An email was sent out successfully. To upgrade, click the link in it.</a:t>
            </a:r>
          </a:p>
          <a:p>
            <a:pPr algn="ctr"/>
            <a:endParaRPr lang="en-US" sz="1200" dirty="0">
              <a:solidFill>
                <a:schemeClr val="tx1">
                  <a:lumMod val="65000"/>
                  <a:lumOff val="35000"/>
                </a:schemeClr>
              </a:solidFill>
            </a:endParaRPr>
          </a:p>
          <a:p>
            <a:pPr algn="ctr"/>
            <a:endParaRPr lang="en-US" sz="1200" dirty="0">
              <a:solidFill>
                <a:schemeClr val="tx1">
                  <a:lumMod val="65000"/>
                  <a:lumOff val="35000"/>
                </a:schemeClr>
              </a:solidFill>
            </a:endParaRPr>
          </a:p>
        </p:txBody>
      </p:sp>
      <p:sp>
        <p:nvSpPr>
          <p:cNvPr id="8" name="Rounded Rectangle 7"/>
          <p:cNvSpPr/>
          <p:nvPr/>
        </p:nvSpPr>
        <p:spPr>
          <a:xfrm>
            <a:off x="3903260" y="3220872"/>
            <a:ext cx="1514901" cy="327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OK</a:t>
            </a:r>
            <a:endParaRPr lang="en-US" sz="1400" b="1" dirty="0"/>
          </a:p>
        </p:txBody>
      </p:sp>
    </p:spTree>
    <p:extLst>
      <p:ext uri="{BB962C8B-B14F-4D97-AF65-F5344CB8AC3E}">
        <p14:creationId xmlns:p14="http://schemas.microsoft.com/office/powerpoint/2010/main" val="164078593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Settings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79405" y="2108636"/>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ABOUT</a:t>
            </a:r>
            <a:endParaRPr lang="en-US" sz="1200" b="1" dirty="0">
              <a:solidFill>
                <a:schemeClr val="tx1">
                  <a:lumMod val="65000"/>
                  <a:lumOff val="35000"/>
                </a:schemeClr>
              </a:solidFill>
            </a:endParaRPr>
          </a:p>
        </p:txBody>
      </p:sp>
      <p:sp>
        <p:nvSpPr>
          <p:cNvPr id="23" name="Rounded Rectangle 22"/>
          <p:cNvSpPr/>
          <p:nvPr/>
        </p:nvSpPr>
        <p:spPr>
          <a:xfrm>
            <a:off x="2713939" y="2383466"/>
            <a:ext cx="3708807" cy="810013"/>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Version		                                   </a:t>
            </a:r>
            <a:r>
              <a:rPr lang="en-US" sz="1200" dirty="0" smtClean="0">
                <a:solidFill>
                  <a:schemeClr val="bg1">
                    <a:lumMod val="50000"/>
                  </a:schemeClr>
                </a:solidFill>
              </a:rPr>
              <a:t>1.1.1B</a:t>
            </a:r>
          </a:p>
          <a:p>
            <a:pPr>
              <a:spcBef>
                <a:spcPts val="600"/>
              </a:spcBef>
            </a:pPr>
            <a:r>
              <a:rPr lang="en-US" sz="1200" b="1" dirty="0" smtClean="0">
                <a:solidFill>
                  <a:schemeClr val="tx1"/>
                </a:solidFill>
              </a:rPr>
              <a:t>Privacy		</a:t>
            </a:r>
          </a:p>
          <a:p>
            <a:pPr>
              <a:spcBef>
                <a:spcPts val="600"/>
              </a:spcBef>
            </a:pPr>
            <a:r>
              <a:rPr lang="en-US" sz="1200" b="1" dirty="0" smtClean="0">
                <a:solidFill>
                  <a:schemeClr val="tx1"/>
                </a:solidFill>
              </a:rPr>
              <a:t>Terms	</a:t>
            </a:r>
            <a:endParaRPr lang="en-US" sz="1200" b="1" dirty="0">
              <a:solidFill>
                <a:schemeClr val="tx1"/>
              </a:solidFill>
            </a:endParaRPr>
          </a:p>
        </p:txBody>
      </p:sp>
      <p:cxnSp>
        <p:nvCxnSpPr>
          <p:cNvPr id="24" name="Straight Connector 23"/>
          <p:cNvCxnSpPr/>
          <p:nvPr/>
        </p:nvCxnSpPr>
        <p:spPr>
          <a:xfrm>
            <a:off x="2713939" y="266144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2917480"/>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21935" y="3432247"/>
            <a:ext cx="3700130" cy="308344"/>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Logout</a:t>
            </a:r>
            <a:endParaRPr lang="en-US" sz="1200" b="1" dirty="0">
              <a:solidFill>
                <a:schemeClr val="tx1">
                  <a:lumMod val="65000"/>
                  <a:lumOff val="35000"/>
                </a:schemeClr>
              </a:solidFill>
            </a:endParaRPr>
          </a:p>
        </p:txBody>
      </p: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Settings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2679405" y="1317897"/>
            <a:ext cx="3785190" cy="253916"/>
          </a:xfrm>
          <a:prstGeom prst="rect">
            <a:avLst/>
          </a:prstGeom>
          <a:noFill/>
        </p:spPr>
        <p:txBody>
          <a:bodyPr wrap="square" rtlCol="0">
            <a:spAutoFit/>
          </a:bodyPr>
          <a:lstStyle/>
          <a:p>
            <a:r>
              <a:rPr lang="en-US" sz="1050" b="1" dirty="0" smtClean="0">
                <a:solidFill>
                  <a:schemeClr val="tx1">
                    <a:lumMod val="65000"/>
                    <a:lumOff val="35000"/>
                  </a:schemeClr>
                </a:solidFill>
              </a:rPr>
              <a:t>NOTIFICATIONS</a:t>
            </a:r>
            <a:endParaRPr lang="en-US" sz="1050" b="1" dirty="0">
              <a:solidFill>
                <a:schemeClr val="tx1">
                  <a:lumMod val="65000"/>
                  <a:lumOff val="35000"/>
                </a:schemeClr>
              </a:solidFill>
            </a:endParaRPr>
          </a:p>
        </p:txBody>
      </p:sp>
      <p:sp>
        <p:nvSpPr>
          <p:cNvPr id="49" name="Rounded Rectangle 48"/>
          <p:cNvSpPr/>
          <p:nvPr/>
        </p:nvSpPr>
        <p:spPr>
          <a:xfrm>
            <a:off x="2713939" y="1592728"/>
            <a:ext cx="3708807" cy="534482"/>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&gt;</a:t>
            </a:r>
          </a:p>
          <a:p>
            <a:pPr>
              <a:spcBef>
                <a:spcPts val="600"/>
              </a:spcBef>
            </a:pPr>
            <a:r>
              <a:rPr lang="en-US" sz="1200" b="1" dirty="0" smtClean="0">
                <a:solidFill>
                  <a:schemeClr val="tx1"/>
                </a:solidFill>
              </a:rPr>
              <a:t>Company Happenings		                   &gt;</a:t>
            </a:r>
            <a:endParaRPr lang="en-US" sz="1200" b="1" dirty="0">
              <a:solidFill>
                <a:schemeClr val="tx1"/>
              </a:solidFill>
            </a:endParaRPr>
          </a:p>
        </p:txBody>
      </p:sp>
      <p:cxnSp>
        <p:nvCxnSpPr>
          <p:cNvPr id="50" name="Straight Connector 49"/>
          <p:cNvCxnSpPr/>
          <p:nvPr/>
        </p:nvCxnSpPr>
        <p:spPr>
          <a:xfrm>
            <a:off x="2713939" y="1870709"/>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500183" y="2467554"/>
            <a:ext cx="1749186" cy="464021"/>
          </a:xfrm>
          <a:prstGeom prst="wedgeRectCallout">
            <a:avLst>
              <a:gd name="adj1" fmla="val 77938"/>
              <a:gd name="adj2" fmla="val 1960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privacy policies document</a:t>
            </a:r>
            <a:endParaRPr lang="en-US" sz="1200" dirty="0"/>
          </a:p>
        </p:txBody>
      </p:sp>
      <p:sp>
        <p:nvSpPr>
          <p:cNvPr id="57" name="Rectangular Callout 56"/>
          <p:cNvSpPr/>
          <p:nvPr/>
        </p:nvSpPr>
        <p:spPr>
          <a:xfrm>
            <a:off x="6832745" y="2738023"/>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terms of use document</a:t>
            </a:r>
            <a:endParaRPr lang="en-US" sz="1200" dirty="0"/>
          </a:p>
        </p:txBody>
      </p:sp>
      <p:sp>
        <p:nvSpPr>
          <p:cNvPr id="58" name="Rectangular Callout 57"/>
          <p:cNvSpPr/>
          <p:nvPr/>
        </p:nvSpPr>
        <p:spPr>
          <a:xfrm>
            <a:off x="6832745" y="3402530"/>
            <a:ext cx="1749186" cy="245657"/>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log out</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8366134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148721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Job Changes</a:t>
            </a:r>
          </a:p>
          <a:p>
            <a:pPr>
              <a:spcBef>
                <a:spcPts val="1200"/>
              </a:spcBef>
            </a:pPr>
            <a:r>
              <a:rPr lang="en-US" sz="1200" b="1" dirty="0" smtClean="0">
                <a:solidFill>
                  <a:schemeClr val="tx1"/>
                </a:solidFill>
              </a:rPr>
              <a:t>Job Title Changes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Location Changes</a:t>
            </a:r>
          </a:p>
          <a:p>
            <a:pPr>
              <a:spcBef>
                <a:spcPts val="1200"/>
              </a:spcBef>
            </a:pPr>
            <a:r>
              <a:rPr lang="en-US" sz="1200" b="1" dirty="0" smtClean="0">
                <a:solidFill>
                  <a:schemeClr val="tx1"/>
                </a:solidFill>
              </a:rPr>
              <a:t>LinkedIn Profile Picture Changes</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272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078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sp>
        <p:nvSpPr>
          <p:cNvPr id="19" name="Rounded Rectangle 18"/>
          <p:cNvSpPr/>
          <p:nvPr/>
        </p:nvSpPr>
        <p:spPr>
          <a:xfrm>
            <a:off x="6127845" y="262051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914525"/>
            <a:ext cx="1749186" cy="796772"/>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t>
            </a:r>
            <a:r>
              <a:rPr lang="en-US" sz="1200" dirty="0"/>
              <a:t>3</a:t>
            </a:r>
            <a:r>
              <a:rPr lang="en-US" sz="1200" dirty="0" smtClean="0"/>
              <a:t> checked and 1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82362" cy="147326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Rectangular Callout 48"/>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TextBox 4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5" name="TextBox 4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46" name="Straight Connector 45"/>
          <p:cNvCxnSpPr/>
          <p:nvPr/>
        </p:nvCxnSpPr>
        <p:spPr>
          <a:xfrm>
            <a:off x="2713939" y="2858885"/>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27845" y="295012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Tree>
    <p:extLst>
      <p:ext uri="{BB962C8B-B14F-4D97-AF65-F5344CB8AC3E}">
        <p14:creationId xmlns:p14="http://schemas.microsoft.com/office/powerpoint/2010/main" val="938705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558727"/>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415498"/>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people change jobs, titles, or locations.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6733918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Happenings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701602"/>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577081"/>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companies have new headquarter addresses, quarterly revenue reports, fund raising, or people changes.</a:t>
            </a:r>
            <a:endParaRPr lang="en-US" sz="1050" dirty="0">
              <a:solidFill>
                <a:schemeClr val="bg1">
                  <a:lumMod val="65000"/>
                </a:schemeClr>
              </a:solidFill>
            </a:endParaRPr>
          </a:p>
        </p:txBody>
      </p:sp>
      <p:sp>
        <p:nvSpPr>
          <p:cNvPr id="17" name="Rectangular Callout 16"/>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19" name="Rectangular Callout 1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9618638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a:t>
            </a:r>
            <a:r>
              <a:rPr lang="en-US" sz="3200" b="1" dirty="0" err="1" smtClean="0">
                <a:latin typeface="Times New Roman" pitchFamily="18" charset="0"/>
                <a:cs typeface="Times New Roman" pitchFamily="18" charset="0"/>
              </a:rPr>
              <a:t>Happneings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246164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New headquarter addresses</a:t>
            </a:r>
          </a:p>
          <a:p>
            <a:pPr>
              <a:spcBef>
                <a:spcPts val="1200"/>
              </a:spcBef>
            </a:pPr>
            <a:r>
              <a:rPr lang="en-US" sz="1200" b="1" dirty="0" smtClean="0">
                <a:solidFill>
                  <a:schemeClr val="tx1"/>
                </a:solidFill>
              </a:rPr>
              <a:t>Quarterly revenue up/down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 raising</a:t>
            </a:r>
          </a:p>
          <a:p>
            <a:pPr>
              <a:spcBef>
                <a:spcPts val="1200"/>
              </a:spcBef>
            </a:pPr>
            <a:r>
              <a:rPr lang="en-US" sz="1200" b="1" dirty="0" smtClean="0">
                <a:solidFill>
                  <a:schemeClr val="tx1"/>
                </a:solidFill>
              </a:rPr>
              <a:t>Employee size up/down</a:t>
            </a:r>
          </a:p>
          <a:p>
            <a:pPr>
              <a:spcBef>
                <a:spcPts val="1200"/>
              </a:spcBef>
            </a:pPr>
            <a:r>
              <a:rPr lang="en-US" sz="1200" b="1" dirty="0" smtClean="0">
                <a:solidFill>
                  <a:schemeClr val="tx1"/>
                </a:solidFill>
              </a:rPr>
              <a:t>C-level on the move</a:t>
            </a:r>
          </a:p>
          <a:p>
            <a:pPr>
              <a:spcBef>
                <a:spcPts val="1200"/>
              </a:spcBef>
            </a:pPr>
            <a:r>
              <a:rPr lang="en-US" sz="1200" b="1" dirty="0" smtClean="0">
                <a:solidFill>
                  <a:schemeClr val="tx1"/>
                </a:solidFill>
              </a:rPr>
              <a:t>VP-level on the move</a:t>
            </a:r>
          </a:p>
          <a:p>
            <a:pPr>
              <a:spcBef>
                <a:spcPts val="1200"/>
              </a:spcBef>
            </a:pPr>
            <a:r>
              <a:rPr lang="en-US" sz="1200" b="1" dirty="0" smtClean="0">
                <a:solidFill>
                  <a:schemeClr val="tx1"/>
                </a:solidFill>
              </a:rPr>
              <a:t>Director-level on the move		</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059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8" name="Rounded Rectangle 17"/>
          <p:cNvSpPr/>
          <p:nvPr/>
        </p:nvSpPr>
        <p:spPr>
          <a:xfrm>
            <a:off x="6127845" y="22701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9" name="Rounded Rectangle 18"/>
          <p:cNvSpPr/>
          <p:nvPr/>
        </p:nvSpPr>
        <p:spPr>
          <a:xfrm>
            <a:off x="6127845" y="260368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548455"/>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103628" cy="244722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2713939" y="285201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1788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51876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38521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27845" y="29346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5" name="Rounded Rectangle 34"/>
          <p:cNvSpPr/>
          <p:nvPr/>
        </p:nvSpPr>
        <p:spPr>
          <a:xfrm>
            <a:off x="6127845" y="327980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7" name="Rounded Rectangle 36"/>
          <p:cNvSpPr/>
          <p:nvPr/>
        </p:nvSpPr>
        <p:spPr>
          <a:xfrm>
            <a:off x="6127845" y="361333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41" name="Rounded Rectangle 40"/>
          <p:cNvSpPr/>
          <p:nvPr/>
        </p:nvSpPr>
        <p:spPr>
          <a:xfrm>
            <a:off x="6127845" y="394670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212067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79" name="Rounded Rectangle 78"/>
          <p:cNvSpPr/>
          <p:nvPr/>
        </p:nvSpPr>
        <p:spPr>
          <a:xfrm>
            <a:off x="2713939" y="2729552"/>
            <a:ext cx="3708807" cy="3316406"/>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dirty="0" smtClean="0">
              <a:solidFill>
                <a:schemeClr val="tx1"/>
              </a:solidFill>
            </a:endParaRPr>
          </a:p>
          <a:p>
            <a:r>
              <a:rPr lang="en-US" sz="1200" dirty="0">
                <a:solidFill>
                  <a:schemeClr val="tx1"/>
                </a:solidFill>
              </a:rPr>
              <a:t>Awards &amp; Certifications</a:t>
            </a:r>
          </a:p>
          <a:p>
            <a:pPr>
              <a:spcBef>
                <a:spcPts val="1200"/>
              </a:spcBef>
            </a:pPr>
            <a:r>
              <a:rPr lang="en-US" sz="1200" dirty="0">
                <a:solidFill>
                  <a:schemeClr val="tx1"/>
                </a:solidFill>
              </a:rPr>
              <a:t>Business Challenges	                                            </a:t>
            </a:r>
            <a:endParaRPr lang="en-US" sz="1200" dirty="0">
              <a:solidFill>
                <a:schemeClr val="tx1">
                  <a:lumMod val="65000"/>
                  <a:lumOff val="35000"/>
                </a:schemeClr>
              </a:solidFill>
            </a:endParaRPr>
          </a:p>
          <a:p>
            <a:pPr>
              <a:spcBef>
                <a:spcPts val="1200"/>
              </a:spcBef>
            </a:pPr>
            <a:r>
              <a:rPr lang="en-US" sz="1200" dirty="0" smtClean="0">
                <a:solidFill>
                  <a:schemeClr val="tx1"/>
                </a:solidFill>
              </a:rPr>
              <a:t>Funding </a:t>
            </a:r>
            <a:r>
              <a:rPr lang="en-US" sz="1200" dirty="0">
                <a:solidFill>
                  <a:schemeClr val="tx1"/>
                </a:solidFill>
              </a:rPr>
              <a:t>Development		</a:t>
            </a:r>
          </a:p>
          <a:p>
            <a:pPr>
              <a:spcBef>
                <a:spcPts val="1200"/>
              </a:spcBef>
            </a:pPr>
            <a:r>
              <a:rPr lang="en-US" sz="1200" dirty="0">
                <a:solidFill>
                  <a:schemeClr val="tx1"/>
                </a:solidFill>
              </a:rPr>
              <a:t>Growth &amp; Expansion</a:t>
            </a:r>
          </a:p>
          <a:p>
            <a:pPr>
              <a:spcBef>
                <a:spcPts val="1200"/>
              </a:spcBef>
            </a:pPr>
            <a:r>
              <a:rPr lang="en-US" sz="1200" dirty="0">
                <a:solidFill>
                  <a:schemeClr val="tx1"/>
                </a:solidFill>
              </a:rPr>
              <a:t>Hiring &amp; Recruiting</a:t>
            </a:r>
          </a:p>
          <a:p>
            <a:pPr>
              <a:spcBef>
                <a:spcPts val="1200"/>
              </a:spcBef>
            </a:pPr>
            <a:r>
              <a:rPr lang="en-US" sz="1200" dirty="0">
                <a:solidFill>
                  <a:schemeClr val="tx1"/>
                </a:solidFill>
              </a:rPr>
              <a:t>Litigations</a:t>
            </a:r>
          </a:p>
          <a:p>
            <a:pPr>
              <a:spcBef>
                <a:spcPts val="1200"/>
              </a:spcBef>
            </a:pPr>
            <a:r>
              <a:rPr lang="en-US" sz="1200" dirty="0">
                <a:solidFill>
                  <a:schemeClr val="tx1"/>
                </a:solidFill>
              </a:rPr>
              <a:t>Mergers &amp; Acquisitions</a:t>
            </a:r>
          </a:p>
          <a:p>
            <a:pPr>
              <a:spcBef>
                <a:spcPts val="1200"/>
              </a:spcBef>
            </a:pPr>
            <a:r>
              <a:rPr lang="en-US" sz="1200" dirty="0" smtClean="0">
                <a:solidFill>
                  <a:schemeClr val="tx1"/>
                </a:solidFill>
              </a:rPr>
              <a:t>New Contracts</a:t>
            </a:r>
          </a:p>
          <a:p>
            <a:pPr>
              <a:spcBef>
                <a:spcPts val="1200"/>
              </a:spcBef>
            </a:pPr>
            <a:r>
              <a:rPr lang="en-US" sz="1200" dirty="0" smtClean="0">
                <a:solidFill>
                  <a:schemeClr val="tx1"/>
                </a:solidFill>
              </a:rPr>
              <a:t>New Offering</a:t>
            </a:r>
          </a:p>
          <a:p>
            <a:pPr>
              <a:spcBef>
                <a:spcPts val="1200"/>
              </a:spcBef>
            </a:pPr>
            <a:r>
              <a:rPr lang="en-US" sz="1200" dirty="0" smtClean="0">
                <a:solidFill>
                  <a:schemeClr val="tx1"/>
                </a:solidFill>
              </a:rPr>
              <a:t>		</a:t>
            </a:r>
            <a:endParaRPr lang="en-US" sz="1200" dirty="0">
              <a:solidFill>
                <a:schemeClr val="bg1">
                  <a:lumMod val="50000"/>
                </a:schemeClr>
              </a:solidFill>
            </a:endParaRPr>
          </a:p>
        </p:txBody>
      </p:sp>
      <p:cxnSp>
        <p:nvCxnSpPr>
          <p:cNvPr id="80" name="Straight Connector 79"/>
          <p:cNvCxnSpPr/>
          <p:nvPr/>
        </p:nvCxnSpPr>
        <p:spPr>
          <a:xfrm>
            <a:off x="2713939" y="31304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13939" y="379113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4703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2713939" y="1683847"/>
            <a:ext cx="3708807" cy="285850"/>
          </a:xfrm>
          <a:prstGeom prst="roundRect">
            <a:avLst>
              <a:gd name="adj" fmla="val 12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GageIn Agent Filter			</a:t>
            </a:r>
            <a:endParaRPr lang="en-US" sz="1200" dirty="0">
              <a:solidFill>
                <a:schemeClr val="bg1">
                  <a:lumMod val="50000"/>
                </a:schemeClr>
              </a:solidFill>
            </a:endParaRPr>
          </a:p>
        </p:txBody>
      </p:sp>
      <p:sp>
        <p:nvSpPr>
          <p:cNvPr id="93" name="Rounded Rectangle 92"/>
          <p:cNvSpPr/>
          <p:nvPr/>
        </p:nvSpPr>
        <p:spPr>
          <a:xfrm>
            <a:off x="6127845" y="288964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4" name="Rounded Rectangle 93"/>
          <p:cNvSpPr/>
          <p:nvPr/>
        </p:nvSpPr>
        <p:spPr>
          <a:xfrm>
            <a:off x="5759356" y="1733242"/>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5" name="Oval 94"/>
          <p:cNvSpPr/>
          <p:nvPr/>
        </p:nvSpPr>
        <p:spPr>
          <a:xfrm>
            <a:off x="6152537" y="1730786"/>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6127845" y="32298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7" name="Rounded Rectangle 96"/>
          <p:cNvSpPr/>
          <p:nvPr/>
        </p:nvSpPr>
        <p:spPr>
          <a:xfrm>
            <a:off x="6127845" y="355647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Rounded Rectangle 97"/>
          <p:cNvSpPr/>
          <p:nvPr/>
        </p:nvSpPr>
        <p:spPr>
          <a:xfrm>
            <a:off x="6127845" y="38937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0" name="TextBox 9"/>
          <p:cNvSpPr txBox="1"/>
          <p:nvPr/>
        </p:nvSpPr>
        <p:spPr>
          <a:xfrm>
            <a:off x="2634017" y="2483891"/>
            <a:ext cx="3875964" cy="253916"/>
          </a:xfrm>
          <a:prstGeom prst="rect">
            <a:avLst/>
          </a:prstGeom>
          <a:noFill/>
        </p:spPr>
        <p:txBody>
          <a:bodyPr wrap="square" rtlCol="0">
            <a:spAutoFit/>
          </a:bodyPr>
          <a:lstStyle/>
          <a:p>
            <a:pPr algn="ctr"/>
            <a:r>
              <a:rPr lang="en-US" sz="1050" b="1" dirty="0" smtClean="0"/>
              <a:t>Predefined Agents</a:t>
            </a:r>
            <a:endParaRPr lang="en-US" sz="1050" b="1" dirty="0"/>
          </a:p>
        </p:txBody>
      </p:sp>
      <p:sp>
        <p:nvSpPr>
          <p:cNvPr id="12" name="Rounded Rectangle 11"/>
          <p:cNvSpPr/>
          <p:nvPr/>
        </p:nvSpPr>
        <p:spPr>
          <a:xfrm>
            <a:off x="2715904" y="2142699"/>
            <a:ext cx="3712192" cy="245659"/>
          </a:xfrm>
          <a:prstGeom prst="round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 Agent</a:t>
            </a:r>
            <a:endParaRPr lang="en-US" sz="1200" b="1" dirty="0"/>
          </a:p>
        </p:txBody>
      </p:sp>
      <p:sp>
        <p:nvSpPr>
          <p:cNvPr id="109" name="Rounded Rectangle 108"/>
          <p:cNvSpPr/>
          <p:nvPr/>
        </p:nvSpPr>
        <p:spPr>
          <a:xfrm>
            <a:off x="6127845" y="421347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0" name="Rounded Rectangle 109"/>
          <p:cNvSpPr/>
          <p:nvPr/>
        </p:nvSpPr>
        <p:spPr>
          <a:xfrm>
            <a:off x="6127845" y="456736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1" name="Rounded Rectangle 110"/>
          <p:cNvSpPr/>
          <p:nvPr/>
        </p:nvSpPr>
        <p:spPr>
          <a:xfrm>
            <a:off x="6127845" y="48939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2" name="Rounded Rectangle 111"/>
          <p:cNvSpPr/>
          <p:nvPr/>
        </p:nvSpPr>
        <p:spPr>
          <a:xfrm>
            <a:off x="6127845" y="52311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113" name="Straight Connector 112"/>
          <p:cNvCxnSpPr/>
          <p:nvPr/>
        </p:nvCxnSpPr>
        <p:spPr>
          <a:xfrm>
            <a:off x="2713939" y="413232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713939" y="44598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13939" y="48010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13939" y="51286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13939" y="546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713939" y="579735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6127845" y="55587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5" name="TextBox 34"/>
          <p:cNvSpPr txBox="1"/>
          <p:nvPr/>
        </p:nvSpPr>
        <p:spPr>
          <a:xfrm>
            <a:off x="2624447" y="1341911"/>
            <a:ext cx="3871356" cy="276999"/>
          </a:xfrm>
          <a:prstGeom prst="rect">
            <a:avLst/>
          </a:prstGeom>
          <a:noFill/>
        </p:spPr>
        <p:txBody>
          <a:bodyPr wrap="square" rtlCol="0">
            <a:spAutoFit/>
          </a:bodyPr>
          <a:lstStyle/>
          <a:p>
            <a:r>
              <a:rPr lang="en-US" sz="1200" b="1" dirty="0" smtClean="0"/>
              <a:t>       </a:t>
            </a:r>
            <a:r>
              <a:rPr lang="en-US" sz="1200" dirty="0" smtClean="0">
                <a:solidFill>
                  <a:schemeClr val="bg1">
                    <a:lumMod val="65000"/>
                  </a:schemeClr>
                </a:solidFill>
              </a:rPr>
              <a:t>1.  </a:t>
            </a:r>
            <a:r>
              <a:rPr lang="en-US" sz="1200" dirty="0">
                <a:solidFill>
                  <a:schemeClr val="bg1">
                    <a:lumMod val="65000"/>
                  </a:schemeClr>
                </a:solidFill>
              </a:rPr>
              <a:t>Target Companies</a:t>
            </a:r>
            <a:r>
              <a:rPr lang="en-US" sz="1200" dirty="0" smtClean="0">
                <a:solidFill>
                  <a:schemeClr val="bg1">
                    <a:lumMod val="65000"/>
                  </a:schemeClr>
                </a:solidFill>
              </a:rPr>
              <a:t>                      </a:t>
            </a:r>
            <a:r>
              <a:rPr lang="en-US" sz="1200" b="1" dirty="0" smtClean="0"/>
              <a:t>2   Sales Triggers</a:t>
            </a:r>
            <a:endParaRPr lang="en-US" sz="1200" b="1" dirty="0"/>
          </a:p>
        </p:txBody>
      </p:sp>
      <p:cxnSp>
        <p:nvCxnSpPr>
          <p:cNvPr id="36" name="Straight Connector 35"/>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42" name="Rounded Rectangle 41"/>
          <p:cNvSpPr/>
          <p:nvPr/>
        </p:nvSpPr>
        <p:spPr>
          <a:xfrm>
            <a:off x="5870605" y="5832921"/>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39" name="Rounded Rectangle 38"/>
          <p:cNvSpPr/>
          <p:nvPr/>
        </p:nvSpPr>
        <p:spPr>
          <a:xfrm>
            <a:off x="2688609" y="1412479"/>
            <a:ext cx="3794078" cy="2531725"/>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45" name="Rectangle 44"/>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47" name="Rounded Rectangle 4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2" name="Rectangle 1"/>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Choose Sales Triggers</a:t>
            </a:r>
            <a:endParaRPr lang="en-US" sz="3200" b="1" dirty="0">
              <a:latin typeface="Times New Roman" pitchFamily="18" charset="0"/>
              <a:cs typeface="Times New Roman" pitchFamily="18" charset="0"/>
            </a:endParaRPr>
          </a:p>
        </p:txBody>
      </p:sp>
      <p:sp>
        <p:nvSpPr>
          <p:cNvPr id="46" name="Rectangular Callout 45"/>
          <p:cNvSpPr/>
          <p:nvPr/>
        </p:nvSpPr>
        <p:spPr>
          <a:xfrm>
            <a:off x="1210618" y="1592314"/>
            <a:ext cx="1257116" cy="5171090"/>
          </a:xfrm>
          <a:prstGeom prst="wedgeRectCallout">
            <a:avLst>
              <a:gd name="adj1" fmla="val 92295"/>
              <a:gd name="adj2" fmla="val -155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check if both name and keywords are entered and if the entered name is unique; if not, display one of the following messages on a popup with an OK button: “Please enter a name and a keyword search term for the agent.”; “</a:t>
            </a:r>
            <a:r>
              <a:rPr lang="en-US" sz="1200" dirty="0"/>
              <a:t>P</a:t>
            </a:r>
            <a:r>
              <a:rPr lang="en-US" sz="1200" dirty="0" smtClean="0"/>
              <a:t>lease enter a name for the agent.”; “Please enter a keyword search term for the agent.”; “The entered name is already used for another agent.”; otherwise, go to next slide</a:t>
            </a:r>
            <a:endParaRPr lang="en-US" sz="1200" dirty="0"/>
          </a:p>
        </p:txBody>
      </p:sp>
      <p:sp>
        <p:nvSpPr>
          <p:cNvPr id="48" name="Rectangular Callout 47"/>
          <p:cNvSpPr/>
          <p:nvPr/>
        </p:nvSpPr>
        <p:spPr>
          <a:xfrm>
            <a:off x="1210618" y="704305"/>
            <a:ext cx="1257116" cy="776706"/>
          </a:xfrm>
          <a:prstGeom prst="wedgeRectCallout">
            <a:avLst>
              <a:gd name="adj1" fmla="val 62646"/>
              <a:gd name="adj2" fmla="val 1600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cancel any input and go back to previous slide</a:t>
            </a:r>
            <a:endParaRPr lang="en-US" sz="1200" dirty="0"/>
          </a:p>
        </p:txBody>
      </p:sp>
      <p:sp>
        <p:nvSpPr>
          <p:cNvPr id="51" name="Rectangle 50"/>
          <p:cNvSpPr/>
          <p:nvPr/>
        </p:nvSpPr>
        <p:spPr>
          <a:xfrm>
            <a:off x="6589986" y="2218058"/>
            <a:ext cx="2554015"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 name="Right Arrow 2"/>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970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713939" y="2316606"/>
            <a:ext cx="3708807" cy="112723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h</a:t>
            </a:r>
            <a:r>
              <a:rPr lang="en-US" sz="1050" dirty="0" smtClean="0">
                <a:solidFill>
                  <a:schemeClr val="tx1"/>
                </a:solidFill>
              </a:rPr>
              <a:t>iring Plan</a:t>
            </a:r>
            <a:endParaRPr lang="en-US" sz="1050" dirty="0">
              <a:solidFill>
                <a:schemeClr val="tx1"/>
              </a:solidFill>
            </a:endParaRPr>
          </a:p>
          <a:p>
            <a:r>
              <a:rPr lang="en-US" sz="900" dirty="0">
                <a:solidFill>
                  <a:schemeClr val="bg1">
                    <a:lumMod val="50000"/>
                  </a:schemeClr>
                </a:solidFill>
              </a:rPr>
              <a:t>h</a:t>
            </a:r>
            <a:r>
              <a:rPr lang="en-US" sz="900" dirty="0" smtClean="0">
                <a:solidFill>
                  <a:schemeClr val="bg1">
                    <a:lumMod val="50000"/>
                  </a:schemeClr>
                </a:solidFill>
              </a:rPr>
              <a:t>iring plan</a:t>
            </a:r>
            <a:endParaRPr lang="en-US" sz="900" dirty="0">
              <a:solidFill>
                <a:schemeClr val="bg1">
                  <a:lumMod val="50000"/>
                </a:schemeClr>
              </a:solidFill>
            </a:endParaRPr>
          </a:p>
          <a:p>
            <a:pPr>
              <a:spcBef>
                <a:spcPts val="600"/>
              </a:spcBef>
            </a:pPr>
            <a:r>
              <a:rPr lang="en-US" sz="1050" dirty="0" smtClean="0">
                <a:solidFill>
                  <a:schemeClr val="tx1"/>
                </a:solidFill>
              </a:rPr>
              <a:t>Lay off, layoff</a:t>
            </a:r>
          </a:p>
          <a:p>
            <a:r>
              <a:rPr lang="en-US" sz="900" dirty="0" smtClean="0">
                <a:solidFill>
                  <a:schemeClr val="bg1">
                    <a:lumMod val="50000"/>
                  </a:schemeClr>
                </a:solidFill>
              </a:rPr>
              <a:t>lay off, layoff</a:t>
            </a:r>
          </a:p>
          <a:p>
            <a:pPr>
              <a:spcBef>
                <a:spcPts val="600"/>
              </a:spcBef>
            </a:pPr>
            <a:r>
              <a:rPr lang="en-US" sz="1050" dirty="0">
                <a:solidFill>
                  <a:schemeClr val="tx1"/>
                </a:solidFill>
              </a:rPr>
              <a:t>Cloud Computing</a:t>
            </a:r>
          </a:p>
          <a:p>
            <a:r>
              <a:rPr lang="en-US" sz="900" dirty="0">
                <a:solidFill>
                  <a:schemeClr val="bg1">
                    <a:lumMod val="50000"/>
                  </a:schemeClr>
                </a:solidFill>
              </a:rPr>
              <a:t>cloud computing, "big data", </a:t>
            </a:r>
            <a:r>
              <a:rPr lang="en-US" sz="900" dirty="0" err="1">
                <a:solidFill>
                  <a:schemeClr val="bg1">
                    <a:lumMod val="50000"/>
                  </a:schemeClr>
                </a:solidFill>
              </a:rPr>
              <a:t>SaaS</a:t>
            </a:r>
            <a:r>
              <a:rPr lang="en-US" sz="900" dirty="0">
                <a:solidFill>
                  <a:schemeClr val="bg1">
                    <a:lumMod val="50000"/>
                  </a:schemeClr>
                </a:solidFill>
              </a:rPr>
              <a:t>, </a:t>
            </a:r>
            <a:r>
              <a:rPr lang="en-US" sz="900" dirty="0" smtClean="0">
                <a:solidFill>
                  <a:schemeClr val="bg1">
                    <a:lumMod val="50000"/>
                  </a:schemeClr>
                </a:solidFill>
              </a:rPr>
              <a:t>"...</a:t>
            </a:r>
            <a:endParaRPr lang="en-US" sz="900" dirty="0">
              <a:solidFill>
                <a:schemeClr val="tx1"/>
              </a:solidFill>
            </a:endParaRPr>
          </a:p>
          <a:p>
            <a:r>
              <a:rPr lang="en-US" sz="1200" b="1" dirty="0" smtClean="0">
                <a:solidFill>
                  <a:schemeClr val="tx1"/>
                </a:solidFill>
              </a:rPr>
              <a:t>	</a:t>
            </a:r>
            <a:endParaRPr lang="en-US" sz="1200" dirty="0">
              <a:solidFill>
                <a:schemeClr val="bg1">
                  <a:lumMod val="50000"/>
                </a:schemeClr>
              </a:solidFill>
            </a:endParaRPr>
          </a:p>
        </p:txBody>
      </p:sp>
      <p:sp>
        <p:nvSpPr>
          <p:cNvPr id="37" name="TextBox 36"/>
          <p:cNvSpPr txBox="1"/>
          <p:nvPr/>
        </p:nvSpPr>
        <p:spPr>
          <a:xfrm>
            <a:off x="2676549" y="208919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38" name="Rounded Rectangle 37"/>
          <p:cNvSpPr/>
          <p:nvPr/>
        </p:nvSpPr>
        <p:spPr>
          <a:xfrm>
            <a:off x="6127845" y="243527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26851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13939" y="30651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27845" y="317154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2713939" y="3842901"/>
            <a:ext cx="3708807" cy="2142264"/>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p:txBody>
      </p:sp>
      <p:cxnSp>
        <p:nvCxnSpPr>
          <p:cNvPr id="52" name="Straight Connector 51"/>
          <p:cNvCxnSpPr/>
          <p:nvPr/>
        </p:nvCxnSpPr>
        <p:spPr>
          <a:xfrm>
            <a:off x="2713939" y="40949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13939" y="45535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432855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76549" y="3618504"/>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56" name="Rounded Rectangle 55"/>
          <p:cNvSpPr/>
          <p:nvPr/>
        </p:nvSpPr>
        <p:spPr>
          <a:xfrm>
            <a:off x="6127845" y="53161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7" name="Straight Connector 56"/>
          <p:cNvCxnSpPr/>
          <p:nvPr/>
        </p:nvCxnSpPr>
        <p:spPr>
          <a:xfrm>
            <a:off x="2713939" y="479908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0309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52658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55189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57325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57789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1" name="Rounded Rectangle 70"/>
          <p:cNvSpPr/>
          <p:nvPr/>
        </p:nvSpPr>
        <p:spPr>
          <a:xfrm>
            <a:off x="6127845" y="43735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2" name="Rounded Rectangle 71"/>
          <p:cNvSpPr/>
          <p:nvPr/>
        </p:nvSpPr>
        <p:spPr>
          <a:xfrm>
            <a:off x="6127845" y="460377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3" name="Rectangle 82"/>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85" name="Rounded Rectangle 84"/>
          <p:cNvSpPr/>
          <p:nvPr/>
        </p:nvSpPr>
        <p:spPr>
          <a:xfrm>
            <a:off x="6127845" y="279153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6" name="TextBox 85"/>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87" name="Rectangular Callout 86"/>
          <p:cNvSpPr/>
          <p:nvPr/>
        </p:nvSpPr>
        <p:spPr>
          <a:xfrm>
            <a:off x="6701052" y="2364828"/>
            <a:ext cx="1555844" cy="65305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For any just added agent, mark it as selected by default </a:t>
            </a:r>
            <a:endParaRPr lang="en-US" sz="1200" dirty="0"/>
          </a:p>
        </p:txBody>
      </p:sp>
    </p:spTree>
    <p:extLst>
      <p:ext uri="{BB962C8B-B14F-4D97-AF65-F5344CB8AC3E}">
        <p14:creationId xmlns:p14="http://schemas.microsoft.com/office/powerpoint/2010/main" val="3187425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2</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39" name="Rounded Rectangle 38"/>
          <p:cNvSpPr/>
          <p:nvPr/>
        </p:nvSpPr>
        <p:spPr>
          <a:xfrm>
            <a:off x="2713939" y="1783612"/>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43" name="Straight Connector 42"/>
          <p:cNvCxnSpPr/>
          <p:nvPr/>
        </p:nvCxnSpPr>
        <p:spPr>
          <a:xfrm>
            <a:off x="2713939" y="202505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48367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13939" y="226926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127845" y="348019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371712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324624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3" name="Straight Connector 52"/>
          <p:cNvCxnSpPr/>
          <p:nvPr/>
        </p:nvCxnSpPr>
        <p:spPr>
          <a:xfrm>
            <a:off x="2713939" y="296309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32055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13939" y="342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13939" y="367229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391778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1496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127845" y="41924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36503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2" name="TextBox 61"/>
          <p:cNvSpPr txBox="1"/>
          <p:nvPr/>
        </p:nvSpPr>
        <p:spPr>
          <a:xfrm>
            <a:off x="2624447" y="1341911"/>
            <a:ext cx="3871356" cy="276999"/>
          </a:xfrm>
          <a:prstGeom prst="rect">
            <a:avLst/>
          </a:prstGeom>
          <a:noFill/>
        </p:spPr>
        <p:txBody>
          <a:bodyPr wrap="square" rtlCol="0">
            <a:spAutoFit/>
          </a:bodyPr>
          <a:lstStyle/>
          <a:p>
            <a:r>
              <a:rPr lang="en-US" sz="1200" dirty="0" smtClean="0">
                <a:solidFill>
                  <a:schemeClr val="bg1">
                    <a:lumMod val="65000"/>
                  </a:schemeClr>
                </a:solidFill>
              </a:rPr>
              <a:t>             1. Sales Triggers                  </a:t>
            </a:r>
            <a:r>
              <a:rPr lang="en-US" sz="1200" b="1" dirty="0" smtClean="0"/>
              <a:t>2. Management Changes   </a:t>
            </a:r>
            <a:endParaRPr lang="en-US" sz="1200" b="1" dirty="0"/>
          </a:p>
        </p:txBody>
      </p:sp>
      <p:cxnSp>
        <p:nvCxnSpPr>
          <p:cNvPr id="63" name="Straight Connector 62"/>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272822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438355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6174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8620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5085633"/>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13939" y="533018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13939" y="556409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functional roles you are interested in.  </a:t>
            </a:r>
            <a:endParaRPr lang="en-US" sz="1200" dirty="0">
              <a:solidFill>
                <a:schemeClr val="tx1">
                  <a:lumMod val="65000"/>
                  <a:lumOff val="35000"/>
                </a:schemeClr>
              </a:solidFill>
            </a:endParaRPr>
          </a:p>
        </p:txBody>
      </p:sp>
      <p:sp>
        <p:nvSpPr>
          <p:cNvPr id="41" name="Rounded Rectangle 40"/>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ectangular Callout 41"/>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functional roles are selected by default</a:t>
            </a:r>
            <a:endParaRPr lang="en-US" sz="1200" dirty="0"/>
          </a:p>
        </p:txBody>
      </p:sp>
      <p:sp>
        <p:nvSpPr>
          <p:cNvPr id="34" name="Rectangular Callout 33"/>
          <p:cNvSpPr/>
          <p:nvPr/>
        </p:nvSpPr>
        <p:spPr>
          <a:xfrm>
            <a:off x="6701052" y="5349918"/>
            <a:ext cx="1555844" cy="791573"/>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Done button if no functional roles are selected </a:t>
            </a:r>
            <a:endParaRPr lang="en-US" sz="1200" dirty="0"/>
          </a:p>
        </p:txBody>
      </p:sp>
    </p:spTree>
    <p:extLst>
      <p:ext uri="{BB962C8B-B14F-4D97-AF65-F5344CB8AC3E}">
        <p14:creationId xmlns:p14="http://schemas.microsoft.com/office/powerpoint/2010/main" val="2364482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4" name="Rectangular Callout 3"/>
          <p:cNvSpPr/>
          <p:nvPr/>
        </p:nvSpPr>
        <p:spPr>
          <a:xfrm>
            <a:off x="6701052" y="1320326"/>
            <a:ext cx="1555844" cy="829665"/>
          </a:xfrm>
          <a:prstGeom prst="wedgeRectCallout">
            <a:avLst>
              <a:gd name="adj1" fmla="val -64847"/>
              <a:gd name="adj2" fmla="val -3133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levels (see slide #20)</a:t>
            </a:r>
            <a:endParaRPr lang="en-US" sz="1200" dirty="0"/>
          </a:p>
        </p:txBody>
      </p:sp>
      <p:sp>
        <p:nvSpPr>
          <p:cNvPr id="6" name="Right Brace 5"/>
          <p:cNvSpPr/>
          <p:nvPr/>
        </p:nvSpPr>
        <p:spPr>
          <a:xfrm>
            <a:off x="6600825" y="3114675"/>
            <a:ext cx="95250" cy="2571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6600825" y="3514725"/>
            <a:ext cx="95250" cy="35672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ular Callout 7"/>
          <p:cNvSpPr/>
          <p:nvPr/>
        </p:nvSpPr>
        <p:spPr>
          <a:xfrm>
            <a:off x="6833495" y="2779777"/>
            <a:ext cx="1257116" cy="213200"/>
          </a:xfrm>
          <a:prstGeom prst="wedgeRectCallout">
            <a:avLst>
              <a:gd name="adj1" fmla="val -84336"/>
              <a:gd name="adj2" fmla="val 286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One-line</a:t>
            </a:r>
            <a:endParaRPr lang="en-US" sz="1200" dirty="0"/>
          </a:p>
        </p:txBody>
      </p:sp>
      <p:sp>
        <p:nvSpPr>
          <p:cNvPr id="9" name="Rectangular Callout 8"/>
          <p:cNvSpPr/>
          <p:nvPr/>
        </p:nvSpPr>
        <p:spPr>
          <a:xfrm>
            <a:off x="6833495" y="3167480"/>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two-line</a:t>
            </a:r>
            <a:endParaRPr lang="en-US" sz="1200" dirty="0"/>
          </a:p>
        </p:txBody>
      </p:sp>
      <p:sp>
        <p:nvSpPr>
          <p:cNvPr id="10" name="Rectangular Callout 9"/>
          <p:cNvSpPr/>
          <p:nvPr/>
        </p:nvSpPr>
        <p:spPr>
          <a:xfrm>
            <a:off x="6833495" y="3599077"/>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three-line</a:t>
            </a:r>
            <a:endParaRPr lang="en-US" sz="1200" dirty="0"/>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ular Callout 23"/>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#22</a:t>
            </a:r>
            <a:endParaRPr lang="en-US" sz="1200" dirty="0"/>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ular Callout 64"/>
          <p:cNvSpPr/>
          <p:nvPr/>
        </p:nvSpPr>
        <p:spPr>
          <a:xfrm>
            <a:off x="5596656" y="71250"/>
            <a:ext cx="1555844" cy="570471"/>
          </a:xfrm>
          <a:prstGeom prst="wedgeRectCallout">
            <a:avLst>
              <a:gd name="adj1" fmla="val -23630"/>
              <a:gd name="adj2" fmla="val 127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search updates by keywords (see slide #17)</a:t>
            </a:r>
            <a:endParaRPr lang="en-US" sz="1200" dirty="0"/>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5" name="Rectangular Callout 24"/>
          <p:cNvSpPr/>
          <p:nvPr/>
        </p:nvSpPr>
        <p:spPr>
          <a:xfrm>
            <a:off x="804013"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a:t>
            </a:r>
            <a:r>
              <a:rPr lang="en-US" sz="1200" dirty="0" smtClean="0">
                <a:solidFill>
                  <a:schemeClr val="bg1"/>
                </a:solidFill>
              </a:rPr>
              <a:t>company </a:t>
            </a:r>
            <a:r>
              <a:rPr lang="en-US" sz="1200" dirty="0">
                <a:solidFill>
                  <a:schemeClr val="bg1"/>
                </a:solidFill>
              </a:rPr>
              <a:t>with updates, </a:t>
            </a:r>
            <a:r>
              <a:rPr lang="en-US" sz="1200" dirty="0" smtClean="0">
                <a:solidFill>
                  <a:schemeClr val="bg1"/>
                </a:solidFill>
              </a:rPr>
              <a:t>select Following to display all company updates </a:t>
            </a:r>
            <a:r>
              <a:rPr lang="en-US" sz="1200" dirty="0">
                <a:solidFill>
                  <a:schemeClr val="bg1"/>
                </a:solidFill>
              </a:rPr>
              <a:t>by default; other wise, </a:t>
            </a:r>
            <a:r>
              <a:rPr lang="en-US" sz="1200" dirty="0" smtClean="0">
                <a:solidFill>
                  <a:schemeClr val="bg1"/>
                </a:solidFill>
              </a:rPr>
              <a:t>select Exploring to display all agent updates</a:t>
            </a:r>
            <a:endParaRPr lang="en-US" sz="1200" dirty="0">
              <a:solidFill>
                <a:schemeClr val="bg1"/>
              </a:solidFill>
            </a:endParaRPr>
          </a:p>
        </p:txBody>
      </p:sp>
      <p:sp>
        <p:nvSpPr>
          <p:cNvPr id="5" name="Rectangular Callout 4"/>
          <p:cNvSpPr/>
          <p:nvPr/>
        </p:nvSpPr>
        <p:spPr>
          <a:xfrm>
            <a:off x="937444" y="2981765"/>
            <a:ext cx="1460310" cy="989738"/>
          </a:xfrm>
          <a:prstGeom prst="wedgeRectCallout">
            <a:avLst>
              <a:gd name="adj1" fmla="val 68120"/>
              <a:gd name="adj2" fmla="val -19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slide #85.</a:t>
            </a: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ular Callout 118"/>
          <p:cNvSpPr/>
          <p:nvPr/>
        </p:nvSpPr>
        <p:spPr>
          <a:xfrm>
            <a:off x="6715772" y="818865"/>
            <a:ext cx="1555844" cy="437005"/>
          </a:xfrm>
          <a:prstGeom prst="wedgeRectCallout">
            <a:avLst>
              <a:gd name="adj1" fmla="val -66612"/>
              <a:gd name="adj2" fmla="val 3331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saved updates (next slide)</a:t>
            </a:r>
            <a:endParaRPr lang="en-US" sz="1200" dirty="0"/>
          </a:p>
        </p:txBody>
      </p:sp>
      <p:sp>
        <p:nvSpPr>
          <p:cNvPr id="120" name="TextBox 119"/>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121" name="Down Arrow 120"/>
          <p:cNvSpPr/>
          <p:nvPr/>
        </p:nvSpPr>
        <p:spPr>
          <a:xfrm>
            <a:off x="2173184" y="1607831"/>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165404" y="1715322"/>
            <a:ext cx="1080654" cy="830997"/>
          </a:xfrm>
          <a:prstGeom prst="rect">
            <a:avLst/>
          </a:prstGeom>
          <a:noFill/>
          <a:scene3d>
            <a:camera prst="orthographicFront">
              <a:rot lat="0" lon="0" rev="0"/>
            </a:camera>
            <a:lightRig rig="threePt" dir="t"/>
          </a:scene3d>
        </p:spPr>
        <p:txBody>
          <a:bodyPr wrap="square" rtlCol="0">
            <a:spAutoFit/>
          </a:bodyPr>
          <a:lstStyle/>
          <a:p>
            <a:r>
              <a:rPr lang="en-US" sz="1200" dirty="0" smtClean="0"/>
              <a:t>Swipe down to refresh (refer to Twitter client)</a:t>
            </a:r>
            <a:endParaRPr lang="en-US" sz="1200" dirty="0"/>
          </a:p>
        </p:txBody>
      </p:sp>
    </p:spTree>
    <p:extLst>
      <p:ext uri="{BB962C8B-B14F-4D97-AF65-F5344CB8AC3E}">
        <p14:creationId xmlns:p14="http://schemas.microsoft.com/office/powerpoint/2010/main" val="2114387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Saved Updates</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32" name="Rectangular Callout 31"/>
          <p:cNvSpPr/>
          <p:nvPr/>
        </p:nvSpPr>
        <p:spPr>
          <a:xfrm>
            <a:off x="6701052" y="1068781"/>
            <a:ext cx="1555844" cy="495927"/>
          </a:xfrm>
          <a:prstGeom prst="wedgeRectCallout">
            <a:avLst>
              <a:gd name="adj1" fmla="val -62794"/>
              <a:gd name="adj2" fmla="val 2724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all or unread updates</a:t>
            </a:r>
            <a:endParaRPr lang="en-US" sz="1200" dirty="0"/>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Saved Updates</a:t>
            </a:r>
            <a:endParaRPr lang="en-US" sz="3200" b="1" dirty="0">
              <a:latin typeface="Times New Roman" pitchFamily="18" charset="0"/>
              <a:cs typeface="Times New Roman" pitchFamily="18" charset="0"/>
            </a:endParaRPr>
          </a:p>
        </p:txBody>
      </p:sp>
      <p:pic>
        <p:nvPicPr>
          <p:cNvPr id="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622" y="1085992"/>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Pentagon 56"/>
          <p:cNvSpPr/>
          <p:nvPr/>
        </p:nvSpPr>
        <p:spPr>
          <a:xfrm flipH="1">
            <a:off x="2671679" y="1099519"/>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Tree>
    <p:extLst>
      <p:ext uri="{BB962C8B-B14F-4D97-AF65-F5344CB8AC3E}">
        <p14:creationId xmlns:p14="http://schemas.microsoft.com/office/powerpoint/2010/main" val="85626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ular Callout 53"/>
          <p:cNvSpPr/>
          <p:nvPr/>
        </p:nvSpPr>
        <p:spPr>
          <a:xfrm>
            <a:off x="5042972" y="68241"/>
            <a:ext cx="1460310" cy="586210"/>
          </a:xfrm>
          <a:prstGeom prst="wedgeRectCallout">
            <a:avLst>
              <a:gd name="adj1" fmla="val 19909"/>
              <a:gd name="adj2" fmla="val 12268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flip over (turn 180 degree) to  Home</a:t>
            </a:r>
            <a:endParaRPr lang="en-US" sz="1200" dirty="0"/>
          </a:p>
        </p:txBody>
      </p:sp>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company updates</a:t>
            </a:r>
            <a:endParaRPr lang="en-US" sz="1200" dirty="0">
              <a:solidFill>
                <a:schemeClr val="bg1">
                  <a:lumMod val="7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36075" y="1397701"/>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2" name="Rectangle 41"/>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47950" y="1605526"/>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Security			                       &gt;</a:t>
            </a:r>
            <a:endParaRPr lang="en-US" sz="1200" dirty="0">
              <a:solidFill>
                <a:schemeClr val="tx1">
                  <a:lumMod val="65000"/>
                  <a:lumOff val="35000"/>
                </a:schemeClr>
              </a:solidFill>
            </a:endParaRPr>
          </a:p>
        </p:txBody>
      </p:sp>
      <p:sp>
        <p:nvSpPr>
          <p:cNvPr id="44" name="TextBox 43"/>
          <p:cNvSpPr txBox="1"/>
          <p:nvPr/>
        </p:nvSpPr>
        <p:spPr>
          <a:xfrm>
            <a:off x="2647950" y="1881751"/>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Job – “steve jobs”		                       &gt;</a:t>
            </a:r>
            <a:endParaRPr lang="en-US" sz="1200" dirty="0">
              <a:solidFill>
                <a:schemeClr val="tx1">
                  <a:lumMod val="65000"/>
                  <a:lumOff val="35000"/>
                </a:schemeClr>
              </a:solidFill>
            </a:endParaRPr>
          </a:p>
        </p:txBody>
      </p:sp>
      <p:cxnSp>
        <p:nvCxnSpPr>
          <p:cNvPr id="45" name="Straight Connector 44"/>
          <p:cNvCxnSpPr/>
          <p:nvPr/>
        </p:nvCxnSpPr>
        <p:spPr>
          <a:xfrm>
            <a:off x="2638425" y="1891276"/>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5609" y="1360967"/>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Recent Searches</a:t>
            </a:r>
            <a:endParaRPr lang="en-US" sz="1200" b="1" dirty="0">
              <a:solidFill>
                <a:schemeClr val="tx1">
                  <a:lumMod val="65000"/>
                  <a:lumOff val="35000"/>
                </a:schemeClr>
              </a:solidFill>
            </a:endParaRPr>
          </a:p>
        </p:txBody>
      </p:sp>
      <p:sp>
        <p:nvSpPr>
          <p:cNvPr id="47" name="Rectangular Callout 46"/>
          <p:cNvSpPr/>
          <p:nvPr/>
        </p:nvSpPr>
        <p:spPr>
          <a:xfrm>
            <a:off x="753480" y="159491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up to 5 recent searches</a:t>
            </a:r>
            <a:endParaRPr lang="en-US" sz="1200" dirty="0"/>
          </a:p>
        </p:txBody>
      </p:sp>
      <p:sp>
        <p:nvSpPr>
          <p:cNvPr id="32" name="Rectangle 31"/>
          <p:cNvSpPr/>
          <p:nvPr/>
        </p:nvSpPr>
        <p:spPr>
          <a:xfrm>
            <a:off x="2657774" y="2309370"/>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3" name="Rectangle 32"/>
          <p:cNvSpPr/>
          <p:nvPr/>
        </p:nvSpPr>
        <p:spPr>
          <a:xfrm>
            <a:off x="6574221" y="2218058"/>
            <a:ext cx="2569780"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4" name="Right Arrow 33"/>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638425" y="2175055"/>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659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hacks</a:t>
            </a:r>
            <a:endParaRPr lang="en-US" sz="1200" dirty="0">
              <a:solidFill>
                <a:schemeClr val="tx1">
                  <a:lumMod val="65000"/>
                  <a:lumOff val="3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 name="TextBox 5"/>
          <p:cNvSpPr txBox="1"/>
          <p:nvPr/>
        </p:nvSpPr>
        <p:spPr>
          <a:xfrm>
            <a:off x="2647950" y="1371600"/>
            <a:ext cx="3829050" cy="276999"/>
          </a:xfrm>
          <a:prstGeom prst="rect">
            <a:avLst/>
          </a:prstGeom>
          <a:noFill/>
        </p:spPr>
        <p:txBody>
          <a:bodyPr wrap="square" rtlCol="0">
            <a:spAutoFit/>
          </a:bodyPr>
          <a:lstStyle/>
          <a:p>
            <a:r>
              <a:rPr lang="en-US" sz="1200" dirty="0">
                <a:solidFill>
                  <a:schemeClr val="tx1">
                    <a:lumMod val="65000"/>
                    <a:lumOff val="35000"/>
                  </a:schemeClr>
                </a:solidFill>
              </a:rPr>
              <a:t>h</a:t>
            </a:r>
            <a:r>
              <a:rPr lang="en-US" sz="1200" dirty="0" smtClean="0">
                <a:solidFill>
                  <a:schemeClr val="tx1">
                    <a:lumMod val="65000"/>
                    <a:lumOff val="35000"/>
                  </a:schemeClr>
                </a:solidFill>
              </a:rPr>
              <a:t>acks			                       &gt;</a:t>
            </a:r>
            <a:endParaRPr lang="en-US" sz="1200" dirty="0">
              <a:solidFill>
                <a:schemeClr val="tx1">
                  <a:lumMod val="65000"/>
                  <a:lumOff val="35000"/>
                </a:schemeClr>
              </a:solidFill>
            </a:endParaRPr>
          </a:p>
        </p:txBody>
      </p:sp>
      <p:cxnSp>
        <p:nvCxnSpPr>
          <p:cNvPr id="4" name="Straight Connector 3"/>
          <p:cNvCxnSpPr/>
          <p:nvPr/>
        </p:nvCxnSpPr>
        <p:spPr>
          <a:xfrm>
            <a:off x="2638425" y="1657350"/>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16" name="Rectangle 15"/>
          <p:cNvSpPr/>
          <p:nvPr/>
        </p:nvSpPr>
        <p:spPr>
          <a:xfrm>
            <a:off x="2657774" y="1804858"/>
            <a:ext cx="3179930" cy="1800493"/>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a:p>
            <a:endParaRPr lang="en-US" sz="800" dirty="0" smtClean="0">
              <a:solidFill>
                <a:schemeClr val="bg1">
                  <a:lumMod val="50000"/>
                </a:schemeClr>
              </a:solidFill>
            </a:endParaRPr>
          </a:p>
          <a:p>
            <a:r>
              <a:rPr lang="en-US" sz="1200" b="1" dirty="0">
                <a:solidFill>
                  <a:schemeClr val="bg1">
                    <a:lumMod val="50000"/>
                  </a:schemeClr>
                </a:solidFill>
              </a:rPr>
              <a:t>“Steve Jobs”</a:t>
            </a:r>
          </a:p>
          <a:p>
            <a:r>
              <a:rPr lang="en-US" sz="1050" dirty="0">
                <a:solidFill>
                  <a:schemeClr val="bg1">
                    <a:lumMod val="65000"/>
                  </a:schemeClr>
                </a:solidFill>
              </a:rPr>
              <a:t>Containing the exact phrase “Steve Jobs</a:t>
            </a:r>
            <a:r>
              <a:rPr lang="en-US" sz="1050" dirty="0" smtClean="0">
                <a:solidFill>
                  <a:schemeClr val="bg1">
                    <a:lumMod val="65000"/>
                  </a:schemeClr>
                </a:solidFill>
              </a:rPr>
              <a:t>”.</a:t>
            </a:r>
          </a:p>
          <a:p>
            <a:endParaRPr lang="en-US" sz="800" dirty="0">
              <a:solidFill>
                <a:schemeClr val="bg1">
                  <a:lumMod val="65000"/>
                </a:schemeClr>
              </a:solidFill>
            </a:endParaRPr>
          </a:p>
        </p:txBody>
      </p:sp>
    </p:spTree>
    <p:extLst>
      <p:ext uri="{BB962C8B-B14F-4D97-AF65-F5344CB8AC3E}">
        <p14:creationId xmlns:p14="http://schemas.microsoft.com/office/powerpoint/2010/main" val="2424494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21" y="1076214"/>
            <a:ext cx="283268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Pentagon 3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 name="TextBox 4"/>
          <p:cNvSpPr txBox="1"/>
          <p:nvPr/>
        </p:nvSpPr>
        <p:spPr>
          <a:xfrm>
            <a:off x="2639683" y="1052423"/>
            <a:ext cx="3856008" cy="307777"/>
          </a:xfrm>
          <a:prstGeom prst="rect">
            <a:avLst/>
          </a:prstGeom>
          <a:noFill/>
        </p:spPr>
        <p:txBody>
          <a:bodyPr wrap="square" rtlCol="0">
            <a:spAutoFit/>
          </a:bodyPr>
          <a:lstStyle/>
          <a:p>
            <a:pPr algn="ctr"/>
            <a:r>
              <a:rPr lang="en-US" sz="1400" b="1" dirty="0" smtClean="0">
                <a:solidFill>
                  <a:schemeClr val="bg1"/>
                </a:solidFill>
              </a:rPr>
              <a:t>hacks</a:t>
            </a:r>
            <a:endParaRPr lang="en-US" sz="1400" b="1" dirty="0">
              <a:solidFill>
                <a:schemeClr val="bg1"/>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55" name="Rectangle 54"/>
          <p:cNvSpPr/>
          <p:nvPr/>
        </p:nvSpPr>
        <p:spPr>
          <a:xfrm>
            <a:off x="2648197" y="1324303"/>
            <a:ext cx="3847606" cy="2758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erge 59"/>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2" name="Picture 6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64" name="Picture 6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65" name="TextBox 64"/>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279252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Guideline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14248"/>
          </a:xfrm>
        </p:spPr>
        <p:txBody>
          <a:bodyPr>
            <a:normAutofit fontScale="62500" lnSpcReduction="20000"/>
          </a:bodyPr>
          <a:lstStyle/>
          <a:p>
            <a:pPr>
              <a:lnSpc>
                <a:spcPct val="120000"/>
              </a:lnSpc>
            </a:pPr>
            <a:r>
              <a:rPr lang="en-US" b="1" dirty="0" smtClean="0">
                <a:latin typeface="Times New Roman" pitchFamily="18" charset="0"/>
                <a:cs typeface="Times New Roman" pitchFamily="18" charset="0"/>
              </a:rPr>
              <a:t>User can sign up with the mobile client</a:t>
            </a:r>
          </a:p>
          <a:p>
            <a:pPr lvl="1">
              <a:lnSpc>
                <a:spcPct val="120000"/>
              </a:lnSpc>
            </a:pPr>
            <a:r>
              <a:rPr lang="en-US" dirty="0" smtClean="0">
                <a:latin typeface="Times New Roman" pitchFamily="18" charset="0"/>
                <a:cs typeface="Times New Roman" pitchFamily="18" charset="0"/>
              </a:rPr>
              <a:t>Reference the following mobile apps on iPhone:</a:t>
            </a:r>
          </a:p>
          <a:p>
            <a:pPr lvl="2">
              <a:lnSpc>
                <a:spcPct val="120000"/>
              </a:lnSpc>
              <a:buFont typeface="Wingdings" pitchFamily="2" charset="2"/>
              <a:buChar char="ü"/>
            </a:pPr>
            <a:r>
              <a:rPr lang="en-US" dirty="0">
                <a:latin typeface="Times New Roman" pitchFamily="18" charset="0"/>
                <a:cs typeface="Times New Roman" pitchFamily="18" charset="0"/>
              </a:rPr>
              <a:t>Buffer App </a:t>
            </a:r>
            <a:r>
              <a:rPr lang="en-US" dirty="0" smtClean="0">
                <a:latin typeface="Times New Roman" pitchFamily="18" charset="0"/>
                <a:cs typeface="Times New Roman" pitchFamily="18" charset="0"/>
              </a:rPr>
              <a:t>(website http</a:t>
            </a:r>
            <a:r>
              <a:rPr lang="en-US" dirty="0">
                <a:latin typeface="Times New Roman" pitchFamily="18" charset="0"/>
                <a:cs typeface="Times New Roman" pitchFamily="18" charset="0"/>
              </a:rPr>
              <a:t>://bufferapp.com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err="1" smtClean="0">
                <a:latin typeface="Times New Roman" pitchFamily="18" charset="0"/>
                <a:cs typeface="Times New Roman" pitchFamily="18" charset="0"/>
              </a:rPr>
              <a:t>Zite</a:t>
            </a:r>
            <a:r>
              <a:rPr lang="en-US" dirty="0" smtClean="0">
                <a:latin typeface="Times New Roman" pitchFamily="18" charset="0"/>
                <a:cs typeface="Times New Roman" pitchFamily="18" charset="0"/>
              </a:rPr>
              <a:t> (website: </a:t>
            </a:r>
            <a:r>
              <a:rPr lang="en-US" dirty="0" smtClean="0">
                <a:latin typeface="Times New Roman" pitchFamily="18" charset="0"/>
                <a:cs typeface="Times New Roman" pitchFamily="18" charset="0"/>
                <a:hlinkClick r:id="rId2"/>
              </a:rPr>
              <a:t>www.zite.com</a:t>
            </a:r>
            <a:r>
              <a:rPr lang="en-US" dirty="0" smtClean="0">
                <a:latin typeface="Times New Roman" pitchFamily="18" charset="0"/>
                <a:cs typeface="Times New Roman" pitchFamily="18" charset="0"/>
              </a:rPr>
              <a:t>)</a:t>
            </a:r>
          </a:p>
          <a:p>
            <a:pPr lvl="2">
              <a:lnSpc>
                <a:spcPct val="120000"/>
              </a:lnSpc>
              <a:buFont typeface="Wingdings" pitchFamily="2" charset="2"/>
              <a:buChar char="ü"/>
            </a:pPr>
            <a:r>
              <a:rPr lang="en-US" dirty="0" smtClean="0">
                <a:latin typeface="Times New Roman" pitchFamily="18" charset="0"/>
                <a:cs typeface="Times New Roman" pitchFamily="18" charset="0"/>
              </a:rPr>
              <a:t>Yahoo!</a:t>
            </a:r>
          </a:p>
          <a:p>
            <a:pPr lvl="2">
              <a:lnSpc>
                <a:spcPct val="120000"/>
              </a:lnSpc>
              <a:buFont typeface="Wingdings" pitchFamily="2" charset="2"/>
              <a:buChar char="ü"/>
            </a:pPr>
            <a:r>
              <a:rPr lang="en-US" dirty="0" smtClean="0">
                <a:latin typeface="Times New Roman" pitchFamily="18" charset="0"/>
                <a:cs typeface="Times New Roman" pitchFamily="18" charset="0"/>
              </a:rPr>
              <a:t>LinkedIn</a:t>
            </a:r>
          </a:p>
          <a:p>
            <a:pPr lvl="1">
              <a:lnSpc>
                <a:spcPct val="120000"/>
              </a:lnSpc>
            </a:pPr>
            <a:r>
              <a:rPr lang="en-US" dirty="0" smtClean="0">
                <a:solidFill>
                  <a:srgbClr val="FF0000"/>
                </a:solidFill>
                <a:latin typeface="Times New Roman" pitchFamily="18" charset="0"/>
                <a:cs typeface="Times New Roman" pitchFamily="18" charset="0"/>
              </a:rPr>
              <a:t>No digest email for mobile signup as default</a:t>
            </a:r>
          </a:p>
          <a:p>
            <a:pPr>
              <a:lnSpc>
                <a:spcPct val="120000"/>
              </a:lnSpc>
            </a:pPr>
            <a:r>
              <a:rPr lang="en-US" b="1" dirty="0" smtClean="0">
                <a:latin typeface="Times New Roman" pitchFamily="18" charset="0"/>
                <a:cs typeface="Times New Roman" pitchFamily="18" charset="0"/>
              </a:rPr>
              <a:t>Focus on </a:t>
            </a:r>
            <a:r>
              <a:rPr lang="en-US" b="1" i="1" dirty="0" smtClean="0">
                <a:solidFill>
                  <a:schemeClr val="accent1"/>
                </a:solidFill>
                <a:latin typeface="Times New Roman" pitchFamily="18" charset="0"/>
                <a:cs typeface="Times New Roman" pitchFamily="18" charset="0"/>
              </a:rPr>
              <a:t>Tracking</a:t>
            </a:r>
            <a:r>
              <a:rPr lang="en-US" b="1" dirty="0" smtClean="0">
                <a:latin typeface="Times New Roman" pitchFamily="18" charset="0"/>
                <a:cs typeface="Times New Roman" pitchFamily="18" charset="0"/>
              </a:rPr>
              <a:t>, including</a:t>
            </a:r>
          </a:p>
          <a:p>
            <a:pPr lvl="1">
              <a:lnSpc>
                <a:spcPct val="120000"/>
              </a:lnSpc>
            </a:pPr>
            <a:r>
              <a:rPr lang="en-US" dirty="0" smtClean="0">
                <a:latin typeface="Times New Roman" pitchFamily="18" charset="0"/>
                <a:cs typeface="Times New Roman" pitchFamily="18" charset="0"/>
              </a:rPr>
              <a:t>Company Update Streams and People Update Streams</a:t>
            </a:r>
          </a:p>
          <a:p>
            <a:pPr lvl="2">
              <a:lnSpc>
                <a:spcPct val="120000"/>
              </a:lnSpc>
              <a:buFont typeface="Wingdings" pitchFamily="2" charset="2"/>
              <a:buChar char="ü"/>
            </a:pPr>
            <a:r>
              <a:rPr lang="en-US" dirty="0" smtClean="0">
                <a:latin typeface="Times New Roman" pitchFamily="18" charset="0"/>
                <a:cs typeface="Times New Roman" pitchFamily="18" charset="0"/>
              </a:rPr>
              <a:t>Company Update Streams: FOLLOWING (Followed Companies); EXPLORING (Agents)</a:t>
            </a:r>
          </a:p>
          <a:p>
            <a:pPr lvl="3">
              <a:lnSpc>
                <a:spcPct val="120000"/>
              </a:lnSpc>
              <a:buFont typeface="Wingdings" pitchFamily="2" charset="2"/>
              <a:buChar char="ü"/>
            </a:pPr>
            <a:r>
              <a:rPr lang="en-US" dirty="0">
                <a:latin typeface="Times New Roman" pitchFamily="18" charset="0"/>
                <a:cs typeface="Times New Roman" pitchFamily="18" charset="0"/>
              </a:rPr>
              <a:t>Display company happenings for </a:t>
            </a:r>
            <a:r>
              <a:rPr lang="en-US" dirty="0" smtClean="0">
                <a:latin typeface="Times New Roman" pitchFamily="18" charset="0"/>
                <a:cs typeface="Times New Roman" pitchFamily="18" charset="0"/>
              </a:rPr>
              <a:t>Followed Companies</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smtClean="0">
                <a:latin typeface="Times New Roman" pitchFamily="18" charset="0"/>
                <a:cs typeface="Times New Roman" pitchFamily="18" charset="0"/>
              </a:rPr>
              <a:t>People Update Streams: FOLLOWING (Followed People); EXPLORING (Functional Roles)</a:t>
            </a:r>
          </a:p>
          <a:p>
            <a:pPr lvl="1">
              <a:lnSpc>
                <a:spcPct val="120000"/>
              </a:lnSpc>
            </a:pPr>
            <a:r>
              <a:rPr lang="en-US" dirty="0" smtClean="0">
                <a:latin typeface="Times New Roman" pitchFamily="18" charset="0"/>
                <a:cs typeface="Times New Roman" pitchFamily="18" charset="0"/>
              </a:rPr>
              <a:t>Adding known companies and people to follow</a:t>
            </a:r>
          </a:p>
          <a:p>
            <a:pPr lvl="2">
              <a:lnSpc>
                <a:spcPct val="120000"/>
              </a:lnSpc>
              <a:buFont typeface="Wingdings" pitchFamily="2" charset="2"/>
              <a:buChar char="ü"/>
            </a:pPr>
            <a:r>
              <a:rPr lang="en-US" dirty="0" smtClean="0">
                <a:latin typeface="Times New Roman" pitchFamily="18" charset="0"/>
                <a:cs typeface="Times New Roman" pitchFamily="18" charset="0"/>
              </a:rPr>
              <a:t>However, can not add new companies to </a:t>
            </a:r>
            <a:r>
              <a:rPr lang="en-US" dirty="0" err="1" smtClean="0">
                <a:latin typeface="Times New Roman" pitchFamily="18" charset="0"/>
                <a:cs typeface="Times New Roman" pitchFamily="18" charset="0"/>
              </a:rPr>
              <a:t>GageIn</a:t>
            </a:r>
            <a:endParaRPr lang="en-US" dirty="0">
              <a:latin typeface="Times New Roman" pitchFamily="18" charset="0"/>
              <a:cs typeface="Times New Roman" pitchFamily="18" charset="0"/>
            </a:endParaRPr>
          </a:p>
          <a:p>
            <a:pPr marL="914400" lvl="2" indent="0">
              <a:lnSpc>
                <a:spcPct val="120000"/>
              </a:lnSpc>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10018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pic>
        <p:nvPicPr>
          <p:cNvPr id="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3" y="648912"/>
            <a:ext cx="3343275"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Rectangular Callout 117"/>
          <p:cNvSpPr/>
          <p:nvPr/>
        </p:nvSpPr>
        <p:spPr>
          <a:xfrm>
            <a:off x="3466531" y="2186385"/>
            <a:ext cx="1998425" cy="966248"/>
          </a:xfrm>
          <a:prstGeom prst="wedgeRectCallout">
            <a:avLst>
              <a:gd name="adj1" fmla="val 16993"/>
              <a:gd name="adj2" fmla="val -10509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third dragon is tapped, make the three dragons in the left to be orange (Relevance set to level 3 – see next slide</a:t>
            </a:r>
            <a:endParaRPr lang="en-US" sz="1200" dirty="0"/>
          </a:p>
        </p:txBody>
      </p:sp>
    </p:spTree>
    <p:extLst>
      <p:ext uri="{BB962C8B-B14F-4D97-AF65-F5344CB8AC3E}">
        <p14:creationId xmlns:p14="http://schemas.microsoft.com/office/powerpoint/2010/main" val="211131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332"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3" name="Oval 7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a:stCxn id="7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7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Down Arrow 75"/>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pic>
        <p:nvPicPr>
          <p:cNvPr id="114" name="Picture 1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33889" y="1409790"/>
            <a:ext cx="136929" cy="107587"/>
          </a:xfrm>
          <a:prstGeom prst="rect">
            <a:avLst/>
          </a:prstGeom>
        </p:spPr>
      </p:pic>
      <p:pic>
        <p:nvPicPr>
          <p:cNvPr id="115" name="Picture 1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8475" y="1412948"/>
            <a:ext cx="136929" cy="97806"/>
          </a:xfrm>
          <a:prstGeom prst="rect">
            <a:avLst/>
          </a:prstGeom>
        </p:spPr>
      </p:pic>
      <p:pic>
        <p:nvPicPr>
          <p:cNvPr id="116" name="Picture 1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3914" y="1409790"/>
            <a:ext cx="136929" cy="107587"/>
          </a:xfrm>
          <a:prstGeom prst="rect">
            <a:avLst/>
          </a:prstGeom>
        </p:spPr>
      </p:pic>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3939" y="1409790"/>
            <a:ext cx="136929" cy="107587"/>
          </a:xfrm>
          <a:prstGeom prst="rect">
            <a:avLst/>
          </a:prstGeom>
        </p:spPr>
      </p:pic>
      <p:sp>
        <p:nvSpPr>
          <p:cNvPr id="60" name="Rectangular Callout 59"/>
          <p:cNvSpPr/>
          <p:nvPr/>
        </p:nvSpPr>
        <p:spPr>
          <a:xfrm>
            <a:off x="2292803" y="2186385"/>
            <a:ext cx="1998425" cy="966248"/>
          </a:xfrm>
          <a:prstGeom prst="wedgeRectCallout">
            <a:avLst>
              <a:gd name="adj1" fmla="val 16993"/>
              <a:gd name="adj2" fmla="val -10509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first dragon is tapped, make the first dragons from the left to be orange (Relevance set to level 1 – see previous slide)</a:t>
            </a:r>
            <a:endParaRPr lang="en-US" sz="1200" dirty="0"/>
          </a:p>
        </p:txBody>
      </p:sp>
    </p:spTree>
    <p:extLst>
      <p:ext uri="{BB962C8B-B14F-4D97-AF65-F5344CB8AC3E}">
        <p14:creationId xmlns:p14="http://schemas.microsoft.com/office/powerpoint/2010/main" val="2744596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Rectangular Callout 75"/>
          <p:cNvSpPr/>
          <p:nvPr/>
        </p:nvSpPr>
        <p:spPr>
          <a:xfrm>
            <a:off x="937444" y="1900889"/>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There are only agents right after signup</a:t>
            </a:r>
            <a:endParaRPr lang="en-US" sz="1200" dirty="0"/>
          </a:p>
        </p:txBody>
      </p:sp>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ular Callout 113"/>
          <p:cNvSpPr/>
          <p:nvPr/>
        </p:nvSpPr>
        <p:spPr>
          <a:xfrm>
            <a:off x="961195" y="1057741"/>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Use a solid dot to indicate the selected item</a:t>
            </a:r>
            <a:endParaRPr lang="en-US" sz="1200" dirty="0"/>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267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2660072" y="16116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4" name="Rectangle 73"/>
          <p:cNvSpPr/>
          <p:nvPr/>
        </p:nvSpPr>
        <p:spPr>
          <a:xfrm>
            <a:off x="2660072" y="1887289"/>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5" name="Straight Connector 74"/>
          <p:cNvCxnSpPr/>
          <p:nvPr/>
        </p:nvCxnSpPr>
        <p:spPr>
          <a:xfrm>
            <a:off x="2648196" y="24335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8196" y="26948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48196" y="29323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129506" y="16359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6604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0" name="Straight Connector 79"/>
          <p:cNvCxnSpPr/>
          <p:nvPr/>
        </p:nvCxnSpPr>
        <p:spPr>
          <a:xfrm>
            <a:off x="2648196" y="21722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114" name="Down Arrow 113"/>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118" name="Rectangular Callout 117"/>
          <p:cNvSpPr/>
          <p:nvPr/>
        </p:nvSpPr>
        <p:spPr>
          <a:xfrm>
            <a:off x="961195" y="1105240"/>
            <a:ext cx="1460310" cy="1198573"/>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companies always go to follow companies if either “FOLLOWING” or the + icon is tapped</a:t>
            </a:r>
            <a:endParaRPr lang="en-US" sz="1200" dirty="0"/>
          </a:p>
        </p:txBody>
      </p:sp>
      <p:sp>
        <p:nvSpPr>
          <p:cNvPr id="120" name="Oval 119"/>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cxnSp>
        <p:nvCxnSpPr>
          <p:cNvPr id="122" name="Straight Connector 121"/>
          <p:cNvCxnSpPr/>
          <p:nvPr/>
        </p:nvCxnSpPr>
        <p:spPr>
          <a:xfrm>
            <a:off x="2648196" y="1602282"/>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97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ular Callout 77"/>
          <p:cNvSpPr/>
          <p:nvPr/>
        </p:nvSpPr>
        <p:spPr>
          <a:xfrm>
            <a:off x="937444" y="1403131"/>
            <a:ext cx="1460310" cy="84130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agents on the top. </a:t>
            </a:r>
            <a:r>
              <a:rPr lang="en-US" sz="1200" dirty="0"/>
              <a:t>All items must have updates to </a:t>
            </a:r>
            <a:r>
              <a:rPr lang="en-US" sz="1200" dirty="0" smtClean="0"/>
              <a:t>display.</a:t>
            </a:r>
            <a:endParaRPr lang="en-US" sz="1200" dirty="0"/>
          </a:p>
        </p:txBody>
      </p:sp>
      <p:sp>
        <p:nvSpPr>
          <p:cNvPr id="79" name="Rectangular Callout 78"/>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29592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Choose Agents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Agents</a:t>
            </a:r>
            <a:endParaRPr lang="en-US" sz="1400" b="1" dirty="0">
              <a:solidFill>
                <a:schemeClr val="bg1"/>
              </a:solidFill>
            </a:endParaRPr>
          </a:p>
        </p:txBody>
      </p:sp>
      <p:sp>
        <p:nvSpPr>
          <p:cNvPr id="2" name="Rectangle 1"/>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17" name="Rounded Rectangle 16"/>
          <p:cNvSpPr/>
          <p:nvPr/>
        </p:nvSpPr>
        <p:spPr>
          <a:xfrm>
            <a:off x="2713939" y="205535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18" name="TextBox 17"/>
          <p:cNvSpPr txBox="1"/>
          <p:nvPr/>
        </p:nvSpPr>
        <p:spPr>
          <a:xfrm>
            <a:off x="2676549" y="182794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19" name="Rounded Rectangle 18"/>
          <p:cNvSpPr/>
          <p:nvPr/>
        </p:nvSpPr>
        <p:spPr>
          <a:xfrm>
            <a:off x="6127845" y="217402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2" name="Rounded Rectangle 21"/>
          <p:cNvSpPr/>
          <p:nvPr/>
        </p:nvSpPr>
        <p:spPr>
          <a:xfrm>
            <a:off x="2713939" y="275652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23" name="Straight Connector 22"/>
          <p:cNvCxnSpPr/>
          <p:nvPr/>
        </p:nvCxnSpPr>
        <p:spPr>
          <a:xfrm>
            <a:off x="2713939" y="30085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46721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2421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27845" y="422978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27" name="Straight Connector 26"/>
          <p:cNvCxnSpPr/>
          <p:nvPr/>
        </p:nvCxnSpPr>
        <p:spPr>
          <a:xfrm>
            <a:off x="2713939" y="371271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394455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41794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44325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46461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13939" y="489925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127845" y="469252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4" name="Straight Connector 33"/>
          <p:cNvCxnSpPr/>
          <p:nvPr/>
        </p:nvCxnSpPr>
        <p:spPr>
          <a:xfrm>
            <a:off x="2713939" y="51341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127845" y="516225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8" name="Rounded Rectangle 37"/>
          <p:cNvSpPr/>
          <p:nvPr/>
        </p:nvSpPr>
        <p:spPr>
          <a:xfrm>
            <a:off x="6127845" y="328720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535739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127845" y="376195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2" name="TextBox 41"/>
          <p:cNvSpPr txBox="1"/>
          <p:nvPr/>
        </p:nvSpPr>
        <p:spPr>
          <a:xfrm>
            <a:off x="2676549" y="253212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43" name="Rounded Rectangle 42"/>
          <p:cNvSpPr/>
          <p:nvPr/>
        </p:nvSpPr>
        <p:spPr>
          <a:xfrm>
            <a:off x="6127845" y="351740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4" name="TextBox 4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5" name="Rectangle 4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ounded Rectangle 49"/>
          <p:cNvSpPr/>
          <p:nvPr/>
        </p:nvSpPr>
        <p:spPr>
          <a:xfrm>
            <a:off x="2733675" y="1509288"/>
            <a:ext cx="3694421"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50766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4" name="Picture 7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6" name="TextBox 75"/>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610537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3" name="Rectangle 62"/>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4" name="Straight Connector 63"/>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9" name="Straight Connector 68"/>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695698" y="173378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645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2" name="Rectangular Callout 61"/>
          <p:cNvSpPr/>
          <p:nvPr/>
        </p:nvSpPr>
        <p:spPr>
          <a:xfrm>
            <a:off x="6701052" y="1252358"/>
            <a:ext cx="1555844" cy="696036"/>
          </a:xfrm>
          <a:prstGeom prst="wedgeRectCallout">
            <a:avLst>
              <a:gd name="adj1" fmla="val -64545"/>
              <a:gd name="adj2" fmla="val -1913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a:t>
            </a:r>
            <a:endParaRPr lang="en-US" sz="1200" dirty="0"/>
          </a:p>
        </p:txBody>
      </p:sp>
      <p:sp>
        <p:nvSpPr>
          <p:cNvPr id="63" name="Rectangular Callout 62"/>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#30</a:t>
            </a:r>
            <a:endParaRPr lang="en-US" sz="1200" dirty="0"/>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ular Callout 66"/>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Happenings (next slide)</a:t>
            </a:r>
            <a:endParaRPr lang="en-US" sz="1200"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9" name="Picture 6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2" name="TextBox 71"/>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73" name="Rectangular Callout 72"/>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spTree>
    <p:extLst>
      <p:ext uri="{BB962C8B-B14F-4D97-AF65-F5344CB8AC3E}">
        <p14:creationId xmlns:p14="http://schemas.microsoft.com/office/powerpoint/2010/main" val="109972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a:t>
            </a:r>
            <a:r>
              <a:rPr lang="en-US" sz="1100" b="1" dirty="0" err="1" smtClean="0">
                <a:solidFill>
                  <a:schemeClr val="tx1">
                    <a:lumMod val="65000"/>
                    <a:lumOff val="35000"/>
                  </a:schemeClr>
                </a:solidFill>
              </a:rPr>
              <a:t>Co’s</a:t>
            </a:r>
            <a:r>
              <a:rPr lang="en-US" sz="1100" b="1" dirty="0" smtClean="0">
                <a:solidFill>
                  <a:schemeClr val="tx1">
                    <a:lumMod val="65000"/>
                    <a:lumOff val="35000"/>
                  </a:schemeClr>
                </a:solidFill>
              </a:rPr>
              <a:t> quarterly revenue has decreased 5.34%</a:t>
            </a:r>
          </a:p>
        </p:txBody>
      </p:sp>
      <p:sp>
        <p:nvSpPr>
          <p:cNvPr id="118" name="TextBox 117"/>
          <p:cNvSpPr txBox="1"/>
          <p:nvPr/>
        </p:nvSpPr>
        <p:spPr>
          <a:xfrm>
            <a:off x="3267910" y="2196990"/>
            <a:ext cx="3292381" cy="461665"/>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Google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461665"/>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ular Callout 133"/>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Updates (previous slide)</a:t>
            </a:r>
            <a:endParaRPr lang="en-US" sz="1200" dirty="0"/>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050765"/>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893913"/>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Rounded Rectangle 58"/>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 name="Straight Connector 63"/>
          <p:cNvCxnSpPr>
            <a:stCxn id="60"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Down Arrow 6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282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1926551"/>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635" y="1130776"/>
            <a:ext cx="1358730" cy="419048"/>
          </a:xfrm>
          <a:prstGeom prst="rect">
            <a:avLst/>
          </a:prstGeom>
        </p:spPr>
      </p:pic>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or Login</a:t>
            </a:r>
            <a:endParaRPr lang="en-US" sz="3200" b="1" dirty="0">
              <a:latin typeface="Times New Roman" pitchFamily="18" charset="0"/>
              <a:cs typeface="Times New Roman" pitchFamily="18" charset="0"/>
            </a:endParaRPr>
          </a:p>
        </p:txBody>
      </p:sp>
      <p:sp>
        <p:nvSpPr>
          <p:cNvPr id="38" name="Rounded Rectangle 37"/>
          <p:cNvSpPr/>
          <p:nvPr/>
        </p:nvSpPr>
        <p:spPr>
          <a:xfrm>
            <a:off x="3457149" y="1883389"/>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3948469" y="1897036"/>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457149" y="2388357"/>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3948469" y="2402004"/>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457149" y="2906972"/>
            <a:ext cx="2333767" cy="409433"/>
          </a:xfrm>
          <a:prstGeom prst="roundRect">
            <a:avLst/>
          </a:prstGeom>
          <a:solidFill>
            <a:schemeClr val="accent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3948469" y="2920619"/>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457149" y="3439235"/>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948469" y="3452882"/>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962118" y="1928935"/>
            <a:ext cx="1910688" cy="338554"/>
          </a:xfrm>
          <a:prstGeom prst="rect">
            <a:avLst/>
          </a:prstGeom>
          <a:noFill/>
        </p:spPr>
        <p:txBody>
          <a:bodyPr wrap="square" rtlCol="0">
            <a:spAutoFit/>
          </a:bodyPr>
          <a:lstStyle/>
          <a:p>
            <a:r>
              <a:rPr lang="en-US" sz="1600" b="1" dirty="0" smtClean="0">
                <a:solidFill>
                  <a:schemeClr val="bg1"/>
                </a:solidFill>
              </a:rPr>
              <a:t>Salesforce</a:t>
            </a:r>
            <a:endParaRPr lang="en-US" sz="1600" b="1" dirty="0">
              <a:solidFill>
                <a:schemeClr val="bg1"/>
              </a:solidFill>
            </a:endParaRPr>
          </a:p>
        </p:txBody>
      </p:sp>
      <p:sp>
        <p:nvSpPr>
          <p:cNvPr id="61" name="Rounded Rectangle 60"/>
          <p:cNvSpPr/>
          <p:nvPr/>
        </p:nvSpPr>
        <p:spPr>
          <a:xfrm>
            <a:off x="3457149" y="3957850"/>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948469" y="3971497"/>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75762" y="4003395"/>
            <a:ext cx="1910688" cy="338554"/>
          </a:xfrm>
          <a:prstGeom prst="rect">
            <a:avLst/>
          </a:prstGeom>
          <a:noFill/>
        </p:spPr>
        <p:txBody>
          <a:bodyPr wrap="square" rtlCol="0">
            <a:spAutoFit/>
          </a:bodyPr>
          <a:lstStyle/>
          <a:p>
            <a:r>
              <a:rPr lang="en-US" sz="1600" b="1" dirty="0" smtClean="0">
                <a:solidFill>
                  <a:schemeClr val="bg1"/>
                </a:solidFill>
              </a:rPr>
              <a:t>Yammer</a:t>
            </a:r>
            <a:endParaRPr lang="en-US" sz="1600" b="1" dirty="0">
              <a:solidFill>
                <a:schemeClr val="bg1"/>
              </a:solidFill>
            </a:endParaRPr>
          </a:p>
        </p:txBody>
      </p:sp>
      <p:sp>
        <p:nvSpPr>
          <p:cNvPr id="66" name="Rounded Rectangle 65"/>
          <p:cNvSpPr/>
          <p:nvPr/>
        </p:nvSpPr>
        <p:spPr>
          <a:xfrm>
            <a:off x="3457149" y="4723399"/>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75506" y="4791637"/>
            <a:ext cx="1910688" cy="307777"/>
          </a:xfrm>
          <a:prstGeom prst="rect">
            <a:avLst/>
          </a:prstGeom>
          <a:noFill/>
        </p:spPr>
        <p:txBody>
          <a:bodyPr wrap="square" rtlCol="0">
            <a:spAutoFit/>
          </a:bodyPr>
          <a:lstStyle/>
          <a:p>
            <a:pPr algn="ctr"/>
            <a:r>
              <a:rPr lang="en-US" sz="1400" b="1" dirty="0" smtClean="0">
                <a:solidFill>
                  <a:schemeClr val="bg1"/>
                </a:solidFill>
              </a:rPr>
              <a:t> Log In</a:t>
            </a:r>
            <a:endParaRPr lang="en-US" sz="1400" b="1" dirty="0">
              <a:solidFill>
                <a:schemeClr val="bg1"/>
              </a:solidFill>
            </a:endParaRPr>
          </a:p>
        </p:txBody>
      </p:sp>
      <p:sp>
        <p:nvSpPr>
          <p:cNvPr id="71" name="TextBox 70"/>
          <p:cNvSpPr txBox="1"/>
          <p:nvPr/>
        </p:nvSpPr>
        <p:spPr>
          <a:xfrm>
            <a:off x="3402557" y="4421872"/>
            <a:ext cx="2483893" cy="261610"/>
          </a:xfrm>
          <a:prstGeom prst="rect">
            <a:avLst/>
          </a:prstGeom>
          <a:noFill/>
        </p:spPr>
        <p:txBody>
          <a:bodyPr wrap="square" rtlCol="0">
            <a:spAutoFit/>
          </a:bodyPr>
          <a:lstStyle/>
          <a:p>
            <a:pPr algn="ctr"/>
            <a:r>
              <a:rPr lang="en-US" sz="1100" dirty="0" smtClean="0">
                <a:solidFill>
                  <a:schemeClr val="bg1">
                    <a:lumMod val="50000"/>
                  </a:schemeClr>
                </a:solidFill>
              </a:rPr>
              <a:t>Or, use your email</a:t>
            </a:r>
            <a:endParaRPr lang="en-US" sz="1100" dirty="0">
              <a:solidFill>
                <a:schemeClr val="bg1">
                  <a:lumMod val="50000"/>
                </a:schemeClr>
              </a:solidFill>
            </a:endParaRPr>
          </a:p>
        </p:txBody>
      </p:sp>
      <p:sp>
        <p:nvSpPr>
          <p:cNvPr id="72" name="Rounded Rectangle 71"/>
          <p:cNvSpPr/>
          <p:nvPr/>
        </p:nvSpPr>
        <p:spPr>
          <a:xfrm>
            <a:off x="3457149" y="5282958"/>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702802" y="5351196"/>
            <a:ext cx="1910688" cy="307777"/>
          </a:xfrm>
          <a:prstGeom prst="rect">
            <a:avLst/>
          </a:prstGeom>
          <a:noFill/>
        </p:spPr>
        <p:txBody>
          <a:bodyPr wrap="square" rtlCol="0">
            <a:spAutoFit/>
          </a:bodyPr>
          <a:lstStyle/>
          <a:p>
            <a:pPr algn="ctr"/>
            <a:r>
              <a:rPr lang="en-US" sz="1400" b="1" dirty="0" smtClean="0">
                <a:solidFill>
                  <a:schemeClr val="bg1"/>
                </a:solidFill>
              </a:rPr>
              <a:t> Sign Up FREE</a:t>
            </a:r>
            <a:endParaRPr lang="en-US" sz="1400" b="1" dirty="0">
              <a:solidFill>
                <a:schemeClr val="bg1"/>
              </a:solidFill>
            </a:endParaRPr>
          </a:p>
        </p:txBody>
      </p:sp>
      <p:sp>
        <p:nvSpPr>
          <p:cNvPr id="74" name="TextBox 73"/>
          <p:cNvSpPr txBox="1"/>
          <p:nvPr/>
        </p:nvSpPr>
        <p:spPr>
          <a:xfrm>
            <a:off x="3320669" y="1583140"/>
            <a:ext cx="2483893" cy="261610"/>
          </a:xfrm>
          <a:prstGeom prst="rect">
            <a:avLst/>
          </a:prstGeom>
          <a:noFill/>
        </p:spPr>
        <p:txBody>
          <a:bodyPr wrap="square" rtlCol="0">
            <a:spAutoFit/>
          </a:bodyPr>
          <a:lstStyle/>
          <a:p>
            <a:pPr algn="ctr"/>
            <a:r>
              <a:rPr lang="en-US" sz="1100" dirty="0" smtClean="0">
                <a:solidFill>
                  <a:schemeClr val="tx1">
                    <a:lumMod val="65000"/>
                    <a:lumOff val="35000"/>
                  </a:schemeClr>
                </a:solidFill>
              </a:rPr>
              <a:t>Login or Signup</a:t>
            </a:r>
            <a:endParaRPr lang="en-US" sz="1100" dirty="0">
              <a:solidFill>
                <a:schemeClr val="tx1">
                  <a:lumMod val="65000"/>
                  <a:lumOff val="35000"/>
                </a:schemeClr>
              </a:solidFill>
            </a:endParaRPr>
          </a:p>
        </p:txBody>
      </p:sp>
      <p:sp>
        <p:nvSpPr>
          <p:cNvPr id="5" name="Oval 4"/>
          <p:cNvSpPr/>
          <p:nvPr/>
        </p:nvSpPr>
        <p:spPr>
          <a:xfrm>
            <a:off x="5540992" y="4831305"/>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5" name="Oval 74"/>
          <p:cNvSpPr/>
          <p:nvPr/>
        </p:nvSpPr>
        <p:spPr>
          <a:xfrm>
            <a:off x="5540992" y="5404511"/>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6" name="Rectangular Callout 75"/>
          <p:cNvSpPr/>
          <p:nvPr/>
        </p:nvSpPr>
        <p:spPr>
          <a:xfrm>
            <a:off x="1210618" y="2579377"/>
            <a:ext cx="1257116" cy="1050878"/>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After successfully connected, go to slide #10 for sign up or go Home</a:t>
            </a:r>
            <a:endParaRPr lang="en-US" sz="1200" dirty="0"/>
          </a:p>
        </p:txBody>
      </p:sp>
      <p:sp>
        <p:nvSpPr>
          <p:cNvPr id="46" name="TextBox 45"/>
          <p:cNvSpPr txBox="1"/>
          <p:nvPr/>
        </p:nvSpPr>
        <p:spPr>
          <a:xfrm>
            <a:off x="3975763" y="2447558"/>
            <a:ext cx="1821818" cy="338554"/>
          </a:xfrm>
          <a:prstGeom prst="rect">
            <a:avLst/>
          </a:prstGeom>
          <a:noFill/>
        </p:spPr>
        <p:txBody>
          <a:bodyPr wrap="square" rtlCol="0">
            <a:spAutoFit/>
          </a:bodyPr>
          <a:lstStyle/>
          <a:p>
            <a:r>
              <a:rPr lang="en-US" sz="1600" b="1" dirty="0" smtClean="0">
                <a:solidFill>
                  <a:schemeClr val="bg1"/>
                </a:solidFill>
              </a:rPr>
              <a:t>LinkedIn</a:t>
            </a:r>
            <a:endParaRPr lang="en-US" sz="1600" b="1" dirty="0">
              <a:solidFill>
                <a:schemeClr val="bg1"/>
              </a:solidFill>
            </a:endParaRPr>
          </a:p>
        </p:txBody>
      </p:sp>
      <p:sp>
        <p:nvSpPr>
          <p:cNvPr id="52" name="TextBox 51"/>
          <p:cNvSpPr txBox="1"/>
          <p:nvPr/>
        </p:nvSpPr>
        <p:spPr>
          <a:xfrm>
            <a:off x="3975762" y="2938878"/>
            <a:ext cx="1910688" cy="338554"/>
          </a:xfrm>
          <a:prstGeom prst="rect">
            <a:avLst/>
          </a:prstGeom>
          <a:noFill/>
        </p:spPr>
        <p:txBody>
          <a:bodyPr wrap="square" rtlCol="0">
            <a:spAutoFit/>
          </a:bodyPr>
          <a:lstStyle/>
          <a:p>
            <a:r>
              <a:rPr lang="en-US" sz="1600" b="1" dirty="0" smtClean="0">
                <a:solidFill>
                  <a:schemeClr val="bg1"/>
                </a:solidFill>
              </a:rPr>
              <a:t>Facebook</a:t>
            </a:r>
            <a:endParaRPr lang="en-US" sz="1600" b="1" dirty="0">
              <a:solidFill>
                <a:schemeClr val="bg1"/>
              </a:solidFill>
            </a:endParaRPr>
          </a:p>
        </p:txBody>
      </p:sp>
      <p:sp>
        <p:nvSpPr>
          <p:cNvPr id="55" name="TextBox 54"/>
          <p:cNvSpPr txBox="1"/>
          <p:nvPr/>
        </p:nvSpPr>
        <p:spPr>
          <a:xfrm>
            <a:off x="3975762" y="3484789"/>
            <a:ext cx="1910688" cy="338554"/>
          </a:xfrm>
          <a:prstGeom prst="rect">
            <a:avLst/>
          </a:prstGeom>
          <a:noFill/>
        </p:spPr>
        <p:txBody>
          <a:bodyPr wrap="square" rtlCol="0">
            <a:spAutoFit/>
          </a:bodyPr>
          <a:lstStyle/>
          <a:p>
            <a:r>
              <a:rPr lang="en-US" sz="1600" b="1" dirty="0" smtClean="0">
                <a:solidFill>
                  <a:schemeClr val="bg1"/>
                </a:solidFill>
              </a:rPr>
              <a:t>Twitter</a:t>
            </a:r>
            <a:endParaRPr lang="en-US" sz="1600" b="1" dirty="0">
              <a:solidFill>
                <a:schemeClr val="bg1"/>
              </a:solidFill>
            </a:endParaRPr>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4" y="1917866"/>
            <a:ext cx="369486" cy="3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127" y="2413308"/>
            <a:ext cx="34395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0" y="2940808"/>
            <a:ext cx="3619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422" y="3464185"/>
            <a:ext cx="343959"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7422" y="3992326"/>
            <a:ext cx="342190" cy="32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ular Callout 55"/>
          <p:cNvSpPr/>
          <p:nvPr/>
        </p:nvSpPr>
        <p:spPr>
          <a:xfrm>
            <a:off x="1210618" y="5237022"/>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#9</a:t>
            </a:r>
            <a:endParaRPr lang="en-US" sz="1200" dirty="0"/>
          </a:p>
        </p:txBody>
      </p:sp>
      <p:sp>
        <p:nvSpPr>
          <p:cNvPr id="57" name="Rectangular Callout 56"/>
          <p:cNvSpPr/>
          <p:nvPr/>
        </p:nvSpPr>
        <p:spPr>
          <a:xfrm>
            <a:off x="1210618" y="4655131"/>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#8</a:t>
            </a:r>
            <a:endParaRPr lang="en-US" sz="1200" dirty="0"/>
          </a:p>
        </p:txBody>
      </p:sp>
      <p:sp>
        <p:nvSpPr>
          <p:cNvPr id="9" name="TextBox 8"/>
          <p:cNvSpPr txBox="1"/>
          <p:nvPr/>
        </p:nvSpPr>
        <p:spPr>
          <a:xfrm>
            <a:off x="3739487" y="5773003"/>
            <a:ext cx="1774209" cy="276999"/>
          </a:xfrm>
          <a:prstGeom prst="rect">
            <a:avLst/>
          </a:prstGeom>
          <a:noFill/>
        </p:spPr>
        <p:txBody>
          <a:bodyPr wrap="square" rtlCol="0">
            <a:spAutoFit/>
          </a:bodyPr>
          <a:lstStyle/>
          <a:p>
            <a:pPr algn="ctr"/>
            <a:r>
              <a:rPr lang="en-US" sz="1200" dirty="0" smtClean="0">
                <a:solidFill>
                  <a:srgbClr val="0099FF"/>
                </a:solidFill>
              </a:rPr>
              <a:t>Learn more</a:t>
            </a:r>
            <a:endParaRPr lang="en-US" sz="1200" dirty="0">
              <a:solidFill>
                <a:srgbClr val="0099FF"/>
              </a:solidFill>
            </a:endParaRPr>
          </a:p>
        </p:txBody>
      </p:sp>
      <p:sp>
        <p:nvSpPr>
          <p:cNvPr id="64" name="Rectangular Callout 63"/>
          <p:cNvSpPr/>
          <p:nvPr/>
        </p:nvSpPr>
        <p:spPr>
          <a:xfrm>
            <a:off x="3544385" y="6260604"/>
            <a:ext cx="1257116" cy="447667"/>
          </a:xfrm>
          <a:prstGeom prst="wedgeRectCallout">
            <a:avLst>
              <a:gd name="adj1" fmla="val 36928"/>
              <a:gd name="adj2" fmla="val -113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Tree>
    <p:extLst>
      <p:ext uri="{BB962C8B-B14F-4D97-AF65-F5344CB8AC3E}">
        <p14:creationId xmlns:p14="http://schemas.microsoft.com/office/powerpoint/2010/main" val="4069408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ectangle 69"/>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Rounded Rectangle 76"/>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8" name="TextBox 77"/>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9" name="Rectangle 78"/>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80" name="Straight Connector 79"/>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6" name="Rounded Rectangle 115"/>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9" name="Straight Connector 118"/>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0" name="Rectangular Callout 119"/>
          <p:cNvSpPr/>
          <p:nvPr/>
        </p:nvSpPr>
        <p:spPr>
          <a:xfrm>
            <a:off x="937444" y="1500382"/>
            <a:ext cx="1460310" cy="10108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on the top. All items must have at least 1 update or 1 happening, </a:t>
            </a:r>
            <a:endParaRPr lang="en-US" sz="1200" dirty="0"/>
          </a:p>
        </p:txBody>
      </p:sp>
      <p:sp>
        <p:nvSpPr>
          <p:cNvPr id="121" name="Rectangular Callout 120"/>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see slide </a:t>
            </a:r>
            <a:r>
              <a:rPr lang="en-US" sz="1200" dirty="0" smtClean="0"/>
              <a:t>#39</a:t>
            </a:r>
            <a:endParaRPr lang="en-US" sz="1200" dirty="0"/>
          </a:p>
        </p:txBody>
      </p:sp>
      <p:sp>
        <p:nvSpPr>
          <p:cNvPr id="122" name="Rectangular Callout 121"/>
          <p:cNvSpPr/>
          <p:nvPr/>
        </p:nvSpPr>
        <p:spPr>
          <a:xfrm>
            <a:off x="4975279" y="177510"/>
            <a:ext cx="1460310" cy="466663"/>
          </a:xfrm>
          <a:prstGeom prst="wedgeRectCallout">
            <a:avLst>
              <a:gd name="adj1" fmla="val -48966"/>
              <a:gd name="adj2" fmla="val 20416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If tapped see next </a:t>
            </a:r>
            <a:r>
              <a:rPr lang="en-US" sz="1200" dirty="0" smtClean="0"/>
              <a:t>slide</a:t>
            </a:r>
            <a:endParaRPr lang="en-US" sz="1200" dirty="0"/>
          </a:p>
        </p:txBody>
      </p:sp>
      <p:sp>
        <p:nvSpPr>
          <p:cNvPr id="123" name="Oval 12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ular Callout 124"/>
          <p:cNvSpPr/>
          <p:nvPr/>
        </p:nvSpPr>
        <p:spPr>
          <a:xfrm>
            <a:off x="6714231" y="1951623"/>
            <a:ext cx="1460310" cy="1009936"/>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Display the publish time of the most recent update or happening, whichever is earlier. </a:t>
            </a:r>
          </a:p>
        </p:txBody>
      </p:sp>
    </p:spTree>
    <p:extLst>
      <p:ext uri="{BB962C8B-B14F-4D97-AF65-F5344CB8AC3E}">
        <p14:creationId xmlns:p14="http://schemas.microsoft.com/office/powerpoint/2010/main" val="1173154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078"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409775"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4630173"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1445401"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1485996"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165135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3493806"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1624063"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1733244"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1858293"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2064"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8384"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4054"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22" name="TextBox 21"/>
          <p:cNvSpPr txBox="1"/>
          <p:nvPr/>
        </p:nvSpPr>
        <p:spPr>
          <a:xfrm>
            <a:off x="1651358"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3493805"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1528528"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1528528"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1439818"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401981"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64144"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31948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955"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908"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9551"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8071"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1467113"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2415632"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3411919"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4367262"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5377" y="571147"/>
            <a:ext cx="3381375"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Rectangular Callout 43"/>
          <p:cNvSpPr/>
          <p:nvPr/>
        </p:nvSpPr>
        <p:spPr>
          <a:xfrm>
            <a:off x="3926501" y="3234519"/>
            <a:ext cx="1257116" cy="1228299"/>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user’s company’s competitors </a:t>
            </a:r>
            <a:r>
              <a:rPr lang="en-US" sz="1200" dirty="0" smtClean="0"/>
              <a:t>as suggested companies initially if any</a:t>
            </a:r>
            <a:endParaRPr lang="en-US" sz="1200" dirty="0"/>
          </a:p>
        </p:txBody>
      </p:sp>
    </p:spTree>
    <p:extLst>
      <p:ext uri="{BB962C8B-B14F-4D97-AF65-F5344CB8AC3E}">
        <p14:creationId xmlns:p14="http://schemas.microsoft.com/office/powerpoint/2010/main" val="308329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4" name="TextBox 43"/>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ectangle 49"/>
          <p:cNvSpPr/>
          <p:nvPr/>
        </p:nvSpPr>
        <p:spPr>
          <a:xfrm>
            <a:off x="2626242" y="776177"/>
            <a:ext cx="3880884" cy="5284381"/>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53" name="Oval 52"/>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6" name="Rectangle 5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cxnSp>
        <p:nvCxnSpPr>
          <p:cNvPr id="57" name="Straight Connector 56"/>
          <p:cNvCxnSpPr/>
          <p:nvPr/>
        </p:nvCxnSpPr>
        <p:spPr>
          <a:xfrm>
            <a:off x="2916615" y="12421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75487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4" name="TextBox 43"/>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31" name="Straight Connector 3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Add 5 companies to follow.</a:t>
            </a:r>
            <a:endParaRPr lang="en-US" sz="1200" dirty="0">
              <a:solidFill>
                <a:schemeClr val="tx1">
                  <a:lumMod val="65000"/>
                  <a:lumOff val="35000"/>
                </a:schemeClr>
              </a:solidFill>
            </a:endParaRPr>
          </a:p>
        </p:txBody>
      </p:sp>
      <p:sp>
        <p:nvSpPr>
          <p:cNvPr id="34" name="TextBox 33"/>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3" name="Rounded Rectangle 2"/>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6242" y="776177"/>
            <a:ext cx="3880884" cy="5284381"/>
          </a:xfrm>
          <a:prstGeom prst="rect">
            <a:avLst/>
          </a:prstGeom>
          <a:solidFill>
            <a:schemeClr val="tx1">
              <a:lumMod val="65000"/>
              <a:lumOff val="3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11" name="Oval 10"/>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2924103" y="125178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 name="Rectangle 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bg1">
                    <a:lumMod val="65000"/>
                  </a:schemeClr>
                </a:solidFill>
              </a:rPr>
              <a:t>Intuit</a:t>
            </a:r>
            <a:endParaRPr lang="en-US" sz="1200" b="1" dirty="0">
              <a:solidFill>
                <a:schemeClr val="bg1">
                  <a:lumMod val="6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9" name="Rectangular Callout 28"/>
          <p:cNvSpPr/>
          <p:nvPr/>
        </p:nvSpPr>
        <p:spPr>
          <a:xfrm>
            <a:off x="1169675" y="1269237"/>
            <a:ext cx="1257116" cy="1160063"/>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 under Followed Companies</a:t>
            </a:r>
            <a:endParaRPr lang="en-US" sz="1200" dirty="0"/>
          </a:p>
        </p:txBody>
      </p:sp>
      <p:sp>
        <p:nvSpPr>
          <p:cNvPr id="30"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37" name="Rectangular Callout 36"/>
          <p:cNvSpPr/>
          <p:nvPr/>
        </p:nvSpPr>
        <p:spPr>
          <a:xfrm>
            <a:off x="6929207" y="1898630"/>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126763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44" name="Rectangle 43"/>
          <p:cNvSpPr/>
          <p:nvPr/>
        </p:nvSpPr>
        <p:spPr>
          <a:xfrm>
            <a:off x="2636874" y="294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48" name="TextBox 47"/>
          <p:cNvSpPr txBox="1"/>
          <p:nvPr/>
        </p:nvSpPr>
        <p:spPr>
          <a:xfrm>
            <a:off x="2668772" y="321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2" name="Straight Connector 51"/>
          <p:cNvCxnSpPr/>
          <p:nvPr/>
        </p:nvCxnSpPr>
        <p:spPr>
          <a:xfrm>
            <a:off x="2647507" y="350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68772" y="351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8" name="Straight Connector 57"/>
          <p:cNvCxnSpPr/>
          <p:nvPr/>
        </p:nvCxnSpPr>
        <p:spPr>
          <a:xfrm>
            <a:off x="2647507" y="379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ular Callout 60"/>
          <p:cNvSpPr/>
          <p:nvPr/>
        </p:nvSpPr>
        <p:spPr>
          <a:xfrm>
            <a:off x="1169675" y="278544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company to unfollow or follow</a:t>
            </a:r>
            <a:endParaRPr lang="en-US" sz="1200" dirty="0"/>
          </a:p>
        </p:txBody>
      </p:sp>
      <p:sp>
        <p:nvSpPr>
          <p:cNvPr id="63" name="Rectangular Callout 62"/>
          <p:cNvSpPr/>
          <p:nvPr/>
        </p:nvSpPr>
        <p:spPr>
          <a:xfrm>
            <a:off x="6753896" y="1927366"/>
            <a:ext cx="1679943" cy="606061"/>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Tree>
    <p:extLst>
      <p:ext uri="{BB962C8B-B14F-4D97-AF65-F5344CB8AC3E}">
        <p14:creationId xmlns:p14="http://schemas.microsoft.com/office/powerpoint/2010/main" val="271584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388380"/>
            <a:ext cx="1257116" cy="171959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companies (only those already on GageIn) under Suggested Companies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53067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83" name="Rectangle 82"/>
          <p:cNvSpPr/>
          <p:nvPr/>
        </p:nvSpPr>
        <p:spPr>
          <a:xfrm>
            <a:off x="2636874" y="2944376"/>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84" name="TextBox 83"/>
          <p:cNvSpPr txBox="1"/>
          <p:nvPr/>
        </p:nvSpPr>
        <p:spPr>
          <a:xfrm>
            <a:off x="2668772" y="3210194"/>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85" name="Straight Connector 84"/>
          <p:cNvCxnSpPr/>
          <p:nvPr/>
        </p:nvCxnSpPr>
        <p:spPr>
          <a:xfrm>
            <a:off x="2647507" y="349727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350790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7" name="Straight Connector 86"/>
          <p:cNvCxnSpPr/>
          <p:nvPr/>
        </p:nvCxnSpPr>
        <p:spPr>
          <a:xfrm>
            <a:off x="2647507" y="37949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636874" y="3804185"/>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9" name="TextBox 88"/>
          <p:cNvSpPr txBox="1"/>
          <p:nvPr/>
        </p:nvSpPr>
        <p:spPr>
          <a:xfrm>
            <a:off x="2668772" y="4070003"/>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90" name="Straight Connector 89"/>
          <p:cNvCxnSpPr/>
          <p:nvPr/>
        </p:nvCxnSpPr>
        <p:spPr>
          <a:xfrm>
            <a:off x="2647507" y="435708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8772" y="4367716"/>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2" name="Straight Connector 91"/>
          <p:cNvCxnSpPr/>
          <p:nvPr/>
        </p:nvCxnSpPr>
        <p:spPr>
          <a:xfrm>
            <a:off x="2647507" y="465479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47507" y="465733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4667967"/>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95" name="Straight Connector 94"/>
          <p:cNvCxnSpPr/>
          <p:nvPr/>
        </p:nvCxnSpPr>
        <p:spPr>
          <a:xfrm>
            <a:off x="2647507" y="495504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647507" y="495758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668772" y="4968218"/>
            <a:ext cx="3817088" cy="276999"/>
          </a:xfrm>
          <a:prstGeom prst="rect">
            <a:avLst/>
          </a:prstGeom>
          <a:noFill/>
        </p:spPr>
        <p:txBody>
          <a:bodyPr wrap="square" rtlCol="0">
            <a:spAutoFit/>
          </a:bodyPr>
          <a:lstStyle/>
          <a:p>
            <a:r>
              <a:rPr lang="en-US" sz="1200" dirty="0" smtClean="0">
                <a:solidFill>
                  <a:schemeClr val="bg1">
                    <a:lumMod val="65000"/>
                  </a:schemeClr>
                </a:solidFill>
              </a:rPr>
              <a:t>Twitter Inc.</a:t>
            </a:r>
            <a:endParaRPr lang="en-US" sz="1200" dirty="0">
              <a:solidFill>
                <a:schemeClr val="bg1">
                  <a:lumMod val="65000"/>
                </a:schemeClr>
              </a:solidFill>
            </a:endParaRPr>
          </a:p>
        </p:txBody>
      </p:sp>
      <p:cxnSp>
        <p:nvCxnSpPr>
          <p:cNvPr id="98" name="Straight Connector 97"/>
          <p:cNvCxnSpPr/>
          <p:nvPr/>
        </p:nvCxnSpPr>
        <p:spPr>
          <a:xfrm>
            <a:off x="2647507" y="525529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647507" y="52578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68772" y="5268469"/>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101" name="Straight Connector 100"/>
          <p:cNvCxnSpPr/>
          <p:nvPr/>
        </p:nvCxnSpPr>
        <p:spPr>
          <a:xfrm>
            <a:off x="2647507" y="555554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1169675" y="1199407"/>
            <a:ext cx="1257116" cy="486886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Add companies imported from Salesforce and LinkedIn here. Companies must be existing in </a:t>
            </a:r>
            <a:r>
              <a:rPr lang="en-US" sz="1200" dirty="0" err="1" smtClean="0"/>
              <a:t>GageIn</a:t>
            </a:r>
            <a:r>
              <a:rPr lang="en-US" sz="1200" dirty="0" smtClean="0"/>
              <a:t> and de-duplicated. The user can tap any company to </a:t>
            </a:r>
            <a:r>
              <a:rPr lang="en-US" sz="1200" dirty="0"/>
              <a:t>F</a:t>
            </a:r>
            <a:r>
              <a:rPr lang="en-US" sz="1200" dirty="0" smtClean="0"/>
              <a:t>ollow or unfollow. If a company is followed, also add to Followed Companies. Check or uncheck a company both under Followed Companies and Suggested Companies if it is displayed under both</a:t>
            </a:r>
            <a:endParaRPr lang="en-US" sz="1200" dirty="0"/>
          </a:p>
        </p:txBody>
      </p:sp>
      <p:sp>
        <p:nvSpPr>
          <p:cNvPr id="49" name="Rectangular Callout 48"/>
          <p:cNvSpPr/>
          <p:nvPr/>
        </p:nvSpPr>
        <p:spPr>
          <a:xfrm>
            <a:off x="6929207" y="4665505"/>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842678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15952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3" name="Rectangle 52"/>
          <p:cNvSpPr/>
          <p:nvPr/>
        </p:nvSpPr>
        <p:spPr>
          <a:xfrm>
            <a:off x="2620370" y="764275"/>
            <a:ext cx="3875964"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2838734" y="2743200"/>
            <a:ext cx="3493827" cy="1501254"/>
          </a:xfrm>
          <a:prstGeom prst="roundRect">
            <a:avLst>
              <a:gd name="adj" fmla="val 7843"/>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lumMod val="65000"/>
                    <a:lumOff val="35000"/>
                  </a:schemeClr>
                </a:solidFill>
              </a:rPr>
              <a:t>You may only follow up to 5 companies with your current plan.</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55" name="Rounded Rectangle 54"/>
          <p:cNvSpPr/>
          <p:nvPr/>
        </p:nvSpPr>
        <p:spPr>
          <a:xfrm>
            <a:off x="3985146" y="3862316"/>
            <a:ext cx="1105469" cy="245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OK</a:t>
            </a:r>
            <a:endParaRPr lang="en-US" sz="1200" b="1" dirty="0"/>
          </a:p>
        </p:txBody>
      </p:sp>
      <p:sp>
        <p:nvSpPr>
          <p:cNvPr id="56" name="Rectangular Callout 55"/>
          <p:cNvSpPr/>
          <p:nvPr/>
        </p:nvSpPr>
        <p:spPr>
          <a:xfrm>
            <a:off x="1169675" y="653982"/>
            <a:ext cx="1257116" cy="4779018"/>
          </a:xfrm>
          <a:prstGeom prst="wedgeRectCallout">
            <a:avLst>
              <a:gd name="adj1" fmla="val 81910"/>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 the backend, send an email to the user with a link to the </a:t>
            </a:r>
            <a:r>
              <a:rPr lang="en-US" sz="1200" dirty="0" err="1" smtClean="0"/>
              <a:t>GageIn</a:t>
            </a:r>
            <a:r>
              <a:rPr lang="en-US" sz="1200" dirty="0" smtClean="0"/>
              <a:t> website for upgrade; if the user clicks the link, the upgrade page should be displayed without a need of login!!</a:t>
            </a:r>
          </a:p>
          <a:p>
            <a:endParaRPr lang="en-US" sz="1200" dirty="0"/>
          </a:p>
          <a:p>
            <a:r>
              <a:rPr lang="en-US" sz="1200" dirty="0" smtClean="0"/>
              <a:t>The displayed message should be dependent on the user’s current Plan and similar to what specified in the Payment spec</a:t>
            </a:r>
          </a:p>
          <a:p>
            <a:endParaRPr lang="en-US" sz="1200" dirty="0"/>
          </a:p>
          <a:p>
            <a:r>
              <a:rPr lang="en-US" sz="1200" dirty="0" smtClean="0"/>
              <a:t>Similar process when following people</a:t>
            </a:r>
            <a:endParaRPr lang="en-US" sz="1200" dirty="0"/>
          </a:p>
        </p:txBody>
      </p:sp>
      <p:sp>
        <p:nvSpPr>
          <p:cNvPr id="57" name="Rectangular Callout 56"/>
          <p:cNvSpPr/>
          <p:nvPr/>
        </p:nvSpPr>
        <p:spPr>
          <a:xfrm>
            <a:off x="6832745" y="2458196"/>
            <a:ext cx="1749186" cy="1615044"/>
          </a:xfrm>
          <a:prstGeom prst="wedgeRectCallout">
            <a:avLst>
              <a:gd name="adj1" fmla="val -78079"/>
              <a:gd name="adj2" fmla="val 262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Change the message to “You may not follow this company with your current plan” if the user is a SOLO (FREE) user and tries to follow a company only available to paid users</a:t>
            </a:r>
            <a:endParaRPr lang="en-US" sz="1200" dirty="0"/>
          </a:p>
        </p:txBody>
      </p:sp>
    </p:spTree>
    <p:extLst>
      <p:ext uri="{BB962C8B-B14F-4D97-AF65-F5344CB8AC3E}">
        <p14:creationId xmlns:p14="http://schemas.microsoft.com/office/powerpoint/2010/main" val="3691194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Configure Filters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12383"/>
            <a:ext cx="3708807" cy="798307"/>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Agent Filters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Category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Media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endParaRPr lang="en-US" sz="1200" dirty="0">
              <a:solidFill>
                <a:schemeClr val="bg1">
                  <a:lumMod val="50000"/>
                </a:schemeClr>
              </a:solidFill>
            </a:endParaRPr>
          </a:p>
        </p:txBody>
      </p:sp>
      <p:sp>
        <p:nvSpPr>
          <p:cNvPr id="30" name="TextBox 29"/>
          <p:cNvSpPr txBox="1"/>
          <p:nvPr/>
        </p:nvSpPr>
        <p:spPr>
          <a:xfrm>
            <a:off x="2679405" y="1316281"/>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Personalize your company update streams</a:t>
            </a:r>
            <a:endParaRPr lang="en-US" sz="1200" b="1" dirty="0">
              <a:solidFill>
                <a:schemeClr val="tx1">
                  <a:lumMod val="65000"/>
                  <a:lumOff val="35000"/>
                </a:schemeClr>
              </a:solidFill>
            </a:endParaRPr>
          </a:p>
        </p:txBody>
      </p:sp>
      <p:cxnSp>
        <p:nvCxnSpPr>
          <p:cNvPr id="32" name="Straight Connector 31"/>
          <p:cNvCxnSpPr/>
          <p:nvPr/>
        </p:nvCxnSpPr>
        <p:spPr>
          <a:xfrm>
            <a:off x="2713939" y="189037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14555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500183" y="1762100"/>
            <a:ext cx="1749186" cy="464021"/>
          </a:xfrm>
          <a:prstGeom prst="wedgeRectCallout">
            <a:avLst>
              <a:gd name="adj1" fmla="val 77938"/>
              <a:gd name="adj2" fmla="val 783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category filters</a:t>
            </a:r>
            <a:endParaRPr lang="en-US" sz="1200" dirty="0"/>
          </a:p>
        </p:txBody>
      </p:sp>
      <p:sp>
        <p:nvSpPr>
          <p:cNvPr id="55" name="Rectangular Callout 54"/>
          <p:cNvSpPr/>
          <p:nvPr/>
        </p:nvSpPr>
        <p:spPr>
          <a:xfrm>
            <a:off x="6832745" y="1407788"/>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agent filters</a:t>
            </a:r>
            <a:endParaRPr lang="en-US" sz="1200" dirty="0"/>
          </a:p>
        </p:txBody>
      </p:sp>
      <p:sp>
        <p:nvSpPr>
          <p:cNvPr id="56" name="Rectangular Callout 55"/>
          <p:cNvSpPr/>
          <p:nvPr/>
        </p:nvSpPr>
        <p:spPr>
          <a:xfrm>
            <a:off x="6832745" y="1940050"/>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media filters</a:t>
            </a:r>
            <a:endParaRPr lang="en-US" sz="1200" dirty="0"/>
          </a:p>
        </p:txBody>
      </p:sp>
      <p:sp>
        <p:nvSpPr>
          <p:cNvPr id="31" name="Rounded Rectangle 3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Box 5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80115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7" name="Rectangle 26"/>
          <p:cNvSpPr/>
          <p:nvPr/>
        </p:nvSpPr>
        <p:spPr>
          <a:xfrm>
            <a:off x="2690038" y="40869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743200" y="469300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8" name="Title 1"/>
          <p:cNvSpPr txBox="1">
            <a:spLocks/>
          </p:cNvSpPr>
          <p:nvPr/>
        </p:nvSpPr>
        <p:spPr>
          <a:xfrm>
            <a:off x="2661312" y="1893906"/>
            <a:ext cx="3835021" cy="95965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Take Action at the Perfect Time</a:t>
            </a:r>
          </a:p>
          <a:p>
            <a:endParaRPr lang="en-US" sz="2100" dirty="0" smtClean="0">
              <a:solidFill>
                <a:schemeClr val="tx1">
                  <a:lumMod val="65000"/>
                  <a:lumOff val="35000"/>
                </a:schemeClr>
              </a:solidFill>
              <a:latin typeface="Times New Roman" pitchFamily="18" charset="0"/>
              <a:cs typeface="Times New Roman" pitchFamily="18" charset="0"/>
            </a:endParaRPr>
          </a:p>
          <a:p>
            <a:r>
              <a:rPr lang="en-US" sz="1800" dirty="0" smtClean="0">
                <a:solidFill>
                  <a:schemeClr val="tx1">
                    <a:lumMod val="65000"/>
                    <a:lumOff val="35000"/>
                  </a:schemeClr>
                </a:solidFill>
                <a:latin typeface="Times New Roman" pitchFamily="18" charset="0"/>
                <a:cs typeface="Times New Roman" pitchFamily="18" charset="0"/>
              </a:rPr>
              <a:t>Actionable sales intelligence </a:t>
            </a:r>
          </a:p>
          <a:p>
            <a:r>
              <a:rPr lang="en-US" sz="1800" dirty="0" smtClean="0">
                <a:solidFill>
                  <a:schemeClr val="tx1">
                    <a:lumMod val="65000"/>
                    <a:lumOff val="35000"/>
                  </a:schemeClr>
                </a:solidFill>
                <a:latin typeface="Times New Roman" pitchFamily="18" charset="0"/>
                <a:cs typeface="Times New Roman" pitchFamily="18" charset="0"/>
              </a:rPr>
              <a:t>at your fingertips</a:t>
            </a: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2635" y="1337456"/>
            <a:ext cx="1358730" cy="419048"/>
          </a:xfrm>
          <a:prstGeom prst="rect">
            <a:avLst/>
          </a:prstGeom>
        </p:spPr>
      </p:pic>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Oval 4"/>
          <p:cNvSpPr/>
          <p:nvPr/>
        </p:nvSpPr>
        <p:spPr>
          <a:xfrm>
            <a:off x="4067500" y="3804662"/>
            <a:ext cx="1008993" cy="93017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75000"/>
                  </a:schemeClr>
                </a:solidFill>
              </a:rPr>
              <a:t>$</a:t>
            </a:r>
            <a:endParaRPr lang="en-US" sz="4800" b="1" dirty="0">
              <a:solidFill>
                <a:schemeClr val="bg1">
                  <a:lumMod val="75000"/>
                </a:schemeClr>
              </a:solidFill>
            </a:endParaRPr>
          </a:p>
        </p:txBody>
      </p:sp>
      <p:pic>
        <p:nvPicPr>
          <p:cNvPr id="450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5792" y="3172321"/>
            <a:ext cx="685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5140" y="3167728"/>
            <a:ext cx="663252" cy="64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2"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4911" y="4655481"/>
            <a:ext cx="627839" cy="61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a:xfrm>
            <a:off x="3297936" y="4666683"/>
            <a:ext cx="646386" cy="599089"/>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075"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2020" y="4824294"/>
            <a:ext cx="483476" cy="29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4238355"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654108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3029805"/>
            <a:ext cx="3708807" cy="3043449"/>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Awards &amp; Certifications</a:t>
            </a:r>
          </a:p>
          <a:p>
            <a:pPr>
              <a:spcBef>
                <a:spcPts val="1200"/>
              </a:spcBef>
            </a:pPr>
            <a:r>
              <a:rPr lang="en-US" sz="1200" b="1" dirty="0" smtClean="0">
                <a:solidFill>
                  <a:schemeClr val="tx1"/>
                </a:solidFill>
              </a:rPr>
              <a:t>Business Challenges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Funding Development		</a:t>
            </a:r>
          </a:p>
          <a:p>
            <a:pPr>
              <a:spcBef>
                <a:spcPts val="1200"/>
              </a:spcBef>
            </a:pPr>
            <a:r>
              <a:rPr lang="en-US" sz="1200" b="1" dirty="0" smtClean="0">
                <a:solidFill>
                  <a:schemeClr val="tx1"/>
                </a:solidFill>
              </a:rPr>
              <a:t>Growth &amp; Expansion</a:t>
            </a:r>
          </a:p>
          <a:p>
            <a:pPr>
              <a:spcBef>
                <a:spcPts val="1200"/>
              </a:spcBef>
            </a:pPr>
            <a:r>
              <a:rPr lang="en-US" sz="1200" b="1" dirty="0" smtClean="0">
                <a:solidFill>
                  <a:schemeClr val="tx1"/>
                </a:solidFill>
              </a:rPr>
              <a:t>Hiring &amp; Recruiting</a:t>
            </a:r>
          </a:p>
          <a:p>
            <a:pPr>
              <a:spcBef>
                <a:spcPts val="1200"/>
              </a:spcBef>
            </a:pPr>
            <a:r>
              <a:rPr lang="en-US" sz="1200" b="1" dirty="0" smtClean="0">
                <a:solidFill>
                  <a:schemeClr val="tx1"/>
                </a:solidFill>
              </a:rPr>
              <a:t>Litigations</a:t>
            </a:r>
          </a:p>
          <a:p>
            <a:pPr>
              <a:spcBef>
                <a:spcPts val="1200"/>
              </a:spcBef>
            </a:pPr>
            <a:r>
              <a:rPr lang="en-US" sz="1200" b="1" dirty="0" smtClean="0">
                <a:solidFill>
                  <a:schemeClr val="tx1"/>
                </a:solidFill>
              </a:rPr>
              <a:t>Mergers &amp; Acquisitions</a:t>
            </a:r>
          </a:p>
          <a:p>
            <a:pPr>
              <a:spcBef>
                <a:spcPts val="1200"/>
              </a:spcBef>
            </a:pPr>
            <a:r>
              <a:rPr lang="en-US" sz="1200" b="1" dirty="0" smtClean="0">
                <a:solidFill>
                  <a:schemeClr val="tx1"/>
                </a:solidFill>
              </a:rPr>
              <a:t>New Contracts</a:t>
            </a:r>
          </a:p>
          <a:p>
            <a:pPr>
              <a:spcBef>
                <a:spcPts val="1200"/>
              </a:spcBef>
            </a:pPr>
            <a:r>
              <a:rPr lang="en-US" sz="1200" b="1" dirty="0" smtClean="0">
                <a:solidFill>
                  <a:schemeClr val="tx1"/>
                </a:solidFill>
              </a:rPr>
              <a:t>New Offering		</a:t>
            </a:r>
            <a:endParaRPr lang="en-US" sz="1200" dirty="0">
              <a:solidFill>
                <a:schemeClr val="bg1">
                  <a:lumMod val="50000"/>
                </a:schemeClr>
              </a:solidFill>
            </a:endParaRPr>
          </a:p>
        </p:txBody>
      </p:sp>
      <p:cxnSp>
        <p:nvCxnSpPr>
          <p:cNvPr id="32" name="Straight Connector 31"/>
          <p:cNvCxnSpPr/>
          <p:nvPr/>
        </p:nvCxnSpPr>
        <p:spPr>
          <a:xfrm>
            <a:off x="2713939" y="21528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49272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cxnSp>
        <p:nvCxnSpPr>
          <p:cNvPr id="22" name="Straight Connector 21"/>
          <p:cNvCxnSpPr/>
          <p:nvPr/>
        </p:nvCxnSpPr>
        <p:spPr>
          <a:xfrm>
            <a:off x="2713939" y="344396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3939" y="37636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41065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44399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476655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51110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54539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Brace 2"/>
          <p:cNvSpPr/>
          <p:nvPr/>
        </p:nvSpPr>
        <p:spPr>
          <a:xfrm>
            <a:off x="6605517" y="1787863"/>
            <a:ext cx="103628" cy="427103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3" name="Rounded Rectangle 5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4" name="Oval 5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ular Callout 55"/>
          <p:cNvSpPr/>
          <p:nvPr/>
        </p:nvSpPr>
        <p:spPr>
          <a:xfrm>
            <a:off x="6919416" y="3477576"/>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47" name="Rounded Rectangle 46"/>
          <p:cNvSpPr/>
          <p:nvPr/>
        </p:nvSpPr>
        <p:spPr>
          <a:xfrm>
            <a:off x="6127845" y="225221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8" name="Rounded Rectangle 47"/>
          <p:cNvSpPr/>
          <p:nvPr/>
        </p:nvSpPr>
        <p:spPr>
          <a:xfrm>
            <a:off x="6127845" y="352051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9" name="Rounded Rectangle 48"/>
          <p:cNvSpPr/>
          <p:nvPr/>
        </p:nvSpPr>
        <p:spPr>
          <a:xfrm>
            <a:off x="6127845" y="385774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418735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452759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8" name="Rounded Rectangle 57"/>
          <p:cNvSpPr/>
          <p:nvPr/>
        </p:nvSpPr>
        <p:spPr>
          <a:xfrm>
            <a:off x="6127845" y="48648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9" name="Rounded Rectangle 58"/>
          <p:cNvSpPr/>
          <p:nvPr/>
        </p:nvSpPr>
        <p:spPr>
          <a:xfrm>
            <a:off x="6127845" y="51944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534671"/>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Edit</a:t>
            </a:r>
            <a:endParaRPr lang="en-US" sz="1200" b="1" dirty="0">
              <a:solidFill>
                <a:schemeClr val="bg1"/>
              </a:solidFill>
            </a:endParaRPr>
          </a:p>
        </p:txBody>
      </p:sp>
      <p:sp>
        <p:nvSpPr>
          <p:cNvPr id="41" name="Rectangular Callout 40"/>
          <p:cNvSpPr/>
          <p:nvPr/>
        </p:nvSpPr>
        <p:spPr>
          <a:xfrm>
            <a:off x="6892120" y="805216"/>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edit custom agents</a:t>
            </a:r>
            <a:endParaRPr lang="en-US" sz="1200" dirty="0"/>
          </a:p>
        </p:txBody>
      </p:sp>
      <p:sp>
        <p:nvSpPr>
          <p:cNvPr id="42" name="Rectangular Callout 41"/>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43" name="Rounded Rectangle 42"/>
          <p:cNvSpPr/>
          <p:nvPr/>
        </p:nvSpPr>
        <p:spPr>
          <a:xfrm>
            <a:off x="2713939" y="1937983"/>
            <a:ext cx="3708807" cy="805218"/>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solidFill>
              </a:rPr>
              <a:t>Business Social Networking</a:t>
            </a:r>
          </a:p>
          <a:p>
            <a:r>
              <a:rPr lang="en-US" sz="800" dirty="0">
                <a:solidFill>
                  <a:schemeClr val="bg1">
                    <a:lumMod val="50000"/>
                  </a:schemeClr>
                </a:solidFill>
              </a:rPr>
              <a:t>"</a:t>
            </a:r>
            <a:r>
              <a:rPr lang="en-US" sz="1000" dirty="0">
                <a:solidFill>
                  <a:schemeClr val="bg1">
                    <a:lumMod val="50000"/>
                  </a:schemeClr>
                </a:solidFill>
              </a:rPr>
              <a:t>business social networking", "socia...</a:t>
            </a:r>
          </a:p>
          <a:p>
            <a:pPr>
              <a:spcBef>
                <a:spcPts val="100"/>
              </a:spcBef>
            </a:pPr>
            <a:r>
              <a:rPr lang="en-US" sz="1200" b="1" dirty="0">
                <a:solidFill>
                  <a:schemeClr val="tx1"/>
                </a:solidFill>
              </a:rPr>
              <a:t>Cloud Computing</a:t>
            </a:r>
          </a:p>
          <a:p>
            <a:r>
              <a:rPr lang="en-US" sz="1000" dirty="0">
                <a:solidFill>
                  <a:schemeClr val="bg1">
                    <a:lumMod val="50000"/>
                  </a:schemeClr>
                </a:solidFill>
              </a:rPr>
              <a:t>cloud computing, "big data", SaaS, "...</a:t>
            </a:r>
          </a:p>
        </p:txBody>
      </p:sp>
      <p:cxnSp>
        <p:nvCxnSpPr>
          <p:cNvPr id="35" name="Straight Connector 34"/>
          <p:cNvCxnSpPr/>
          <p:nvPr/>
        </p:nvCxnSpPr>
        <p:spPr>
          <a:xfrm>
            <a:off x="2713939" y="232213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127845" y="31793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5" name="Rounded Rectangle 44"/>
          <p:cNvSpPr/>
          <p:nvPr/>
        </p:nvSpPr>
        <p:spPr>
          <a:xfrm>
            <a:off x="6127845" y="2067028"/>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6" name="Rounded Rectangle 45"/>
          <p:cNvSpPr/>
          <p:nvPr/>
        </p:nvSpPr>
        <p:spPr>
          <a:xfrm>
            <a:off x="6127845" y="24512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 name="TextBox 5"/>
          <p:cNvSpPr txBox="1"/>
          <p:nvPr/>
        </p:nvSpPr>
        <p:spPr>
          <a:xfrm>
            <a:off x="2715904" y="1678675"/>
            <a:ext cx="2961564" cy="261610"/>
          </a:xfrm>
          <a:prstGeom prst="rect">
            <a:avLst/>
          </a:prstGeom>
          <a:noFill/>
        </p:spPr>
        <p:txBody>
          <a:bodyPr wrap="square" rtlCol="0">
            <a:spAutoFit/>
          </a:bodyPr>
          <a:lstStyle/>
          <a:p>
            <a:r>
              <a:rPr lang="en-US" sz="1100" dirty="0" smtClean="0">
                <a:solidFill>
                  <a:schemeClr val="bg1">
                    <a:lumMod val="50000"/>
                  </a:schemeClr>
                </a:solidFill>
              </a:rPr>
              <a:t>Custom Agents</a:t>
            </a:r>
            <a:endParaRPr lang="en-US" sz="1100" dirty="0">
              <a:solidFill>
                <a:schemeClr val="bg1">
                  <a:lumMod val="50000"/>
                </a:schemeClr>
              </a:solidFill>
            </a:endParaRPr>
          </a:p>
        </p:txBody>
      </p:sp>
      <p:sp>
        <p:nvSpPr>
          <p:cNvPr id="57" name="TextBox 56"/>
          <p:cNvSpPr txBox="1"/>
          <p:nvPr/>
        </p:nvSpPr>
        <p:spPr>
          <a:xfrm>
            <a:off x="2715904" y="2770496"/>
            <a:ext cx="2961564" cy="261610"/>
          </a:xfrm>
          <a:prstGeom prst="rect">
            <a:avLst/>
          </a:prstGeom>
          <a:noFill/>
        </p:spPr>
        <p:txBody>
          <a:bodyPr wrap="square" rtlCol="0">
            <a:spAutoFit/>
          </a:bodyPr>
          <a:lstStyle/>
          <a:p>
            <a:r>
              <a:rPr lang="en-US" sz="1100" dirty="0" smtClean="0">
                <a:solidFill>
                  <a:schemeClr val="bg1">
                    <a:lumMod val="50000"/>
                  </a:schemeClr>
                </a:solidFill>
              </a:rPr>
              <a:t>Predefined Agents</a:t>
            </a:r>
            <a:endParaRPr lang="en-US" sz="1100" dirty="0">
              <a:solidFill>
                <a:schemeClr val="bg1">
                  <a:lumMod val="50000"/>
                </a:schemeClr>
              </a:solidFill>
            </a:endParaRPr>
          </a:p>
        </p:txBody>
      </p:sp>
      <p:sp>
        <p:nvSpPr>
          <p:cNvPr id="78" name="TextBox 7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9" name="TextBox 7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0" name="TextBox 7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1" name="Rectangle 8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90" name="TextBox 8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91" name="TextBox 9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92" name="TextBox 9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728846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40"/>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agents.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72769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5628427"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go back to previous slide</a:t>
            </a:r>
            <a:endParaRPr lang="en-US" sz="1200" dirty="0"/>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1307488"/>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 custom agent to change the agent name or keywords (see next slide)</a:t>
            </a:r>
            <a:endParaRPr lang="en-US" sz="1200" dirty="0"/>
          </a:p>
        </p:txBody>
      </p:sp>
      <p:sp>
        <p:nvSpPr>
          <p:cNvPr id="45" name="Right Brace 44"/>
          <p:cNvSpPr/>
          <p:nvPr/>
        </p:nvSpPr>
        <p:spPr>
          <a:xfrm>
            <a:off x="6605516" y="13947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Left Brace 5"/>
          <p:cNvSpPr/>
          <p:nvPr/>
        </p:nvSpPr>
        <p:spPr>
          <a:xfrm>
            <a:off x="2447925" y="1428750"/>
            <a:ext cx="85725" cy="781050"/>
          </a:xfrm>
          <a:prstGeom prst="leftBrace">
            <a:avLst/>
          </a:prstGeom>
          <a:noFill/>
          <a:ln>
            <a:solidFill>
              <a:srgbClr val="FF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Rectangular Callout 73"/>
          <p:cNvSpPr/>
          <p:nvPr/>
        </p:nvSpPr>
        <p:spPr>
          <a:xfrm>
            <a:off x="470991" y="1545613"/>
            <a:ext cx="1749186" cy="571461"/>
          </a:xfrm>
          <a:prstGeom prst="wedgeRectCallout">
            <a:avLst>
              <a:gd name="adj1" fmla="val 60374"/>
              <a:gd name="adj2" fmla="val 10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custom agent to remove it from agent list</a:t>
            </a:r>
            <a:endParaRPr lang="en-US" sz="1200" dirty="0"/>
          </a:p>
        </p:txBody>
      </p:sp>
      <p:sp>
        <p:nvSpPr>
          <p:cNvPr id="75" name="Rectangular Callout 74"/>
          <p:cNvSpPr/>
          <p:nvPr/>
        </p:nvSpPr>
        <p:spPr>
          <a:xfrm>
            <a:off x="6876886" y="2232521"/>
            <a:ext cx="1749186" cy="759437"/>
          </a:xfrm>
          <a:prstGeom prst="wedgeRectCallout">
            <a:avLst>
              <a:gd name="adj1" fmla="val -72861"/>
              <a:gd name="adj2" fmla="val -233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custom agent name or keywords (see slide #44)</a:t>
            </a:r>
            <a:endParaRPr lang="en-US" sz="1200" dirty="0"/>
          </a:p>
        </p:txBody>
      </p:sp>
      <p:sp>
        <p:nvSpPr>
          <p:cNvPr id="2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a:t>
            </a:r>
            <a:endParaRPr lang="en-US" sz="3200" b="1" dirty="0">
              <a:latin typeface="Times New Roman" pitchFamily="18" charset="0"/>
              <a:cs typeface="Times New Roman" pitchFamily="18" charset="0"/>
            </a:endParaRPr>
          </a:p>
        </p:txBody>
      </p:sp>
      <p:sp>
        <p:nvSpPr>
          <p:cNvPr id="53" name="TextBox 5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Rectangle 55"/>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8" name="TextBox 7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9" name="TextBox 7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0" name="TextBox 7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87820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12378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198442"/>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310185"/>
            <a:ext cx="3870251" cy="473974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34018" y="1310185"/>
            <a:ext cx="3848669" cy="2411145"/>
          </a:xfrm>
          <a:prstGeom prst="roundRect">
            <a:avLst>
              <a:gd name="adj" fmla="val 45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296093" y="1414130"/>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 Name</a:t>
            </a:r>
            <a:endParaRPr lang="en-US" sz="1200" b="1" dirty="0">
              <a:solidFill>
                <a:schemeClr val="tx1">
                  <a:lumMod val="65000"/>
                  <a:lumOff val="35000"/>
                </a:schemeClr>
              </a:solidFill>
            </a:endParaRPr>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Business Social Networking</a:t>
            </a:r>
            <a:endParaRPr lang="en-US" sz="1200" dirty="0">
              <a:solidFill>
                <a:schemeClr val="tx1">
                  <a:lumMod val="65000"/>
                  <a:lumOff val="35000"/>
                </a:schemeClr>
              </a:solidFill>
            </a:endParaRPr>
          </a:p>
        </p:txBody>
      </p:sp>
      <p:sp>
        <p:nvSpPr>
          <p:cNvPr id="30" name="TextBox 29"/>
          <p:cNvSpPr txBox="1"/>
          <p:nvPr/>
        </p:nvSpPr>
        <p:spPr>
          <a:xfrm>
            <a:off x="3296093" y="2076521"/>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Keywords</a:t>
            </a:r>
            <a:endParaRPr lang="en-US" sz="1200" b="1" dirty="0">
              <a:solidFill>
                <a:schemeClr val="tx1">
                  <a:lumMod val="65000"/>
                  <a:lumOff val="35000"/>
                </a:schemeClr>
              </a:solidFill>
            </a:endParaRPr>
          </a:p>
        </p:txBody>
      </p:sp>
      <p:sp>
        <p:nvSpPr>
          <p:cNvPr id="31" name="Rectangle 30"/>
          <p:cNvSpPr/>
          <p:nvPr/>
        </p:nvSpPr>
        <p:spPr>
          <a:xfrm>
            <a:off x="3030279" y="2374230"/>
            <a:ext cx="3083442" cy="701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“business social networking”, “social business”, “enterprise social network” </a:t>
            </a:r>
            <a:endParaRPr lang="en-US" sz="1200" dirty="0">
              <a:solidFill>
                <a:schemeClr val="tx1">
                  <a:lumMod val="65000"/>
                  <a:lumOff val="35000"/>
                </a:schemeClr>
              </a:solidFill>
            </a:endParaRPr>
          </a:p>
        </p:txBody>
      </p:sp>
      <p:sp>
        <p:nvSpPr>
          <p:cNvPr id="33" name="Rounded Rectangle 32"/>
          <p:cNvSpPr/>
          <p:nvPr/>
        </p:nvSpPr>
        <p:spPr>
          <a:xfrm>
            <a:off x="3043451" y="3274828"/>
            <a:ext cx="311168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 Custom Agent</a:t>
            </a:r>
            <a:endParaRPr lang="en-US" sz="3200" b="1" dirty="0">
              <a:latin typeface="Times New Roman" pitchFamily="18" charset="0"/>
              <a:cs typeface="Times New Roman" pitchFamily="18" charset="0"/>
            </a:endParaRPr>
          </a:p>
        </p:txBody>
      </p:sp>
      <p:sp>
        <p:nvSpPr>
          <p:cNvPr id="34" name="Rounded Rectangle 3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5" name="Rectangle 3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592440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296536"/>
            <a:ext cx="3870251" cy="4753389"/>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20370" y="1371535"/>
            <a:ext cx="3875964" cy="2317963"/>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4"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Add Custom Agent</a:t>
            </a:r>
            <a:endParaRPr lang="en-US" sz="3200" b="1" dirty="0">
              <a:latin typeface="Times New Roman" pitchFamily="18" charset="0"/>
              <a:cs typeface="Times New Roman" pitchFamily="18" charset="0"/>
            </a:endParaRPr>
          </a:p>
        </p:txBody>
      </p:sp>
      <p:sp>
        <p:nvSpPr>
          <p:cNvPr id="35" name="Rectangle 34"/>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36" name="Rectangle 35"/>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37" name="Rounded Rectangle 3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38" name="Rectangle 37"/>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2" name="Rectangle 3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68420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categories.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000423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57417"/>
            <a:ext cx="3708807" cy="82022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External source updates</a:t>
            </a:r>
          </a:p>
          <a:p>
            <a:r>
              <a:rPr lang="en-US" sz="1000" dirty="0" smtClean="0">
                <a:solidFill>
                  <a:schemeClr val="bg1">
                    <a:lumMod val="50000"/>
                  </a:schemeClr>
                </a:solidFill>
              </a:rPr>
              <a:t>Media coverage</a:t>
            </a:r>
            <a:endParaRPr lang="en-US" sz="1000" dirty="0">
              <a:solidFill>
                <a:schemeClr val="bg1">
                  <a:lumMod val="50000"/>
                </a:schemeClr>
              </a:solidFill>
            </a:endParaRPr>
          </a:p>
          <a:p>
            <a:pPr>
              <a:spcBef>
                <a:spcPts val="100"/>
              </a:spcBef>
            </a:pPr>
            <a:r>
              <a:rPr lang="en-US" sz="1200" b="1" dirty="0" smtClean="0">
                <a:solidFill>
                  <a:schemeClr val="tx1"/>
                </a:solidFill>
              </a:rPr>
              <a:t>Company created updates</a:t>
            </a:r>
          </a:p>
          <a:p>
            <a:r>
              <a:rPr lang="en-US" sz="1000" dirty="0" smtClean="0">
                <a:solidFill>
                  <a:schemeClr val="bg1">
                    <a:lumMod val="50000"/>
                  </a:schemeClr>
                </a:solidFill>
              </a:rPr>
              <a:t>Company blogs, press releases, SEC filings, YouTube videos…</a:t>
            </a:r>
            <a:endParaRPr lang="en-US" sz="1000" dirty="0">
              <a:solidFill>
                <a:schemeClr val="bg1">
                  <a:lumMod val="50000"/>
                </a:schemeClr>
              </a:solidFill>
            </a:endParaRPr>
          </a:p>
          <a:p>
            <a:pPr>
              <a:spcBef>
                <a:spcPts val="700"/>
              </a:spcBef>
            </a:pPr>
            <a:r>
              <a:rPr lang="en-US" sz="1200" b="1" dirty="0" smtClean="0">
                <a:solidFill>
                  <a:schemeClr val="tx1"/>
                </a:solidFill>
              </a:rPr>
              <a:t>			</a:t>
            </a:r>
            <a:endParaRPr lang="en-US" sz="1200" dirty="0">
              <a:solidFill>
                <a:schemeClr val="bg1">
                  <a:lumMod val="50000"/>
                </a:schemeClr>
              </a:solidFill>
            </a:endParaRPr>
          </a:p>
        </p:txBody>
      </p:sp>
      <p:cxnSp>
        <p:nvCxnSpPr>
          <p:cNvPr id="32" name="Straight Connector 31"/>
          <p:cNvCxnSpPr/>
          <p:nvPr/>
        </p:nvCxnSpPr>
        <p:spPr>
          <a:xfrm>
            <a:off x="2713939" y="21678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760728"/>
            <a:ext cx="104041" cy="80503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ounded Rectangle 3"/>
          <p:cNvSpPr/>
          <p:nvPr/>
        </p:nvSpPr>
        <p:spPr>
          <a:xfrm>
            <a:off x="6127845" y="18913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17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2" name="Rounded Rectangle 51"/>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3" name="Oval 52"/>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ular Callout 53"/>
          <p:cNvSpPr/>
          <p:nvPr/>
        </p:nvSpPr>
        <p:spPr>
          <a:xfrm>
            <a:off x="6919416" y="1723131"/>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0831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sources.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01730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68050"/>
            <a:ext cx="3708807" cy="467331"/>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Add a source</a:t>
            </a:r>
          </a:p>
          <a:p>
            <a:pPr>
              <a:spcBef>
                <a:spcPts val="1200"/>
              </a:spcBef>
            </a:pPr>
            <a:r>
              <a:rPr lang="en-US" sz="1200" b="1" dirty="0" smtClean="0">
                <a:solidFill>
                  <a:schemeClr val="tx1"/>
                </a:solidFill>
              </a:rPr>
              <a:t>     </a:t>
            </a:r>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6" name="Oval 5"/>
          <p:cNvSpPr/>
          <p:nvPr/>
        </p:nvSpPr>
        <p:spPr>
          <a:xfrm>
            <a:off x="2784143" y="1921483"/>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19" name="Rectangular Callout 18"/>
          <p:cNvSpPr/>
          <p:nvPr/>
        </p:nvSpPr>
        <p:spPr>
          <a:xfrm>
            <a:off x="6919416" y="1901986"/>
            <a:ext cx="1749186" cy="469079"/>
          </a:xfrm>
          <a:prstGeom prst="wedgeRectCallout">
            <a:avLst>
              <a:gd name="adj1" fmla="val -76930"/>
              <a:gd name="adj2" fmla="val -285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source to filters</a:t>
            </a:r>
            <a:endParaRPr lang="en-US" sz="1200" dirty="0"/>
          </a:p>
        </p:txBody>
      </p:sp>
      <p:sp>
        <p:nvSpPr>
          <p:cNvPr id="22" name="Rounded Rectangle 21"/>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23" name="Rounded Rectangle 2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24" name="Oval 2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18979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16" name="Rectangular Callout 15"/>
          <p:cNvSpPr/>
          <p:nvPr/>
        </p:nvSpPr>
        <p:spPr>
          <a:xfrm>
            <a:off x="6919416" y="1275902"/>
            <a:ext cx="1749186" cy="268105"/>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Type source name</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50000"/>
                  </a:schemeClr>
                </a:solidFill>
              </a:rPr>
              <a:t>Source</a:t>
            </a:r>
            <a:endParaRPr lang="en-US" sz="1200" dirty="0">
              <a:solidFill>
                <a:schemeClr val="bg1">
                  <a:lumMod val="50000"/>
                </a:schemeClr>
              </a:solidFill>
            </a:endParaRPr>
          </a:p>
        </p:txBody>
      </p:sp>
      <p:sp>
        <p:nvSpPr>
          <p:cNvPr id="12" name="Rectangle 11"/>
          <p:cNvSpPr/>
          <p:nvPr/>
        </p:nvSpPr>
        <p:spPr>
          <a:xfrm>
            <a:off x="2626241" y="1625907"/>
            <a:ext cx="3859619" cy="2870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Suggested Sources</a:t>
            </a:r>
            <a:endParaRPr lang="en-US" sz="1200" b="1" dirty="0">
              <a:solidFill>
                <a:schemeClr val="tx1">
                  <a:lumMod val="65000"/>
                  <a:lumOff val="35000"/>
                </a:schemeClr>
              </a:solidFill>
            </a:endParaRPr>
          </a:p>
        </p:txBody>
      </p:sp>
      <p:sp>
        <p:nvSpPr>
          <p:cNvPr id="14" name="TextBox 13"/>
          <p:cNvSpPr txBox="1"/>
          <p:nvPr/>
        </p:nvSpPr>
        <p:spPr>
          <a:xfrm>
            <a:off x="2657475" y="1930264"/>
            <a:ext cx="3807120" cy="3170099"/>
          </a:xfrm>
          <a:prstGeom prst="rect">
            <a:avLst/>
          </a:prstGeom>
          <a:noFill/>
        </p:spPr>
        <p:txBody>
          <a:bodyPr wrap="square" rtlCol="0">
            <a:spAutoFit/>
          </a:bodyPr>
          <a:lstStyle/>
          <a:p>
            <a:endParaRPr lang="en-US" sz="600" dirty="0" smtClean="0">
              <a:solidFill>
                <a:schemeClr val="tx1">
                  <a:lumMod val="65000"/>
                  <a:lumOff val="35000"/>
                </a:schemeClr>
              </a:solidFill>
            </a:endParaRPr>
          </a:p>
          <a:p>
            <a:r>
              <a:rPr lang="en-US" sz="1200" dirty="0" smtClean="0">
                <a:solidFill>
                  <a:schemeClr val="tx1">
                    <a:lumMod val="65000"/>
                    <a:lumOff val="35000"/>
                  </a:schemeClr>
                </a:solidFill>
              </a:rPr>
              <a:t>Business Week</a:t>
            </a:r>
          </a:p>
          <a:p>
            <a:pPr>
              <a:spcBef>
                <a:spcPts val="1200"/>
              </a:spcBef>
            </a:pPr>
            <a:r>
              <a:rPr lang="en-US" sz="1200" dirty="0" smtClean="0">
                <a:solidFill>
                  <a:schemeClr val="tx1">
                    <a:lumMod val="65000"/>
                    <a:lumOff val="35000"/>
                  </a:schemeClr>
                </a:solidFill>
              </a:rPr>
              <a:t>Financial Times</a:t>
            </a:r>
          </a:p>
          <a:p>
            <a:pPr>
              <a:spcBef>
                <a:spcPts val="1200"/>
              </a:spcBef>
            </a:pPr>
            <a:r>
              <a:rPr lang="en-US" sz="1200" dirty="0" smtClean="0">
                <a:solidFill>
                  <a:schemeClr val="tx1">
                    <a:lumMod val="65000"/>
                    <a:lumOff val="35000"/>
                  </a:schemeClr>
                </a:solidFill>
              </a:rPr>
              <a:t>Wall Street Journal</a:t>
            </a:r>
          </a:p>
          <a:p>
            <a:pPr>
              <a:spcBef>
                <a:spcPts val="1200"/>
              </a:spcBef>
            </a:pPr>
            <a:r>
              <a:rPr lang="en-US" sz="1200" dirty="0" smtClean="0">
                <a:solidFill>
                  <a:schemeClr val="tx1">
                    <a:lumMod val="65000"/>
                    <a:lumOff val="35000"/>
                  </a:schemeClr>
                </a:solidFill>
              </a:rPr>
              <a:t>New York Times</a:t>
            </a:r>
          </a:p>
          <a:p>
            <a:pPr>
              <a:spcBef>
                <a:spcPts val="1200"/>
              </a:spcBef>
            </a:pPr>
            <a:r>
              <a:rPr lang="en-US" sz="1200" dirty="0" smtClean="0">
                <a:solidFill>
                  <a:schemeClr val="tx1">
                    <a:lumMod val="65000"/>
                    <a:lumOff val="35000"/>
                  </a:schemeClr>
                </a:solidFill>
              </a:rPr>
              <a:t>Times Online</a:t>
            </a:r>
          </a:p>
          <a:p>
            <a:pPr>
              <a:spcBef>
                <a:spcPts val="1200"/>
              </a:spcBef>
            </a:pPr>
            <a:r>
              <a:rPr lang="en-US" sz="1200" dirty="0" smtClean="0">
                <a:solidFill>
                  <a:schemeClr val="tx1">
                    <a:lumMod val="65000"/>
                    <a:lumOff val="35000"/>
                  </a:schemeClr>
                </a:solidFill>
              </a:rPr>
              <a:t>Washington Post</a:t>
            </a:r>
          </a:p>
          <a:p>
            <a:pPr>
              <a:spcBef>
                <a:spcPts val="1200"/>
              </a:spcBef>
            </a:pPr>
            <a:r>
              <a:rPr lang="en-US" sz="1200" dirty="0" smtClean="0">
                <a:solidFill>
                  <a:schemeClr val="tx1">
                    <a:lumMod val="65000"/>
                    <a:lumOff val="35000"/>
                  </a:schemeClr>
                </a:solidFill>
              </a:rPr>
              <a:t>USA Today</a:t>
            </a:r>
          </a:p>
          <a:p>
            <a:pPr>
              <a:spcBef>
                <a:spcPts val="1200"/>
              </a:spcBef>
            </a:pPr>
            <a:r>
              <a:rPr lang="en-US" sz="1200" dirty="0" smtClean="0">
                <a:solidFill>
                  <a:schemeClr val="tx1">
                    <a:lumMod val="65000"/>
                    <a:lumOff val="35000"/>
                  </a:schemeClr>
                </a:solidFill>
              </a:rPr>
              <a:t>Reuters</a:t>
            </a:r>
          </a:p>
          <a:p>
            <a:pPr>
              <a:spcBef>
                <a:spcPts val="1200"/>
              </a:spcBef>
            </a:pPr>
            <a:r>
              <a:rPr lang="en-US" sz="1200" dirty="0" smtClean="0">
                <a:solidFill>
                  <a:schemeClr val="tx1">
                    <a:lumMod val="65000"/>
                    <a:lumOff val="35000"/>
                  </a:schemeClr>
                </a:solidFill>
              </a:rPr>
              <a:t>USA TODAY</a:t>
            </a:r>
            <a:endParaRPr lang="en-US" sz="1200" dirty="0">
              <a:solidFill>
                <a:schemeClr val="tx1">
                  <a:lumMod val="65000"/>
                  <a:lumOff val="35000"/>
                </a:schemeClr>
              </a:solidFill>
            </a:endParaRPr>
          </a:p>
        </p:txBody>
      </p:sp>
      <p:sp>
        <p:nvSpPr>
          <p:cNvPr id="3" name="Rounded Rectangle 2"/>
          <p:cNvSpPr/>
          <p:nvPr/>
        </p:nvSpPr>
        <p:spPr>
          <a:xfrm>
            <a:off x="6170212" y="205740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6" name="Rounded Rectangle 25"/>
          <p:cNvSpPr/>
          <p:nvPr/>
        </p:nvSpPr>
        <p:spPr>
          <a:xfrm>
            <a:off x="6170212" y="238920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7" name="Rounded Rectangle 26"/>
          <p:cNvSpPr/>
          <p:nvPr/>
        </p:nvSpPr>
        <p:spPr>
          <a:xfrm>
            <a:off x="6170212" y="274121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8" name="Rounded Rectangle 27"/>
          <p:cNvSpPr/>
          <p:nvPr/>
        </p:nvSpPr>
        <p:spPr>
          <a:xfrm>
            <a:off x="6170212" y="305711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9" name="Rounded Rectangle 28"/>
          <p:cNvSpPr/>
          <p:nvPr/>
        </p:nvSpPr>
        <p:spPr>
          <a:xfrm>
            <a:off x="6170212" y="339322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0" name="Rounded Rectangle 29"/>
          <p:cNvSpPr/>
          <p:nvPr/>
        </p:nvSpPr>
        <p:spPr>
          <a:xfrm>
            <a:off x="6170212" y="372502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1" name="Rounded Rectangle 30"/>
          <p:cNvSpPr/>
          <p:nvPr/>
        </p:nvSpPr>
        <p:spPr>
          <a:xfrm>
            <a:off x="6170212" y="407703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2" name="Rounded Rectangle 31"/>
          <p:cNvSpPr/>
          <p:nvPr/>
        </p:nvSpPr>
        <p:spPr>
          <a:xfrm>
            <a:off x="6170212" y="439293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3" name="Rounded Rectangle 32"/>
          <p:cNvSpPr/>
          <p:nvPr/>
        </p:nvSpPr>
        <p:spPr>
          <a:xfrm>
            <a:off x="6170212" y="4726885"/>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cxnSp>
        <p:nvCxnSpPr>
          <p:cNvPr id="34" name="Straight Connector 33"/>
          <p:cNvCxnSpPr/>
          <p:nvPr/>
        </p:nvCxnSpPr>
        <p:spPr>
          <a:xfrm>
            <a:off x="2647666" y="2329897"/>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47666" y="266385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7666" y="2997806"/>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7666" y="3331761"/>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7666" y="365776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7666" y="3991719"/>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7666" y="4325673"/>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47666" y="4659628"/>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47666" y="500153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2819400"/>
            <a:ext cx="1749186" cy="1209756"/>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Show suggested sources when the user has not typed anything yet</a:t>
            </a:r>
          </a:p>
          <a:p>
            <a:endParaRPr lang="en-US" sz="1200" dirty="0"/>
          </a:p>
          <a:p>
            <a:r>
              <a:rPr lang="en-US" sz="1200" dirty="0" smtClean="0"/>
              <a:t>Tap </a:t>
            </a:r>
            <a:r>
              <a:rPr lang="en-US" sz="1200" dirty="0"/>
              <a:t>a</a:t>
            </a:r>
            <a:r>
              <a:rPr lang="en-US" sz="1200" dirty="0" smtClean="0"/>
              <a:t> line to add the corresponding resource</a:t>
            </a:r>
            <a:endParaRPr lang="en-US" sz="1200" dirty="0"/>
          </a:p>
        </p:txBody>
      </p:sp>
      <p:sp>
        <p:nvSpPr>
          <p:cNvPr id="45" name="Right Brace 44"/>
          <p:cNvSpPr/>
          <p:nvPr/>
        </p:nvSpPr>
        <p:spPr>
          <a:xfrm>
            <a:off x="6605516" y="2038490"/>
            <a:ext cx="104041" cy="294312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5" name="TextBox 6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6" name="TextBox 6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7" name="Rectangle 6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6" name="TextBox 7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7" name="TextBox 7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78" name="TextBox 7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82453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Find New Customers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Supercharge your pipeline by finding</a:t>
            </a:r>
          </a:p>
          <a:p>
            <a:r>
              <a:rPr lang="en-US" sz="1500" dirty="0" smtClean="0">
                <a:solidFill>
                  <a:schemeClr val="tx1">
                    <a:lumMod val="65000"/>
                    <a:lumOff val="35000"/>
                  </a:schemeClr>
                </a:solidFill>
                <a:latin typeface="Times New Roman" pitchFamily="18" charset="0"/>
                <a:cs typeface="Times New Roman" pitchFamily="18" charset="0"/>
              </a:rPr>
              <a:t>prospects with an urgent need for</a:t>
            </a:r>
          </a:p>
          <a:p>
            <a:r>
              <a:rPr lang="en-US" sz="1500" dirty="0" smtClean="0">
                <a:solidFill>
                  <a:schemeClr val="tx1">
                    <a:lumMod val="65000"/>
                    <a:lumOff val="35000"/>
                  </a:schemeClr>
                </a:solidFill>
                <a:latin typeface="Times New Roman" pitchFamily="18" charset="0"/>
                <a:cs typeface="Times New Roman" pitchFamily="18" charset="0"/>
              </a:rPr>
              <a:t>your products &amp; solutions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55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3375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428863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6919416" y="1732350"/>
            <a:ext cx="1749186" cy="776933"/>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options are shown matching user input</a:t>
            </a:r>
          </a:p>
          <a:p>
            <a:endParaRPr lang="en-US" sz="1200" dirty="0"/>
          </a:p>
          <a:p>
            <a:r>
              <a:rPr lang="en-US" sz="1200" dirty="0" smtClean="0"/>
              <a:t>Tap to select one</a:t>
            </a:r>
            <a:endParaRPr lang="en-US" sz="1200" dirty="0"/>
          </a:p>
        </p:txBody>
      </p:sp>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5671306"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save the new source</a:t>
            </a:r>
            <a:endParaRPr lang="en-US" sz="1200" dirty="0"/>
          </a:p>
        </p:txBody>
      </p:sp>
      <p:sp>
        <p:nvSpPr>
          <p:cNvPr id="16" name="Rectangular Callout 15"/>
          <p:cNvSpPr/>
          <p:nvPr/>
        </p:nvSpPr>
        <p:spPr>
          <a:xfrm>
            <a:off x="6919416" y="1180212"/>
            <a:ext cx="1749186" cy="376017"/>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clear icon if there is typed text</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Forb			                     </a:t>
            </a:r>
            <a:endParaRPr lang="en-US" sz="1200" dirty="0">
              <a:solidFill>
                <a:schemeClr val="tx1">
                  <a:lumMod val="65000"/>
                  <a:lumOff val="35000"/>
                </a:schemeClr>
              </a:solidFill>
            </a:endParaRPr>
          </a:p>
        </p:txBody>
      </p:sp>
      <p:sp>
        <p:nvSpPr>
          <p:cNvPr id="3" name="Oval 2"/>
          <p:cNvSpPr/>
          <p:nvPr/>
        </p:nvSpPr>
        <p:spPr>
          <a:xfrm>
            <a:off x="6264322" y="1405719"/>
            <a:ext cx="122830" cy="1228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X</a:t>
            </a:r>
            <a:endParaRPr lang="en-US" sz="1200" dirty="0">
              <a:solidFill>
                <a:schemeClr val="bg1"/>
              </a:solidFill>
            </a:endParaRPr>
          </a:p>
        </p:txBody>
      </p:sp>
      <p:sp>
        <p:nvSpPr>
          <p:cNvPr id="4" name="TextBox 3"/>
          <p:cNvSpPr txBox="1"/>
          <p:nvPr/>
        </p:nvSpPr>
        <p:spPr>
          <a:xfrm>
            <a:off x="2702257" y="1583139"/>
            <a:ext cx="3746310" cy="1231106"/>
          </a:xfrm>
          <a:prstGeom prst="rect">
            <a:avLst/>
          </a:prstGeom>
          <a:noFill/>
        </p:spPr>
        <p:txBody>
          <a:bodyPr wrap="square" rtlCol="0">
            <a:spAutoFit/>
          </a:bodyPr>
          <a:lstStyle/>
          <a:p>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Forbes</a:t>
            </a:r>
          </a:p>
          <a:p>
            <a:pPr>
              <a:spcBef>
                <a:spcPts val="1200"/>
              </a:spcBef>
            </a:pPr>
            <a:r>
              <a:rPr lang="en-US" sz="1200" b="1" dirty="0" smtClean="0">
                <a:solidFill>
                  <a:schemeClr val="tx1">
                    <a:lumMod val="65000"/>
                    <a:lumOff val="35000"/>
                  </a:schemeClr>
                </a:solidFill>
              </a:rPr>
              <a:t>Forbes (blog)</a:t>
            </a:r>
          </a:p>
          <a:p>
            <a:pPr>
              <a:spcBef>
                <a:spcPts val="1200"/>
              </a:spcBef>
            </a:pPr>
            <a:r>
              <a:rPr lang="en-US" sz="1200" b="1" dirty="0" smtClean="0">
                <a:solidFill>
                  <a:schemeClr val="tx1">
                    <a:lumMod val="65000"/>
                    <a:lumOff val="35000"/>
                  </a:schemeClr>
                </a:solidFill>
              </a:rPr>
              <a:t>Forbes Advocate</a:t>
            </a:r>
          </a:p>
          <a:p>
            <a:endParaRPr lang="en-US" sz="1200" b="1" dirty="0">
              <a:solidFill>
                <a:schemeClr val="tx1">
                  <a:lumMod val="65000"/>
                  <a:lumOff val="35000"/>
                </a:schemeClr>
              </a:solidFill>
            </a:endParaRPr>
          </a:p>
        </p:txBody>
      </p:sp>
      <p:sp>
        <p:nvSpPr>
          <p:cNvPr id="15" name="Rounded Rectangle 14"/>
          <p:cNvSpPr/>
          <p:nvPr/>
        </p:nvSpPr>
        <p:spPr>
          <a:xfrm>
            <a:off x="5902657" y="1094485"/>
            <a:ext cx="518051" cy="192751"/>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Save</a:t>
            </a:r>
            <a:endParaRPr lang="en-US" sz="1200" b="1" dirty="0">
              <a:solidFill>
                <a:schemeClr val="bg1"/>
              </a:solidFill>
            </a:endParaRPr>
          </a:p>
        </p:txBody>
      </p:sp>
      <p:cxnSp>
        <p:nvCxnSpPr>
          <p:cNvPr id="7" name="Straight Connector 6"/>
          <p:cNvCxnSpPr/>
          <p:nvPr/>
        </p:nvCxnSpPr>
        <p:spPr>
          <a:xfrm>
            <a:off x="2647666" y="197210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47666" y="230647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7666" y="2654490"/>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05516" y="1665031"/>
            <a:ext cx="104041" cy="986729"/>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37704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810581"/>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2210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6919416" y="1840888"/>
            <a:ext cx="1749186" cy="571461"/>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source to remove it from filters</a:t>
            </a:r>
            <a:endParaRPr lang="en-US" sz="1200" dirty="0"/>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8138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485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640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3275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30521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8" name="Group 7"/>
          <p:cNvGrpSpPr/>
          <p:nvPr/>
        </p:nvGrpSpPr>
        <p:grpSpPr>
          <a:xfrm>
            <a:off x="6159933" y="2013551"/>
            <a:ext cx="167716" cy="117729"/>
            <a:chOff x="3533775" y="1857375"/>
            <a:chExt cx="104775" cy="109728"/>
          </a:xfrm>
        </p:grpSpPr>
        <p:cxnSp>
          <p:nvCxnSpPr>
            <p:cNvPr id="7" name="Straight Connector 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159933" y="2342735"/>
            <a:ext cx="167716" cy="117729"/>
            <a:chOff x="3533775" y="1857375"/>
            <a:chExt cx="104775" cy="109728"/>
          </a:xfrm>
        </p:grpSpPr>
        <p:cxnSp>
          <p:nvCxnSpPr>
            <p:cNvPr id="28" name="Straight Connector 27"/>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4" name="Rounded Rectangle 33"/>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5" name="Oval 34"/>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TextBox 5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7" name="Rectangle 5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477538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89315"/>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1997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273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4274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1148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283944"/>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23" name="Group 22"/>
          <p:cNvGrpSpPr/>
          <p:nvPr/>
        </p:nvGrpSpPr>
        <p:grpSpPr>
          <a:xfrm>
            <a:off x="6159933" y="1992285"/>
            <a:ext cx="167716" cy="117729"/>
            <a:chOff x="3533775" y="1857375"/>
            <a:chExt cx="104775" cy="109728"/>
          </a:xfrm>
        </p:grpSpPr>
        <p:cxnSp>
          <p:nvCxnSpPr>
            <p:cNvPr id="24" name="Straight Connector 23"/>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159933" y="2321469"/>
            <a:ext cx="167716" cy="117729"/>
            <a:chOff x="3533775" y="1857375"/>
            <a:chExt cx="104775" cy="109728"/>
          </a:xfrm>
        </p:grpSpPr>
        <p:cxnSp>
          <p:nvCxnSpPr>
            <p:cNvPr id="30" name="Straight Connector 29"/>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Rounded Rectangle 5"/>
          <p:cNvSpPr/>
          <p:nvPr/>
        </p:nvSpPr>
        <p:spPr>
          <a:xfrm>
            <a:off x="5684807" y="2249693"/>
            <a:ext cx="660017" cy="24153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Delete</a:t>
            </a:r>
            <a:endParaRPr lang="en-US" sz="1200" b="1" dirty="0"/>
          </a:p>
        </p:txBody>
      </p:sp>
      <p:sp>
        <p:nvSpPr>
          <p:cNvPr id="26" name="Rectangular Callout 25"/>
          <p:cNvSpPr/>
          <p:nvPr/>
        </p:nvSpPr>
        <p:spPr>
          <a:xfrm>
            <a:off x="6919416" y="2009394"/>
            <a:ext cx="1749186" cy="571461"/>
          </a:xfrm>
          <a:prstGeom prst="wedgeRectCallout">
            <a:avLst>
              <a:gd name="adj1" fmla="val -80425"/>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confirm removing a source from filters</a:t>
            </a:r>
            <a:endParaRPr lang="en-US" sz="1200" dirty="0"/>
          </a:p>
        </p:txBody>
      </p:sp>
      <p:sp>
        <p:nvSpPr>
          <p:cNvPr id="34" name="Rounded Rectangle 33"/>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5" name="Rounded Rectangle 34"/>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6" name="Oval 35"/>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60487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9" name="Picture 6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1" name="TextBox 70"/>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62" name="Rectangular Callout 61"/>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spTree>
    <p:extLst>
      <p:ext uri="{BB962C8B-B14F-4D97-AF65-F5344CB8AC3E}">
        <p14:creationId xmlns:p14="http://schemas.microsoft.com/office/powerpoint/2010/main" val="743146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18" name="TextBox 117"/>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055978"/>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885319"/>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303416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80" y="221294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704" y="303234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63"/>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p:cNvCxnSpPr>
            <a:stCxn id="6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Down Arrow 68"/>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ular Callout 69"/>
          <p:cNvSpPr/>
          <p:nvPr/>
        </p:nvSpPr>
        <p:spPr>
          <a:xfrm>
            <a:off x="937444" y="2968823"/>
            <a:ext cx="1460310" cy="1128147"/>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to one of the slides #89-#98</a:t>
            </a:r>
            <a:endParaRPr lang="en-US" sz="1200" dirty="0"/>
          </a:p>
        </p:txBody>
      </p:sp>
    </p:spTree>
    <p:extLst>
      <p:ext uri="{BB962C8B-B14F-4D97-AF65-F5344CB8AC3E}">
        <p14:creationId xmlns:p14="http://schemas.microsoft.com/office/powerpoint/2010/main" val="23050159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67" name="Rectangle 66"/>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a:t>
            </a:r>
            <a:r>
              <a:rPr lang="en-US" sz="1000" b="1" dirty="0" err="1" smtClean="0">
                <a:solidFill>
                  <a:schemeClr val="bg1">
                    <a:lumMod val="85000"/>
                  </a:schemeClr>
                </a:solidFill>
              </a:rPr>
              <a:t>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8" name="Straight Connector 67"/>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Isosceles Triangle 69"/>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1" name="Isosceles Triangle 70"/>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2" name="Rounded Rectangle 71"/>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Rounded Rectangle 73"/>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5" name="TextBox 74"/>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6" name="Rectangle 75"/>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7" name="Straight Connector 76"/>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 name="Straight Connector 81"/>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695698" y="224441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6822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7" name="Rectangular Callout 46"/>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ular Callout 37"/>
          <p:cNvSpPr/>
          <p:nvPr/>
        </p:nvSpPr>
        <p:spPr>
          <a:xfrm>
            <a:off x="1734207"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person with updates, select </a:t>
            </a:r>
            <a:r>
              <a:rPr lang="en-US" sz="1200" dirty="0" smtClean="0">
                <a:solidFill>
                  <a:schemeClr val="bg1"/>
                </a:solidFill>
              </a:rPr>
              <a:t>FOLLOWING </a:t>
            </a:r>
            <a:r>
              <a:rPr lang="en-US" sz="1200" dirty="0">
                <a:solidFill>
                  <a:schemeClr val="bg1"/>
                </a:solidFill>
              </a:rPr>
              <a:t>to display </a:t>
            </a:r>
            <a:r>
              <a:rPr lang="en-US" sz="1200" dirty="0" smtClean="0">
                <a:solidFill>
                  <a:schemeClr val="bg1"/>
                </a:solidFill>
              </a:rPr>
              <a:t>all people updates </a:t>
            </a:r>
            <a:r>
              <a:rPr lang="en-US" sz="1200" dirty="0">
                <a:solidFill>
                  <a:schemeClr val="bg1"/>
                </a:solidFill>
              </a:rPr>
              <a:t>by default; other wise, select </a:t>
            </a:r>
            <a:r>
              <a:rPr lang="en-US" sz="1200" dirty="0" smtClean="0">
                <a:solidFill>
                  <a:schemeClr val="bg1"/>
                </a:solidFill>
              </a:rPr>
              <a:t>EXPLORING to display all functional role updates</a:t>
            </a:r>
            <a:endParaRPr lang="en-US" sz="1200" dirty="0">
              <a:solidFill>
                <a:schemeClr val="bg1"/>
              </a:solidFill>
            </a:endParaRPr>
          </a:p>
        </p:txBody>
      </p:sp>
      <p:sp>
        <p:nvSpPr>
          <p:cNvPr id="56" name="Rectangular Callout 55"/>
          <p:cNvSpPr/>
          <p:nvPr/>
        </p:nvSpPr>
        <p:spPr>
          <a:xfrm>
            <a:off x="937444" y="2927170"/>
            <a:ext cx="1460310" cy="991687"/>
          </a:xfrm>
          <a:prstGeom prst="wedgeRectCallout">
            <a:avLst>
              <a:gd name="adj1" fmla="val 64381"/>
              <a:gd name="adj2" fmla="val -1532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picture to display people profile; tap other part to go to one of the slides #99-#103.</a:t>
            </a:r>
          </a:p>
        </p:txBody>
      </p:sp>
    </p:spTree>
    <p:extLst>
      <p:ext uri="{BB962C8B-B14F-4D97-AF65-F5344CB8AC3E}">
        <p14:creationId xmlns:p14="http://schemas.microsoft.com/office/powerpoint/2010/main" val="2651970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52" name="Rectangular Callout 51"/>
          <p:cNvSpPr/>
          <p:nvPr/>
        </p:nvSpPr>
        <p:spPr>
          <a:xfrm>
            <a:off x="937443" y="1045025"/>
            <a:ext cx="1460310" cy="1876301"/>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functional roles  on the top</a:t>
            </a:r>
            <a:r>
              <a:rPr lang="en-US" sz="1200" dirty="0"/>
              <a:t>. All items must have updates to </a:t>
            </a:r>
            <a:r>
              <a:rPr lang="en-US" sz="1200" dirty="0" smtClean="0"/>
              <a:t>display. </a:t>
            </a:r>
            <a:endParaRPr lang="en-US" sz="1200" dirty="0"/>
          </a:p>
          <a:p>
            <a:r>
              <a:rPr lang="en-US" sz="1200" dirty="0" smtClean="0"/>
              <a:t>Swipe </a:t>
            </a:r>
            <a:r>
              <a:rPr lang="en-US" sz="1200" dirty="0"/>
              <a:t>down to see </a:t>
            </a:r>
            <a:r>
              <a:rPr lang="en-US" sz="1200" dirty="0" smtClean="0"/>
              <a:t>people</a:t>
            </a:r>
          </a:p>
          <a:p>
            <a:endParaRPr lang="en-US" sz="1200" dirty="0"/>
          </a:p>
          <a:p>
            <a:r>
              <a:rPr lang="en-US" sz="1200" dirty="0"/>
              <a:t>There are only </a:t>
            </a:r>
            <a:r>
              <a:rPr lang="en-US" sz="1200" dirty="0" smtClean="0"/>
              <a:t>functional roles right </a:t>
            </a:r>
            <a:r>
              <a:rPr lang="en-US" sz="1200" dirty="0"/>
              <a:t>after </a:t>
            </a:r>
            <a:r>
              <a:rPr lang="en-US" sz="1200" dirty="0" smtClean="0"/>
              <a:t>signup</a:t>
            </a:r>
            <a:endParaRPr lang="en-US" sz="1200" dirty="0"/>
          </a:p>
        </p:txBody>
      </p:sp>
      <p:sp>
        <p:nvSpPr>
          <p:cNvPr id="47" name="Oval 4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524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697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545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623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911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445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706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956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647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672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2196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47" name="TextBox 46"/>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49" name="Rounded Rectangle 48"/>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50" name="Down Arrow 49"/>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53" name="Rectangular Callout 52"/>
          <p:cNvSpPr/>
          <p:nvPr/>
        </p:nvSpPr>
        <p:spPr>
          <a:xfrm>
            <a:off x="961195" y="1105241"/>
            <a:ext cx="1460310" cy="1174822"/>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people always go to follow people if either “FOLLOWING” or the + icon is tapped</a:t>
            </a:r>
            <a:endParaRPr lang="en-US" sz="1200" dirty="0"/>
          </a:p>
        </p:txBody>
      </p:sp>
      <p:cxnSp>
        <p:nvCxnSpPr>
          <p:cNvPr id="54" name="Straight Connector 53"/>
          <p:cNvCxnSpPr/>
          <p:nvPr/>
        </p:nvCxnSpPr>
        <p:spPr>
          <a:xfrm>
            <a:off x="2648196" y="16260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6727879" y="1603160"/>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5" name="Oval 54"/>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443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Choose Functional Roles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Functional Roles</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Rounded Rectangle 26"/>
          <p:cNvSpPr/>
          <p:nvPr/>
        </p:nvSpPr>
        <p:spPr>
          <a:xfrm>
            <a:off x="2713939" y="1534237"/>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28" name="Straight Connector 27"/>
          <p:cNvCxnSpPr/>
          <p:nvPr/>
        </p:nvCxnSpPr>
        <p:spPr>
          <a:xfrm>
            <a:off x="2713939" y="177568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223429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201989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127845" y="323082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2" name="Rounded Rectangle 31"/>
          <p:cNvSpPr/>
          <p:nvPr/>
        </p:nvSpPr>
        <p:spPr>
          <a:xfrm>
            <a:off x="6127845" y="346774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3" name="Rounded Rectangle 32"/>
          <p:cNvSpPr/>
          <p:nvPr/>
        </p:nvSpPr>
        <p:spPr>
          <a:xfrm>
            <a:off x="6127845" y="299686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7" name="Straight Connector 36"/>
          <p:cNvCxnSpPr/>
          <p:nvPr/>
        </p:nvCxnSpPr>
        <p:spPr>
          <a:xfrm>
            <a:off x="2713939" y="271372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9562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13939" y="31804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13939" y="34229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713939" y="366841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13939" y="390026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127845" y="39430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5" name="Rounded Rectangle 54"/>
          <p:cNvSpPr/>
          <p:nvPr/>
        </p:nvSpPr>
        <p:spPr>
          <a:xfrm>
            <a:off x="6127845" y="51156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6" name="Straight Connector 55"/>
          <p:cNvCxnSpPr/>
          <p:nvPr/>
        </p:nvCxnSpPr>
        <p:spPr>
          <a:xfrm>
            <a:off x="2713939" y="247884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41341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36809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3939" y="46126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4836258"/>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713939" y="508080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31472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8" name="TextBox 6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9" name="TextBox 6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0" name="Rectangle 6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TextBox 7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9" name="TextBox 7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80" name="TextBox 7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1" name="TextBox 8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9783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Add New Opportunities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Continuously add new deals by capturing</a:t>
            </a:r>
          </a:p>
          <a:p>
            <a:r>
              <a:rPr lang="en-US" sz="1500" dirty="0" smtClean="0">
                <a:solidFill>
                  <a:schemeClr val="tx1">
                    <a:lumMod val="65000"/>
                    <a:lumOff val="35000"/>
                  </a:schemeClr>
                </a:solidFill>
                <a:latin typeface="Times New Roman" pitchFamily="18" charset="0"/>
                <a:cs typeface="Times New Roman" pitchFamily="18" charset="0"/>
              </a:rPr>
              <a:t> new &amp; recurring opportunities in</a:t>
            </a:r>
          </a:p>
          <a:p>
            <a:r>
              <a:rPr lang="en-US" sz="1500" dirty="0" smtClean="0">
                <a:solidFill>
                  <a:schemeClr val="tx1">
                    <a:lumMod val="65000"/>
                    <a:lumOff val="35000"/>
                  </a:schemeClr>
                </a:solidFill>
                <a:latin typeface="Times New Roman" pitchFamily="18" charset="0"/>
                <a:cs typeface="Times New Roman" pitchFamily="18" charset="0"/>
              </a:rPr>
              <a:t>target accounts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65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3171825"/>
            <a:ext cx="25622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735788"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240571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04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47" name="Oval 46"/>
          <p:cNvSpPr/>
          <p:nvPr/>
        </p:nvSpPr>
        <p:spPr>
          <a:xfrm>
            <a:off x="2695698" y="1733789"/>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24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ular Callout 49"/>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8521030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a:t>
            </a:r>
            <a:r>
              <a:rPr lang="en-US" sz="1000" b="1" dirty="0">
                <a:solidFill>
                  <a:schemeClr val="bg1">
                    <a:lumMod val="85000"/>
                  </a:schemeClr>
                </a:solidFill>
              </a:rPr>
              <a:t>Elephant	                  </a:t>
            </a:r>
            <a:r>
              <a:rPr lang="en-US" sz="1000" b="1" dirty="0" smtClean="0">
                <a:solidFill>
                  <a:schemeClr val="bg1">
                    <a:lumMod val="85000"/>
                  </a:schemeClr>
                </a:solidFill>
              </a:rPr>
              <a: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ectangular Callout 74"/>
          <p:cNvSpPr/>
          <p:nvPr/>
        </p:nvSpPr>
        <p:spPr>
          <a:xfrm>
            <a:off x="937444" y="1460666"/>
            <a:ext cx="1460310" cy="85686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people on the top. </a:t>
            </a:r>
            <a:r>
              <a:rPr lang="en-US" sz="1200" dirty="0"/>
              <a:t>All items must have updates to display </a:t>
            </a:r>
          </a:p>
        </p:txBody>
      </p:sp>
      <p:sp>
        <p:nvSpPr>
          <p:cNvPr id="76" name="Rectangular Callout 75"/>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77" name="Oval 7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021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579638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5" name="Rounded Rectangle 34"/>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38" name="Oval 37"/>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41" name="Rectangle 40"/>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8092003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952255"/>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319475"/>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358392"/>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629769"/>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7" name="Rectangle 6"/>
          <p:cNvSpPr/>
          <p:nvPr/>
        </p:nvSpPr>
        <p:spPr>
          <a:xfrm>
            <a:off x="2636322" y="1840675"/>
            <a:ext cx="3847605" cy="296883"/>
          </a:xfrm>
          <a:prstGeom prst="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65000"/>
                    <a:lumOff val="35000"/>
                  </a:schemeClr>
                </a:solidFill>
              </a:rPr>
              <a:t>Find People from followed companies  </a:t>
            </a:r>
            <a:endParaRPr lang="en-US" sz="1400" dirty="0">
              <a:solidFill>
                <a:schemeClr val="tx1">
                  <a:lumMod val="65000"/>
                  <a:lumOff val="35000"/>
                </a:schemeClr>
              </a:solidFill>
            </a:endParaRPr>
          </a:p>
        </p:txBody>
      </p:sp>
      <p:sp>
        <p:nvSpPr>
          <p:cNvPr id="16" name="Rounded Rectangle 15"/>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      Steve</a:t>
            </a:r>
            <a:endParaRPr lang="en-US" sz="1200" dirty="0">
              <a:solidFill>
                <a:schemeClr val="tx1">
                  <a:lumMod val="65000"/>
                  <a:lumOff val="35000"/>
                </a:schemeClr>
              </a:solidFill>
            </a:endParaRPr>
          </a:p>
        </p:txBody>
      </p:sp>
      <p:sp>
        <p:nvSpPr>
          <p:cNvPr id="17" name="Oval 16"/>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2" name="Rectangle 1"/>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 name="Rectangle 2"/>
          <p:cNvSpPr/>
          <p:nvPr/>
        </p:nvSpPr>
        <p:spPr>
          <a:xfrm>
            <a:off x="2671948" y="1353787"/>
            <a:ext cx="3800104" cy="21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3338623" y="1363489"/>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Ganesh Kumaraswamy</a:t>
            </a:r>
          </a:p>
          <a:p>
            <a:r>
              <a:rPr lang="en-US" sz="1000" dirty="0" smtClean="0">
                <a:solidFill>
                  <a:schemeClr val="tx1">
                    <a:lumMod val="65000"/>
                    <a:lumOff val="35000"/>
                  </a:schemeClr>
                </a:solidFill>
              </a:rPr>
              <a:t>Principal Customer Success Manager</a:t>
            </a:r>
          </a:p>
          <a:p>
            <a:r>
              <a:rPr lang="en-US" sz="1000" dirty="0" smtClean="0">
                <a:solidFill>
                  <a:schemeClr val="tx1">
                    <a:lumMod val="65000"/>
                    <a:lumOff val="35000"/>
                  </a:schemeClr>
                </a:solidFill>
              </a:rPr>
              <a:t>SAP USA</a:t>
            </a:r>
            <a:endParaRPr lang="en-US" sz="1000" dirty="0">
              <a:solidFill>
                <a:schemeClr val="tx1">
                  <a:lumMod val="65000"/>
                  <a:lumOff val="35000"/>
                </a:schemeClr>
              </a:solidFill>
            </a:endParaRPr>
          </a:p>
        </p:txBody>
      </p:sp>
      <p:sp>
        <p:nvSpPr>
          <p:cNvPr id="22" name="TextBox 21"/>
          <p:cNvSpPr txBox="1"/>
          <p:nvPr/>
        </p:nvSpPr>
        <p:spPr>
          <a:xfrm>
            <a:off x="3338623" y="2028514"/>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David Sacks</a:t>
            </a:r>
          </a:p>
          <a:p>
            <a:r>
              <a:rPr lang="en-US" sz="1000" dirty="0" smtClean="0">
                <a:solidFill>
                  <a:schemeClr val="tx1">
                    <a:lumMod val="65000"/>
                    <a:lumOff val="35000"/>
                  </a:schemeClr>
                </a:solidFill>
              </a:rPr>
              <a:t>Founder &amp; CEO</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sp>
        <p:nvSpPr>
          <p:cNvPr id="23" name="TextBox 22"/>
          <p:cNvSpPr txBox="1"/>
          <p:nvPr/>
        </p:nvSpPr>
        <p:spPr>
          <a:xfrm>
            <a:off x="3338623" y="2738411"/>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Jack Obrand</a:t>
            </a:r>
          </a:p>
          <a:p>
            <a:r>
              <a:rPr lang="en-US" sz="1000" dirty="0" smtClean="0">
                <a:solidFill>
                  <a:schemeClr val="tx1">
                    <a:lumMod val="65000"/>
                    <a:lumOff val="35000"/>
                  </a:schemeClr>
                </a:solidFill>
              </a:rPr>
              <a:t>Chief Customer Officer</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619" y="1443814"/>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409" y="2103922"/>
            <a:ext cx="438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244" y="2808341"/>
            <a:ext cx="457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648197" y="19950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48197" y="270757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48197" y="334884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065236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16" name="Rectangle 15"/>
          <p:cNvSpPr/>
          <p:nvPr/>
        </p:nvSpPr>
        <p:spPr>
          <a:xfrm>
            <a:off x="2636874" y="287634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17" name="TextBox 16"/>
          <p:cNvSpPr txBox="1"/>
          <p:nvPr/>
        </p:nvSpPr>
        <p:spPr>
          <a:xfrm>
            <a:off x="2668772" y="314216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18" name="Straight Connector 17"/>
          <p:cNvCxnSpPr/>
          <p:nvPr/>
        </p:nvCxnSpPr>
        <p:spPr>
          <a:xfrm>
            <a:off x="2647507" y="342923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8772" y="3439873"/>
            <a:ext cx="3817088" cy="276999"/>
          </a:xfrm>
          <a:prstGeom prst="rect">
            <a:avLst/>
          </a:prstGeom>
          <a:noFill/>
        </p:spPr>
        <p:txBody>
          <a:bodyPr wrap="square" rtlCol="0">
            <a:spAutoFit/>
          </a:bodyPr>
          <a:lstStyle/>
          <a:p>
            <a:r>
              <a:rPr lang="en-US" sz="1200" dirty="0" smtClean="0"/>
              <a:t>Hewlett Clinton		                      √</a:t>
            </a:r>
            <a:endParaRPr lang="en-US" sz="1200" dirty="0"/>
          </a:p>
        </p:txBody>
      </p:sp>
      <p:sp>
        <p:nvSpPr>
          <p:cNvPr id="21" name="Rectangular Callout 20"/>
          <p:cNvSpPr/>
          <p:nvPr/>
        </p:nvSpPr>
        <p:spPr>
          <a:xfrm>
            <a:off x="1169675" y="271419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person to unfollow or follow</a:t>
            </a:r>
            <a:endParaRPr lang="en-US" sz="1200" dirty="0"/>
          </a:p>
        </p:txBody>
      </p:sp>
      <p:sp>
        <p:nvSpPr>
          <p:cNvPr id="43" name="Rectangular Callout 42"/>
          <p:cNvSpPr/>
          <p:nvPr/>
        </p:nvSpPr>
        <p:spPr>
          <a:xfrm>
            <a:off x="6691701" y="1983183"/>
            <a:ext cx="1257116" cy="511917"/>
          </a:xfrm>
          <a:prstGeom prst="wedgeRectCallout">
            <a:avLst>
              <a:gd name="adj1" fmla="val -80462"/>
              <a:gd name="adj2" fmla="val 233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Rectangle 3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1" name="Rounded Rectangle 50"/>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316893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185060"/>
            <a:ext cx="1257116" cy="192291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connections (only those already on GageIn) under Suggested People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926211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36874" y="1902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23" name="TextBox 22"/>
          <p:cNvSpPr txBox="1"/>
          <p:nvPr/>
        </p:nvSpPr>
        <p:spPr>
          <a:xfrm>
            <a:off x="2668772" y="216841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24" name="Straight Connector 23"/>
          <p:cNvCxnSpPr/>
          <p:nvPr/>
        </p:nvCxnSpPr>
        <p:spPr>
          <a:xfrm>
            <a:off x="2647507" y="2455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8772" y="2466123"/>
            <a:ext cx="3817088" cy="276999"/>
          </a:xfrm>
          <a:prstGeom prst="rect">
            <a:avLst/>
          </a:prstGeom>
          <a:noFill/>
        </p:spPr>
        <p:txBody>
          <a:bodyPr wrap="square" rtlCol="0">
            <a:spAutoFit/>
          </a:bodyPr>
          <a:lstStyle/>
          <a:p>
            <a:r>
              <a:rPr lang="en-US" sz="1200" dirty="0" smtClean="0"/>
              <a:t>Hewlett Clinton		                      √</a:t>
            </a:r>
            <a:endParaRPr lang="en-US" sz="1200" dirty="0"/>
          </a:p>
        </p:txBody>
      </p:sp>
      <p:cxnSp>
        <p:nvCxnSpPr>
          <p:cNvPr id="26" name="Straight Connector 25"/>
          <p:cNvCxnSpPr/>
          <p:nvPr/>
        </p:nvCxnSpPr>
        <p:spPr>
          <a:xfrm>
            <a:off x="2647507" y="30261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36874" y="30459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People</a:t>
            </a:r>
            <a:endParaRPr lang="en-US" sz="1200" b="1" dirty="0">
              <a:solidFill>
                <a:schemeClr val="bg1"/>
              </a:solidFill>
            </a:endParaRPr>
          </a:p>
        </p:txBody>
      </p:sp>
      <p:sp>
        <p:nvSpPr>
          <p:cNvPr id="49" name="TextBox 48"/>
          <p:cNvSpPr txBox="1"/>
          <p:nvPr/>
        </p:nvSpPr>
        <p:spPr>
          <a:xfrm>
            <a:off x="2668772" y="3295358"/>
            <a:ext cx="3817088" cy="276999"/>
          </a:xfrm>
          <a:prstGeom prst="rect">
            <a:avLst/>
          </a:prstGeom>
          <a:noFill/>
        </p:spPr>
        <p:txBody>
          <a:bodyPr wrap="square" rtlCol="0">
            <a:spAutoFit/>
          </a:bodyPr>
          <a:lstStyle/>
          <a:p>
            <a:r>
              <a:rPr lang="en-US" sz="1200" dirty="0" smtClean="0"/>
              <a:t>Marissa Edward	                                                </a:t>
            </a:r>
            <a:r>
              <a:rPr lang="en-US" sz="1200" dirty="0"/>
              <a:t>√</a:t>
            </a:r>
          </a:p>
        </p:txBody>
      </p:sp>
      <p:cxnSp>
        <p:nvCxnSpPr>
          <p:cNvPr id="50" name="Straight Connector 49"/>
          <p:cNvCxnSpPr/>
          <p:nvPr/>
        </p:nvCxnSpPr>
        <p:spPr>
          <a:xfrm>
            <a:off x="2647507" y="358243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8772" y="3609256"/>
            <a:ext cx="3817088" cy="276999"/>
          </a:xfrm>
          <a:prstGeom prst="rect">
            <a:avLst/>
          </a:prstGeom>
          <a:noFill/>
        </p:spPr>
        <p:txBody>
          <a:bodyPr wrap="square" rtlCol="0">
            <a:spAutoFit/>
          </a:bodyPr>
          <a:lstStyle/>
          <a:p>
            <a:r>
              <a:rPr lang="en-US" sz="1200" dirty="0" smtClean="0"/>
              <a:t>Mark Bush	</a:t>
            </a:r>
            <a:endParaRPr lang="en-US" sz="1200" dirty="0"/>
          </a:p>
        </p:txBody>
      </p:sp>
      <p:cxnSp>
        <p:nvCxnSpPr>
          <p:cNvPr id="64" name="Straight Connector 63"/>
          <p:cNvCxnSpPr/>
          <p:nvPr/>
        </p:nvCxnSpPr>
        <p:spPr>
          <a:xfrm>
            <a:off x="2647507" y="38963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668772" y="3909507"/>
            <a:ext cx="3817088" cy="276999"/>
          </a:xfrm>
          <a:prstGeom prst="rect">
            <a:avLst/>
          </a:prstGeom>
          <a:noFill/>
        </p:spPr>
        <p:txBody>
          <a:bodyPr wrap="square" rtlCol="0">
            <a:spAutoFit/>
          </a:bodyPr>
          <a:lstStyle/>
          <a:p>
            <a:r>
              <a:rPr lang="en-US" sz="1200" dirty="0" smtClean="0"/>
              <a:t>Tom Fazzio	</a:t>
            </a:r>
            <a:endParaRPr lang="en-US" sz="1200" dirty="0"/>
          </a:p>
        </p:txBody>
      </p:sp>
      <p:cxnSp>
        <p:nvCxnSpPr>
          <p:cNvPr id="66" name="Straight Connector 65"/>
          <p:cNvCxnSpPr/>
          <p:nvPr/>
        </p:nvCxnSpPr>
        <p:spPr>
          <a:xfrm>
            <a:off x="2647507" y="41965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272844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2739078"/>
            <a:ext cx="3817088" cy="276999"/>
          </a:xfrm>
          <a:prstGeom prst="rect">
            <a:avLst/>
          </a:prstGeom>
          <a:noFill/>
        </p:spPr>
        <p:txBody>
          <a:bodyPr wrap="square" rtlCol="0">
            <a:spAutoFit/>
          </a:bodyPr>
          <a:lstStyle/>
          <a:p>
            <a:r>
              <a:rPr lang="en-US" sz="1200" dirty="0" smtClean="0"/>
              <a:t>Marissa Edward		                      √</a:t>
            </a:r>
            <a:endParaRPr lang="en-US" sz="1200" dirty="0"/>
          </a:p>
        </p:txBody>
      </p:sp>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Rounded Rectangle 53"/>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5" name="Rectangular Callout 54"/>
          <p:cNvSpPr/>
          <p:nvPr/>
        </p:nvSpPr>
        <p:spPr>
          <a:xfrm>
            <a:off x="374033" y="1651385"/>
            <a:ext cx="1755017" cy="3016155"/>
          </a:xfrm>
          <a:prstGeom prst="wedgeRectCallout">
            <a:avLst>
              <a:gd name="adj1" fmla="val 76605"/>
              <a:gd name="adj2" fmla="val 2058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pPr>
            <a:r>
              <a:rPr lang="en-US" sz="1200" dirty="0" smtClean="0"/>
              <a:t>After successfully connecting to LinkedIn, it will take a while (could be days) before the suggested people become available. </a:t>
            </a:r>
            <a:r>
              <a:rPr lang="en-US" sz="1200" dirty="0" err="1" smtClean="0"/>
              <a:t>Dring</a:t>
            </a:r>
            <a:r>
              <a:rPr lang="en-US" sz="1200" dirty="0" smtClean="0"/>
              <a:t> the wait time, please display the following message below Suggested People: “</a:t>
            </a:r>
            <a:r>
              <a:rPr lang="en-US" sz="1200" dirty="0">
                <a:solidFill>
                  <a:schemeClr val="bg1"/>
                </a:solidFill>
              </a:rPr>
              <a:t>We are processing your LinkedIn connections (takes a bit of time)</a:t>
            </a:r>
          </a:p>
          <a:p>
            <a:pPr algn="ctr"/>
            <a:r>
              <a:rPr lang="en-US" sz="1200" dirty="0">
                <a:solidFill>
                  <a:schemeClr val="bg1"/>
                </a:solidFill>
              </a:rPr>
              <a:t>and we will notify you as soon as it’s ready</a:t>
            </a:r>
            <a:r>
              <a:rPr lang="en-US" sz="1200" dirty="0" smtClean="0">
                <a:solidFill>
                  <a:schemeClr val="bg1"/>
                </a:solidFill>
              </a:rPr>
              <a:t>!” </a:t>
            </a:r>
            <a:endParaRPr lang="en-US" sz="1200" dirty="0">
              <a:solidFill>
                <a:schemeClr val="bg1"/>
              </a:solidFill>
            </a:endParaRPr>
          </a:p>
        </p:txBody>
      </p:sp>
    </p:spTree>
    <p:extLst>
      <p:ext uri="{BB962C8B-B14F-4D97-AF65-F5344CB8AC3E}">
        <p14:creationId xmlns:p14="http://schemas.microsoft.com/office/powerpoint/2010/main" val="363411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Prioritize Prospects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Maximize time by prioritizing</a:t>
            </a:r>
          </a:p>
          <a:p>
            <a:r>
              <a:rPr lang="en-US" sz="1500" dirty="0" smtClean="0">
                <a:solidFill>
                  <a:schemeClr val="tx1">
                    <a:lumMod val="65000"/>
                    <a:lumOff val="35000"/>
                  </a:schemeClr>
                </a:solidFill>
                <a:latin typeface="Times New Roman" pitchFamily="18" charset="0"/>
                <a:cs typeface="Times New Roman" pitchFamily="18" charset="0"/>
              </a:rPr>
              <a:t>read-to-buy prospects &amp; stay up-to-date</a:t>
            </a:r>
          </a:p>
          <a:p>
            <a:r>
              <a:rPr lang="en-US" sz="1500" dirty="0" smtClean="0">
                <a:solidFill>
                  <a:schemeClr val="tx1">
                    <a:lumMod val="65000"/>
                    <a:lumOff val="35000"/>
                  </a:schemeClr>
                </a:solidFill>
                <a:latin typeface="Times New Roman" pitchFamily="18" charset="0"/>
                <a:cs typeface="Times New Roman" pitchFamily="18" charset="0"/>
              </a:rPr>
              <a:t>with your account base</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984503"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3024189"/>
            <a:ext cx="2352675" cy="197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771900" y="5257800"/>
            <a:ext cx="1524000" cy="304800"/>
          </a:xfrm>
          <a:prstGeom prst="roundRect">
            <a:avLst/>
          </a:prstGeom>
          <a:solidFill>
            <a:srgbClr val="FF00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Get Started</a:t>
            </a:r>
            <a:endParaRPr lang="en-US" sz="2000" b="1" dirty="0">
              <a:solidFill>
                <a:schemeClr val="bg1"/>
              </a:solidFill>
            </a:endParaRPr>
          </a:p>
        </p:txBody>
      </p:sp>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41" name="Rectangular Callout 40"/>
          <p:cNvSpPr/>
          <p:nvPr/>
        </p:nvSpPr>
        <p:spPr>
          <a:xfrm>
            <a:off x="1210618" y="4694817"/>
            <a:ext cx="1257116" cy="1050878"/>
          </a:xfrm>
          <a:prstGeom prst="wedgeRectCallout">
            <a:avLst>
              <a:gd name="adj1" fmla="val 148749"/>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back to slide #3</a:t>
            </a:r>
            <a:endParaRPr lang="en-US" sz="1200" dirty="0"/>
          </a:p>
        </p:txBody>
      </p:sp>
    </p:spTree>
    <p:extLst>
      <p:ext uri="{BB962C8B-B14F-4D97-AF65-F5344CB8AC3E}">
        <p14:creationId xmlns:p14="http://schemas.microsoft.com/office/powerpoint/2010/main" val="16120914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139281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886634"/>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04348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4658530"/>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878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Elephant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695698" y="222066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855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a:t>
            </a:r>
            <a:r>
              <a:rPr lang="en-US" sz="1400" dirty="0" smtClean="0">
                <a:solidFill>
                  <a:schemeClr val="bg1">
                    <a:lumMod val="85000"/>
                  </a:schemeClr>
                </a:solidFill>
              </a:rPr>
              <a:t>m </a:t>
            </a:r>
          </a:p>
        </p:txBody>
      </p:sp>
      <p:sp>
        <p:nvSpPr>
          <p:cNvPr id="8" name="Rounded Rectangle 7"/>
          <p:cNvSpPr/>
          <p:nvPr/>
        </p:nvSpPr>
        <p:spPr>
          <a:xfrm>
            <a:off x="2727434" y="2112579"/>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sp>
        <p:nvSpPr>
          <p:cNvPr id="63" name="Rectangle 62"/>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2" name="TextBox 7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5" name="Rectangular Callout 7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7363170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ular Callout 59"/>
          <p:cNvSpPr/>
          <p:nvPr/>
        </p:nvSpPr>
        <p:spPr>
          <a:xfrm>
            <a:off x="1142380" y="1932489"/>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5934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17076" y="252248"/>
            <a:ext cx="3878317" cy="11319642"/>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3" name="Rounded Rectangle 62"/>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64" name="Rectangle 6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9" name="TextBox 6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0" name="Rectangular Callout 6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7837437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1"/>
            <a:ext cx="3912782" cy="15810771"/>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811068"/>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826678"/>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487720"/>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497362"/>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95846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3"/>
            <a:ext cx="3925155" cy="7113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1200" b="1" dirty="0">
                <a:solidFill>
                  <a:schemeClr val="tx1">
                    <a:lumMod val="65000"/>
                    <a:lumOff val="35000"/>
                  </a:schemeClr>
                </a:solidFill>
              </a:rPr>
              <a:t>Ownership:	      </a:t>
            </a:r>
            <a:r>
              <a:rPr lang="en-US" sz="1200" dirty="0" smtClean="0">
                <a:solidFill>
                  <a:schemeClr val="tx1">
                    <a:lumMod val="65000"/>
                    <a:lumOff val="35000"/>
                  </a:schemeClr>
                </a:solidFill>
              </a:rPr>
              <a:t>Public</a:t>
            </a:r>
          </a:p>
          <a:p>
            <a:r>
              <a:rPr lang="en-US" sz="1200" b="1" dirty="0" smtClean="0">
                <a:solidFill>
                  <a:schemeClr val="tx1">
                    <a:lumMod val="65000"/>
                    <a:lumOff val="35000"/>
                  </a:schemeClr>
                </a:solidFill>
              </a:rPr>
              <a:t>Stock Exchange:</a:t>
            </a:r>
            <a:r>
              <a:rPr lang="en-US" sz="1200" dirty="0" smtClean="0">
                <a:solidFill>
                  <a:schemeClr val="tx1">
                    <a:lumMod val="65000"/>
                    <a:lumOff val="35000"/>
                  </a:schemeClr>
                </a:solidFill>
              </a:rPr>
              <a:t>   NSAD</a:t>
            </a:r>
          </a:p>
          <a:p>
            <a:pPr>
              <a:spcBef>
                <a:spcPts val="600"/>
              </a:spcBef>
            </a:pPr>
            <a:r>
              <a:rPr lang="en-US" sz="1200" b="1" dirty="0" smtClean="0">
                <a:solidFill>
                  <a:schemeClr val="tx1">
                    <a:lumMod val="65000"/>
                    <a:lumOff val="35000"/>
                  </a:schemeClr>
                </a:solidFill>
              </a:rPr>
              <a:t>Stock Symbol:</a:t>
            </a:r>
            <a:r>
              <a:rPr lang="en-US" sz="1200" dirty="0" smtClean="0">
                <a:solidFill>
                  <a:srgbClr val="0070C0"/>
                </a:solidFill>
              </a:rPr>
              <a:t>	      </a:t>
            </a:r>
            <a:r>
              <a:rPr lang="en-US" sz="1200" dirty="0" smtClean="0">
                <a:solidFill>
                  <a:schemeClr val="tx1">
                    <a:lumMod val="65000"/>
                    <a:lumOff val="35000"/>
                  </a:schemeClr>
                </a:solidFill>
              </a:rPr>
              <a:t>AMZN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756999"/>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772609"/>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34" name="TextBox 33"/>
          <p:cNvSpPr txBox="1"/>
          <p:nvPr/>
        </p:nvSpPr>
        <p:spPr>
          <a:xfrm>
            <a:off x="2628900" y="12613808"/>
            <a:ext cx="3878778" cy="276999"/>
          </a:xfrm>
          <a:prstGeom prst="rect">
            <a:avLst/>
          </a:prstGeom>
          <a:noFill/>
        </p:spPr>
        <p:txBody>
          <a:bodyPr wrap="square" rtlCol="0">
            <a:spAutoFit/>
          </a:bodyPr>
          <a:lstStyle/>
          <a:p>
            <a:r>
              <a:rPr lang="en-US" sz="1200" b="1" dirty="0" smtClean="0"/>
              <a:t>Quarterly Revenues</a:t>
            </a:r>
          </a:p>
        </p:txBody>
      </p:sp>
      <p:sp>
        <p:nvSpPr>
          <p:cNvPr id="35" name="Rounded Rectangle 34"/>
          <p:cNvSpPr/>
          <p:nvPr/>
        </p:nvSpPr>
        <p:spPr>
          <a:xfrm>
            <a:off x="2598475" y="12894338"/>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6" name="TextBox 35"/>
          <p:cNvSpPr txBox="1"/>
          <p:nvPr/>
        </p:nvSpPr>
        <p:spPr>
          <a:xfrm>
            <a:off x="2573750" y="12909948"/>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Dec 30, ‘12:	      </a:t>
            </a:r>
            <a:r>
              <a:rPr lang="en-US" sz="1200" dirty="0" smtClean="0">
                <a:solidFill>
                  <a:schemeClr val="tx1">
                    <a:lumMod val="65000"/>
                    <a:lumOff val="35000"/>
                  </a:schemeClr>
                </a:solidFill>
              </a:rPr>
              <a:t>$2,500 million</a:t>
            </a:r>
          </a:p>
          <a:p>
            <a:r>
              <a:rPr lang="en-US" sz="1200" b="1" dirty="0" smtClean="0">
                <a:solidFill>
                  <a:schemeClr val="tx1">
                    <a:lumMod val="65000"/>
                    <a:lumOff val="35000"/>
                  </a:schemeClr>
                </a:solidFill>
              </a:rPr>
              <a:t>Sep 30, ‘12:	</a:t>
            </a:r>
            <a:r>
              <a:rPr lang="en-US" sz="1200" dirty="0" smtClean="0">
                <a:solidFill>
                  <a:schemeClr val="tx1">
                    <a:lumMod val="65000"/>
                    <a:lumOff val="35000"/>
                  </a:schemeClr>
                </a:solidFill>
              </a:rPr>
              <a:t>      $1,999 million</a:t>
            </a:r>
          </a:p>
          <a:p>
            <a:r>
              <a:rPr lang="en-US" sz="1200" b="1" dirty="0" smtClean="0">
                <a:solidFill>
                  <a:schemeClr val="tx1">
                    <a:lumMod val="65000"/>
                    <a:lumOff val="35000"/>
                  </a:schemeClr>
                </a:solidFill>
              </a:rPr>
              <a:t>Jun 30, ‘12:	     </a:t>
            </a:r>
            <a:r>
              <a:rPr lang="en-US" sz="1200" dirty="0" smtClean="0">
                <a:solidFill>
                  <a:schemeClr val="tx1">
                    <a:lumMod val="65000"/>
                    <a:lumOff val="35000"/>
                  </a:schemeClr>
                </a:solidFill>
              </a:rPr>
              <a:t> $1,630 million</a:t>
            </a:r>
          </a:p>
          <a:p>
            <a:r>
              <a:rPr lang="en-US" sz="1200" b="1" dirty="0" smtClean="0">
                <a:solidFill>
                  <a:schemeClr val="tx1">
                    <a:lumMod val="65000"/>
                    <a:lumOff val="35000"/>
                  </a:schemeClr>
                </a:solidFill>
              </a:rPr>
              <a:t>Mar 31, ‘12:	      </a:t>
            </a:r>
            <a:r>
              <a:rPr lang="en-US" sz="1200" dirty="0" smtClean="0">
                <a:solidFill>
                  <a:schemeClr val="tx1">
                    <a:lumMod val="65000"/>
                    <a:lumOff val="35000"/>
                  </a:schemeClr>
                </a:solidFill>
              </a:rPr>
              <a:t>$1,260 million</a:t>
            </a:r>
          </a:p>
          <a:p>
            <a:r>
              <a:rPr lang="en-US" sz="1200" b="1" dirty="0" smtClean="0">
                <a:solidFill>
                  <a:schemeClr val="tx1">
                    <a:lumMod val="65000"/>
                    <a:lumOff val="35000"/>
                  </a:schemeClr>
                </a:solidFill>
              </a:rPr>
              <a:t>Dec 31, ‘11:</a:t>
            </a:r>
            <a:r>
              <a:rPr lang="en-US" sz="1200" dirty="0" smtClean="0">
                <a:solidFill>
                  <a:schemeClr val="tx1">
                    <a:lumMod val="65000"/>
                    <a:lumOff val="35000"/>
                  </a:schemeClr>
                </a:solidFill>
              </a:rPr>
              <a:t>	      $1,431 million</a:t>
            </a:r>
          </a:p>
          <a:p>
            <a:r>
              <a:rPr lang="en-US" sz="1200" b="1" dirty="0" smtClean="0">
                <a:solidFill>
                  <a:schemeClr val="tx1">
                    <a:lumMod val="65000"/>
                    <a:lumOff val="35000"/>
                  </a:schemeClr>
                </a:solidFill>
              </a:rPr>
              <a:t>Sep 30, ‘11:	      </a:t>
            </a:r>
            <a:r>
              <a:rPr lang="en-US" sz="1200" dirty="0" smtClean="0">
                <a:solidFill>
                  <a:schemeClr val="tx1">
                    <a:lumMod val="65000"/>
                    <a:lumOff val="35000"/>
                  </a:schemeClr>
                </a:solidFill>
              </a:rPr>
              <a:t>$1,920 million</a:t>
            </a:r>
          </a:p>
          <a:p>
            <a:r>
              <a:rPr lang="en-US" sz="1200" b="1" dirty="0" smtClean="0">
                <a:solidFill>
                  <a:schemeClr val="tx1">
                    <a:lumMod val="65000"/>
                    <a:lumOff val="35000"/>
                  </a:schemeClr>
                </a:solidFill>
              </a:rPr>
              <a:t>Jun 30, ‘11:</a:t>
            </a:r>
            <a:r>
              <a:rPr lang="en-US" sz="1200" dirty="0" smtClean="0">
                <a:solidFill>
                  <a:schemeClr val="tx1">
                    <a:lumMod val="65000"/>
                    <a:lumOff val="35000"/>
                  </a:schemeClr>
                </a:solidFill>
              </a:rPr>
              <a:t>	      $2,100 million</a:t>
            </a:r>
          </a:p>
          <a:p>
            <a:r>
              <a:rPr lang="en-US" sz="1200" b="1" dirty="0" smtClean="0">
                <a:solidFill>
                  <a:schemeClr val="tx1">
                    <a:lumMod val="65000"/>
                    <a:lumOff val="35000"/>
                  </a:schemeClr>
                </a:solidFill>
              </a:rPr>
              <a:t>Mar 30, ‘11:</a:t>
            </a:r>
            <a:r>
              <a:rPr lang="en-US" sz="1200" dirty="0" smtClean="0">
                <a:solidFill>
                  <a:schemeClr val="tx1">
                    <a:lumMod val="65000"/>
                    <a:lumOff val="35000"/>
                  </a:schemeClr>
                </a:solidFill>
              </a:rPr>
              <a:t>	      $1,233 million</a:t>
            </a:r>
          </a:p>
        </p:txBody>
      </p:sp>
      <p:cxnSp>
        <p:nvCxnSpPr>
          <p:cNvPr id="7" name="Straight Connector 6"/>
          <p:cNvCxnSpPr/>
          <p:nvPr/>
        </p:nvCxnSpPr>
        <p:spPr>
          <a:xfrm flipV="1">
            <a:off x="4903076" y="13101157"/>
            <a:ext cx="220717" cy="1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39558" y="13085392"/>
            <a:ext cx="299545" cy="220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39103" y="13306110"/>
            <a:ext cx="189186" cy="425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44055" y="13731779"/>
            <a:ext cx="157655"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817475" y="13589888"/>
            <a:ext cx="110359" cy="2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927834" y="13495295"/>
            <a:ext cx="189186"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17020" y="13432232"/>
            <a:ext cx="204951" cy="6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06206" y="13195750"/>
            <a:ext cx="126124" cy="236483"/>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628900" y="14568733"/>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4845776"/>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511646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5435836"/>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5712879"/>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5983570"/>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473034"/>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Rectangular Callout 43"/>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4478447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2"/>
            <a:ext cx="3912782" cy="13650895"/>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621876"/>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637486"/>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298528"/>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308170"/>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769269"/>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4"/>
            <a:ext cx="3925155" cy="506366"/>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lumMod val="65000"/>
                    <a:lumOff val="35000"/>
                  </a:schemeClr>
                </a:solidFill>
              </a:rPr>
              <a:t>Ownership:	</a:t>
            </a:r>
            <a:r>
              <a:rPr lang="en-US" sz="1200" dirty="0">
                <a:solidFill>
                  <a:schemeClr val="tx1">
                    <a:lumMod val="65000"/>
                    <a:lumOff val="35000"/>
                  </a:schemeClr>
                </a:solidFill>
              </a:rPr>
              <a:t>      </a:t>
            </a:r>
            <a:r>
              <a:rPr lang="en-US" sz="1200" dirty="0" smtClean="0">
                <a:solidFill>
                  <a:schemeClr val="tx1">
                    <a:lumMod val="65000"/>
                    <a:lumOff val="35000"/>
                  </a:schemeClr>
                </a:solidFill>
              </a:rPr>
              <a:t>Subsidiary</a:t>
            </a:r>
          </a:p>
          <a:p>
            <a:pPr>
              <a:spcBef>
                <a:spcPts val="600"/>
              </a:spcBef>
            </a:pPr>
            <a:r>
              <a:rPr lang="en-US" sz="1200" b="1" dirty="0" smtClean="0">
                <a:solidFill>
                  <a:schemeClr val="tx1">
                    <a:lumMod val="65000"/>
                    <a:lumOff val="35000"/>
                  </a:schemeClr>
                </a:solidFill>
              </a:rPr>
              <a:t>Parent:</a:t>
            </a:r>
            <a:r>
              <a:rPr lang="en-US" sz="1200" b="1" dirty="0" smtClean="0">
                <a:solidFill>
                  <a:srgbClr val="0070C0"/>
                </a:solidFill>
              </a:rPr>
              <a:t> </a:t>
            </a:r>
            <a:r>
              <a:rPr lang="en-US" sz="1200" dirty="0" smtClean="0">
                <a:solidFill>
                  <a:srgbClr val="0070C0"/>
                </a:solidFill>
              </a:rPr>
              <a:t>	      </a:t>
            </a:r>
            <a:r>
              <a:rPr lang="en-US" sz="1200" dirty="0" smtClean="0">
                <a:solidFill>
                  <a:schemeClr val="tx1">
                    <a:lumMod val="65000"/>
                    <a:lumOff val="35000"/>
                  </a:schemeClr>
                </a:solidFill>
              </a:rPr>
              <a:t>Amazon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567807"/>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583417"/>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53" name="TextBox 52"/>
          <p:cNvSpPr txBox="1"/>
          <p:nvPr/>
        </p:nvSpPr>
        <p:spPr>
          <a:xfrm>
            <a:off x="2628900" y="12424557"/>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2701600"/>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2972291"/>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3291660"/>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3568703"/>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3839394"/>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283842"/>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906179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757238"/>
            <a:ext cx="397192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3" name="TextBox 22"/>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4" name="Rectangle 23"/>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6" name="TextBox 25"/>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8" name="Rectangle 27"/>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0" name="TextBox 29"/>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1" name="Rectangle 30"/>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71351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877292"/>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076701"/>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264233"/>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743200" y="5788546"/>
            <a:ext cx="3636335" cy="230832"/>
          </a:xfrm>
          <a:prstGeom prst="rect">
            <a:avLst/>
          </a:prstGeom>
          <a:noFill/>
        </p:spPr>
        <p:txBody>
          <a:bodyPr wrap="square" rtlCol="0">
            <a:spAutoFit/>
          </a:bodyPr>
          <a:lstStyle/>
          <a:p>
            <a:r>
              <a:rPr lang="en-US" sz="900" dirty="0"/>
              <a:t>The old Watson that beat Ken Jennings. Now it can fit into a desk drawer. </a:t>
            </a:r>
            <a:endParaRPr lang="en-US" sz="900" dirty="0">
              <a:solidFill>
                <a:schemeClr val="tx1">
                  <a:lumMod val="65000"/>
                  <a:lumOff val="35000"/>
                </a:schemeClr>
              </a:solidFill>
            </a:endParaRPr>
          </a:p>
        </p:txBody>
      </p:sp>
      <p:sp>
        <p:nvSpPr>
          <p:cNvPr id="4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Updates</a:t>
            </a:r>
            <a:endParaRPr lang="en-US" sz="3200" b="1" dirty="0">
              <a:latin typeface="Times New Roman" pitchFamily="18" charset="0"/>
              <a:cs typeface="Times New Roman" pitchFamily="18" charset="0"/>
            </a:endParaRPr>
          </a:p>
        </p:txBody>
      </p:sp>
      <p:sp>
        <p:nvSpPr>
          <p:cNvPr id="27" name="Rectangle 2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2" name="Rectangle 1"/>
          <p:cNvSpPr/>
          <p:nvPr/>
        </p:nvSpPr>
        <p:spPr>
          <a:xfrm>
            <a:off x="3562597" y="1330036"/>
            <a:ext cx="1947554" cy="2493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sp>
        <p:nvSpPr>
          <p:cNvPr id="53" name="TextBox 5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54" name="Flowchart: Merge 53"/>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9110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7" name="Straight Connector 6"/>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28663"/>
            <a:ext cx="40005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125337" y="1037891"/>
            <a:ext cx="2866030" cy="307777"/>
          </a:xfrm>
          <a:prstGeom prst="rect">
            <a:avLst/>
          </a:prstGeom>
          <a:noFill/>
        </p:spPr>
        <p:txBody>
          <a:bodyPr wrap="square" rtlCol="0">
            <a:spAutoFit/>
          </a:bodyPr>
          <a:lstStyle/>
          <a:p>
            <a:pPr algn="ctr"/>
            <a:r>
              <a:rPr lang="en-US" sz="1400" b="1" dirty="0" smtClean="0">
                <a:solidFill>
                  <a:schemeClr val="bg1"/>
                </a:solidFill>
              </a:rPr>
              <a:t>Happenings</a:t>
            </a:r>
          </a:p>
        </p:txBody>
      </p:sp>
      <p:sp>
        <p:nvSpPr>
          <p:cNvPr id="3" name="Rectangle 2"/>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International Business Machines’ quarterly revenue has decreased 5.34%</a:t>
            </a:r>
          </a:p>
        </p:txBody>
      </p:sp>
      <p:sp>
        <p:nvSpPr>
          <p:cNvPr id="40" name="TextBox 39"/>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41" name="TextBox 40"/>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25" name="TextBox 24"/>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a:t>
            </a:r>
            <a:r>
              <a:rPr lang="en-US" sz="1100" b="1" dirty="0" smtClean="0">
                <a:solidFill>
                  <a:schemeClr val="tx1">
                    <a:lumMod val="65000"/>
                    <a:lumOff val="35000"/>
                  </a:schemeClr>
                </a:solidFill>
              </a:rPr>
              <a:t>quarterly revenue has decreased 5.34%</a:t>
            </a:r>
          </a:p>
        </p:txBody>
      </p:sp>
      <p:sp>
        <p:nvSpPr>
          <p:cNvPr id="26" name="TextBox 25"/>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27" name="TextBox 26"/>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6" name="Straight Connector 5"/>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416635"/>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247908"/>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019804"/>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85107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68234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51362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Happenings</a:t>
            </a:r>
            <a:endParaRPr lang="en-US" sz="3200" b="1" dirty="0">
              <a:latin typeface="Times New Roman" pitchFamily="18" charset="0"/>
              <a:cs typeface="Times New Roman" pitchFamily="18" charset="0"/>
            </a:endParaRPr>
          </a:p>
        </p:txBody>
      </p:sp>
      <p:sp>
        <p:nvSpPr>
          <p:cNvPr id="44" name="Rectangle 4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Rectangular Callout 4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3326583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8891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People</a:t>
            </a:r>
            <a:endParaRPr lang="en-US" sz="1400" b="1" dirty="0">
              <a:solidFill>
                <a:schemeClr val="bg1"/>
              </a:solidFill>
            </a:endParaRPr>
          </a:p>
        </p:txBody>
      </p:sp>
      <p:sp>
        <p:nvSpPr>
          <p:cNvPr id="6" name="TextBox 5"/>
          <p:cNvSpPr txBox="1"/>
          <p:nvPr/>
        </p:nvSpPr>
        <p:spPr>
          <a:xfrm>
            <a:off x="3267910" y="220762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519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5567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610582"/>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1388847"/>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225008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015628"/>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866233"/>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4653042"/>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549301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People</a:t>
            </a:r>
            <a:endParaRPr lang="en-US" sz="3200" b="1" dirty="0">
              <a:latin typeface="Times New Roman" pitchFamily="18" charset="0"/>
              <a:cs typeface="Times New Roman" pitchFamily="18" charset="0"/>
            </a:endParaRPr>
          </a:p>
        </p:txBody>
      </p:sp>
      <p:sp>
        <p:nvSpPr>
          <p:cNvPr id="19" name="Rectangle 1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4" name="TextBox 2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5" name="Rectangular Callout 2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0070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Login</a:t>
            </a:r>
            <a:endParaRPr lang="en-US" sz="3200" b="1" dirty="0">
              <a:latin typeface="Times New Roman" pitchFamily="18" charset="0"/>
              <a:cs typeface="Times New Roman" pitchFamily="18" charset="0"/>
            </a:endParaRPr>
          </a:p>
        </p:txBody>
      </p:sp>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647666" y="1351128"/>
            <a:ext cx="3862316" cy="466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p:txBody>
      </p:sp>
      <p:sp>
        <p:nvSpPr>
          <p:cNvPr id="16" name="Rounded Rectangle 15"/>
          <p:cNvSpPr/>
          <p:nvPr/>
        </p:nvSpPr>
        <p:spPr>
          <a:xfrm>
            <a:off x="3016155" y="2142686"/>
            <a:ext cx="3098042" cy="1064525"/>
          </a:xfrm>
          <a:prstGeom prst="roundRect">
            <a:avLst>
              <a:gd name="adj" fmla="val 8975"/>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16" idx="1"/>
            <a:endCxn id="16" idx="3"/>
          </p:cNvCxnSpPr>
          <p:nvPr/>
        </p:nvCxnSpPr>
        <p:spPr>
          <a:xfrm>
            <a:off x="3016155" y="2674949"/>
            <a:ext cx="3098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3451" y="2238221"/>
            <a:ext cx="2497540" cy="369332"/>
          </a:xfrm>
          <a:prstGeom prst="rect">
            <a:avLst/>
          </a:prstGeom>
          <a:noFill/>
        </p:spPr>
        <p:txBody>
          <a:bodyPr wrap="square" rtlCol="0">
            <a:spAutoFit/>
          </a:bodyPr>
          <a:lstStyle/>
          <a:p>
            <a:r>
              <a:rPr lang="en-US" dirty="0" smtClean="0">
                <a:solidFill>
                  <a:schemeClr val="bg1">
                    <a:lumMod val="75000"/>
                  </a:schemeClr>
                </a:solidFill>
              </a:rPr>
              <a:t>Email</a:t>
            </a:r>
            <a:endParaRPr lang="en-US" dirty="0">
              <a:solidFill>
                <a:schemeClr val="bg1">
                  <a:lumMod val="75000"/>
                </a:schemeClr>
              </a:solidFill>
            </a:endParaRPr>
          </a:p>
        </p:txBody>
      </p:sp>
      <p:sp>
        <p:nvSpPr>
          <p:cNvPr id="45" name="TextBox 44"/>
          <p:cNvSpPr txBox="1"/>
          <p:nvPr/>
        </p:nvSpPr>
        <p:spPr>
          <a:xfrm>
            <a:off x="3043451" y="2770484"/>
            <a:ext cx="2497540" cy="369332"/>
          </a:xfrm>
          <a:prstGeom prst="rect">
            <a:avLst/>
          </a:prstGeom>
          <a:noFill/>
        </p:spPr>
        <p:txBody>
          <a:bodyPr wrap="square" rtlCol="0">
            <a:spAutoFit/>
          </a:bodyPr>
          <a:lstStyle/>
          <a:p>
            <a:r>
              <a:rPr lang="en-US" dirty="0" smtClean="0">
                <a:solidFill>
                  <a:schemeClr val="bg1">
                    <a:lumMod val="75000"/>
                  </a:schemeClr>
                </a:solidFill>
              </a:rPr>
              <a:t>Password</a:t>
            </a:r>
            <a:endParaRPr lang="en-US" dirty="0">
              <a:solidFill>
                <a:schemeClr val="bg1">
                  <a:lumMod val="75000"/>
                </a:schemeClr>
              </a:solidFill>
            </a:endParaRPr>
          </a:p>
        </p:txBody>
      </p:sp>
      <p:sp>
        <p:nvSpPr>
          <p:cNvPr id="43" name="Rounded Rectangle 42"/>
          <p:cNvSpPr/>
          <p:nvPr/>
        </p:nvSpPr>
        <p:spPr>
          <a:xfrm>
            <a:off x="3070746" y="3452870"/>
            <a:ext cx="3070747"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Login</a:t>
            </a:r>
            <a:endParaRPr lang="en-US" b="1" dirty="0">
              <a:solidFill>
                <a:schemeClr val="bg1"/>
              </a:solidFill>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635" y="1526568"/>
            <a:ext cx="1358730" cy="419048"/>
          </a:xfrm>
          <a:prstGeom prst="rect">
            <a:avLst/>
          </a:prstGeom>
        </p:spPr>
      </p:pic>
      <p:sp>
        <p:nvSpPr>
          <p:cNvPr id="6" name="Rectangle 5"/>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pic>
        <p:nvPicPr>
          <p:cNvPr id="686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621" y="1047253"/>
            <a:ext cx="3943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2" name="TextBox 51"/>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Log In with Email</a:t>
            </a:r>
            <a:endParaRPr lang="en-US" sz="1400" b="1" dirty="0">
              <a:solidFill>
                <a:schemeClr val="bg1"/>
              </a:solidFill>
            </a:endParaRPr>
          </a:p>
        </p:txBody>
      </p:sp>
      <p:sp>
        <p:nvSpPr>
          <p:cNvPr id="22" name="Rectangular Callout 21"/>
          <p:cNvSpPr/>
          <p:nvPr/>
        </p:nvSpPr>
        <p:spPr>
          <a:xfrm>
            <a:off x="1210618" y="3331275"/>
            <a:ext cx="1257116" cy="447667"/>
          </a:xfrm>
          <a:prstGeom prst="wedgeRectCallout">
            <a:avLst>
              <a:gd name="adj1" fmla="val 96638"/>
              <a:gd name="adj2" fmla="val 239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#15 or #22</a:t>
            </a:r>
            <a:endParaRPr lang="en-US" sz="1200" dirty="0"/>
          </a:p>
        </p:txBody>
      </p:sp>
    </p:spTree>
    <p:extLst>
      <p:ext uri="{BB962C8B-B14F-4D97-AF65-F5344CB8AC3E}">
        <p14:creationId xmlns:p14="http://schemas.microsoft.com/office/powerpoint/2010/main" val="22115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6765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Similar Companies</a:t>
            </a:r>
            <a:endParaRPr lang="en-US" sz="1400" b="1" dirty="0">
              <a:solidFill>
                <a:schemeClr val="bg1"/>
              </a:solidFill>
            </a:endParaRPr>
          </a:p>
        </p:txBody>
      </p:sp>
      <p:sp>
        <p:nvSpPr>
          <p:cNvPr id="6" name="TextBox 5"/>
          <p:cNvSpPr txBox="1"/>
          <p:nvPr/>
        </p:nvSpPr>
        <p:spPr>
          <a:xfrm>
            <a:off x="3267910" y="2196989"/>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73166"/>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344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59994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Competitors</a:t>
            </a:r>
            <a:endParaRPr lang="en-US" sz="3200" b="1" dirty="0">
              <a:latin typeface="Times New Roman" pitchFamily="18" charset="0"/>
              <a:cs typeface="Times New Roman" pitchFamily="18" charset="0"/>
            </a:endParaRPr>
          </a:p>
        </p:txBody>
      </p:sp>
      <p:sp>
        <p:nvSpPr>
          <p:cNvPr id="12" name="Rectangle 11"/>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7" name="TextBox 1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9" name="Rectangular Callout 18"/>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1738195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ounded Rectangle 102"/>
          <p:cNvSpPr/>
          <p:nvPr/>
        </p:nvSpPr>
        <p:spPr>
          <a:xfrm>
            <a:off x="2727434" y="2262707"/>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7" name="Rectangle 5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2" name="TextBox 6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3" name="Rectangular Callout 62"/>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4" name="Rectangular Callout 63"/>
          <p:cNvSpPr/>
          <p:nvPr/>
        </p:nvSpPr>
        <p:spPr>
          <a:xfrm>
            <a:off x="439387" y="1033152"/>
            <a:ext cx="1619269" cy="2576947"/>
          </a:xfrm>
          <a:prstGeom prst="wedgeRectCallout">
            <a:avLst>
              <a:gd name="adj1" fmla="val 83086"/>
              <a:gd name="adj2" fmla="val 490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 If such a company is tapped, display  error message in a popup with an Ok button: “You may not view this company profile with your current plan”. Also send an email to the user.</a:t>
            </a:r>
            <a:endParaRPr lang="en-US" sz="1200" dirty="0"/>
          </a:p>
        </p:txBody>
      </p:sp>
      <p:sp>
        <p:nvSpPr>
          <p:cNvPr id="65" name="Rectangular Callout 64"/>
          <p:cNvSpPr/>
          <p:nvPr/>
        </p:nvSpPr>
        <p:spPr>
          <a:xfrm>
            <a:off x="6869837" y="3016333"/>
            <a:ext cx="1257116" cy="605642"/>
          </a:xfrm>
          <a:prstGeom prst="wedgeRectCallout">
            <a:avLst>
              <a:gd name="adj1" fmla="val -74795"/>
              <a:gd name="adj2" fmla="val -339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company profile</a:t>
            </a:r>
            <a:endParaRPr lang="en-US" sz="1200" dirty="0"/>
          </a:p>
        </p:txBody>
      </p:sp>
    </p:spTree>
    <p:extLst>
      <p:ext uri="{BB962C8B-B14F-4D97-AF65-F5344CB8AC3E}">
        <p14:creationId xmlns:p14="http://schemas.microsoft.com/office/powerpoint/2010/main" val="15245957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ular Callout 57"/>
          <p:cNvSpPr/>
          <p:nvPr/>
        </p:nvSpPr>
        <p:spPr>
          <a:xfrm>
            <a:off x="1142380" y="2049452"/>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9" name="Rectangle 5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4" name="TextBox 6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5" name="Rectangular Callout 6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6854385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le 5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7" name="TextBox 6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8" name="Rectangular Callout 6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9" name="Rectangle 68"/>
          <p:cNvSpPr/>
          <p:nvPr/>
        </p:nvSpPr>
        <p:spPr>
          <a:xfrm>
            <a:off x="2617076" y="252248"/>
            <a:ext cx="3878317" cy="9080938"/>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72" name="Rounded Rectangle 71"/>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Tree>
    <p:extLst>
      <p:ext uri="{BB962C8B-B14F-4D97-AF65-F5344CB8AC3E}">
        <p14:creationId xmlns:p14="http://schemas.microsoft.com/office/powerpoint/2010/main" val="35760020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1053991"/>
            <a:ext cx="182170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1075621"/>
            <a:ext cx="26003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1412943"/>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223165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03972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86906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468777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551711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 Updates</a:t>
            </a:r>
            <a:endParaRPr lang="en-US" sz="3200" b="1" dirty="0">
              <a:latin typeface="Times New Roman" pitchFamily="18" charset="0"/>
              <a:cs typeface="Times New Roman" pitchFamily="18" charset="0"/>
            </a:endParaRPr>
          </a:p>
        </p:txBody>
      </p:sp>
      <p:sp>
        <p:nvSpPr>
          <p:cNvPr id="18" name="Rectangle 1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Rectangular Callout 2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7288509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6901735" y="218355"/>
            <a:ext cx="1737298" cy="2838740"/>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move to the text view of the previous or next article in the current agent (or company, saved, people) update stream, depending where it comes from)</a:t>
            </a:r>
          </a:p>
          <a:p>
            <a:endParaRPr lang="en-US" sz="1200" dirty="0"/>
          </a:p>
          <a:p>
            <a:r>
              <a:rPr lang="en-US" sz="1200" dirty="0" smtClean="0"/>
              <a:t>If no previous article, the upward arrow button should be greyed out; if no next article, the downward arrow button should be greyed out</a:t>
            </a:r>
            <a:endParaRPr lang="en-US" sz="1200" dirty="0"/>
          </a:p>
        </p:txBody>
      </p:sp>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87454" y="3248168"/>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text view if that exists; or show web view otherwise</a:t>
            </a:r>
            <a:endParaRPr lang="en-US" sz="1200" dirty="0"/>
          </a:p>
        </p:txBody>
      </p:sp>
      <p:sp>
        <p:nvSpPr>
          <p:cNvPr id="33" name="Rectangular Callout 32"/>
          <p:cNvSpPr/>
          <p:nvPr/>
        </p:nvSpPr>
        <p:spPr>
          <a:xfrm>
            <a:off x="6901735" y="5704690"/>
            <a:ext cx="1737298" cy="458539"/>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Save and </a:t>
            </a:r>
            <a:r>
              <a:rPr lang="en-US" sz="1200" dirty="0" err="1" smtClean="0"/>
              <a:t>Unsave</a:t>
            </a:r>
            <a:endParaRPr lang="en-US" sz="1200" dirty="0"/>
          </a:p>
        </p:txBody>
      </p:sp>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ular Callout 34"/>
          <p:cNvSpPr/>
          <p:nvPr/>
        </p:nvSpPr>
        <p:spPr>
          <a:xfrm>
            <a:off x="2351314" y="6239079"/>
            <a:ext cx="1496319" cy="517981"/>
          </a:xfrm>
          <a:prstGeom prst="wedgeRectCallout">
            <a:avLst>
              <a:gd name="adj1" fmla="val 97180"/>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LinkedIn  Signal</a:t>
            </a:r>
            <a:endParaRPr lang="en-US" sz="1200" dirty="0"/>
          </a:p>
        </p:txBody>
      </p:sp>
      <p:sp>
        <p:nvSpPr>
          <p:cNvPr id="36" name="Rectangular Callout 35"/>
          <p:cNvSpPr/>
          <p:nvPr/>
        </p:nvSpPr>
        <p:spPr>
          <a:xfrm>
            <a:off x="4229814" y="6239079"/>
            <a:ext cx="1517843" cy="517981"/>
          </a:xfrm>
          <a:prstGeom prst="wedgeRectCallout">
            <a:avLst>
              <a:gd name="adj1" fmla="val 3597"/>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Twitter Tweets</a:t>
            </a:r>
            <a:endParaRPr lang="en-US" sz="1200" dirty="0"/>
          </a:p>
        </p:txBody>
      </p:sp>
      <p:sp>
        <p:nvSpPr>
          <p:cNvPr id="38" name="Rectangular Callout 37"/>
          <p:cNvSpPr/>
          <p:nvPr/>
        </p:nvSpPr>
        <p:spPr>
          <a:xfrm>
            <a:off x="5856733" y="6239079"/>
            <a:ext cx="1779101" cy="517981"/>
          </a:xfrm>
          <a:prstGeom prst="wedgeRectCallout">
            <a:avLst>
              <a:gd name="adj1" fmla="val -49605"/>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Call the default email app with subject line and message pre-populated</a:t>
            </a:r>
            <a:endParaRPr lang="en-US" sz="1200" dirty="0"/>
          </a:p>
        </p:txBody>
      </p:sp>
      <p:pic>
        <p:nvPicPr>
          <p:cNvPr id="3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Rectangular Callout 39"/>
          <p:cNvSpPr/>
          <p:nvPr/>
        </p:nvSpPr>
        <p:spPr>
          <a:xfrm>
            <a:off x="387454" y="5404517"/>
            <a:ext cx="1962767" cy="668740"/>
          </a:xfrm>
          <a:prstGeom prst="wedgeRectCallout">
            <a:avLst>
              <a:gd name="adj1" fmla="val 67273"/>
              <a:gd name="adj2" fmla="val 1945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 to display companies mentioned in the story</a:t>
            </a:r>
            <a:endParaRPr lang="en-US" sz="1200" dirty="0"/>
          </a:p>
        </p:txBody>
      </p:sp>
    </p:spTree>
    <p:extLst>
      <p:ext uri="{BB962C8B-B14F-4D97-AF65-F5344CB8AC3E}">
        <p14:creationId xmlns:p14="http://schemas.microsoft.com/office/powerpoint/2010/main" val="2673964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ctangle 40"/>
          <p:cNvSpPr/>
          <p:nvPr/>
        </p:nvSpPr>
        <p:spPr>
          <a:xfrm>
            <a:off x="2593075" y="777923"/>
            <a:ext cx="3930555"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579427" y="3875981"/>
            <a:ext cx="3944203" cy="2197300"/>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600" dirty="0" smtClean="0">
              <a:solidFill>
                <a:schemeClr val="bg1">
                  <a:lumMod val="65000"/>
                </a:schemeClr>
              </a:solidFill>
            </a:endParaRPr>
          </a:p>
          <a:p>
            <a:pPr algn="ctr"/>
            <a:r>
              <a:rPr lang="en-US" sz="1200" dirty="0" smtClean="0">
                <a:solidFill>
                  <a:schemeClr val="bg1">
                    <a:lumMod val="65000"/>
                  </a:schemeClr>
                </a:solidFill>
              </a:rPr>
              <a:t>Companies mentioned in the story</a:t>
            </a:r>
          </a:p>
          <a:p>
            <a:pPr>
              <a:spcBef>
                <a:spcPts val="1200"/>
              </a:spcBef>
            </a:pPr>
            <a:r>
              <a:rPr lang="en-US" sz="1400" dirty="0" smtClean="0">
                <a:solidFill>
                  <a:schemeClr val="tx1">
                    <a:lumMod val="65000"/>
                    <a:lumOff val="35000"/>
                  </a:schemeClr>
                </a:solidFill>
              </a:rPr>
              <a:t>International Business Machines	                       &gt;</a:t>
            </a:r>
          </a:p>
          <a:p>
            <a:pPr>
              <a:spcBef>
                <a:spcPts val="600"/>
              </a:spcBef>
            </a:pPr>
            <a:r>
              <a:rPr lang="en-US" sz="1400" dirty="0" smtClean="0">
                <a:solidFill>
                  <a:schemeClr val="tx1">
                    <a:lumMod val="65000"/>
                    <a:lumOff val="35000"/>
                  </a:schemeClr>
                </a:solidFill>
              </a:rPr>
              <a:t>AT &amp; T				&gt;</a:t>
            </a:r>
          </a:p>
          <a:p>
            <a:pPr>
              <a:spcBef>
                <a:spcPts val="600"/>
              </a:spcBef>
            </a:pPr>
            <a:r>
              <a:rPr lang="en-US" sz="1400" dirty="0" smtClean="0">
                <a:solidFill>
                  <a:schemeClr val="tx1">
                    <a:lumMod val="65000"/>
                    <a:lumOff val="35000"/>
                  </a:schemeClr>
                </a:solidFill>
              </a:rPr>
              <a:t>Verizon Wireless			&gt;</a:t>
            </a:r>
          </a:p>
          <a:p>
            <a:pPr>
              <a:spcBef>
                <a:spcPts val="600"/>
              </a:spcBef>
            </a:pPr>
            <a:r>
              <a:rPr lang="en-US" sz="1400" dirty="0" smtClean="0">
                <a:solidFill>
                  <a:schemeClr val="tx1">
                    <a:lumMod val="65000"/>
                    <a:lumOff val="35000"/>
                  </a:schemeClr>
                </a:solidFill>
              </a:rPr>
              <a:t>Spring Nextel			&gt;</a:t>
            </a:r>
            <a:endParaRPr lang="en-US" sz="1400" dirty="0">
              <a:solidFill>
                <a:schemeClr val="tx1">
                  <a:lumMod val="65000"/>
                  <a:lumOff val="35000"/>
                </a:schemeClr>
              </a:solidFill>
            </a:endParaRPr>
          </a:p>
        </p:txBody>
      </p:sp>
      <p:cxnSp>
        <p:nvCxnSpPr>
          <p:cNvPr id="43" name="Straight Connector 42"/>
          <p:cNvCxnSpPr/>
          <p:nvPr/>
        </p:nvCxnSpPr>
        <p:spPr>
          <a:xfrm>
            <a:off x="2579427" y="4299073"/>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79427" y="458567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79427" y="488592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579427" y="5172529"/>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579427" y="5472780"/>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643952" y="5650203"/>
            <a:ext cx="1978926" cy="272955"/>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50" name="Rectangular Callout 49"/>
          <p:cNvSpPr/>
          <p:nvPr/>
        </p:nvSpPr>
        <p:spPr>
          <a:xfrm>
            <a:off x="933899" y="4329122"/>
            <a:ext cx="1460310" cy="638663"/>
          </a:xfrm>
          <a:prstGeom prst="wedgeRectCallout">
            <a:avLst>
              <a:gd name="adj1" fmla="val 61458"/>
              <a:gd name="adj2" fmla="val -1918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name is tapped, go to the company profile</a:t>
            </a:r>
            <a:endParaRPr lang="en-US" sz="1200" dirty="0"/>
          </a:p>
        </p:txBody>
      </p:sp>
    </p:spTree>
    <p:extLst>
      <p:ext uri="{BB962C8B-B14F-4D97-AF65-F5344CB8AC3E}">
        <p14:creationId xmlns:p14="http://schemas.microsoft.com/office/powerpoint/2010/main" val="9058323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615069" y="3540639"/>
            <a:ext cx="1945758" cy="246221"/>
          </a:xfrm>
          <a:prstGeom prst="rect">
            <a:avLst/>
          </a:prstGeom>
          <a:noFill/>
        </p:spPr>
        <p:txBody>
          <a:bodyPr wrap="square" rtlCol="0">
            <a:spAutoFit/>
          </a:bodyPr>
          <a:lstStyle/>
          <a:p>
            <a:pPr algn="ctr"/>
            <a:r>
              <a:rPr lang="en-US" sz="1000" dirty="0" smtClean="0"/>
              <a:t>Share</a:t>
            </a:r>
            <a:endParaRPr lang="en-US" sz="1000" dirty="0"/>
          </a:p>
        </p:txBody>
      </p:sp>
      <p:sp>
        <p:nvSpPr>
          <p:cNvPr id="33" name="Rectangular Callout 32"/>
          <p:cNvSpPr/>
          <p:nvPr/>
        </p:nvSpPr>
        <p:spPr>
          <a:xfrm>
            <a:off x="6710349" y="5013574"/>
            <a:ext cx="1737298" cy="458539"/>
          </a:xfrm>
          <a:prstGeom prst="wedgeRectCallout">
            <a:avLst>
              <a:gd name="adj1" fmla="val -100134"/>
              <a:gd name="adj2" fmla="val -1116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4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26242" y="1052623"/>
            <a:ext cx="3891516" cy="4986670"/>
          </a:xfrm>
          <a:prstGeom prst="rect">
            <a:avLst/>
          </a:prstGeom>
          <a:solidFill>
            <a:schemeClr val="tx1">
              <a:lumMod val="65000"/>
              <a:lumOff val="35000"/>
              <a:alpha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26242" y="3519377"/>
            <a:ext cx="3880884" cy="2519916"/>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34316" y="383835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Chatter</a:t>
            </a:r>
            <a:endParaRPr lang="en-US" sz="1200" b="1" dirty="0">
              <a:solidFill>
                <a:schemeClr val="tx1">
                  <a:lumMod val="65000"/>
                  <a:lumOff val="35000"/>
                </a:schemeClr>
              </a:solidFill>
            </a:endParaRPr>
          </a:p>
        </p:txBody>
      </p:sp>
      <p:sp>
        <p:nvSpPr>
          <p:cNvPr id="39" name="Rounded Rectangle 38"/>
          <p:cNvSpPr/>
          <p:nvPr/>
        </p:nvSpPr>
        <p:spPr>
          <a:xfrm>
            <a:off x="3434316" y="421049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Twitter</a:t>
            </a:r>
            <a:endParaRPr lang="en-US" sz="1200" b="1" dirty="0">
              <a:solidFill>
                <a:schemeClr val="tx1">
                  <a:lumMod val="65000"/>
                  <a:lumOff val="35000"/>
                </a:schemeClr>
              </a:solidFill>
            </a:endParaRPr>
          </a:p>
        </p:txBody>
      </p:sp>
      <p:sp>
        <p:nvSpPr>
          <p:cNvPr id="41" name="Rounded Rectangle 40"/>
          <p:cNvSpPr/>
          <p:nvPr/>
        </p:nvSpPr>
        <p:spPr>
          <a:xfrm>
            <a:off x="3434316" y="4593263"/>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Facebook</a:t>
            </a:r>
            <a:endParaRPr lang="en-US" sz="1200" b="1" dirty="0">
              <a:solidFill>
                <a:schemeClr val="tx1">
                  <a:lumMod val="65000"/>
                  <a:lumOff val="35000"/>
                </a:schemeClr>
              </a:solidFill>
            </a:endParaRPr>
          </a:p>
        </p:txBody>
      </p:sp>
      <p:pic>
        <p:nvPicPr>
          <p:cNvPr id="42"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2689" y="462033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7450" y="3880825"/>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7286" y="4259931"/>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a:xfrm>
            <a:off x="3434316" y="5018565"/>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Edit Linked Accounts</a:t>
            </a:r>
            <a:endParaRPr lang="en-US" sz="1200" b="1" dirty="0">
              <a:solidFill>
                <a:schemeClr val="tx1">
                  <a:lumMod val="65000"/>
                  <a:lumOff val="35000"/>
                </a:schemeClr>
              </a:solidFill>
            </a:endParaRPr>
          </a:p>
        </p:txBody>
      </p:sp>
      <p:sp>
        <p:nvSpPr>
          <p:cNvPr id="48" name="Rounded Rectangle 47"/>
          <p:cNvSpPr/>
          <p:nvPr/>
        </p:nvSpPr>
        <p:spPr>
          <a:xfrm>
            <a:off x="3434316" y="5550193"/>
            <a:ext cx="2360428" cy="297712"/>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0182073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Linked Accounts</a:t>
            </a:r>
            <a:endParaRPr lang="en-US" sz="3200" b="1" dirty="0">
              <a:latin typeface="Times New Roman" pitchFamily="18" charset="0"/>
              <a:cs typeface="Times New Roman" pitchFamily="18" charset="0"/>
            </a:endParaRPr>
          </a:p>
        </p:txBody>
      </p:sp>
      <p:sp>
        <p:nvSpPr>
          <p:cNvPr id="21" name="Rectangle 20"/>
          <p:cNvSpPr/>
          <p:nvPr/>
        </p:nvSpPr>
        <p:spPr>
          <a:xfrm>
            <a:off x="2517569" y="5771408"/>
            <a:ext cx="4405745"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Linked Accounts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61719"/>
            <a:ext cx="3708807" cy="1825760"/>
          </a:xfrm>
          <a:prstGeom prst="roundRect">
            <a:avLst>
              <a:gd name="adj" fmla="val 26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              Chatter	</a:t>
            </a:r>
            <a:r>
              <a:rPr lang="en-US" sz="1200" b="1" dirty="0">
                <a:solidFill>
                  <a:schemeClr val="tx1"/>
                </a:solidFill>
              </a:rPr>
              <a:t>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LinkedIn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Twitter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Facebook		 </a:t>
            </a:r>
            <a:r>
              <a:rPr lang="en-US" sz="1200" b="1" dirty="0" smtClean="0">
                <a:solidFill>
                  <a:schemeClr val="tx1"/>
                </a:solidFill>
              </a:rPr>
              <a:t>                  √</a:t>
            </a:r>
          </a:p>
          <a:p>
            <a:pPr>
              <a:spcBef>
                <a:spcPts val="1200"/>
              </a:spcBef>
            </a:pPr>
            <a:r>
              <a:rPr lang="en-US" sz="1200" b="1" dirty="0" smtClean="0">
                <a:solidFill>
                  <a:schemeClr val="tx1"/>
                </a:solidFill>
              </a:rPr>
              <a:t>              Yammer			</a:t>
            </a:r>
          </a:p>
        </p:txBody>
      </p:sp>
      <p:cxnSp>
        <p:nvCxnSpPr>
          <p:cNvPr id="32" name="Straight Connector 31"/>
          <p:cNvCxnSpPr/>
          <p:nvPr/>
        </p:nvCxnSpPr>
        <p:spPr>
          <a:xfrm>
            <a:off x="2713939" y="20779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3969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7371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1" name="Rectangle 40"/>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665023"/>
            <a:ext cx="1749186" cy="1255594"/>
          </a:xfrm>
          <a:prstGeom prst="wedgeRectCallout">
            <a:avLst>
              <a:gd name="adj1" fmla="val -58604"/>
              <a:gd name="adj2" fmla="val 222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connect or disconnect with social network account</a:t>
            </a:r>
          </a:p>
          <a:p>
            <a:endParaRPr lang="en-US" sz="1200" dirty="0" smtClean="0"/>
          </a:p>
          <a:p>
            <a:r>
              <a:rPr lang="en-US" sz="1200" dirty="0" smtClean="0"/>
              <a:t>Connected accounts are indicated by check marks</a:t>
            </a:r>
            <a:endParaRPr lang="en-US" sz="1200" dirty="0"/>
          </a:p>
        </p:txBody>
      </p:sp>
      <p:sp>
        <p:nvSpPr>
          <p:cNvPr id="3" name="Right Brace 2"/>
          <p:cNvSpPr/>
          <p:nvPr/>
        </p:nvSpPr>
        <p:spPr>
          <a:xfrm>
            <a:off x="6605516" y="1665031"/>
            <a:ext cx="95535" cy="181580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p:cNvCxnSpPr/>
          <p:nvPr/>
        </p:nvCxnSpPr>
        <p:spPr>
          <a:xfrm>
            <a:off x="2713939" y="307740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922" y="27915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152" y="2505570"/>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6921" y="2137234"/>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1051" y="1807476"/>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4066" y="3163498"/>
            <a:ext cx="2286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Connect with your social network accounts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0708331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quarterly revenue has increased 5.34%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197" y="2137558"/>
            <a:ext cx="3847605" cy="1567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288" y="2225588"/>
            <a:ext cx="3695263" cy="13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95194" y="2493818"/>
            <a:ext cx="1749186" cy="57069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chart. If turned horizontal go to next slide</a:t>
            </a:r>
            <a:endParaRPr lang="en-US" sz="1200" dirty="0"/>
          </a:p>
        </p:txBody>
      </p:sp>
      <p:sp>
        <p:nvSpPr>
          <p:cNvPr id="3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35" name="Rectangular Callout 34"/>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ular Callout 27"/>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346215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04592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2270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083327"/>
            <a:ext cx="2933205" cy="307777"/>
          </a:xfrm>
          <a:prstGeom prst="rect">
            <a:avLst/>
          </a:prstGeom>
          <a:noFill/>
        </p:spPr>
        <p:txBody>
          <a:bodyPr wrap="square" rtlCol="0">
            <a:spAutoFit/>
          </a:bodyPr>
          <a:lstStyle/>
          <a:p>
            <a:r>
              <a:rPr lang="en-US" sz="1400" dirty="0" smtClean="0">
                <a:solidFill>
                  <a:schemeClr val="bg1">
                    <a:lumMod val="75000"/>
                  </a:schemeClr>
                </a:solidFill>
              </a:rPr>
              <a:t>First Name</a:t>
            </a:r>
            <a:endParaRPr lang="en-US" sz="1400" dirty="0">
              <a:solidFill>
                <a:schemeClr val="bg1">
                  <a:lumMod val="75000"/>
                </a:schemeClr>
              </a:solidFill>
            </a:endParaRPr>
          </a:p>
        </p:txBody>
      </p:sp>
      <p:sp>
        <p:nvSpPr>
          <p:cNvPr id="52" name="TextBox 51"/>
          <p:cNvSpPr txBox="1"/>
          <p:nvPr/>
        </p:nvSpPr>
        <p:spPr>
          <a:xfrm>
            <a:off x="2861953" y="2477519"/>
            <a:ext cx="2933205" cy="307777"/>
          </a:xfrm>
          <a:prstGeom prst="rect">
            <a:avLst/>
          </a:prstGeom>
          <a:noFill/>
        </p:spPr>
        <p:txBody>
          <a:bodyPr wrap="square" rtlCol="0">
            <a:spAutoFit/>
          </a:bodyPr>
          <a:lstStyle/>
          <a:p>
            <a:r>
              <a:rPr lang="en-US" sz="1400" dirty="0" smtClean="0">
                <a:solidFill>
                  <a:schemeClr val="bg1">
                    <a:lumMod val="75000"/>
                  </a:schemeClr>
                </a:solidFill>
              </a:rPr>
              <a:t>Last Name</a:t>
            </a:r>
            <a:endParaRPr lang="en-US" sz="1400" dirty="0">
              <a:solidFill>
                <a:schemeClr val="bg1">
                  <a:lumMod val="75000"/>
                </a:schemeClr>
              </a:solidFill>
            </a:endParaRPr>
          </a:p>
        </p:txBody>
      </p:sp>
      <p:cxnSp>
        <p:nvCxnSpPr>
          <p:cNvPr id="59" name="Straight Connector 58"/>
          <p:cNvCxnSpPr/>
          <p:nvPr/>
        </p:nvCxnSpPr>
        <p:spPr>
          <a:xfrm>
            <a:off x="2790701" y="282800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868319"/>
            <a:ext cx="2933205" cy="307777"/>
          </a:xfrm>
          <a:prstGeom prst="rect">
            <a:avLst/>
          </a:prstGeom>
          <a:noFill/>
        </p:spPr>
        <p:txBody>
          <a:bodyPr wrap="square" rtlCol="0">
            <a:spAutoFit/>
          </a:bodyPr>
          <a:lstStyle/>
          <a:p>
            <a:r>
              <a:rPr lang="en-US" sz="1400" dirty="0" smtClean="0">
                <a:solidFill>
                  <a:schemeClr val="bg1">
                    <a:lumMod val="75000"/>
                  </a:schemeClr>
                </a:solidFill>
              </a:rPr>
              <a:t>Email</a:t>
            </a:r>
            <a:endParaRPr lang="en-US" sz="1400" dirty="0">
              <a:solidFill>
                <a:schemeClr val="bg1">
                  <a:lumMod val="75000"/>
                </a:schemeClr>
              </a:solidFill>
            </a:endParaRPr>
          </a:p>
        </p:txBody>
      </p:sp>
      <p:sp>
        <p:nvSpPr>
          <p:cNvPr id="61" name="TextBox 60"/>
          <p:cNvSpPr txBox="1"/>
          <p:nvPr/>
        </p:nvSpPr>
        <p:spPr>
          <a:xfrm>
            <a:off x="2861953" y="327615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4355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770496" y="3780422"/>
            <a:ext cx="3589361"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Join Now</a:t>
            </a:r>
            <a:endParaRPr lang="en-US" b="1"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17" name="Rectangular Callout 16"/>
          <p:cNvSpPr/>
          <p:nvPr/>
        </p:nvSpPr>
        <p:spPr>
          <a:xfrm>
            <a:off x="1210618" y="3631531"/>
            <a:ext cx="1257116" cy="447667"/>
          </a:xfrm>
          <a:prstGeom prst="wedgeRectCallout">
            <a:avLst>
              <a:gd name="adj1" fmla="val 71668"/>
              <a:gd name="adj2" fmla="val 300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#11</a:t>
            </a:r>
            <a:endParaRPr lang="en-US" sz="1200" dirty="0"/>
          </a:p>
        </p:txBody>
      </p:sp>
    </p:spTree>
    <p:extLst>
      <p:ext uri="{BB962C8B-B14F-4D97-AF65-F5344CB8AC3E}">
        <p14:creationId xmlns:p14="http://schemas.microsoft.com/office/powerpoint/2010/main" val="30313384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268" y="1477443"/>
            <a:ext cx="5215303" cy="391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4984834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has a new address: &lt;address&gt;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ular Callout 18"/>
          <p:cNvSpPr/>
          <p:nvPr/>
        </p:nvSpPr>
        <p:spPr>
          <a:xfrm>
            <a:off x="495194" y="2481943"/>
            <a:ext cx="1749186" cy="582569"/>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5545692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731500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The employee size at International Business Machines has increased to &lt;employee size&gt;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63490" name="Picture 2" descr="https://encrypted-tbn1.gstatic.com/images?q=tbn:ANd9GcSvVM3egT91VmN8wvvmGiLfUgr3HJ7LJp157GSy79PZ93Zm3K7SG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5127" y="2137581"/>
            <a:ext cx="3406491" cy="3406491"/>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31937106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has joined International Business Machines as CFO</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1" name="Rectangular Callout 30"/>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
        <p:nvSpPr>
          <p:cNvPr id="36" name="TextBox 35"/>
          <p:cNvSpPr txBox="1"/>
          <p:nvPr/>
        </p:nvSpPr>
        <p:spPr>
          <a:xfrm>
            <a:off x="6198781" y="303980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39" name="Straight Connector 38"/>
          <p:cNvCxnSpPr/>
          <p:nvPr/>
        </p:nvCxnSpPr>
        <p:spPr>
          <a:xfrm>
            <a:off x="2648197" y="339369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630526" y="2972197"/>
            <a:ext cx="3893104" cy="438582"/>
          </a:xfrm>
          <a:prstGeom prst="rect">
            <a:avLst/>
          </a:prstGeom>
          <a:noFill/>
        </p:spPr>
        <p:txBody>
          <a:bodyPr wrap="square" rtlCol="0">
            <a:spAutoFit/>
          </a:bodyPr>
          <a:lstStyle/>
          <a:p>
            <a:r>
              <a:rPr lang="en-US" sz="1050" dirty="0" smtClean="0">
                <a:solidFill>
                  <a:schemeClr val="bg1">
                    <a:lumMod val="65000"/>
                  </a:schemeClr>
                </a:solidFill>
              </a:rPr>
              <a:t>Previous Employer</a:t>
            </a:r>
          </a:p>
          <a:p>
            <a:r>
              <a:rPr lang="en-US" sz="1200" b="1" dirty="0">
                <a:solidFill>
                  <a:schemeClr val="tx1">
                    <a:lumMod val="65000"/>
                    <a:lumOff val="35000"/>
                  </a:schemeClr>
                </a:solidFill>
              </a:rPr>
              <a:t>Hewlett Packard Co</a:t>
            </a:r>
          </a:p>
        </p:txBody>
      </p:sp>
      <p:sp>
        <p:nvSpPr>
          <p:cNvPr id="48" name="Rectangular Callout 47"/>
          <p:cNvSpPr/>
          <p:nvPr/>
        </p:nvSpPr>
        <p:spPr>
          <a:xfrm>
            <a:off x="7033149" y="289082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9" name="Rectangular Callout 48"/>
          <p:cNvSpPr/>
          <p:nvPr/>
        </p:nvSpPr>
        <p:spPr>
          <a:xfrm>
            <a:off x="495194" y="2169991"/>
            <a:ext cx="1749186" cy="492560"/>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a:t>
            </a:r>
            <a:endParaRPr lang="en-US" sz="1200" dirty="0"/>
          </a:p>
        </p:txBody>
      </p:sp>
    </p:spTree>
    <p:extLst>
      <p:ext uri="{BB962C8B-B14F-4D97-AF65-F5344CB8AC3E}">
        <p14:creationId xmlns:p14="http://schemas.microsoft.com/office/powerpoint/2010/main" val="2024570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8" name="Rounded Rectangle 27"/>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9" name="Straight Connector 38"/>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98781" y="303980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41" name="Straight Connector 40"/>
          <p:cNvCxnSpPr/>
          <p:nvPr/>
        </p:nvCxnSpPr>
        <p:spPr>
          <a:xfrm>
            <a:off x="2648197" y="339369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7033149" y="289082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3" name="TextBox 42"/>
          <p:cNvSpPr txBox="1"/>
          <p:nvPr/>
        </p:nvSpPr>
        <p:spPr>
          <a:xfrm>
            <a:off x="2630526" y="2972197"/>
            <a:ext cx="3893104" cy="438582"/>
          </a:xfrm>
          <a:prstGeom prst="rect">
            <a:avLst/>
          </a:prstGeom>
          <a:noFill/>
        </p:spPr>
        <p:txBody>
          <a:bodyPr wrap="square" rtlCol="0">
            <a:spAutoFit/>
          </a:bodyPr>
          <a:lstStyle/>
          <a:p>
            <a:r>
              <a:rPr lang="en-US" sz="1050" dirty="0" smtClean="0">
                <a:solidFill>
                  <a:schemeClr val="bg1">
                    <a:lumMod val="65000"/>
                  </a:schemeClr>
                </a:solidFill>
              </a:rPr>
              <a:t>New Employer</a:t>
            </a:r>
          </a:p>
          <a:p>
            <a:r>
              <a:rPr lang="en-US" sz="1200" b="1" dirty="0" smtClean="0">
                <a:solidFill>
                  <a:schemeClr val="tx1">
                    <a:lumMod val="65000"/>
                    <a:lumOff val="35000"/>
                  </a:schemeClr>
                </a:solidFill>
              </a:rPr>
              <a:t>Google Inc.</a:t>
            </a:r>
            <a:endParaRPr lang="en-US" sz="1200" b="1" dirty="0">
              <a:solidFill>
                <a:schemeClr val="tx1">
                  <a:lumMod val="65000"/>
                  <a:lumOff val="35000"/>
                </a:schemeClr>
              </a:solidFill>
            </a:endParaRPr>
          </a:p>
        </p:txBody>
      </p:sp>
      <p:sp>
        <p:nvSpPr>
          <p:cNvPr id="48" name="Rectangular Callout 47"/>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Tree>
    <p:extLst>
      <p:ext uri="{BB962C8B-B14F-4D97-AF65-F5344CB8AC3E}">
        <p14:creationId xmlns:p14="http://schemas.microsoft.com/office/powerpoint/2010/main" val="216692208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bg1">
                    <a:lumMod val="75000"/>
                  </a:schemeClr>
                </a:solidFill>
              </a:rPr>
              <a:t>New job title not available</a:t>
            </a:r>
          </a:p>
          <a:p>
            <a:r>
              <a:rPr lang="en-US" sz="1050" dirty="0" smtClean="0">
                <a:solidFill>
                  <a:schemeClr val="bg1">
                    <a:lumMod val="75000"/>
                  </a:schemeClr>
                </a:solidFill>
              </a:rPr>
              <a:t>New company not available</a:t>
            </a:r>
            <a:endParaRPr lang="en-US" sz="1050" dirty="0">
              <a:solidFill>
                <a:schemeClr val="bg1">
                  <a:lumMod val="75000"/>
                </a:schemeClr>
              </a:solidFill>
            </a:endParaRPr>
          </a:p>
        </p:txBody>
      </p:sp>
      <p:sp>
        <p:nvSpPr>
          <p:cNvPr id="24" name="TextBox 23"/>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3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ular Callout 3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4" name="Rounded Rectangle 3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29" name="Straight Connector 28"/>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Tree>
    <p:extLst>
      <p:ext uri="{BB962C8B-B14F-4D97-AF65-F5344CB8AC3E}">
        <p14:creationId xmlns:p14="http://schemas.microsoft.com/office/powerpoint/2010/main" val="5678025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is now CFO at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4" name="Rounded Rectangle 23"/>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0" name="Rounded Rectangle 29"/>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3" name="Straight Connector 32"/>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3662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507831"/>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GageIn closed $3 Millions in B funding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029" y="1965917"/>
            <a:ext cx="3445847" cy="339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Tree>
    <p:extLst>
      <p:ext uri="{BB962C8B-B14F-4D97-AF65-F5344CB8AC3E}">
        <p14:creationId xmlns:p14="http://schemas.microsoft.com/office/powerpoint/2010/main" val="33836609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Ganesh Kumaraswamy</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10311"/>
            <a:ext cx="3891517" cy="877163"/>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smtClean="0">
                <a:solidFill>
                  <a:schemeClr val="tx1">
                    <a:lumMod val="65000"/>
                    <a:lumOff val="35000"/>
                  </a:schemeClr>
                </a:solidFill>
              </a:rPr>
              <a:t>Ganesh Kumaraswamy </a:t>
            </a:r>
            <a:r>
              <a:rPr lang="en-US" sz="1200" b="1" dirty="0">
                <a:solidFill>
                  <a:schemeClr val="tx1">
                    <a:lumMod val="65000"/>
                    <a:lumOff val="35000"/>
                  </a:schemeClr>
                </a:solidFill>
              </a:rPr>
              <a:t>has joined another company: </a:t>
            </a:r>
            <a:r>
              <a:rPr lang="en-US" sz="1200" b="1" dirty="0" smtClean="0">
                <a:solidFill>
                  <a:schemeClr val="tx1">
                    <a:lumMod val="65000"/>
                    <a:lumOff val="35000"/>
                  </a:schemeClr>
                </a:solidFill>
              </a:rPr>
              <a:t>Google, </a:t>
            </a:r>
            <a:r>
              <a:rPr lang="en-US" sz="1200" b="1" dirty="0">
                <a:solidFill>
                  <a:schemeClr val="tx1">
                    <a:lumMod val="65000"/>
                    <a:lumOff val="35000"/>
                  </a:schemeClr>
                </a:solidFill>
              </a:rPr>
              <a:t>Inc</a:t>
            </a:r>
          </a:p>
          <a:p>
            <a:endParaRPr lang="en-US" sz="1200" b="1" dirty="0">
              <a:solidFill>
                <a:srgbClr val="0070C0"/>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pic>
        <p:nvPicPr>
          <p:cNvPr id="358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693" y="219512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3356129" y="2127319"/>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Google Inc.</a:t>
            </a:r>
          </a:p>
          <a:p>
            <a:r>
              <a:rPr lang="en-US" sz="1050" dirty="0" smtClean="0">
                <a:solidFill>
                  <a:schemeClr val="bg1">
                    <a:lumMod val="50000"/>
                  </a:schemeClr>
                </a:solidFill>
              </a:rPr>
              <a:t>www.google.com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sp>
        <p:nvSpPr>
          <p:cNvPr id="29" name="TextBox 28"/>
          <p:cNvSpPr txBox="1"/>
          <p:nvPr/>
        </p:nvSpPr>
        <p:spPr>
          <a:xfrm>
            <a:off x="6241997" y="2290460"/>
            <a:ext cx="276447" cy="276999"/>
          </a:xfrm>
          <a:prstGeom prst="rect">
            <a:avLst/>
          </a:prstGeom>
          <a:noFill/>
        </p:spPr>
        <p:txBody>
          <a:bodyPr wrap="square" rtlCol="0">
            <a:spAutoFit/>
          </a:bodyPr>
          <a:lstStyle/>
          <a:p>
            <a:r>
              <a:rPr lang="en-US" sz="1200" b="1" dirty="0" smtClean="0">
                <a:solidFill>
                  <a:schemeClr val="bg1">
                    <a:lumMod val="50000"/>
                  </a:schemeClr>
                </a:solidFill>
              </a:rPr>
              <a:t>&gt;</a:t>
            </a:r>
            <a:endParaRPr lang="en-US" sz="1200" b="1" dirty="0">
              <a:solidFill>
                <a:schemeClr val="bg1">
                  <a:lumMod val="50000"/>
                </a:schemeClr>
              </a:solidFill>
            </a:endParaRPr>
          </a:p>
        </p:txBody>
      </p:sp>
      <p:sp>
        <p:nvSpPr>
          <p:cNvPr id="30" name="Rectangular Callout 29"/>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10" name="Straight Connector 9"/>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48197" y="28144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89" name="Rectangular Callout 8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6" name="Rounded Rectangle 25"/>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7" name="Rounded Rectangle 36"/>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ular Callout 38"/>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
        <p:nvSpPr>
          <p:cNvPr id="43" name="TextBox 42"/>
          <p:cNvSpPr txBox="1"/>
          <p:nvPr/>
        </p:nvSpPr>
        <p:spPr>
          <a:xfrm>
            <a:off x="6239725" y="28896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44" name="Straight Connector 43"/>
          <p:cNvCxnSpPr/>
          <p:nvPr/>
        </p:nvCxnSpPr>
        <p:spPr>
          <a:xfrm>
            <a:off x="2648197" y="32435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ectangular Callout 44"/>
          <p:cNvSpPr/>
          <p:nvPr/>
        </p:nvSpPr>
        <p:spPr>
          <a:xfrm>
            <a:off x="7033149" y="274069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6" name="TextBox 45"/>
          <p:cNvSpPr txBox="1"/>
          <p:nvPr/>
        </p:nvSpPr>
        <p:spPr>
          <a:xfrm>
            <a:off x="2630526" y="2822069"/>
            <a:ext cx="3893104" cy="438582"/>
          </a:xfrm>
          <a:prstGeom prst="rect">
            <a:avLst/>
          </a:prstGeom>
          <a:noFill/>
        </p:spPr>
        <p:txBody>
          <a:bodyPr wrap="square" rtlCol="0">
            <a:spAutoFit/>
          </a:bodyPr>
          <a:lstStyle/>
          <a:p>
            <a:r>
              <a:rPr lang="en-US" sz="1050" dirty="0" smtClean="0">
                <a:solidFill>
                  <a:schemeClr val="bg1">
                    <a:lumMod val="65000"/>
                  </a:schemeClr>
                </a:solidFill>
              </a:rPr>
              <a:t>Previous 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105888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62139</TotalTime>
  <Words>13511</Words>
  <Application>Microsoft Office PowerPoint</Application>
  <PresentationFormat>On-screen Show (4:3)</PresentationFormat>
  <Paragraphs>2632</Paragraphs>
  <Slides>118</Slides>
  <Notes>0</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Office Theme</vt:lpstr>
      <vt:lpstr>GageIn Mobile/iPhone Beta</vt:lpstr>
      <vt:lpstr>Guideline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lpeng</dc:creator>
  <cp:lastModifiedBy>lpeng</cp:lastModifiedBy>
  <cp:revision>715</cp:revision>
  <cp:lastPrinted>2013-03-05T20:21:37Z</cp:lastPrinted>
  <dcterms:created xsi:type="dcterms:W3CDTF">2012-06-27T02:46:32Z</dcterms:created>
  <dcterms:modified xsi:type="dcterms:W3CDTF">2013-04-12T06:12:45Z</dcterms:modified>
</cp:coreProperties>
</file>