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2" r:id="rId2"/>
    <p:sldId id="344" r:id="rId3"/>
    <p:sldId id="616" r:id="rId4"/>
    <p:sldId id="560" r:id="rId5"/>
    <p:sldId id="562" r:id="rId6"/>
    <p:sldId id="563" r:id="rId7"/>
    <p:sldId id="564" r:id="rId8"/>
    <p:sldId id="565" r:id="rId9"/>
    <p:sldId id="418" r:id="rId10"/>
    <p:sldId id="727" r:id="rId11"/>
    <p:sldId id="631" r:id="rId12"/>
    <p:sldId id="706" r:id="rId13"/>
    <p:sldId id="710" r:id="rId14"/>
    <p:sldId id="634" r:id="rId15"/>
    <p:sldId id="685" r:id="rId16"/>
    <p:sldId id="718" r:id="rId17"/>
    <p:sldId id="713" r:id="rId18"/>
    <p:sldId id="714" r:id="rId19"/>
    <p:sldId id="715" r:id="rId20"/>
    <p:sldId id="712" r:id="rId21"/>
    <p:sldId id="716" r:id="rId22"/>
    <p:sldId id="717" r:id="rId23"/>
    <p:sldId id="719" r:id="rId24"/>
    <p:sldId id="720" r:id="rId25"/>
    <p:sldId id="638" r:id="rId26"/>
    <p:sldId id="721" r:id="rId27"/>
    <p:sldId id="722" r:id="rId28"/>
    <p:sldId id="723" r:id="rId29"/>
    <p:sldId id="637" r:id="rId30"/>
    <p:sldId id="724" r:id="rId31"/>
    <p:sldId id="640" r:id="rId32"/>
    <p:sldId id="652" r:id="rId33"/>
    <p:sldId id="642" r:id="rId34"/>
    <p:sldId id="653" r:id="rId35"/>
    <p:sldId id="647" r:id="rId36"/>
    <p:sldId id="657" r:id="rId37"/>
    <p:sldId id="658" r:id="rId38"/>
    <p:sldId id="659" r:id="rId39"/>
    <p:sldId id="669" r:id="rId40"/>
    <p:sldId id="670" r:id="rId41"/>
    <p:sldId id="671" r:id="rId42"/>
    <p:sldId id="672" r:id="rId43"/>
    <p:sldId id="673" r:id="rId44"/>
    <p:sldId id="674" r:id="rId45"/>
    <p:sldId id="675" r:id="rId46"/>
    <p:sldId id="676" r:id="rId47"/>
    <p:sldId id="677" r:id="rId48"/>
    <p:sldId id="678" r:id="rId49"/>
    <p:sldId id="679" r:id="rId50"/>
    <p:sldId id="680" r:id="rId51"/>
    <p:sldId id="681" r:id="rId52"/>
    <p:sldId id="682" r:id="rId53"/>
    <p:sldId id="697" r:id="rId54"/>
    <p:sldId id="698" r:id="rId55"/>
    <p:sldId id="726" r:id="rId56"/>
    <p:sldId id="629" r:id="rId57"/>
    <p:sldId id="691" r:id="rId58"/>
    <p:sldId id="693" r:id="rId59"/>
    <p:sldId id="663" r:id="rId60"/>
    <p:sldId id="702" r:id="rId61"/>
    <p:sldId id="703" r:id="rId62"/>
    <p:sldId id="692" r:id="rId63"/>
    <p:sldId id="694" r:id="rId64"/>
    <p:sldId id="504" r:id="rId65"/>
    <p:sldId id="664" r:id="rId66"/>
    <p:sldId id="510" r:id="rId67"/>
    <p:sldId id="511" r:id="rId68"/>
    <p:sldId id="513" r:id="rId69"/>
    <p:sldId id="506" r:id="rId70"/>
    <p:sldId id="704" r:id="rId71"/>
    <p:sldId id="705" r:id="rId72"/>
    <p:sldId id="332" r:id="rId73"/>
    <p:sldId id="377" r:id="rId74"/>
    <p:sldId id="618" r:id="rId75"/>
    <p:sldId id="376" r:id="rId76"/>
    <p:sldId id="378" r:id="rId77"/>
    <p:sldId id="374" r:id="rId78"/>
    <p:sldId id="527" r:id="rId79"/>
    <p:sldId id="380" r:id="rId80"/>
    <p:sldId id="382" r:id="rId81"/>
    <p:sldId id="384" r:id="rId82"/>
    <p:sldId id="528" r:id="rId83"/>
    <p:sldId id="619" r:id="rId84"/>
    <p:sldId id="529" r:id="rId85"/>
    <p:sldId id="575" r:id="rId86"/>
    <p:sldId id="729" r:id="rId87"/>
    <p:sldId id="684" r:id="rId88"/>
    <p:sldId id="683" r:id="rId89"/>
    <p:sldId id="576" r:id="rId90"/>
    <p:sldId id="577" r:id="rId91"/>
    <p:sldId id="578" r:id="rId92"/>
    <p:sldId id="579" r:id="rId93"/>
    <p:sldId id="580" r:id="rId94"/>
    <p:sldId id="581" r:id="rId95"/>
    <p:sldId id="582" r:id="rId96"/>
    <p:sldId id="583" r:id="rId97"/>
    <p:sldId id="584" r:id="rId98"/>
    <p:sldId id="585" r:id="rId99"/>
    <p:sldId id="586" r:id="rId100"/>
    <p:sldId id="587" r:id="rId101"/>
    <p:sldId id="588" r:id="rId102"/>
    <p:sldId id="589" r:id="rId103"/>
    <p:sldId id="590" r:id="rId104"/>
    <p:sldId id="574" r:id="rId105"/>
    <p:sldId id="730" r:id="rId106"/>
    <p:sldId id="731" r:id="rId107"/>
    <p:sldId id="732" r:id="rId108"/>
    <p:sldId id="733" r:id="rId109"/>
    <p:sldId id="665" r:id="rId110"/>
    <p:sldId id="606" r:id="rId111"/>
    <p:sldId id="734" r:id="rId112"/>
    <p:sldId id="610" r:id="rId113"/>
    <p:sldId id="735" r:id="rId114"/>
    <p:sldId id="668" r:id="rId115"/>
    <p:sldId id="552" r:id="rId116"/>
    <p:sldId id="553" r:id="rId117"/>
    <p:sldId id="554" r:id="rId118"/>
    <p:sldId id="555" r:id="rId119"/>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99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67673" autoAdjust="0"/>
  </p:normalViewPr>
  <p:slideViewPr>
    <p:cSldViewPr snapToGrid="0">
      <p:cViewPr>
        <p:scale>
          <a:sx n="70" d="100"/>
          <a:sy n="70" d="100"/>
        </p:scale>
        <p:origin x="-1380"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579901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30867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4E68E-E5DF-45E0-9FEE-06DD1FB332B8}" type="datetimeFigureOut">
              <a:rPr lang="en-US" smtClean="0"/>
              <a:pPr/>
              <a:t>4/12/2013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23810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t>3/26/2013</a:t>
            </a:r>
            <a:endParaRPr lang="en-US" dirty="0"/>
          </a:p>
        </p:txBody>
      </p:sp>
      <p:sp>
        <p:nvSpPr>
          <p:cNvPr id="6" name="Slide Number Placeholder 5"/>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18147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44E68E-E5DF-45E0-9FEE-06DD1FB332B8}" type="datetimeFigureOut">
              <a:rPr lang="en-US" smtClean="0"/>
              <a:pPr/>
              <a:t>4/12/2013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275598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4E68E-E5DF-45E0-9FEE-06DD1FB332B8}" type="datetimeFigureOut">
              <a:rPr lang="en-US" smtClean="0"/>
              <a:pPr/>
              <a:t>4/12/2013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83095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4E68E-E5DF-45E0-9FEE-06DD1FB332B8}" type="datetimeFigureOut">
              <a:rPr lang="en-US" smtClean="0"/>
              <a:pPr/>
              <a:t>4/12/2013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58039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dirty="0" smtClean="0"/>
              <a:t>3/26/2013</a:t>
            </a:r>
            <a:endParaRPr lang="en-US" dirty="0"/>
          </a:p>
        </p:txBody>
      </p:sp>
      <p:sp>
        <p:nvSpPr>
          <p:cNvPr id="5" name="Slide Number Placeholder 4"/>
          <p:cNvSpPr>
            <a:spLocks noGrp="1"/>
          </p:cNvSpPr>
          <p:nvPr>
            <p:ph type="sldNum" sz="quarter" idx="12"/>
          </p:nvPr>
        </p:nvSpPr>
        <p:spPr/>
        <p:txBody>
          <a:bodyPr/>
          <a:lstStyle/>
          <a:p>
            <a:r>
              <a:rPr lang="en-US" dirty="0" smtClean="0"/>
              <a:t>Page </a:t>
            </a:r>
            <a:fld id="{6E92E426-7C14-4CFB-A724-FA83B00C30BE}" type="slidenum">
              <a:rPr lang="en-US" smtClean="0"/>
              <a:pPr/>
              <a:t>‹#›</a:t>
            </a:fld>
            <a:endParaRPr lang="en-US" dirty="0"/>
          </a:p>
        </p:txBody>
      </p:sp>
    </p:spTree>
    <p:extLst>
      <p:ext uri="{BB962C8B-B14F-4D97-AF65-F5344CB8AC3E}">
        <p14:creationId xmlns:p14="http://schemas.microsoft.com/office/powerpoint/2010/main" val="250765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4E68E-E5DF-45E0-9FEE-06DD1FB332B8}" type="datetimeFigureOut">
              <a:rPr lang="en-US" smtClean="0"/>
              <a:pPr/>
              <a:t>4/12/2013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132248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4/12/2013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13510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44E68E-E5DF-45E0-9FEE-06DD1FB332B8}" type="datetimeFigureOut">
              <a:rPr lang="en-US" smtClean="0"/>
              <a:pPr/>
              <a:t>4/12/2013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391520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4E68E-E5DF-45E0-9FEE-06DD1FB332B8}" type="datetimeFigureOut">
              <a:rPr lang="en-US" smtClean="0"/>
              <a:pPr/>
              <a:t>4/12/2013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2E426-7C14-4CFB-A724-FA83B00C30BE}" type="slidenum">
              <a:rPr lang="en-US" smtClean="0"/>
              <a:pPr/>
              <a:t>‹#›</a:t>
            </a:fld>
            <a:endParaRPr lang="en-US" dirty="0"/>
          </a:p>
        </p:txBody>
      </p:sp>
    </p:spTree>
    <p:extLst>
      <p:ext uri="{BB962C8B-B14F-4D97-AF65-F5344CB8AC3E}">
        <p14:creationId xmlns:p14="http://schemas.microsoft.com/office/powerpoint/2010/main" val="45070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s>
</file>

<file path=ppt/slides/_rels/slide10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74.png"/><Relationship Id="rId4" Type="http://schemas.openxmlformats.org/officeDocument/2006/relationships/image" Target="../media/image46.png"/></Relationships>
</file>

<file path=ppt/slides/_rels/slide10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3.png"/><Relationship Id="rId7" Type="http://schemas.openxmlformats.org/officeDocument/2006/relationships/image" Target="../media/image7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 Id="rId9" Type="http://schemas.openxmlformats.org/officeDocument/2006/relationships/image" Target="../media/image85.png"/></Relationships>
</file>

<file path=ppt/slides/_rels/slide10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0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0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0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 Id="rId9" Type="http://schemas.openxmlformats.org/officeDocument/2006/relationships/image" Target="../media/image10.png"/></Relationships>
</file>

<file path=ppt/slides/_rels/slide10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0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6.png"/></Relationships>
</file>

<file path=ppt/slides/_rels/slide1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28.png"/><Relationship Id="rId12"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4.png"/><Relationship Id="rId5" Type="http://schemas.openxmlformats.org/officeDocument/2006/relationships/image" Target="../media/image32.png"/><Relationship Id="rId10" Type="http://schemas.openxmlformats.org/officeDocument/2006/relationships/image" Target="../media/image23.png"/><Relationship Id="rId4" Type="http://schemas.openxmlformats.org/officeDocument/2006/relationships/image" Target="../media/image31.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33.png"/><Relationship Id="rId12"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25.png"/><Relationship Id="rId5" Type="http://schemas.openxmlformats.org/officeDocument/2006/relationships/image" Target="../media/image28.png"/><Relationship Id="rId10" Type="http://schemas.openxmlformats.org/officeDocument/2006/relationships/image" Target="../media/image24.png"/><Relationship Id="rId4" Type="http://schemas.openxmlformats.org/officeDocument/2006/relationships/image" Target="../media/image4.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hyperlink" Target="http://www.zit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5.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5.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4.png"/><Relationship Id="rId12"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26.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29.png"/><Relationship Id="rId5" Type="http://schemas.openxmlformats.org/officeDocument/2006/relationships/image" Target="../media/image22.png"/><Relationship Id="rId10" Type="http://schemas.openxmlformats.org/officeDocument/2006/relationships/image" Target="../media/image39.png"/><Relationship Id="rId4" Type="http://schemas.openxmlformats.org/officeDocument/2006/relationships/image" Target="../media/image37.png"/><Relationship Id="rId9" Type="http://schemas.openxmlformats.org/officeDocument/2006/relationships/image" Target="../media/image3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5.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10.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1.png"/><Relationship Id="rId9" Type="http://schemas.openxmlformats.org/officeDocument/2006/relationships/image" Target="../media/image42.png"/></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0.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3.png"/><Relationship Id="rId7" Type="http://schemas.openxmlformats.org/officeDocument/2006/relationships/image" Target="../media/image24.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7.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9.png"/><Relationship Id="rId9" Type="http://schemas.openxmlformats.org/officeDocument/2006/relationships/image" Target="../media/image25.png"/></Relationships>
</file>

<file path=ppt/slides/_rels/slide5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37.png"/><Relationship Id="rId9" Type="http://schemas.openxmlformats.org/officeDocument/2006/relationships/image" Target="../media/image38.png"/></Relationships>
</file>

<file path=ppt/slides/_rels/slide5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7.png"/><Relationship Id="rId7" Type="http://schemas.openxmlformats.org/officeDocument/2006/relationships/image" Target="../media/image28.png"/><Relationship Id="rId12"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26.png"/><Relationship Id="rId10"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23.png"/></Relationships>
</file>

<file path=ppt/slides/_rels/slide5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5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5.png"/></Relationships>
</file>

<file path=ppt/slides/_rels/slide5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5.png"/></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6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5.png"/></Relationships>
</file>

<file path=ppt/slides/_rels/slide6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6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12"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48.png"/></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50.png"/></Relationships>
</file>

<file path=ppt/slides/_rels/slide7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png"/><Relationship Id="rId7" Type="http://schemas.openxmlformats.org/officeDocument/2006/relationships/image" Target="../media/image25.png"/><Relationship Id="rId12" Type="http://schemas.openxmlformats.org/officeDocument/2006/relationships/image" Target="../media/image35.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52.png"/><Relationship Id="rId5" Type="http://schemas.openxmlformats.org/officeDocument/2006/relationships/image" Target="../media/image23.png"/><Relationship Id="rId10" Type="http://schemas.openxmlformats.org/officeDocument/2006/relationships/image" Target="../media/image51.png"/><Relationship Id="rId4" Type="http://schemas.openxmlformats.org/officeDocument/2006/relationships/image" Target="../media/image22.png"/><Relationship Id="rId9" Type="http://schemas.openxmlformats.org/officeDocument/2006/relationships/image" Target="../media/image50.png"/></Relationships>
</file>

<file path=ppt/slides/_rels/slide7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23.png"/><Relationship Id="rId2" Type="http://schemas.openxmlformats.org/officeDocument/2006/relationships/image" Target="../media/image45.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10.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46.png"/><Relationship Id="rId9" Type="http://schemas.openxmlformats.org/officeDocument/2006/relationships/image" Target="../media/image58.png"/><Relationship Id="rId14" Type="http://schemas.openxmlformats.org/officeDocument/2006/relationships/image" Target="../media/image63.png"/></Relationships>
</file>

<file path=ppt/slides/_rels/slide7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10.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46.png"/><Relationship Id="rId9" Type="http://schemas.openxmlformats.org/officeDocument/2006/relationships/image" Target="../media/image58.png"/><Relationship Id="rId14" Type="http://schemas.openxmlformats.org/officeDocument/2006/relationships/image" Target="../media/image63.png"/></Relationships>
</file>

<file path=ppt/slides/_rels/slide7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23.png"/><Relationship Id="rId2" Type="http://schemas.openxmlformats.org/officeDocument/2006/relationships/image" Target="../media/image45.png"/><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10.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46.png"/><Relationship Id="rId9" Type="http://schemas.openxmlformats.org/officeDocument/2006/relationships/image" Target="../media/image58.png"/><Relationship Id="rId14" Type="http://schemas.openxmlformats.org/officeDocument/2006/relationships/image" Target="../media/image63.png"/></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6.png"/></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27.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3.pn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7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3.png"/><Relationship Id="rId5" Type="http://schemas.openxmlformats.org/officeDocument/2006/relationships/image" Target="../media/image69.png"/><Relationship Id="rId10" Type="http://schemas.openxmlformats.org/officeDocument/2006/relationships/image" Target="../media/image62.png"/><Relationship Id="rId4" Type="http://schemas.openxmlformats.org/officeDocument/2006/relationships/image" Target="../media/image46.png"/><Relationship Id="rId9" Type="http://schemas.openxmlformats.org/officeDocument/2006/relationships/image" Target="../media/image61.png"/><Relationship Id="rId14" Type="http://schemas.openxmlformats.org/officeDocument/2006/relationships/image" Target="../media/image23.png"/></Relationships>
</file>

<file path=ppt/slides/_rels/slide8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7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3.png"/><Relationship Id="rId5" Type="http://schemas.openxmlformats.org/officeDocument/2006/relationships/image" Target="../media/image69.png"/><Relationship Id="rId10" Type="http://schemas.openxmlformats.org/officeDocument/2006/relationships/image" Target="../media/image62.png"/><Relationship Id="rId4" Type="http://schemas.openxmlformats.org/officeDocument/2006/relationships/image" Target="../media/image46.png"/><Relationship Id="rId9" Type="http://schemas.openxmlformats.org/officeDocument/2006/relationships/image" Target="../media/image61.png"/><Relationship Id="rId14" Type="http://schemas.openxmlformats.org/officeDocument/2006/relationships/image" Target="../media/image23.png"/></Relationships>
</file>

<file path=ppt/slides/_rels/slide8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22.png"/><Relationship Id="rId3" Type="http://schemas.openxmlformats.org/officeDocument/2006/relationships/image" Target="../media/image33.png"/><Relationship Id="rId7" Type="http://schemas.openxmlformats.org/officeDocument/2006/relationships/image" Target="../media/image56.png"/><Relationship Id="rId12" Type="http://schemas.openxmlformats.org/officeDocument/2006/relationships/image" Target="../media/image7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63.png"/><Relationship Id="rId5" Type="http://schemas.openxmlformats.org/officeDocument/2006/relationships/image" Target="../media/image69.png"/><Relationship Id="rId10" Type="http://schemas.openxmlformats.org/officeDocument/2006/relationships/image" Target="../media/image62.png"/><Relationship Id="rId4" Type="http://schemas.openxmlformats.org/officeDocument/2006/relationships/image" Target="../media/image46.png"/><Relationship Id="rId9" Type="http://schemas.openxmlformats.org/officeDocument/2006/relationships/image" Target="../media/image61.png"/><Relationship Id="rId14" Type="http://schemas.openxmlformats.org/officeDocument/2006/relationships/image" Target="../media/image23.png"/></Relationships>
</file>

<file path=ppt/slides/_rels/slide84.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23.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9.png"/><Relationship Id="rId4" Type="http://schemas.openxmlformats.org/officeDocument/2006/relationships/image" Target="../media/image72.png"/></Relationships>
</file>

<file path=ppt/slides/_rels/slide85.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4.png"/><Relationship Id="rId11" Type="http://schemas.openxmlformats.org/officeDocument/2006/relationships/image" Target="../media/image22.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46.png"/><Relationship Id="rId9" Type="http://schemas.openxmlformats.org/officeDocument/2006/relationships/image" Target="../media/image77.png"/></Relationships>
</file>

<file path=ppt/slides/_rels/slide8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4.png"/><Relationship Id="rId11" Type="http://schemas.openxmlformats.org/officeDocument/2006/relationships/image" Target="../media/image22.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46.png"/><Relationship Id="rId9" Type="http://schemas.openxmlformats.org/officeDocument/2006/relationships/image" Target="../media/image77.png"/></Relationships>
</file>

<file path=ppt/slides/_rels/slide87.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3" Type="http://schemas.openxmlformats.org/officeDocument/2006/relationships/image" Target="../media/image33.png"/><Relationship Id="rId7" Type="http://schemas.openxmlformats.org/officeDocument/2006/relationships/image" Target="../media/image73.png"/><Relationship Id="rId12" Type="http://schemas.openxmlformats.org/officeDocument/2006/relationships/image" Target="../media/image61.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78.png"/><Relationship Id="rId5" Type="http://schemas.openxmlformats.org/officeDocument/2006/relationships/image" Target="../media/image75.png"/><Relationship Id="rId10" Type="http://schemas.openxmlformats.org/officeDocument/2006/relationships/image" Target="../media/image77.png"/><Relationship Id="rId4" Type="http://schemas.openxmlformats.org/officeDocument/2006/relationships/image" Target="../media/image46.png"/><Relationship Id="rId9" Type="http://schemas.openxmlformats.org/officeDocument/2006/relationships/image" Target="../media/image76.png"/><Relationship Id="rId14" Type="http://schemas.openxmlformats.org/officeDocument/2006/relationships/image" Target="../media/image62.png"/></Relationships>
</file>

<file path=ppt/slides/_rels/slide8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33.png"/><Relationship Id="rId7" Type="http://schemas.openxmlformats.org/officeDocument/2006/relationships/image" Target="../media/image6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46.png"/><Relationship Id="rId9" Type="http://schemas.openxmlformats.org/officeDocument/2006/relationships/image" Target="../media/image80.png"/></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74.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74.png"/><Relationship Id="rId4" Type="http://schemas.openxmlformats.org/officeDocument/2006/relationships/image" Target="../media/image46.png"/></Relationships>
</file>

<file path=ppt/slides/_rels/slide9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74.png"/><Relationship Id="rId4" Type="http://schemas.openxmlformats.org/officeDocument/2006/relationships/image" Target="../media/image46.png"/></Relationships>
</file>

<file path=ppt/slides/_rels/slide95.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74.png"/><Relationship Id="rId4" Type="http://schemas.openxmlformats.org/officeDocument/2006/relationships/image" Target="../media/image46.png"/></Relationships>
</file>

<file path=ppt/slides/_rels/slide9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4.png"/><Relationship Id="rId4" Type="http://schemas.openxmlformats.org/officeDocument/2006/relationships/image" Target="../media/image46.png"/></Relationships>
</file>

<file path=ppt/slides/_rels/slide97.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74.png"/><Relationship Id="rId4" Type="http://schemas.openxmlformats.org/officeDocument/2006/relationships/image" Target="../media/image46.png"/></Relationships>
</file>

<file path=ppt/slides/_rels/slide9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74.png"/><Relationship Id="rId4" Type="http://schemas.openxmlformats.org/officeDocument/2006/relationships/image" Target="../media/image46.png"/></Relationships>
</file>

<file path=ppt/slides/_rels/slide99.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3.png"/><Relationship Id="rId7" Type="http://schemas.openxmlformats.org/officeDocument/2006/relationships/image" Target="../media/image78.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84.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GageIn Mobile/iPhone Beta</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March 2013</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83" y="721936"/>
            <a:ext cx="2792386" cy="861204"/>
          </a:xfrm>
          <a:prstGeom prst="rect">
            <a:avLst/>
          </a:prstGeom>
        </p:spPr>
      </p:pic>
    </p:spTree>
    <p:extLst>
      <p:ext uri="{BB962C8B-B14F-4D97-AF65-F5344CB8AC3E}">
        <p14:creationId xmlns:p14="http://schemas.microsoft.com/office/powerpoint/2010/main" val="46381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49717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67834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534577"/>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a:t>
            </a:r>
            <a:endParaRPr lang="en-US" sz="1400" dirty="0">
              <a:solidFill>
                <a:schemeClr val="tx1">
                  <a:lumMod val="65000"/>
                  <a:lumOff val="35000"/>
                </a:schemeClr>
              </a:solidFill>
            </a:endParaRPr>
          </a:p>
        </p:txBody>
      </p:sp>
      <p:sp>
        <p:nvSpPr>
          <p:cNvPr id="52" name="TextBox 51"/>
          <p:cNvSpPr txBox="1"/>
          <p:nvPr/>
        </p:nvSpPr>
        <p:spPr>
          <a:xfrm>
            <a:off x="2861953" y="29287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Gold</a:t>
            </a:r>
            <a:endParaRPr lang="en-US" sz="1400" dirty="0">
              <a:solidFill>
                <a:schemeClr val="tx1">
                  <a:lumMod val="65000"/>
                  <a:lumOff val="35000"/>
                </a:schemeClr>
              </a:solidFill>
            </a:endParaRPr>
          </a:p>
        </p:txBody>
      </p:sp>
      <p:cxnSp>
        <p:nvCxnSpPr>
          <p:cNvPr id="59" name="Straight Connector 58"/>
          <p:cNvCxnSpPr/>
          <p:nvPr/>
        </p:nvCxnSpPr>
        <p:spPr>
          <a:xfrm>
            <a:off x="2790701" y="327925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3319569"/>
            <a:ext cx="2933205" cy="307777"/>
          </a:xfrm>
          <a:prstGeom prst="rect">
            <a:avLst/>
          </a:prstGeom>
          <a:noFill/>
        </p:spPr>
        <p:txBody>
          <a:bodyPr wrap="square" rtlCol="0">
            <a:spAutoFit/>
          </a:bodyPr>
          <a:lstStyle/>
          <a:p>
            <a:r>
              <a:rPr lang="en-US" sz="1400" dirty="0" smtClean="0">
                <a:solidFill>
                  <a:schemeClr val="tx1">
                    <a:lumMod val="65000"/>
                    <a:lumOff val="35000"/>
                  </a:schemeClr>
                </a:solidFill>
              </a:rPr>
              <a:t>Edward-gold@gmail.com</a:t>
            </a:r>
            <a:endParaRPr lang="en-US" sz="1400" dirty="0">
              <a:solidFill>
                <a:schemeClr val="tx1">
                  <a:lumMod val="65000"/>
                  <a:lumOff val="35000"/>
                </a:schemeClr>
              </a:solidFill>
            </a:endParaRPr>
          </a:p>
        </p:txBody>
      </p:sp>
      <p:sp>
        <p:nvSpPr>
          <p:cNvPr id="61" name="TextBox 60"/>
          <p:cNvSpPr txBox="1"/>
          <p:nvPr/>
        </p:nvSpPr>
        <p:spPr>
          <a:xfrm>
            <a:off x="2861953" y="372740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8867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2" name="Oval 1"/>
          <p:cNvSpPr/>
          <p:nvPr/>
        </p:nvSpPr>
        <p:spPr>
          <a:xfrm>
            <a:off x="2861954" y="1923803"/>
            <a:ext cx="213756" cy="201880"/>
          </a:xfrm>
          <a:prstGeom prst="ellipse">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 name="TextBox 2"/>
          <p:cNvSpPr txBox="1"/>
          <p:nvPr/>
        </p:nvSpPr>
        <p:spPr>
          <a:xfrm>
            <a:off x="3063836" y="1900053"/>
            <a:ext cx="1460665" cy="276999"/>
          </a:xfrm>
          <a:prstGeom prst="rect">
            <a:avLst/>
          </a:prstGeom>
          <a:noFill/>
        </p:spPr>
        <p:txBody>
          <a:bodyPr wrap="square" rtlCol="0">
            <a:spAutoFit/>
          </a:bodyPr>
          <a:lstStyle/>
          <a:p>
            <a:r>
              <a:rPr lang="en-US" sz="1200" b="1" dirty="0" smtClean="0">
                <a:solidFill>
                  <a:schemeClr val="tx1">
                    <a:lumMod val="50000"/>
                    <a:lumOff val="50000"/>
                  </a:schemeClr>
                </a:solidFill>
              </a:rPr>
              <a:t>Success!</a:t>
            </a:r>
            <a:endParaRPr lang="en-US" sz="1200" b="1" dirty="0">
              <a:solidFill>
                <a:schemeClr val="tx1">
                  <a:lumMod val="50000"/>
                  <a:lumOff val="50000"/>
                </a:schemeClr>
              </a:solidFill>
            </a:endParaRPr>
          </a:p>
        </p:txBody>
      </p:sp>
      <p:sp>
        <p:nvSpPr>
          <p:cNvPr id="19" name="TextBox 18"/>
          <p:cNvSpPr txBox="1"/>
          <p:nvPr/>
        </p:nvSpPr>
        <p:spPr>
          <a:xfrm>
            <a:off x="2766961" y="2149436"/>
            <a:ext cx="3526961" cy="276999"/>
          </a:xfrm>
          <a:prstGeom prst="rect">
            <a:avLst/>
          </a:prstGeom>
          <a:noFill/>
        </p:spPr>
        <p:txBody>
          <a:bodyPr wrap="square" rtlCol="0">
            <a:spAutoFit/>
          </a:bodyPr>
          <a:lstStyle/>
          <a:p>
            <a:r>
              <a:rPr lang="en-US" sz="1200" dirty="0" smtClean="0">
                <a:solidFill>
                  <a:schemeClr val="tx1">
                    <a:lumMod val="50000"/>
                    <a:lumOff val="50000"/>
                  </a:schemeClr>
                </a:solidFill>
              </a:rPr>
              <a:t>You are now connected to your LinkedIn accounts.</a:t>
            </a:r>
            <a:endParaRPr lang="en-US" sz="1200" dirty="0">
              <a:solidFill>
                <a:schemeClr val="tx1">
                  <a:lumMod val="50000"/>
                  <a:lumOff val="50000"/>
                </a:schemeClr>
              </a:solidFill>
            </a:endParaRPr>
          </a:p>
        </p:txBody>
      </p:sp>
      <p:sp>
        <p:nvSpPr>
          <p:cNvPr id="20" name="Rectangular Callout 19"/>
          <p:cNvSpPr/>
          <p:nvPr/>
        </p:nvSpPr>
        <p:spPr>
          <a:xfrm>
            <a:off x="1210618" y="4040971"/>
            <a:ext cx="1257116" cy="1145178"/>
          </a:xfrm>
          <a:prstGeom prst="wedgeRectCallout">
            <a:avLst>
              <a:gd name="adj1" fmla="val 60812"/>
              <a:gd name="adj2" fmla="val 178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Join Now button is hidden behind the keyboard; if tapped, go to next slide</a:t>
            </a:r>
            <a:endParaRPr lang="en-US" sz="1200" dirty="0"/>
          </a:p>
        </p:txBody>
      </p:sp>
    </p:spTree>
    <p:extLst>
      <p:ext uri="{BB962C8B-B14F-4D97-AF65-F5344CB8AC3E}">
        <p14:creationId xmlns:p14="http://schemas.microsoft.com/office/powerpoint/2010/main" val="42402948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a:t>
            </a:r>
            <a:r>
              <a:rPr lang="en-US" sz="1200" b="1" dirty="0">
                <a:solidFill>
                  <a:schemeClr val="tx1">
                    <a:lumMod val="65000"/>
                    <a:lumOff val="35000"/>
                  </a:schemeClr>
                </a:solidFill>
              </a:rPr>
              <a:t>has a new </a:t>
            </a:r>
            <a:r>
              <a:rPr lang="en-US" sz="1200" b="1" dirty="0" smtClean="0">
                <a:solidFill>
                  <a:schemeClr val="tx1">
                    <a:lumMod val="65000"/>
                    <a:lumOff val="35000"/>
                  </a:schemeClr>
                </a:solidFill>
              </a:rPr>
              <a:t>job title: CFO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3" name="Rounded Rectangle 22"/>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5" name="Straight Connector 34"/>
          <p:cNvCxnSpPr/>
          <p:nvPr/>
        </p:nvCxnSpPr>
        <p:spPr>
          <a:xfrm>
            <a:off x="2648197" y="20544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239725" y="21296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38" name="Straight Connector 37"/>
          <p:cNvCxnSpPr/>
          <p:nvPr/>
        </p:nvCxnSpPr>
        <p:spPr>
          <a:xfrm>
            <a:off x="2648197" y="24835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ular Callout 38"/>
          <p:cNvSpPr/>
          <p:nvPr/>
        </p:nvSpPr>
        <p:spPr>
          <a:xfrm>
            <a:off x="7033149" y="198069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0" name="TextBox 39"/>
          <p:cNvSpPr txBox="1"/>
          <p:nvPr/>
        </p:nvSpPr>
        <p:spPr>
          <a:xfrm>
            <a:off x="2630526" y="2062069"/>
            <a:ext cx="3893104" cy="438582"/>
          </a:xfrm>
          <a:prstGeom prst="rect">
            <a:avLst/>
          </a:prstGeom>
          <a:noFill/>
        </p:spPr>
        <p:txBody>
          <a:bodyPr wrap="square" rtlCol="0">
            <a:spAutoFit/>
          </a:bodyPr>
          <a:lstStyle/>
          <a:p>
            <a:r>
              <a:rPr lang="en-US" sz="1050" dirty="0" smtClean="0">
                <a:solidFill>
                  <a:schemeClr val="bg1">
                    <a:lumMod val="65000"/>
                  </a:schemeClr>
                </a:solidFill>
              </a:rPr>
              <a:t>Current 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5679040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 new </a:t>
            </a:r>
            <a:r>
              <a:rPr lang="en-US" sz="1200" b="1" dirty="0" smtClean="0">
                <a:solidFill>
                  <a:schemeClr val="tx1">
                    <a:lumMod val="65000"/>
                    <a:lumOff val="35000"/>
                  </a:schemeClr>
                </a:solidFill>
              </a:rPr>
              <a:t>location: San Francisco Bay Area </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196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95194" y="250569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21" name="Rounded Rectangle 20"/>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ounded Rectangle 2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3" name="Straight Connector 32"/>
          <p:cNvCxnSpPr/>
          <p:nvPr/>
        </p:nvCxnSpPr>
        <p:spPr>
          <a:xfrm>
            <a:off x="2648197" y="378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9725" y="38634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35" name="Straight Connector 34"/>
          <p:cNvCxnSpPr/>
          <p:nvPr/>
        </p:nvCxnSpPr>
        <p:spPr>
          <a:xfrm>
            <a:off x="2648197" y="421731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ular Callout 35"/>
          <p:cNvSpPr/>
          <p:nvPr/>
        </p:nvSpPr>
        <p:spPr>
          <a:xfrm>
            <a:off x="7033149" y="371444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37" name="TextBox 36"/>
          <p:cNvSpPr txBox="1"/>
          <p:nvPr/>
        </p:nvSpPr>
        <p:spPr>
          <a:xfrm>
            <a:off x="2630526" y="3795819"/>
            <a:ext cx="3893104" cy="438582"/>
          </a:xfrm>
          <a:prstGeom prst="rect">
            <a:avLst/>
          </a:prstGeom>
          <a:noFill/>
        </p:spPr>
        <p:txBody>
          <a:bodyPr wrap="square" rtlCol="0">
            <a:spAutoFit/>
          </a:bodyPr>
          <a:lstStyle/>
          <a:p>
            <a:r>
              <a:rPr lang="en-US" sz="1050" dirty="0" smtClean="0">
                <a:solidFill>
                  <a:schemeClr val="bg1">
                    <a:lumMod val="65000"/>
                  </a:schemeClr>
                </a:solidFill>
              </a:rPr>
              <a:t>Current 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84246704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26979082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a:solidFill>
                  <a:schemeClr val="bg1"/>
                </a:solidFill>
              </a:rPr>
              <a:t>Ganesh Kumaraswamy</a:t>
            </a: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15609" y="1310311"/>
            <a:ext cx="3891517" cy="641201"/>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200"/>
              </a:spcBef>
            </a:pPr>
            <a:r>
              <a:rPr lang="en-US" sz="1200" b="1" dirty="0">
                <a:solidFill>
                  <a:schemeClr val="tx1">
                    <a:lumMod val="65000"/>
                    <a:lumOff val="35000"/>
                  </a:schemeClr>
                </a:solidFill>
              </a:rPr>
              <a:t>Ganesh Kumaraswamy has </a:t>
            </a:r>
            <a:r>
              <a:rPr lang="en-US" sz="1200" b="1" dirty="0" smtClean="0">
                <a:solidFill>
                  <a:schemeClr val="tx1">
                    <a:lumMod val="65000"/>
                    <a:lumOff val="35000"/>
                  </a:schemeClr>
                </a:solidFill>
              </a:rPr>
              <a:t>an updated profile picture on LinkedIn</a:t>
            </a:r>
            <a:endParaRPr lang="en-US" sz="1200" b="1" dirty="0">
              <a:solidFill>
                <a:schemeClr val="tx1">
                  <a:lumMod val="65000"/>
                  <a:lumOff val="35000"/>
                </a:schemeClr>
              </a:solidFill>
            </a:endParaRPr>
          </a:p>
        </p:txBody>
      </p:sp>
      <p:sp>
        <p:nvSpPr>
          <p:cNvPr id="28" name="Rounded Rectangle 27"/>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4" name="Rectangular Callout 23"/>
          <p:cNvSpPr/>
          <p:nvPr/>
        </p:nvSpPr>
        <p:spPr>
          <a:xfrm>
            <a:off x="495194" y="2101944"/>
            <a:ext cx="1749186" cy="558818"/>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new LinkedIn picture here</a:t>
            </a:r>
            <a:endParaRPr lang="en-US" sz="1200" dirty="0"/>
          </a:p>
        </p:txBody>
      </p:sp>
      <p:sp>
        <p:nvSpPr>
          <p:cNvPr id="26" name="Rounded Rectangle 25"/>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5" name="Straight Connector 34"/>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4096987" y="2291942"/>
            <a:ext cx="855023" cy="423516"/>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1678" y="2181163"/>
            <a:ext cx="5619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6239725" y="30321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42" name="Straight Connector 41"/>
          <p:cNvCxnSpPr/>
          <p:nvPr/>
        </p:nvCxnSpPr>
        <p:spPr>
          <a:xfrm>
            <a:off x="2648197" y="33860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ular Callout 42"/>
          <p:cNvSpPr/>
          <p:nvPr/>
        </p:nvSpPr>
        <p:spPr>
          <a:xfrm>
            <a:off x="7033149" y="288319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4" name="TextBox 43"/>
          <p:cNvSpPr txBox="1"/>
          <p:nvPr/>
        </p:nvSpPr>
        <p:spPr>
          <a:xfrm>
            <a:off x="2630526" y="2964569"/>
            <a:ext cx="3893104" cy="438582"/>
          </a:xfrm>
          <a:prstGeom prst="rect">
            <a:avLst/>
          </a:prstGeom>
          <a:noFill/>
        </p:spPr>
        <p:txBody>
          <a:bodyPr wrap="square" rtlCol="0">
            <a:spAutoFit/>
          </a:bodyPr>
          <a:lstStyle/>
          <a:p>
            <a:r>
              <a:rPr lang="en-US" sz="1050" dirty="0" smtClean="0">
                <a:solidFill>
                  <a:schemeClr val="bg1">
                    <a:lumMod val="65000"/>
                  </a:schemeClr>
                </a:solidFill>
              </a:rPr>
              <a:t>Current 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9636049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79405" y="1481742"/>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sp>
        <p:nvSpPr>
          <p:cNvPr id="4" name="TextBox 3"/>
          <p:cNvSpPr txBox="1"/>
          <p:nvPr/>
        </p:nvSpPr>
        <p:spPr>
          <a:xfrm>
            <a:off x="3835022" y="3632830"/>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4" name="Rectangle 33"/>
          <p:cNvSpPr/>
          <p:nvPr/>
        </p:nvSpPr>
        <p:spPr>
          <a:xfrm>
            <a:off x="2767508" y="2126731"/>
            <a:ext cx="3597665" cy="1317114"/>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Name		                   </a:t>
            </a:r>
            <a:r>
              <a:rPr lang="en-US" sz="1200" dirty="0" smtClean="0">
                <a:solidFill>
                  <a:schemeClr val="bg1">
                    <a:lumMod val="65000"/>
                  </a:schemeClr>
                </a:solidFill>
              </a:rPr>
              <a:t>Carolyn Kao</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Email		       </a:t>
            </a:r>
            <a:r>
              <a:rPr lang="en-US" sz="1200" dirty="0" smtClean="0">
                <a:solidFill>
                  <a:schemeClr val="bg1">
                    <a:lumMod val="65000"/>
                  </a:schemeClr>
                </a:solidFill>
              </a:rPr>
              <a:t>ckao@gagein.com</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Company              	     </a:t>
            </a:r>
            <a:r>
              <a:rPr lang="en-US" sz="1200" dirty="0" smtClean="0">
                <a:solidFill>
                  <a:schemeClr val="bg1">
                    <a:lumMod val="65000"/>
                  </a:schemeClr>
                </a:solidFill>
              </a:rPr>
              <a:t>Oracle Corporation</a:t>
            </a:r>
            <a:r>
              <a:rPr lang="en-US" sz="1200" dirty="0">
                <a:solidFill>
                  <a:schemeClr val="tx1">
                    <a:lumMod val="65000"/>
                    <a:lumOff val="35000"/>
                  </a:schemeClr>
                </a:solidFill>
              </a:rPr>
              <a:t> </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Job Title		    </a:t>
            </a:r>
            <a:r>
              <a:rPr lang="en-US" sz="1200" dirty="0" smtClean="0">
                <a:solidFill>
                  <a:schemeClr val="bg1">
                    <a:lumMod val="65000"/>
                  </a:schemeClr>
                </a:solidFill>
              </a:rPr>
              <a:t>Marketing Manager</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Time Zone 	             </a:t>
            </a:r>
            <a:r>
              <a:rPr lang="en-US" sz="1200" dirty="0" smtClean="0">
                <a:solidFill>
                  <a:schemeClr val="bg1">
                    <a:lumMod val="65000"/>
                  </a:schemeClr>
                </a:solidFill>
              </a:rPr>
              <a:t>(UTO-05:00) Eastern Time (US   </a:t>
            </a:r>
            <a:r>
              <a:rPr lang="en-US" sz="1200" dirty="0" smtClean="0">
                <a:solidFill>
                  <a:schemeClr val="tx1">
                    <a:lumMod val="65000"/>
                    <a:lumOff val="35000"/>
                  </a:schemeClr>
                </a:solidFill>
              </a:rPr>
              <a:t>&gt;</a:t>
            </a:r>
            <a:endParaRPr lang="en-US" sz="1200" dirty="0">
              <a:solidFill>
                <a:schemeClr val="tx1">
                  <a:lumMod val="65000"/>
                  <a:lumOff val="35000"/>
                </a:schemeClr>
              </a:solidFill>
            </a:endParaRPr>
          </a:p>
        </p:txBody>
      </p:sp>
      <p:cxnSp>
        <p:nvCxnSpPr>
          <p:cNvPr id="35" name="Straight Connector 34"/>
          <p:cNvCxnSpPr/>
          <p:nvPr/>
        </p:nvCxnSpPr>
        <p:spPr>
          <a:xfrm>
            <a:off x="2767508" y="290403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67508" y="237921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67508" y="265216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67508" y="317078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776354" y="3990117"/>
            <a:ext cx="1911927" cy="249381"/>
          </a:xfrm>
          <a:prstGeom prst="roundRect">
            <a:avLst/>
          </a:prstGeom>
          <a:gradFill>
            <a:gsLst>
              <a:gs pos="0">
                <a:schemeClr val="bg1">
                  <a:lumMod val="85000"/>
                </a:schemeClr>
              </a:gs>
              <a:gs pos="39999">
                <a:srgbClr val="85C2FF"/>
              </a:gs>
              <a:gs pos="70000">
                <a:srgbClr val="C4D6EB"/>
              </a:gs>
              <a:gs pos="100000">
                <a:srgbClr val="FFEBFA"/>
              </a:gs>
            </a:gsLst>
            <a:lin ang="5400000" scaled="0"/>
          </a:gra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Send Upgrade Link</a:t>
            </a:r>
            <a:endParaRPr lang="en-US" sz="1200" dirty="0">
              <a:solidFill>
                <a:schemeClr val="tx1">
                  <a:lumMod val="65000"/>
                  <a:lumOff val="35000"/>
                </a:schemeClr>
              </a:solidFill>
            </a:endParaRPr>
          </a:p>
        </p:txBody>
      </p:sp>
      <p:sp>
        <p:nvSpPr>
          <p:cNvPr id="48" name="Rectangular Callout 47"/>
          <p:cNvSpPr/>
          <p:nvPr/>
        </p:nvSpPr>
        <p:spPr>
          <a:xfrm>
            <a:off x="495194" y="3111694"/>
            <a:ext cx="1749186" cy="1405196"/>
          </a:xfrm>
          <a:prstGeom prst="wedgeRectCallout">
            <a:avLst>
              <a:gd name="adj1" fmla="val 134580"/>
              <a:gd name="adj2" fmla="val 2200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“Send Upgrade Link” button if the user has a Solo or Master  (</a:t>
            </a:r>
            <a:r>
              <a:rPr lang="en-US" sz="1200" dirty="0" err="1" smtClean="0"/>
              <a:t>GageIn</a:t>
            </a:r>
            <a:r>
              <a:rPr lang="en-US" sz="1200" dirty="0" smtClean="0"/>
              <a:t> only), Master (</a:t>
            </a:r>
            <a:r>
              <a:rPr lang="en-US" sz="1200" dirty="0" err="1" smtClean="0"/>
              <a:t>GageIn</a:t>
            </a:r>
            <a:r>
              <a:rPr lang="en-US" sz="1200" dirty="0" smtClean="0"/>
              <a:t> + </a:t>
            </a:r>
            <a:r>
              <a:rPr lang="en-US" sz="1200" dirty="0" err="1" smtClean="0"/>
              <a:t>Salesforce</a:t>
            </a:r>
            <a:r>
              <a:rPr lang="en-US" sz="1200" dirty="0" smtClean="0"/>
              <a:t>), or League (</a:t>
            </a:r>
            <a:r>
              <a:rPr lang="en-US" sz="1200" dirty="0" err="1" smtClean="0"/>
              <a:t>GageIn</a:t>
            </a:r>
            <a:r>
              <a:rPr lang="en-US" sz="1200" dirty="0" smtClean="0"/>
              <a:t> only) Plan</a:t>
            </a:r>
            <a:endParaRPr lang="en-US" sz="1200" dirty="0"/>
          </a:p>
        </p:txBody>
      </p:sp>
    </p:spTree>
    <p:extLst>
      <p:ext uri="{BB962C8B-B14F-4D97-AF65-F5344CB8AC3E}">
        <p14:creationId xmlns:p14="http://schemas.microsoft.com/office/powerpoint/2010/main" val="1658153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Name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Name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715030"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715030"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55995"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47064"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47064"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47064"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35924"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69"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65679" y="1733941"/>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Carolyn</a:t>
            </a:r>
            <a:endParaRPr lang="en-US" sz="1200" dirty="0">
              <a:solidFill>
                <a:schemeClr val="tx1">
                  <a:lumMod val="65000"/>
                  <a:lumOff val="35000"/>
                </a:schemeClr>
              </a:solidFill>
            </a:endParaRPr>
          </a:p>
        </p:txBody>
      </p:sp>
      <p:sp>
        <p:nvSpPr>
          <p:cNvPr id="24" name="Rounded Rectangle 23"/>
          <p:cNvSpPr/>
          <p:nvPr/>
        </p:nvSpPr>
        <p:spPr>
          <a:xfrm>
            <a:off x="3365680" y="288193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23" name="Rectangle 22"/>
          <p:cNvSpPr/>
          <p:nvPr/>
        </p:nvSpPr>
        <p:spPr>
          <a:xfrm>
            <a:off x="3270679" y="1496435"/>
            <a:ext cx="2483892" cy="2593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lumMod val="65000"/>
                  </a:schemeClr>
                </a:solidFill>
              </a:rPr>
              <a:t>First Name:</a:t>
            </a:r>
            <a:endParaRPr lang="en-US" sz="1000" dirty="0">
              <a:solidFill>
                <a:schemeClr val="bg1">
                  <a:lumMod val="65000"/>
                </a:schemeClr>
              </a:solidFill>
            </a:endParaRPr>
          </a:p>
        </p:txBody>
      </p:sp>
      <p:sp>
        <p:nvSpPr>
          <p:cNvPr id="26" name="Rectangle 25"/>
          <p:cNvSpPr/>
          <p:nvPr/>
        </p:nvSpPr>
        <p:spPr>
          <a:xfrm>
            <a:off x="3365679" y="2339583"/>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Kao</a:t>
            </a:r>
            <a:endParaRPr lang="en-US" sz="1200" dirty="0">
              <a:solidFill>
                <a:schemeClr val="tx1">
                  <a:lumMod val="65000"/>
                  <a:lumOff val="35000"/>
                </a:schemeClr>
              </a:solidFill>
            </a:endParaRPr>
          </a:p>
        </p:txBody>
      </p:sp>
      <p:sp>
        <p:nvSpPr>
          <p:cNvPr id="28" name="Rectangle 27"/>
          <p:cNvSpPr/>
          <p:nvPr/>
        </p:nvSpPr>
        <p:spPr>
          <a:xfrm>
            <a:off x="3270679" y="2102077"/>
            <a:ext cx="2483892" cy="2593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schemeClr val="bg1">
                    <a:lumMod val="65000"/>
                  </a:schemeClr>
                </a:solidFill>
              </a:rPr>
              <a:t>Last Name:</a:t>
            </a:r>
            <a:endParaRPr lang="en-US" sz="1000" dirty="0">
              <a:solidFill>
                <a:schemeClr val="bg1">
                  <a:lumMod val="65000"/>
                </a:schemeClr>
              </a:solidFill>
            </a:endParaRPr>
          </a:p>
        </p:txBody>
      </p:sp>
    </p:spTree>
    <p:extLst>
      <p:ext uri="{BB962C8B-B14F-4D97-AF65-F5344CB8AC3E}">
        <p14:creationId xmlns:p14="http://schemas.microsoft.com/office/powerpoint/2010/main" val="359198787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Email</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Email</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715030"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20" name="Rounded Rectangle 19"/>
          <p:cNvSpPr/>
          <p:nvPr/>
        </p:nvSpPr>
        <p:spPr>
          <a:xfrm>
            <a:off x="2847064"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47064"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47064"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35924"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69"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65679" y="1733941"/>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ckao@gagein.com</a:t>
            </a:r>
            <a:endParaRPr lang="en-US" sz="1200" dirty="0">
              <a:solidFill>
                <a:schemeClr val="tx1">
                  <a:lumMod val="65000"/>
                  <a:lumOff val="35000"/>
                </a:schemeClr>
              </a:solidFill>
            </a:endParaRPr>
          </a:p>
        </p:txBody>
      </p:sp>
      <p:sp>
        <p:nvSpPr>
          <p:cNvPr id="24" name="Rounded Rectangle 23"/>
          <p:cNvSpPr/>
          <p:nvPr/>
        </p:nvSpPr>
        <p:spPr>
          <a:xfrm>
            <a:off x="3365680" y="2335681"/>
            <a:ext cx="2511188" cy="2593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4502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182862030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new company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slide #110</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le 5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200" dirty="0" smtClean="0">
                <a:solidFill>
                  <a:schemeClr val="tx1">
                    <a:lumMod val="65000"/>
                    <a:lumOff val="35000"/>
                  </a:schemeClr>
                </a:solidFill>
              </a:rPr>
              <a:t>         </a:t>
            </a:r>
            <a:r>
              <a:rPr lang="en-US" sz="1200" b="1" dirty="0">
                <a:solidFill>
                  <a:schemeClr val="tx1">
                    <a:lumMod val="65000"/>
                    <a:lumOff val="35000"/>
                  </a:schemeClr>
                </a:solidFill>
              </a:rPr>
              <a:t>O</a:t>
            </a:r>
            <a:r>
              <a:rPr lang="en-US" sz="1200" b="1" dirty="0" smtClean="0">
                <a:solidFill>
                  <a:schemeClr val="tx1">
                    <a:lumMod val="65000"/>
                    <a:lumOff val="35000"/>
                  </a:schemeClr>
                </a:solidFill>
              </a:rPr>
              <a:t>racle Corporation</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www.oracle.com</a:t>
            </a:r>
          </a:p>
        </p:txBody>
      </p:sp>
      <p:pic>
        <p:nvPicPr>
          <p:cNvPr id="5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2079" y="1429282"/>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7" name="Straight Connector 56"/>
          <p:cNvCxnSpPr/>
          <p:nvPr/>
        </p:nvCxnSpPr>
        <p:spPr>
          <a:xfrm>
            <a:off x="2662733" y="1804099"/>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20790" y="1448791"/>
            <a:ext cx="356259" cy="276999"/>
          </a:xfrm>
          <a:prstGeom prst="rect">
            <a:avLst/>
          </a:prstGeom>
          <a:noFill/>
        </p:spPr>
        <p:txBody>
          <a:bodyPr wrap="square" rtlCol="0">
            <a:spAutoFit/>
          </a:bodyPr>
          <a:lstStyle/>
          <a:p>
            <a:pPr algn="r"/>
            <a:r>
              <a:rPr lang="en-US" sz="1200" dirty="0" smtClean="0">
                <a:solidFill>
                  <a:schemeClr val="bg1">
                    <a:lumMod val="65000"/>
                  </a:schemeClr>
                </a:solidFill>
              </a:rPr>
              <a:t>√</a:t>
            </a:r>
            <a:endParaRPr lang="en-US" sz="1200" dirty="0">
              <a:solidFill>
                <a:schemeClr val="bg1">
                  <a:lumMod val="65000"/>
                </a:schemeClr>
              </a:solidFill>
            </a:endParaRPr>
          </a:p>
        </p:txBody>
      </p:sp>
      <p:sp>
        <p:nvSpPr>
          <p:cNvPr id="58" name="Rectangular Callout 57"/>
          <p:cNvSpPr/>
          <p:nvPr/>
        </p:nvSpPr>
        <p:spPr>
          <a:xfrm>
            <a:off x="6825825" y="1335808"/>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current company (if existing in </a:t>
            </a:r>
            <a:r>
              <a:rPr lang="en-US" sz="1200" dirty="0" err="1" smtClean="0"/>
              <a:t>GageIn</a:t>
            </a:r>
            <a:r>
              <a:rPr lang="en-US" sz="1200" dirty="0" smtClean="0"/>
              <a:t>)</a:t>
            </a:r>
            <a:endParaRPr lang="en-US" sz="1200" dirty="0"/>
          </a:p>
        </p:txBody>
      </p:sp>
    </p:spTree>
    <p:extLst>
      <p:ext uri="{BB962C8B-B14F-4D97-AF65-F5344CB8AC3E}">
        <p14:creationId xmlns:p14="http://schemas.microsoft.com/office/powerpoint/2010/main" val="234785759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new company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slide #110</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le 5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300"/>
              </a:spcBef>
            </a:pPr>
            <a:r>
              <a:rPr lang="en-US" sz="1200" b="1" dirty="0" smtClean="0">
                <a:solidFill>
                  <a:schemeClr val="tx1">
                    <a:lumMod val="65000"/>
                    <a:lumOff val="35000"/>
                  </a:schemeClr>
                </a:solidFill>
              </a:rPr>
              <a:t>Oracle Corporation</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endParaRPr lang="en-US" sz="1000" dirty="0" smtClean="0">
              <a:solidFill>
                <a:schemeClr val="bg1">
                  <a:lumMod val="65000"/>
                </a:schemeClr>
              </a:solidFill>
            </a:endParaRPr>
          </a:p>
        </p:txBody>
      </p:sp>
      <p:cxnSp>
        <p:nvCxnSpPr>
          <p:cNvPr id="57" name="Straight Connector 56"/>
          <p:cNvCxnSpPr/>
          <p:nvPr/>
        </p:nvCxnSpPr>
        <p:spPr>
          <a:xfrm>
            <a:off x="2662733" y="1637849"/>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20790" y="1365666"/>
            <a:ext cx="356259" cy="276999"/>
          </a:xfrm>
          <a:prstGeom prst="rect">
            <a:avLst/>
          </a:prstGeom>
          <a:noFill/>
        </p:spPr>
        <p:txBody>
          <a:bodyPr wrap="square" rtlCol="0">
            <a:spAutoFit/>
          </a:bodyPr>
          <a:lstStyle/>
          <a:p>
            <a:pPr algn="r"/>
            <a:r>
              <a:rPr lang="en-US" sz="1200" dirty="0" smtClean="0">
                <a:solidFill>
                  <a:schemeClr val="bg1">
                    <a:lumMod val="65000"/>
                  </a:schemeClr>
                </a:solidFill>
              </a:rPr>
              <a:t>√</a:t>
            </a:r>
            <a:endParaRPr lang="en-US" sz="1200" dirty="0">
              <a:solidFill>
                <a:schemeClr val="bg1">
                  <a:lumMod val="65000"/>
                </a:schemeClr>
              </a:solidFill>
            </a:endParaRPr>
          </a:p>
        </p:txBody>
      </p:sp>
      <p:sp>
        <p:nvSpPr>
          <p:cNvPr id="58" name="Rectangular Callout 57"/>
          <p:cNvSpPr/>
          <p:nvPr/>
        </p:nvSpPr>
        <p:spPr>
          <a:xfrm>
            <a:off x="6825825" y="1252683"/>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current company (if not existing in </a:t>
            </a:r>
            <a:r>
              <a:rPr lang="en-US" sz="1200" dirty="0" err="1" smtClean="0"/>
              <a:t>GageIn</a:t>
            </a:r>
            <a:r>
              <a:rPr lang="en-US" sz="1200" dirty="0" smtClean="0"/>
              <a:t>)</a:t>
            </a:r>
            <a:endParaRPr lang="en-US" sz="1200" dirty="0"/>
          </a:p>
        </p:txBody>
      </p:sp>
    </p:spTree>
    <p:extLst>
      <p:ext uri="{BB962C8B-B14F-4D97-AF65-F5344CB8AC3E}">
        <p14:creationId xmlns:p14="http://schemas.microsoft.com/office/powerpoint/2010/main" val="12667926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&lt;Default Time Zone&gt;</a:t>
            </a:r>
          </a:p>
        </p:txBody>
      </p:sp>
      <p:sp>
        <p:nvSpPr>
          <p:cNvPr id="43" name="TextBox 42"/>
          <p:cNvSpPr txBox="1"/>
          <p:nvPr/>
        </p:nvSpPr>
        <p:spPr>
          <a:xfrm>
            <a:off x="2679405" y="2277367"/>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4" name="Straight Connector 43"/>
          <p:cNvCxnSpPr/>
          <p:nvPr/>
        </p:nvCxnSpPr>
        <p:spPr>
          <a:xfrm>
            <a:off x="2620370" y="2156345"/>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11439" y="294792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Company Name</a:t>
            </a:r>
            <a:endParaRPr lang="en-US" sz="1200" dirty="0">
              <a:solidFill>
                <a:schemeClr val="tx1"/>
              </a:solidFill>
            </a:endParaRPr>
          </a:p>
        </p:txBody>
      </p:sp>
      <p:sp>
        <p:nvSpPr>
          <p:cNvPr id="45" name="Rounded Rectangle 44"/>
          <p:cNvSpPr/>
          <p:nvPr/>
        </p:nvSpPr>
        <p:spPr>
          <a:xfrm>
            <a:off x="2811439" y="337100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46" name="Rounded Rectangle 45"/>
          <p:cNvSpPr/>
          <p:nvPr/>
        </p:nvSpPr>
        <p:spPr>
          <a:xfrm>
            <a:off x="2811439" y="380773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47" name="Rounded Rectangle 46"/>
          <p:cNvSpPr/>
          <p:nvPr/>
        </p:nvSpPr>
        <p:spPr>
          <a:xfrm>
            <a:off x="2811439" y="4230811"/>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4" name="TextBox 3"/>
          <p:cNvSpPr txBox="1"/>
          <p:nvPr/>
        </p:nvSpPr>
        <p:spPr>
          <a:xfrm>
            <a:off x="3835022" y="4689705"/>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Account Plan: Solo</a:t>
            </a:r>
            <a:endParaRPr lang="en-US" sz="1000" dirty="0">
              <a:solidFill>
                <a:schemeClr val="tx1">
                  <a:lumMod val="65000"/>
                  <a:lumOff val="35000"/>
                </a:schemeClr>
              </a:solidFill>
            </a:endParaRPr>
          </a:p>
        </p:txBody>
      </p:sp>
      <p:sp>
        <p:nvSpPr>
          <p:cNvPr id="60" name="Rounded Rectangle 59"/>
          <p:cNvSpPr/>
          <p:nvPr/>
        </p:nvSpPr>
        <p:spPr>
          <a:xfrm>
            <a:off x="2811439" y="4976311"/>
            <a:ext cx="3507474" cy="286603"/>
          </a:xfrm>
          <a:prstGeom prst="roundRect">
            <a:avLst/>
          </a:prstGeom>
          <a:solidFill>
            <a:schemeClr val="bg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Account Upgrade</a:t>
            </a:r>
            <a:endParaRPr lang="en-US" sz="1200" dirty="0">
              <a:solidFill>
                <a:schemeClr val="tx1"/>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ounded Rectangle 4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9" name="TextBox 48"/>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ounded Rectangle 49"/>
          <p:cNvSpPr/>
          <p:nvPr/>
        </p:nvSpPr>
        <p:spPr>
          <a:xfrm>
            <a:off x="2715903" y="1091821"/>
            <a:ext cx="3080597" cy="204717"/>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Your company</a:t>
            </a:r>
            <a:endParaRPr lang="en-US" sz="1200" dirty="0">
              <a:solidFill>
                <a:schemeClr val="bg1">
                  <a:lumMod val="75000"/>
                </a:schemeClr>
              </a:solidFill>
            </a:endParaRPr>
          </a:p>
        </p:txBody>
      </p:sp>
      <p:sp>
        <p:nvSpPr>
          <p:cNvPr id="51" name="Rounded Rectangle 50"/>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2" name="Rectangle 51"/>
          <p:cNvSpPr/>
          <p:nvPr/>
        </p:nvSpPr>
        <p:spPr>
          <a:xfrm>
            <a:off x="2620370" y="1323833"/>
            <a:ext cx="3903260" cy="476306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1137545" y="979551"/>
            <a:ext cx="1257116" cy="782573"/>
          </a:xfrm>
          <a:prstGeom prst="wedgeRectCallout">
            <a:avLst>
              <a:gd name="adj1" fmla="val 69475"/>
              <a:gd name="adj2" fmla="val -224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As soon as the first character is typed, go to next slide</a:t>
            </a:r>
            <a:endParaRPr lang="en-US" sz="1200" dirty="0"/>
          </a:p>
        </p:txBody>
      </p:sp>
      <p:sp>
        <p:nvSpPr>
          <p:cNvPr id="54" name="Rectangle 5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55" name="Rectangular Callout 54"/>
          <p:cNvSpPr/>
          <p:nvPr/>
        </p:nvSpPr>
        <p:spPr>
          <a:xfrm>
            <a:off x="6825825" y="1953308"/>
            <a:ext cx="1257116" cy="782573"/>
          </a:xfrm>
          <a:prstGeom prst="wedgeRectCallout">
            <a:avLst>
              <a:gd name="adj1" fmla="val -73167"/>
              <a:gd name="adj2" fmla="val -149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“current company” does not exist</a:t>
            </a:r>
            <a:endParaRPr lang="en-US" sz="1200" dirty="0"/>
          </a:p>
        </p:txBody>
      </p:sp>
    </p:spTree>
    <p:extLst>
      <p:ext uri="{BB962C8B-B14F-4D97-AF65-F5344CB8AC3E}">
        <p14:creationId xmlns:p14="http://schemas.microsoft.com/office/powerpoint/2010/main" val="4234487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8" name="Rounded Rectangle 57"/>
          <p:cNvSpPr/>
          <p:nvPr/>
        </p:nvSpPr>
        <p:spPr>
          <a:xfrm>
            <a:off x="2713939" y="2358524"/>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59" name="Straight Connector 58"/>
          <p:cNvCxnSpPr/>
          <p:nvPr/>
        </p:nvCxnSpPr>
        <p:spPr>
          <a:xfrm>
            <a:off x="2713939" y="26106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30692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713939" y="284417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676549" y="2134129"/>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63" name="Rounded Rectangle 62"/>
          <p:cNvSpPr/>
          <p:nvPr/>
        </p:nvSpPr>
        <p:spPr>
          <a:xfrm>
            <a:off x="6127845" y="38317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64" name="Straight Connector 63"/>
          <p:cNvCxnSpPr/>
          <p:nvPr/>
        </p:nvCxnSpPr>
        <p:spPr>
          <a:xfrm>
            <a:off x="2713939" y="33147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354656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378142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0345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24814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450125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42945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71" name="Straight Connector 70"/>
          <p:cNvCxnSpPr/>
          <p:nvPr/>
        </p:nvCxnSpPr>
        <p:spPr>
          <a:xfrm>
            <a:off x="2713939" y="473611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127845" y="47642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5" name="Rectangular Callout 74"/>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agents are selected by default</a:t>
            </a:r>
            <a:endParaRPr lang="en-US" sz="1200" dirty="0"/>
          </a:p>
        </p:txBody>
      </p:sp>
      <p:sp>
        <p:nvSpPr>
          <p:cNvPr id="76" name="Rounded Rectangle 75"/>
          <p:cNvSpPr/>
          <p:nvPr/>
        </p:nvSpPr>
        <p:spPr>
          <a:xfrm>
            <a:off x="6127845" y="288921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713939" y="495940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Rounded Rectangle 80"/>
          <p:cNvSpPr/>
          <p:nvPr/>
        </p:nvSpPr>
        <p:spPr>
          <a:xfrm>
            <a:off x="6127845" y="311939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8" name="Rectangle 2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30" name="Rounded Rectangle 29"/>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32" name="Rectangular Callout 31"/>
          <p:cNvSpPr/>
          <p:nvPr/>
        </p:nvSpPr>
        <p:spPr>
          <a:xfrm>
            <a:off x="6701052" y="1492420"/>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
        <p:nvSpPr>
          <p:cNvPr id="33" name="Rectangular Callout 32"/>
          <p:cNvSpPr/>
          <p:nvPr/>
        </p:nvSpPr>
        <p:spPr>
          <a:xfrm>
            <a:off x="6701052" y="5459102"/>
            <a:ext cx="1555844" cy="655087"/>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a:t>
            </a:r>
            <a:r>
              <a:rPr lang="en-US" sz="1200" dirty="0"/>
              <a:t>N</a:t>
            </a:r>
            <a:r>
              <a:rPr lang="en-US" sz="1200" dirty="0" smtClean="0"/>
              <a:t>ext button if no agents are selected </a:t>
            </a:r>
            <a:endParaRPr lang="en-US" sz="1200" dirty="0"/>
          </a:p>
        </p:txBody>
      </p:sp>
    </p:spTree>
    <p:extLst>
      <p:ext uri="{BB962C8B-B14F-4D97-AF65-F5344CB8AC3E}">
        <p14:creationId xmlns:p14="http://schemas.microsoft.com/office/powerpoint/2010/main" val="31761594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2811439" y="3603010"/>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cxnSp>
        <p:nvCxnSpPr>
          <p:cNvPr id="18" name="Straight Connector 17"/>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Company</a:t>
            </a:r>
            <a:endParaRPr lang="en-US" sz="3200" b="1" dirty="0">
              <a:latin typeface="Times New Roman" pitchFamily="18" charset="0"/>
              <a:cs typeface="Times New Roman" pitchFamily="18" charset="0"/>
            </a:endParaRPr>
          </a:p>
        </p:txBody>
      </p:sp>
      <p:sp>
        <p:nvSpPr>
          <p:cNvPr id="26" name="Rectangle 25"/>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tx1">
                    <a:lumMod val="65000"/>
                    <a:lumOff val="35000"/>
                  </a:schemeClr>
                </a:solidFill>
              </a:rPr>
              <a:t>Intuit</a:t>
            </a:r>
            <a:endParaRPr lang="en-US" sz="1200" b="1" dirty="0">
              <a:solidFill>
                <a:schemeClr val="tx1">
                  <a:lumMod val="65000"/>
                  <a:lumOff val="3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a:p>
            <a:endParaRPr lang="en-US" sz="600" dirty="0">
              <a:solidFill>
                <a:schemeClr val="bg1">
                  <a:lumMod val="65000"/>
                </a:schemeClr>
              </a:solidFill>
            </a:endParaRPr>
          </a:p>
          <a:p>
            <a:r>
              <a:rPr lang="en-US" sz="1200" b="1" dirty="0" smtClean="0">
                <a:solidFill>
                  <a:schemeClr val="tx1">
                    <a:lumMod val="65000"/>
                    <a:lumOff val="35000"/>
                  </a:schemeClr>
                </a:solidFill>
              </a:rPr>
              <a:t>In</a:t>
            </a:r>
            <a:endParaRPr lang="en-US" sz="1200" b="1" dirty="0">
              <a:solidFill>
                <a:schemeClr val="tx1">
                  <a:lumMod val="65000"/>
                  <a:lumOff val="35000"/>
                </a:schemeClr>
              </a:solidFill>
            </a:endParaRPr>
          </a:p>
        </p:txBody>
      </p:sp>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ular Callout 39"/>
          <p:cNvSpPr/>
          <p:nvPr/>
        </p:nvSpPr>
        <p:spPr>
          <a:xfrm>
            <a:off x="1169675" y="1338888"/>
            <a:ext cx="1257116" cy="1071794"/>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save the company and go back to slide #104</a:t>
            </a:r>
            <a:endParaRPr lang="en-US" sz="1200" dirty="0"/>
          </a:p>
        </p:txBody>
      </p:sp>
      <p:sp>
        <p:nvSpPr>
          <p:cNvPr id="41" name="Rounded Rectangle 40"/>
          <p:cNvSpPr/>
          <p:nvPr/>
        </p:nvSpPr>
        <p:spPr>
          <a:xfrm>
            <a:off x="2715903" y="1091821"/>
            <a:ext cx="3008003" cy="202589"/>
          </a:xfrm>
          <a:prstGeom prst="round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47" name="Rounded Rectangle 46"/>
          <p:cNvSpPr/>
          <p:nvPr/>
        </p:nvSpPr>
        <p:spPr>
          <a:xfrm>
            <a:off x="587060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cxnSp>
        <p:nvCxnSpPr>
          <p:cNvPr id="21" name="Straight Connector 20"/>
          <p:cNvCxnSpPr/>
          <p:nvPr/>
        </p:nvCxnSpPr>
        <p:spPr>
          <a:xfrm>
            <a:off x="2662733" y="2881905"/>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47075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Job Title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Job Title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2679405" y="1417543"/>
            <a:ext cx="3785190" cy="661720"/>
          </a:xfrm>
          <a:prstGeom prst="rect">
            <a:avLst/>
          </a:prstGeom>
          <a:noFill/>
        </p:spPr>
        <p:txBody>
          <a:bodyPr wrap="square" rtlCol="0">
            <a:spAutoFit/>
          </a:bodyPr>
          <a:lstStyle/>
          <a:p>
            <a:r>
              <a:rPr lang="en-US" sz="1200" b="1" dirty="0" smtClean="0"/>
              <a:t>Carolyn Kao</a:t>
            </a:r>
          </a:p>
          <a:p>
            <a:pPr>
              <a:spcBef>
                <a:spcPts val="300"/>
              </a:spcBef>
            </a:pPr>
            <a:r>
              <a:rPr lang="en-US" sz="1000" dirty="0" smtClean="0">
                <a:solidFill>
                  <a:schemeClr val="tx1">
                    <a:lumMod val="65000"/>
                    <a:lumOff val="35000"/>
                  </a:schemeClr>
                </a:solidFill>
              </a:rPr>
              <a:t>ckao@gagein.com</a:t>
            </a:r>
          </a:p>
          <a:p>
            <a:pPr>
              <a:spcBef>
                <a:spcPts val="300"/>
              </a:spcBef>
            </a:pPr>
            <a:r>
              <a:rPr lang="en-US" sz="1000" dirty="0" smtClean="0">
                <a:solidFill>
                  <a:schemeClr val="tx1">
                    <a:lumMod val="65000"/>
                    <a:lumOff val="35000"/>
                  </a:schemeClr>
                </a:solidFill>
              </a:rPr>
              <a:t>Oracle Corporation</a:t>
            </a:r>
          </a:p>
        </p:txBody>
      </p:sp>
      <p:sp>
        <p:nvSpPr>
          <p:cNvPr id="43" name="TextBox 42"/>
          <p:cNvSpPr txBox="1"/>
          <p:nvPr/>
        </p:nvSpPr>
        <p:spPr>
          <a:xfrm>
            <a:off x="2679405" y="2318311"/>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cxnSp>
        <p:nvCxnSpPr>
          <p:cNvPr id="4" name="Straight Connector 3"/>
          <p:cNvCxnSpPr/>
          <p:nvPr/>
        </p:nvCxnSpPr>
        <p:spPr>
          <a:xfrm>
            <a:off x="2620370" y="2210937"/>
            <a:ext cx="390326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811439" y="378042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Job Title</a:t>
            </a:r>
            <a:endParaRPr lang="en-US" sz="1200" dirty="0">
              <a:solidFill>
                <a:schemeClr val="tx1"/>
              </a:solidFill>
            </a:endParaRPr>
          </a:p>
        </p:txBody>
      </p:sp>
      <p:sp>
        <p:nvSpPr>
          <p:cNvPr id="21" name="Rounded Rectangle 20"/>
          <p:cNvSpPr/>
          <p:nvPr/>
        </p:nvSpPr>
        <p:spPr>
          <a:xfrm>
            <a:off x="2811439" y="2920617"/>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ZIP Code</a:t>
            </a:r>
            <a:endParaRPr lang="en-US" sz="1200" dirty="0">
              <a:solidFill>
                <a:schemeClr val="tx1"/>
              </a:solidFill>
            </a:endParaRPr>
          </a:p>
        </p:txBody>
      </p:sp>
      <p:sp>
        <p:nvSpPr>
          <p:cNvPr id="22" name="Rounded Rectangle 21"/>
          <p:cNvSpPr/>
          <p:nvPr/>
        </p:nvSpPr>
        <p:spPr>
          <a:xfrm>
            <a:off x="2811439" y="3357346"/>
            <a:ext cx="3507474" cy="28660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Save Country</a:t>
            </a:r>
            <a:endParaRPr lang="en-US" sz="1200" dirty="0">
              <a:solidFill>
                <a:schemeClr val="tx1"/>
              </a:solidFill>
            </a:endParaRPr>
          </a:p>
        </p:txBody>
      </p:sp>
      <p:sp>
        <p:nvSpPr>
          <p:cNvPr id="3" name="TextBox 2"/>
          <p:cNvSpPr txBox="1"/>
          <p:nvPr/>
        </p:nvSpPr>
        <p:spPr>
          <a:xfrm>
            <a:off x="5800299" y="3384645"/>
            <a:ext cx="464023" cy="276999"/>
          </a:xfrm>
          <a:prstGeom prst="rect">
            <a:avLst/>
          </a:prstGeom>
          <a:noFill/>
        </p:spPr>
        <p:txBody>
          <a:bodyPr wrap="square" rtlCol="0">
            <a:spAutoFit/>
          </a:bodyPr>
          <a:lstStyle/>
          <a:p>
            <a:pPr algn="r"/>
            <a:r>
              <a:rPr lang="en-US" sz="1200" dirty="0" smtClean="0"/>
              <a:t>&gt;</a:t>
            </a:r>
            <a:endParaRPr lang="en-US" sz="1200" dirty="0"/>
          </a:p>
        </p:txBody>
      </p:sp>
      <p:sp>
        <p:nvSpPr>
          <p:cNvPr id="18" name="Rectangle 17"/>
          <p:cNvSpPr/>
          <p:nvPr/>
        </p:nvSpPr>
        <p:spPr>
          <a:xfrm>
            <a:off x="2620370" y="1310185"/>
            <a:ext cx="3875964" cy="4735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30054" y="1555816"/>
            <a:ext cx="2483892" cy="25930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Job Title</a:t>
            </a:r>
            <a:endParaRPr lang="en-US" sz="1200" dirty="0">
              <a:solidFill>
                <a:schemeClr val="bg1">
                  <a:lumMod val="75000"/>
                </a:schemeClr>
              </a:solidFill>
            </a:endParaRPr>
          </a:p>
        </p:txBody>
      </p:sp>
      <p:sp>
        <p:nvSpPr>
          <p:cNvPr id="24" name="Rounded Rectangle 23"/>
          <p:cNvSpPr/>
          <p:nvPr/>
        </p:nvSpPr>
        <p:spPr>
          <a:xfrm>
            <a:off x="3330055" y="2074431"/>
            <a:ext cx="2511188" cy="259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25" name="Rectangle 2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7" name="Rounded Rectangle 26"/>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40577632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Profile: Edit Time Zone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Time Zone</a:t>
            </a:r>
            <a:endParaRPr lang="en-US" sz="1400" b="1" dirty="0">
              <a:solidFill>
                <a:schemeClr val="bg1"/>
              </a:solidFill>
            </a:endParaRPr>
          </a:p>
        </p:txBody>
      </p:sp>
      <p:sp>
        <p:nvSpPr>
          <p:cNvPr id="2" name="Rectangle 1"/>
          <p:cNvSpPr/>
          <p:nvPr/>
        </p:nvSpPr>
        <p:spPr>
          <a:xfrm>
            <a:off x="2658583" y="1352550"/>
            <a:ext cx="3838575" cy="4686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2790701" y="1424190"/>
            <a:ext cx="3550722" cy="4198688"/>
          </a:xfrm>
          <a:prstGeom prst="roundRect">
            <a:avLst>
              <a:gd name="adj" fmla="val 1472"/>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2861953" y="1447941"/>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(UTC-12:00) International Date Line West	</a:t>
            </a:r>
            <a:endParaRPr lang="en-US" sz="1200" dirty="0">
              <a:solidFill>
                <a:schemeClr val="tx1">
                  <a:lumMod val="65000"/>
                  <a:lumOff val="35000"/>
                </a:schemeClr>
              </a:solidFill>
            </a:endParaRPr>
          </a:p>
        </p:txBody>
      </p:sp>
      <p:sp>
        <p:nvSpPr>
          <p:cNvPr id="56" name="TextBox 55"/>
          <p:cNvSpPr txBox="1"/>
          <p:nvPr/>
        </p:nvSpPr>
        <p:spPr>
          <a:xfrm>
            <a:off x="2861953" y="1732949"/>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(UTC-11:00) Coordinated Universal Time-11</a:t>
            </a:r>
            <a:endParaRPr lang="en-US" sz="1200" dirty="0">
              <a:solidFill>
                <a:schemeClr val="tx1">
                  <a:lumMod val="65000"/>
                  <a:lumOff val="35000"/>
                </a:schemeClr>
              </a:solidFill>
            </a:endParaRPr>
          </a:p>
        </p:txBody>
      </p:sp>
      <p:cxnSp>
        <p:nvCxnSpPr>
          <p:cNvPr id="59" name="Straight Connector 58"/>
          <p:cNvCxnSpPr/>
          <p:nvPr/>
        </p:nvCxnSpPr>
        <p:spPr>
          <a:xfrm>
            <a:off x="2790701" y="2000660"/>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033720"/>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(UTC-10:00) Hawaii</a:t>
            </a:r>
            <a:endParaRPr lang="en-US" sz="1200" dirty="0">
              <a:solidFill>
                <a:schemeClr val="tx1">
                  <a:lumMod val="65000"/>
                  <a:lumOff val="35000"/>
                </a:schemeClr>
              </a:solidFill>
            </a:endParaRPr>
          </a:p>
        </p:txBody>
      </p:sp>
      <p:sp>
        <p:nvSpPr>
          <p:cNvPr id="61" name="TextBox 60"/>
          <p:cNvSpPr txBox="1"/>
          <p:nvPr/>
        </p:nvSpPr>
        <p:spPr>
          <a:xfrm>
            <a:off x="2861953" y="2318728"/>
            <a:ext cx="3484256" cy="276999"/>
          </a:xfrm>
          <a:prstGeom prst="rect">
            <a:avLst/>
          </a:prstGeom>
          <a:noFill/>
        </p:spPr>
        <p:txBody>
          <a:bodyPr wrap="square" rtlCol="0">
            <a:spAutoFit/>
          </a:bodyPr>
          <a:lstStyle/>
          <a:p>
            <a:r>
              <a:rPr lang="en-US" sz="1200" dirty="0" smtClean="0">
                <a:solidFill>
                  <a:schemeClr val="tx1">
                    <a:lumMod val="65000"/>
                    <a:lumOff val="35000"/>
                  </a:schemeClr>
                </a:solidFill>
              </a:rPr>
              <a:t>(UTC-09:00) Alaska		</a:t>
            </a:r>
            <a:endParaRPr lang="en-US" sz="1200" dirty="0">
              <a:solidFill>
                <a:schemeClr val="tx1">
                  <a:lumMod val="65000"/>
                  <a:lumOff val="35000"/>
                </a:schemeClr>
              </a:solidFill>
            </a:endParaRPr>
          </a:p>
        </p:txBody>
      </p:sp>
      <p:cxnSp>
        <p:nvCxnSpPr>
          <p:cNvPr id="71" name="Straight Connector 70"/>
          <p:cNvCxnSpPr/>
          <p:nvPr/>
        </p:nvCxnSpPr>
        <p:spPr>
          <a:xfrm>
            <a:off x="2790701" y="171406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ounded Rectangle 2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cxnSp>
        <p:nvCxnSpPr>
          <p:cNvPr id="34" name="Straight Connector 33"/>
          <p:cNvCxnSpPr/>
          <p:nvPr/>
        </p:nvCxnSpPr>
        <p:spPr>
          <a:xfrm>
            <a:off x="2790701" y="228726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90701" y="2573867"/>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861953" y="2594353"/>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(UTC-08:00) Baja California</a:t>
            </a:r>
            <a:endParaRPr lang="en-US" sz="1200" dirty="0">
              <a:solidFill>
                <a:schemeClr val="tx1">
                  <a:lumMod val="65000"/>
                  <a:lumOff val="35000"/>
                </a:schemeClr>
              </a:solidFill>
            </a:endParaRPr>
          </a:p>
        </p:txBody>
      </p:sp>
      <p:sp>
        <p:nvSpPr>
          <p:cNvPr id="52" name="TextBox 51"/>
          <p:cNvSpPr txBox="1"/>
          <p:nvPr/>
        </p:nvSpPr>
        <p:spPr>
          <a:xfrm>
            <a:off x="2861953" y="2879361"/>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(UTC-08:00) Pacific Time (US &amp; Canada)</a:t>
            </a:r>
            <a:endParaRPr lang="en-US" sz="1200" dirty="0">
              <a:solidFill>
                <a:schemeClr val="tx1">
                  <a:lumMod val="65000"/>
                  <a:lumOff val="35000"/>
                </a:schemeClr>
              </a:solidFill>
            </a:endParaRPr>
          </a:p>
        </p:txBody>
      </p:sp>
      <p:cxnSp>
        <p:nvCxnSpPr>
          <p:cNvPr id="57" name="Straight Connector 56"/>
          <p:cNvCxnSpPr/>
          <p:nvPr/>
        </p:nvCxnSpPr>
        <p:spPr>
          <a:xfrm>
            <a:off x="2790701" y="314707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861953" y="3180132"/>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(UTC-07:00) Arizona</a:t>
            </a:r>
            <a:endParaRPr lang="en-US" sz="1200" dirty="0">
              <a:solidFill>
                <a:schemeClr val="tx1">
                  <a:lumMod val="65000"/>
                  <a:lumOff val="35000"/>
                </a:schemeClr>
              </a:solidFill>
            </a:endParaRPr>
          </a:p>
        </p:txBody>
      </p:sp>
      <p:sp>
        <p:nvSpPr>
          <p:cNvPr id="62" name="TextBox 61"/>
          <p:cNvSpPr txBox="1"/>
          <p:nvPr/>
        </p:nvSpPr>
        <p:spPr>
          <a:xfrm>
            <a:off x="2861953" y="3465140"/>
            <a:ext cx="3484256" cy="461665"/>
          </a:xfrm>
          <a:prstGeom prst="rect">
            <a:avLst/>
          </a:prstGeom>
          <a:noFill/>
        </p:spPr>
        <p:txBody>
          <a:bodyPr wrap="square" rtlCol="0">
            <a:spAutoFit/>
          </a:bodyPr>
          <a:lstStyle/>
          <a:p>
            <a:r>
              <a:rPr lang="en-US" sz="1200" dirty="0" smtClean="0">
                <a:solidFill>
                  <a:schemeClr val="tx1">
                    <a:lumMod val="65000"/>
                    <a:lumOff val="35000"/>
                  </a:schemeClr>
                </a:solidFill>
              </a:rPr>
              <a:t>(UTC-07:00) Chihuahua, La Paz, Mazatlan		</a:t>
            </a:r>
            <a:endParaRPr lang="en-US" sz="1200" dirty="0">
              <a:solidFill>
                <a:schemeClr val="tx1">
                  <a:lumMod val="65000"/>
                  <a:lumOff val="35000"/>
                </a:schemeClr>
              </a:solidFill>
            </a:endParaRPr>
          </a:p>
        </p:txBody>
      </p:sp>
      <p:cxnSp>
        <p:nvCxnSpPr>
          <p:cNvPr id="63" name="Straight Connector 62"/>
          <p:cNvCxnSpPr/>
          <p:nvPr/>
        </p:nvCxnSpPr>
        <p:spPr>
          <a:xfrm>
            <a:off x="2790701" y="2860474"/>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790701" y="3433675"/>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90701" y="3720279"/>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861953" y="3740765"/>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(UTC-07:00) Mountain Time (US &amp; Canada)</a:t>
            </a:r>
            <a:endParaRPr lang="en-US" sz="1200" dirty="0">
              <a:solidFill>
                <a:schemeClr val="tx1">
                  <a:lumMod val="65000"/>
                  <a:lumOff val="35000"/>
                </a:schemeClr>
              </a:solidFill>
            </a:endParaRPr>
          </a:p>
        </p:txBody>
      </p:sp>
      <p:sp>
        <p:nvSpPr>
          <p:cNvPr id="67" name="TextBox 66"/>
          <p:cNvSpPr txBox="1"/>
          <p:nvPr/>
        </p:nvSpPr>
        <p:spPr>
          <a:xfrm>
            <a:off x="2861953" y="4025773"/>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(UTC-06:00) Central America</a:t>
            </a:r>
            <a:endParaRPr lang="en-US" sz="1200" dirty="0">
              <a:solidFill>
                <a:schemeClr val="tx1">
                  <a:lumMod val="65000"/>
                  <a:lumOff val="35000"/>
                </a:schemeClr>
              </a:solidFill>
            </a:endParaRPr>
          </a:p>
        </p:txBody>
      </p:sp>
      <p:cxnSp>
        <p:nvCxnSpPr>
          <p:cNvPr id="68" name="Straight Connector 67"/>
          <p:cNvCxnSpPr/>
          <p:nvPr/>
        </p:nvCxnSpPr>
        <p:spPr>
          <a:xfrm>
            <a:off x="2790701" y="4293484"/>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861953" y="4326544"/>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(UTC-06:00) Central Time (US &amp; Canada)</a:t>
            </a:r>
            <a:endParaRPr lang="en-US" sz="1200" dirty="0">
              <a:solidFill>
                <a:schemeClr val="tx1">
                  <a:lumMod val="65000"/>
                  <a:lumOff val="35000"/>
                </a:schemeClr>
              </a:solidFill>
            </a:endParaRPr>
          </a:p>
        </p:txBody>
      </p:sp>
      <p:sp>
        <p:nvSpPr>
          <p:cNvPr id="70" name="TextBox 69"/>
          <p:cNvSpPr txBox="1"/>
          <p:nvPr/>
        </p:nvSpPr>
        <p:spPr>
          <a:xfrm>
            <a:off x="2861953" y="4611552"/>
            <a:ext cx="3484256" cy="461665"/>
          </a:xfrm>
          <a:prstGeom prst="rect">
            <a:avLst/>
          </a:prstGeom>
          <a:noFill/>
        </p:spPr>
        <p:txBody>
          <a:bodyPr wrap="square" rtlCol="0">
            <a:spAutoFit/>
          </a:bodyPr>
          <a:lstStyle/>
          <a:p>
            <a:r>
              <a:rPr lang="en-US" sz="1200" dirty="0" smtClean="0">
                <a:solidFill>
                  <a:schemeClr val="tx1">
                    <a:lumMod val="65000"/>
                    <a:lumOff val="35000"/>
                  </a:schemeClr>
                </a:solidFill>
              </a:rPr>
              <a:t>(UTC-06:00) Guadalajara, Mexico City, Monterrey		</a:t>
            </a:r>
            <a:endParaRPr lang="en-US" sz="1200" dirty="0">
              <a:solidFill>
                <a:schemeClr val="tx1">
                  <a:lumMod val="65000"/>
                  <a:lumOff val="35000"/>
                </a:schemeClr>
              </a:solidFill>
            </a:endParaRPr>
          </a:p>
        </p:txBody>
      </p:sp>
      <p:cxnSp>
        <p:nvCxnSpPr>
          <p:cNvPr id="72" name="Straight Connector 71"/>
          <p:cNvCxnSpPr/>
          <p:nvPr/>
        </p:nvCxnSpPr>
        <p:spPr>
          <a:xfrm>
            <a:off x="2790701" y="400688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790701" y="4580087"/>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790701" y="48666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861953" y="4887177"/>
            <a:ext cx="3453787" cy="276999"/>
          </a:xfrm>
          <a:prstGeom prst="rect">
            <a:avLst/>
          </a:prstGeom>
          <a:noFill/>
        </p:spPr>
        <p:txBody>
          <a:bodyPr wrap="square" rtlCol="0">
            <a:spAutoFit/>
          </a:bodyPr>
          <a:lstStyle/>
          <a:p>
            <a:r>
              <a:rPr lang="en-US" sz="1200" dirty="0" smtClean="0">
                <a:solidFill>
                  <a:schemeClr val="tx1">
                    <a:lumMod val="65000"/>
                    <a:lumOff val="35000"/>
                  </a:schemeClr>
                </a:solidFill>
              </a:rPr>
              <a:t>(UTC-06:00) Saskatchewan</a:t>
            </a:r>
            <a:endParaRPr lang="en-US" sz="1200" dirty="0">
              <a:solidFill>
                <a:schemeClr val="tx1">
                  <a:lumMod val="65000"/>
                  <a:lumOff val="35000"/>
                </a:schemeClr>
              </a:solidFill>
            </a:endParaRPr>
          </a:p>
        </p:txBody>
      </p:sp>
      <p:sp>
        <p:nvSpPr>
          <p:cNvPr id="76" name="TextBox 75"/>
          <p:cNvSpPr txBox="1"/>
          <p:nvPr/>
        </p:nvSpPr>
        <p:spPr>
          <a:xfrm>
            <a:off x="2861953" y="5172185"/>
            <a:ext cx="2933205" cy="276999"/>
          </a:xfrm>
          <a:prstGeom prst="rect">
            <a:avLst/>
          </a:prstGeom>
          <a:noFill/>
        </p:spPr>
        <p:txBody>
          <a:bodyPr wrap="square" rtlCol="0">
            <a:spAutoFit/>
          </a:bodyPr>
          <a:lstStyle/>
          <a:p>
            <a:r>
              <a:rPr lang="en-US" sz="1200" dirty="0" smtClean="0">
                <a:solidFill>
                  <a:schemeClr val="tx1">
                    <a:lumMod val="65000"/>
                    <a:lumOff val="35000"/>
                  </a:schemeClr>
                </a:solidFill>
              </a:rPr>
              <a:t>(UTC-05:00) Bogota, Lima, Quito</a:t>
            </a:r>
            <a:endParaRPr lang="en-US" sz="1200" dirty="0">
              <a:solidFill>
                <a:schemeClr val="tx1">
                  <a:lumMod val="65000"/>
                  <a:lumOff val="35000"/>
                </a:schemeClr>
              </a:solidFill>
            </a:endParaRPr>
          </a:p>
        </p:txBody>
      </p:sp>
      <p:cxnSp>
        <p:nvCxnSpPr>
          <p:cNvPr id="77" name="Straight Connector 76"/>
          <p:cNvCxnSpPr/>
          <p:nvPr/>
        </p:nvCxnSpPr>
        <p:spPr>
          <a:xfrm>
            <a:off x="2790701" y="5439896"/>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861953" y="5459295"/>
            <a:ext cx="3511551" cy="276999"/>
          </a:xfrm>
          <a:prstGeom prst="rect">
            <a:avLst/>
          </a:prstGeom>
          <a:noFill/>
        </p:spPr>
        <p:txBody>
          <a:bodyPr wrap="square" rtlCol="0">
            <a:spAutoFit/>
          </a:bodyPr>
          <a:lstStyle/>
          <a:p>
            <a:r>
              <a:rPr lang="en-US" sz="1200" dirty="0" smtClean="0">
                <a:solidFill>
                  <a:schemeClr val="tx1">
                    <a:lumMod val="65000"/>
                    <a:lumOff val="35000"/>
                  </a:schemeClr>
                </a:solidFill>
              </a:rPr>
              <a:t>(UTC-05:00) Eastern Time (US &amp; </a:t>
            </a:r>
            <a:r>
              <a:rPr lang="en-US" sz="1200" dirty="0">
                <a:solidFill>
                  <a:schemeClr val="tx1">
                    <a:lumMod val="65000"/>
                    <a:lumOff val="35000"/>
                  </a:schemeClr>
                </a:solidFill>
              </a:rPr>
              <a:t>Canada) </a:t>
            </a:r>
            <a:r>
              <a:rPr lang="en-US" sz="1200" dirty="0" smtClean="0">
                <a:solidFill>
                  <a:schemeClr val="tx1">
                    <a:lumMod val="65000"/>
                    <a:lumOff val="35000"/>
                  </a:schemeClr>
                </a:solidFill>
              </a:rPr>
              <a:t>                    √</a:t>
            </a:r>
            <a:endParaRPr lang="en-US" sz="1200" dirty="0">
              <a:solidFill>
                <a:schemeClr val="tx1">
                  <a:lumMod val="65000"/>
                  <a:lumOff val="35000"/>
                </a:schemeClr>
              </a:solidFill>
            </a:endParaRPr>
          </a:p>
        </p:txBody>
      </p:sp>
      <p:cxnSp>
        <p:nvCxnSpPr>
          <p:cNvPr id="79" name="Straight Connector 78"/>
          <p:cNvCxnSpPr/>
          <p:nvPr/>
        </p:nvCxnSpPr>
        <p:spPr>
          <a:xfrm>
            <a:off x="2790701" y="5153298"/>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Rectangle 3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TextBox 4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1" name="TextBox 5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81" name="Straight Connector 80"/>
          <p:cNvCxnSpPr/>
          <p:nvPr/>
        </p:nvCxnSpPr>
        <p:spPr>
          <a:xfrm>
            <a:off x="2790701" y="6040399"/>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31430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Profile</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Profile</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79405" y="1481742"/>
            <a:ext cx="3785190" cy="461665"/>
          </a:xfrm>
          <a:prstGeom prst="rect">
            <a:avLst/>
          </a:prstGeom>
          <a:noFill/>
        </p:spPr>
        <p:txBody>
          <a:bodyPr wrap="square" rtlCol="0">
            <a:spAutoFit/>
          </a:bodyPr>
          <a:lstStyle/>
          <a:p>
            <a:r>
              <a:rPr lang="en-US" sz="1200" dirty="0" smtClean="0">
                <a:solidFill>
                  <a:schemeClr val="tx1">
                    <a:lumMod val="65000"/>
                    <a:lumOff val="35000"/>
                  </a:schemeClr>
                </a:solidFill>
              </a:rPr>
              <a:t>Keep your profile current to</a:t>
            </a:r>
            <a:r>
              <a:rPr lang="en-US" sz="1200" dirty="0">
                <a:solidFill>
                  <a:schemeClr val="tx1">
                    <a:lumMod val="65000"/>
                    <a:lumOff val="35000"/>
                  </a:schemeClr>
                </a:solidFill>
              </a:rPr>
              <a:t> </a:t>
            </a:r>
            <a:r>
              <a:rPr lang="en-US" sz="1200" dirty="0" smtClean="0">
                <a:solidFill>
                  <a:schemeClr val="tx1">
                    <a:lumMod val="65000"/>
                    <a:lumOff val="35000"/>
                  </a:schemeClr>
                </a:solidFill>
              </a:rPr>
              <a:t>receive personalized </a:t>
            </a:r>
            <a:r>
              <a:rPr lang="en-US" sz="1200" dirty="0">
                <a:solidFill>
                  <a:schemeClr val="tx1">
                    <a:lumMod val="65000"/>
                    <a:lumOff val="35000"/>
                  </a:schemeClr>
                </a:solidFill>
              </a:rPr>
              <a:t>recommendations and gain the most value from GageIn.</a:t>
            </a:r>
          </a:p>
        </p:txBody>
      </p:sp>
      <p:sp>
        <p:nvSpPr>
          <p:cNvPr id="4" name="TextBox 3"/>
          <p:cNvSpPr txBox="1"/>
          <p:nvPr/>
        </p:nvSpPr>
        <p:spPr>
          <a:xfrm>
            <a:off x="3835022" y="3632830"/>
            <a:ext cx="1692323" cy="246221"/>
          </a:xfrm>
          <a:prstGeom prst="rect">
            <a:avLst/>
          </a:prstGeom>
          <a:noFill/>
        </p:spPr>
        <p:txBody>
          <a:bodyPr wrap="square" rtlCol="0">
            <a:spAutoFit/>
          </a:bodyPr>
          <a:lstStyle/>
          <a:p>
            <a:pPr algn="ctr"/>
            <a:r>
              <a:rPr lang="en-US" sz="1000" dirty="0" smtClean="0">
                <a:solidFill>
                  <a:schemeClr val="tx1">
                    <a:lumMod val="65000"/>
                    <a:lumOff val="35000"/>
                  </a:schemeClr>
                </a:solidFill>
              </a:rPr>
              <a:t>Current Plan: Solo</a:t>
            </a:r>
            <a:endParaRPr lang="en-US" sz="10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1" name="TextBox 3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2" name="TextBox 3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3" name="TextBox 3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4" name="Rectangle 33"/>
          <p:cNvSpPr/>
          <p:nvPr/>
        </p:nvSpPr>
        <p:spPr>
          <a:xfrm>
            <a:off x="2767508" y="2126731"/>
            <a:ext cx="3597665" cy="1317114"/>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Name		                   </a:t>
            </a:r>
            <a:r>
              <a:rPr lang="en-US" sz="1200" dirty="0" smtClean="0">
                <a:solidFill>
                  <a:schemeClr val="bg1">
                    <a:lumMod val="65000"/>
                  </a:schemeClr>
                </a:solidFill>
              </a:rPr>
              <a:t>Carolyn Kao</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Email		       </a:t>
            </a:r>
            <a:r>
              <a:rPr lang="en-US" sz="1200" dirty="0" smtClean="0">
                <a:solidFill>
                  <a:schemeClr val="bg1">
                    <a:lumMod val="65000"/>
                  </a:schemeClr>
                </a:solidFill>
              </a:rPr>
              <a:t>ckao@gagein.com</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Company              	     </a:t>
            </a:r>
            <a:r>
              <a:rPr lang="en-US" sz="1200" dirty="0" smtClean="0">
                <a:solidFill>
                  <a:schemeClr val="bg1">
                    <a:lumMod val="65000"/>
                  </a:schemeClr>
                </a:solidFill>
              </a:rPr>
              <a:t>Oracle Corporation</a:t>
            </a:r>
            <a:r>
              <a:rPr lang="en-US" sz="1200" dirty="0">
                <a:solidFill>
                  <a:schemeClr val="tx1">
                    <a:lumMod val="65000"/>
                    <a:lumOff val="35000"/>
                  </a:schemeClr>
                </a:solidFill>
              </a:rPr>
              <a:t> </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Job Title		    </a:t>
            </a:r>
            <a:r>
              <a:rPr lang="en-US" sz="1200" dirty="0" smtClean="0">
                <a:solidFill>
                  <a:schemeClr val="bg1">
                    <a:lumMod val="65000"/>
                  </a:schemeClr>
                </a:solidFill>
              </a:rPr>
              <a:t>Marketing Manager</a:t>
            </a:r>
            <a:r>
              <a:rPr lang="en-US" sz="1200" dirty="0" smtClean="0">
                <a:solidFill>
                  <a:schemeClr val="tx1">
                    <a:lumMod val="65000"/>
                    <a:lumOff val="35000"/>
                  </a:schemeClr>
                </a:solidFill>
              </a:rPr>
              <a:t>   &gt;</a:t>
            </a:r>
          </a:p>
          <a:p>
            <a:pPr>
              <a:spcBef>
                <a:spcPts val="600"/>
              </a:spcBef>
            </a:pPr>
            <a:r>
              <a:rPr lang="en-US" sz="1200" dirty="0" smtClean="0">
                <a:solidFill>
                  <a:schemeClr val="tx1">
                    <a:lumMod val="65000"/>
                    <a:lumOff val="35000"/>
                  </a:schemeClr>
                </a:solidFill>
              </a:rPr>
              <a:t>Time Zone 	              </a:t>
            </a:r>
            <a:r>
              <a:rPr lang="en-US" sz="1200" dirty="0" smtClean="0">
                <a:solidFill>
                  <a:schemeClr val="bg1">
                    <a:lumMod val="65000"/>
                  </a:schemeClr>
                </a:solidFill>
              </a:rPr>
              <a:t>UTO-05:00) Eastern Time (US   </a:t>
            </a:r>
            <a:r>
              <a:rPr lang="en-US" sz="1200" dirty="0" smtClean="0">
                <a:solidFill>
                  <a:schemeClr val="tx1">
                    <a:lumMod val="65000"/>
                    <a:lumOff val="35000"/>
                  </a:schemeClr>
                </a:solidFill>
              </a:rPr>
              <a:t>&gt;</a:t>
            </a:r>
            <a:endParaRPr lang="en-US" sz="1200" dirty="0">
              <a:solidFill>
                <a:schemeClr val="tx1">
                  <a:lumMod val="65000"/>
                  <a:lumOff val="35000"/>
                </a:schemeClr>
              </a:solidFill>
            </a:endParaRPr>
          </a:p>
        </p:txBody>
      </p:sp>
      <p:cxnSp>
        <p:nvCxnSpPr>
          <p:cNvPr id="35" name="Straight Connector 34"/>
          <p:cNvCxnSpPr/>
          <p:nvPr/>
        </p:nvCxnSpPr>
        <p:spPr>
          <a:xfrm>
            <a:off x="2767508" y="290403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67508" y="237921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767508" y="2652168"/>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767508" y="3170783"/>
            <a:ext cx="35976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776354" y="3990117"/>
            <a:ext cx="1911927" cy="249381"/>
          </a:xfrm>
          <a:prstGeom prst="roundRect">
            <a:avLst/>
          </a:prstGeom>
          <a:gradFill>
            <a:gsLst>
              <a:gs pos="0">
                <a:schemeClr val="bg1">
                  <a:lumMod val="85000"/>
                </a:schemeClr>
              </a:gs>
              <a:gs pos="39999">
                <a:srgbClr val="85C2FF"/>
              </a:gs>
              <a:gs pos="70000">
                <a:srgbClr val="C4D6EB"/>
              </a:gs>
              <a:gs pos="100000">
                <a:srgbClr val="FFEBFA"/>
              </a:gs>
            </a:gsLst>
            <a:lin ang="5400000" scaled="0"/>
          </a:gra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Send Upgrade Link</a:t>
            </a:r>
            <a:endParaRPr lang="en-US" sz="1200" dirty="0">
              <a:solidFill>
                <a:schemeClr val="tx1">
                  <a:lumMod val="65000"/>
                  <a:lumOff val="35000"/>
                </a:schemeClr>
              </a:solidFill>
            </a:endParaRPr>
          </a:p>
        </p:txBody>
      </p:sp>
      <p:sp>
        <p:nvSpPr>
          <p:cNvPr id="3" name="Rectangle 2"/>
          <p:cNvSpPr/>
          <p:nvPr/>
        </p:nvSpPr>
        <p:spPr>
          <a:xfrm>
            <a:off x="2634018" y="777922"/>
            <a:ext cx="3875964" cy="5227093"/>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70746" y="2292824"/>
            <a:ext cx="3016155" cy="140571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An email was sent out successfully. To upgrade, click the link in it.</a:t>
            </a:r>
          </a:p>
          <a:p>
            <a:pPr algn="ctr"/>
            <a:endParaRPr lang="en-US" sz="1200" dirty="0">
              <a:solidFill>
                <a:schemeClr val="tx1">
                  <a:lumMod val="65000"/>
                  <a:lumOff val="35000"/>
                </a:schemeClr>
              </a:solidFill>
            </a:endParaRPr>
          </a:p>
          <a:p>
            <a:pPr algn="ctr"/>
            <a:endParaRPr lang="en-US" sz="1200" dirty="0">
              <a:solidFill>
                <a:schemeClr val="tx1">
                  <a:lumMod val="65000"/>
                  <a:lumOff val="35000"/>
                </a:schemeClr>
              </a:solidFill>
            </a:endParaRPr>
          </a:p>
        </p:txBody>
      </p:sp>
      <p:sp>
        <p:nvSpPr>
          <p:cNvPr id="8" name="Rounded Rectangle 7"/>
          <p:cNvSpPr/>
          <p:nvPr/>
        </p:nvSpPr>
        <p:spPr>
          <a:xfrm>
            <a:off x="3903260" y="3220872"/>
            <a:ext cx="1514901" cy="3275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OK</a:t>
            </a:r>
            <a:endParaRPr lang="en-US" sz="1400" b="1" dirty="0"/>
          </a:p>
        </p:txBody>
      </p:sp>
    </p:spTree>
    <p:extLst>
      <p:ext uri="{BB962C8B-B14F-4D97-AF65-F5344CB8AC3E}">
        <p14:creationId xmlns:p14="http://schemas.microsoft.com/office/powerpoint/2010/main" val="164078593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My Settings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679405" y="2108636"/>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ABOUT</a:t>
            </a:r>
            <a:endParaRPr lang="en-US" sz="1200" b="1" dirty="0">
              <a:solidFill>
                <a:schemeClr val="tx1">
                  <a:lumMod val="65000"/>
                  <a:lumOff val="35000"/>
                </a:schemeClr>
              </a:solidFill>
            </a:endParaRPr>
          </a:p>
        </p:txBody>
      </p:sp>
      <p:sp>
        <p:nvSpPr>
          <p:cNvPr id="23" name="Rounded Rectangle 22"/>
          <p:cNvSpPr/>
          <p:nvPr/>
        </p:nvSpPr>
        <p:spPr>
          <a:xfrm>
            <a:off x="2713939" y="2383466"/>
            <a:ext cx="3708807" cy="810013"/>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Version		                                   </a:t>
            </a:r>
            <a:r>
              <a:rPr lang="en-US" sz="1200" dirty="0" smtClean="0">
                <a:solidFill>
                  <a:schemeClr val="bg1">
                    <a:lumMod val="50000"/>
                  </a:schemeClr>
                </a:solidFill>
              </a:rPr>
              <a:t>1.1.1B</a:t>
            </a:r>
          </a:p>
          <a:p>
            <a:pPr>
              <a:spcBef>
                <a:spcPts val="600"/>
              </a:spcBef>
            </a:pPr>
            <a:r>
              <a:rPr lang="en-US" sz="1200" b="1" dirty="0" smtClean="0">
                <a:solidFill>
                  <a:schemeClr val="tx1"/>
                </a:solidFill>
              </a:rPr>
              <a:t>Privacy		</a:t>
            </a:r>
          </a:p>
          <a:p>
            <a:pPr>
              <a:spcBef>
                <a:spcPts val="600"/>
              </a:spcBef>
            </a:pPr>
            <a:r>
              <a:rPr lang="en-US" sz="1200" b="1" dirty="0" smtClean="0">
                <a:solidFill>
                  <a:schemeClr val="tx1"/>
                </a:solidFill>
              </a:rPr>
              <a:t>Terms	</a:t>
            </a:r>
            <a:endParaRPr lang="en-US" sz="1200" b="1" dirty="0">
              <a:solidFill>
                <a:schemeClr val="tx1"/>
              </a:solidFill>
            </a:endParaRPr>
          </a:p>
        </p:txBody>
      </p:sp>
      <p:cxnSp>
        <p:nvCxnSpPr>
          <p:cNvPr id="24" name="Straight Connector 23"/>
          <p:cNvCxnSpPr/>
          <p:nvPr/>
        </p:nvCxnSpPr>
        <p:spPr>
          <a:xfrm>
            <a:off x="2713939" y="266144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2917480"/>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21935" y="3432247"/>
            <a:ext cx="3700130" cy="308344"/>
          </a:xfrm>
          <a:prstGeom prst="roundRect">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Logout</a:t>
            </a:r>
            <a:endParaRPr lang="en-US" sz="1200" b="1" dirty="0">
              <a:solidFill>
                <a:schemeClr val="tx1">
                  <a:lumMod val="65000"/>
                  <a:lumOff val="35000"/>
                </a:schemeClr>
              </a:solidFill>
            </a:endParaRPr>
          </a:p>
        </p:txBody>
      </p: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My Settings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2679405" y="1317897"/>
            <a:ext cx="3785190" cy="253916"/>
          </a:xfrm>
          <a:prstGeom prst="rect">
            <a:avLst/>
          </a:prstGeom>
          <a:noFill/>
        </p:spPr>
        <p:txBody>
          <a:bodyPr wrap="square" rtlCol="0">
            <a:spAutoFit/>
          </a:bodyPr>
          <a:lstStyle/>
          <a:p>
            <a:r>
              <a:rPr lang="en-US" sz="1050" b="1" dirty="0" smtClean="0">
                <a:solidFill>
                  <a:schemeClr val="tx1">
                    <a:lumMod val="65000"/>
                    <a:lumOff val="35000"/>
                  </a:schemeClr>
                </a:solidFill>
              </a:rPr>
              <a:t>NOTIFICATIONS</a:t>
            </a:r>
            <a:endParaRPr lang="en-US" sz="1050" b="1" dirty="0">
              <a:solidFill>
                <a:schemeClr val="tx1">
                  <a:lumMod val="65000"/>
                  <a:lumOff val="35000"/>
                </a:schemeClr>
              </a:solidFill>
            </a:endParaRPr>
          </a:p>
        </p:txBody>
      </p:sp>
      <p:sp>
        <p:nvSpPr>
          <p:cNvPr id="49" name="Rounded Rectangle 48"/>
          <p:cNvSpPr/>
          <p:nvPr/>
        </p:nvSpPr>
        <p:spPr>
          <a:xfrm>
            <a:off x="2713939" y="1592728"/>
            <a:ext cx="3708807" cy="534482"/>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&gt;</a:t>
            </a:r>
          </a:p>
          <a:p>
            <a:pPr>
              <a:spcBef>
                <a:spcPts val="600"/>
              </a:spcBef>
            </a:pPr>
            <a:r>
              <a:rPr lang="en-US" sz="1200" b="1" dirty="0" smtClean="0">
                <a:solidFill>
                  <a:schemeClr val="tx1"/>
                </a:solidFill>
              </a:rPr>
              <a:t>Company Happenings		                   &gt;</a:t>
            </a:r>
            <a:endParaRPr lang="en-US" sz="1200" b="1" dirty="0">
              <a:solidFill>
                <a:schemeClr val="tx1"/>
              </a:solidFill>
            </a:endParaRPr>
          </a:p>
        </p:txBody>
      </p:sp>
      <p:cxnSp>
        <p:nvCxnSpPr>
          <p:cNvPr id="50" name="Straight Connector 49"/>
          <p:cNvCxnSpPr/>
          <p:nvPr/>
        </p:nvCxnSpPr>
        <p:spPr>
          <a:xfrm>
            <a:off x="2713939" y="1870709"/>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a:xfrm>
            <a:off x="500183" y="2467554"/>
            <a:ext cx="1749186" cy="464021"/>
          </a:xfrm>
          <a:prstGeom prst="wedgeRectCallout">
            <a:avLst>
              <a:gd name="adj1" fmla="val 77938"/>
              <a:gd name="adj2" fmla="val 1960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privacy policies document</a:t>
            </a:r>
            <a:endParaRPr lang="en-US" sz="1200" dirty="0"/>
          </a:p>
        </p:txBody>
      </p:sp>
      <p:sp>
        <p:nvSpPr>
          <p:cNvPr id="57" name="Rectangular Callout 56"/>
          <p:cNvSpPr/>
          <p:nvPr/>
        </p:nvSpPr>
        <p:spPr>
          <a:xfrm>
            <a:off x="6832745" y="2738023"/>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view terms of use document</a:t>
            </a:r>
            <a:endParaRPr lang="en-US" sz="1200" dirty="0"/>
          </a:p>
        </p:txBody>
      </p:sp>
      <p:sp>
        <p:nvSpPr>
          <p:cNvPr id="58" name="Rectangular Callout 57"/>
          <p:cNvSpPr/>
          <p:nvPr/>
        </p:nvSpPr>
        <p:spPr>
          <a:xfrm>
            <a:off x="6832745" y="3402530"/>
            <a:ext cx="1749186" cy="245657"/>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log out</a:t>
            </a:r>
            <a:endParaRPr lang="en-US" sz="1200" dirty="0"/>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Box 6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3" name="TextBox 6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4" name="TextBox 6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5" name="TextBox 6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83661342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148721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Job Changes</a:t>
            </a:r>
          </a:p>
          <a:p>
            <a:pPr>
              <a:spcBef>
                <a:spcPts val="1200"/>
              </a:spcBef>
            </a:pPr>
            <a:r>
              <a:rPr lang="en-US" sz="1200" b="1" dirty="0" smtClean="0">
                <a:solidFill>
                  <a:schemeClr val="tx1"/>
                </a:solidFill>
              </a:rPr>
              <a:t>Job Title Changes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Location Changes</a:t>
            </a:r>
          </a:p>
          <a:p>
            <a:pPr>
              <a:spcBef>
                <a:spcPts val="1200"/>
              </a:spcBef>
            </a:pPr>
            <a:r>
              <a:rPr lang="en-US" sz="1200" b="1" dirty="0" smtClean="0">
                <a:solidFill>
                  <a:schemeClr val="tx1"/>
                </a:solidFill>
              </a:rPr>
              <a:t>LinkedIn Profile Picture Changes</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272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078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a:t>
            </a:r>
          </a:p>
        </p:txBody>
      </p:sp>
      <p:sp>
        <p:nvSpPr>
          <p:cNvPr id="19" name="Rounded Rectangle 18"/>
          <p:cNvSpPr/>
          <p:nvPr/>
        </p:nvSpPr>
        <p:spPr>
          <a:xfrm>
            <a:off x="6127845" y="262051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914525"/>
            <a:ext cx="1749186" cy="796772"/>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t>
            </a:r>
            <a:r>
              <a:rPr lang="en-US" sz="1200" dirty="0"/>
              <a:t>3</a:t>
            </a:r>
            <a:r>
              <a:rPr lang="en-US" sz="1200" dirty="0" smtClean="0"/>
              <a:t> checked and 1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82362" cy="147326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Rectangular Callout 48"/>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5" name="TextBox 2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Rectangle 2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TextBox 4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5" name="TextBox 4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cxnSp>
        <p:nvCxnSpPr>
          <p:cNvPr id="46" name="Straight Connector 45"/>
          <p:cNvCxnSpPr/>
          <p:nvPr/>
        </p:nvCxnSpPr>
        <p:spPr>
          <a:xfrm>
            <a:off x="2713939" y="2858885"/>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127845" y="295012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Tree>
    <p:extLst>
      <p:ext uri="{BB962C8B-B14F-4D97-AF65-F5344CB8AC3E}">
        <p14:creationId xmlns:p14="http://schemas.microsoft.com/office/powerpoint/2010/main" val="938705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People Updates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People Updates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558727"/>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People Updates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415498"/>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people change jobs, titles, or locations.</a:t>
            </a:r>
            <a:endParaRPr lang="en-US" sz="1050" dirty="0">
              <a:solidFill>
                <a:schemeClr val="bg1">
                  <a:lumMod val="65000"/>
                </a:schemeClr>
              </a:solidFill>
            </a:endParaRPr>
          </a:p>
        </p:txBody>
      </p:sp>
      <p:sp>
        <p:nvSpPr>
          <p:cNvPr id="17" name="TextBox 1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8" name="TextBox 1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0" name="TextBox 2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1" name="TextBox 3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2" name="TextBox 3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6733918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Happenings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701602"/>
            <a:ext cx="1749186" cy="464024"/>
          </a:xfrm>
          <a:prstGeom prst="wedgeRectCallout">
            <a:avLst>
              <a:gd name="adj1" fmla="val -75485"/>
              <a:gd name="adj2" fmla="val 276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9" name="Oval 8"/>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2695575" y="1752600"/>
            <a:ext cx="3762375" cy="577081"/>
          </a:xfrm>
          <a:prstGeom prst="rect">
            <a:avLst/>
          </a:prstGeom>
          <a:noFill/>
        </p:spPr>
        <p:txBody>
          <a:bodyPr wrap="square" rtlCol="0">
            <a:spAutoFit/>
          </a:bodyPr>
          <a:lstStyle/>
          <a:p>
            <a:r>
              <a:rPr lang="en-US" sz="1050" dirty="0" smtClean="0">
                <a:solidFill>
                  <a:schemeClr val="bg1">
                    <a:lumMod val="65000"/>
                  </a:schemeClr>
                </a:solidFill>
              </a:rPr>
              <a:t>Receive notifications when your followed companies have new headquarter addresses, quarterly revenue reports, fund raising, or people changes.</a:t>
            </a:r>
            <a:endParaRPr lang="en-US" sz="1050" dirty="0">
              <a:solidFill>
                <a:schemeClr val="bg1">
                  <a:lumMod val="65000"/>
                </a:schemeClr>
              </a:solidFill>
            </a:endParaRPr>
          </a:p>
        </p:txBody>
      </p:sp>
      <p:sp>
        <p:nvSpPr>
          <p:cNvPr id="17" name="Rectangular Callout 16"/>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19" name="Rectangular Callout 1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TextBox 2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3" name="Rectangle 2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3" name="TextBox 3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4" name="TextBox 3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35" name="TextBox 3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9618638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Company </a:t>
            </a:r>
            <a:r>
              <a:rPr lang="en-US" sz="3200" b="1" dirty="0" err="1" smtClean="0">
                <a:latin typeface="Times New Roman" pitchFamily="18" charset="0"/>
                <a:cs typeface="Times New Roman" pitchFamily="18" charset="0"/>
              </a:rPr>
              <a:t>Happneings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Company Happenings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76983"/>
            <a:ext cx="3708807" cy="2461642"/>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New headquarter addresses</a:t>
            </a:r>
          </a:p>
          <a:p>
            <a:pPr>
              <a:spcBef>
                <a:spcPts val="1200"/>
              </a:spcBef>
            </a:pPr>
            <a:r>
              <a:rPr lang="en-US" sz="1200" b="1" dirty="0" smtClean="0">
                <a:solidFill>
                  <a:schemeClr val="tx1"/>
                </a:solidFill>
              </a:rPr>
              <a:t>Quarterly revenue up/down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 raising</a:t>
            </a:r>
          </a:p>
          <a:p>
            <a:pPr>
              <a:spcBef>
                <a:spcPts val="1200"/>
              </a:spcBef>
            </a:pPr>
            <a:r>
              <a:rPr lang="en-US" sz="1200" b="1" dirty="0" smtClean="0">
                <a:solidFill>
                  <a:schemeClr val="tx1"/>
                </a:solidFill>
              </a:rPr>
              <a:t>Employee size up/down</a:t>
            </a:r>
          </a:p>
          <a:p>
            <a:pPr>
              <a:spcBef>
                <a:spcPts val="1200"/>
              </a:spcBef>
            </a:pPr>
            <a:r>
              <a:rPr lang="en-US" sz="1200" b="1" dirty="0" smtClean="0">
                <a:solidFill>
                  <a:schemeClr val="tx1"/>
                </a:solidFill>
              </a:rPr>
              <a:t>C-level on the move</a:t>
            </a:r>
          </a:p>
          <a:p>
            <a:pPr>
              <a:spcBef>
                <a:spcPts val="1200"/>
              </a:spcBef>
            </a:pPr>
            <a:r>
              <a:rPr lang="en-US" sz="1200" b="1" dirty="0" smtClean="0">
                <a:solidFill>
                  <a:schemeClr val="tx1"/>
                </a:solidFill>
              </a:rPr>
              <a:t>VP-level on the move</a:t>
            </a:r>
          </a:p>
          <a:p>
            <a:pPr>
              <a:spcBef>
                <a:spcPts val="1200"/>
              </a:spcBef>
            </a:pPr>
            <a:r>
              <a:rPr lang="en-US" sz="1200" b="1" dirty="0" smtClean="0">
                <a:solidFill>
                  <a:schemeClr val="tx1"/>
                </a:solidFill>
              </a:rPr>
              <a:t>Director-level on the move		</a:t>
            </a:r>
          </a:p>
        </p:txBody>
      </p:sp>
      <p:cxnSp>
        <p:nvCxnSpPr>
          <p:cNvPr id="32" name="Straight Connector 31"/>
          <p:cNvCxnSpPr/>
          <p:nvPr/>
        </p:nvCxnSpPr>
        <p:spPr>
          <a:xfrm>
            <a:off x="2713939" y="21787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5186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0" name="TextBox 39"/>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Notifica</a:t>
            </a:r>
            <a:r>
              <a:rPr lang="en-US" sz="1200" dirty="0" smtClean="0">
                <a:solidFill>
                  <a:schemeClr val="bg1">
                    <a:lumMod val="65000"/>
                  </a:schemeClr>
                </a:solidFill>
              </a:rPr>
              <a:t>Disabled</a:t>
            </a:r>
            <a:endParaRPr lang="en-US" sz="1200" dirty="0">
              <a:solidFill>
                <a:schemeClr val="bg1">
                  <a:lumMod val="65000"/>
                </a:schemeClr>
              </a:solidFill>
            </a:endParaRPr>
          </a:p>
        </p:txBody>
      </p:sp>
      <p:sp>
        <p:nvSpPr>
          <p:cNvPr id="4" name="Rounded Rectangle 3"/>
          <p:cNvSpPr/>
          <p:nvPr/>
        </p:nvSpPr>
        <p:spPr>
          <a:xfrm>
            <a:off x="6127845" y="19059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8" name="Rounded Rectangle 17"/>
          <p:cNvSpPr/>
          <p:nvPr/>
        </p:nvSpPr>
        <p:spPr>
          <a:xfrm>
            <a:off x="6127845" y="227015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19" name="Rounded Rectangle 18"/>
          <p:cNvSpPr/>
          <p:nvPr/>
        </p:nvSpPr>
        <p:spPr>
          <a:xfrm>
            <a:off x="6127845" y="260368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2548455"/>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unchecked) if Notifications is set ON</a:t>
            </a:r>
            <a:endParaRPr lang="en-US" sz="1200"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3" name="Right Brace 2"/>
          <p:cNvSpPr/>
          <p:nvPr/>
        </p:nvSpPr>
        <p:spPr>
          <a:xfrm>
            <a:off x="6605517" y="1780296"/>
            <a:ext cx="103628" cy="244722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Company Happenings		</a:t>
            </a:r>
            <a:endParaRPr lang="en-US" sz="1200" dirty="0">
              <a:solidFill>
                <a:schemeClr val="bg1">
                  <a:lumMod val="50000"/>
                </a:schemeClr>
              </a:solidFill>
            </a:endParaRPr>
          </a:p>
        </p:txBody>
      </p:sp>
      <p:sp>
        <p:nvSpPr>
          <p:cNvPr id="8" name="Rounded Rectangle 7"/>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 name="Oval 8"/>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2713939" y="285201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1788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51876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385214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6127845" y="29346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5" name="Rounded Rectangle 34"/>
          <p:cNvSpPr/>
          <p:nvPr/>
        </p:nvSpPr>
        <p:spPr>
          <a:xfrm>
            <a:off x="6127845" y="327980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7" name="Rounded Rectangle 36"/>
          <p:cNvSpPr/>
          <p:nvPr/>
        </p:nvSpPr>
        <p:spPr>
          <a:xfrm>
            <a:off x="6127845" y="361333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41" name="Rounded Rectangle 40"/>
          <p:cNvSpPr/>
          <p:nvPr/>
        </p:nvSpPr>
        <p:spPr>
          <a:xfrm>
            <a:off x="6127845" y="3946705"/>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1" name="TextBox 3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212067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79" name="Rounded Rectangle 78"/>
          <p:cNvSpPr/>
          <p:nvPr/>
        </p:nvSpPr>
        <p:spPr>
          <a:xfrm>
            <a:off x="2713939" y="2729552"/>
            <a:ext cx="3708807" cy="3316406"/>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dirty="0" smtClean="0">
              <a:solidFill>
                <a:schemeClr val="tx1"/>
              </a:solidFill>
            </a:endParaRPr>
          </a:p>
          <a:p>
            <a:r>
              <a:rPr lang="en-US" sz="1200" dirty="0">
                <a:solidFill>
                  <a:schemeClr val="tx1"/>
                </a:solidFill>
              </a:rPr>
              <a:t>Awards &amp; Certifications</a:t>
            </a:r>
          </a:p>
          <a:p>
            <a:pPr>
              <a:spcBef>
                <a:spcPts val="1200"/>
              </a:spcBef>
            </a:pPr>
            <a:r>
              <a:rPr lang="en-US" sz="1200" dirty="0">
                <a:solidFill>
                  <a:schemeClr val="tx1"/>
                </a:solidFill>
              </a:rPr>
              <a:t>Business Challenges	                                            </a:t>
            </a:r>
            <a:endParaRPr lang="en-US" sz="1200" dirty="0">
              <a:solidFill>
                <a:schemeClr val="tx1">
                  <a:lumMod val="65000"/>
                  <a:lumOff val="35000"/>
                </a:schemeClr>
              </a:solidFill>
            </a:endParaRPr>
          </a:p>
          <a:p>
            <a:pPr>
              <a:spcBef>
                <a:spcPts val="1200"/>
              </a:spcBef>
            </a:pPr>
            <a:r>
              <a:rPr lang="en-US" sz="1200" dirty="0" smtClean="0">
                <a:solidFill>
                  <a:schemeClr val="tx1"/>
                </a:solidFill>
              </a:rPr>
              <a:t>Funding </a:t>
            </a:r>
            <a:r>
              <a:rPr lang="en-US" sz="1200" dirty="0">
                <a:solidFill>
                  <a:schemeClr val="tx1"/>
                </a:solidFill>
              </a:rPr>
              <a:t>Development		</a:t>
            </a:r>
          </a:p>
          <a:p>
            <a:pPr>
              <a:spcBef>
                <a:spcPts val="1200"/>
              </a:spcBef>
            </a:pPr>
            <a:r>
              <a:rPr lang="en-US" sz="1200" dirty="0">
                <a:solidFill>
                  <a:schemeClr val="tx1"/>
                </a:solidFill>
              </a:rPr>
              <a:t>Growth &amp; Expansion</a:t>
            </a:r>
          </a:p>
          <a:p>
            <a:pPr>
              <a:spcBef>
                <a:spcPts val="1200"/>
              </a:spcBef>
            </a:pPr>
            <a:r>
              <a:rPr lang="en-US" sz="1200" dirty="0">
                <a:solidFill>
                  <a:schemeClr val="tx1"/>
                </a:solidFill>
              </a:rPr>
              <a:t>Hiring &amp; Recruiting</a:t>
            </a:r>
          </a:p>
          <a:p>
            <a:pPr>
              <a:spcBef>
                <a:spcPts val="1200"/>
              </a:spcBef>
            </a:pPr>
            <a:r>
              <a:rPr lang="en-US" sz="1200" dirty="0">
                <a:solidFill>
                  <a:schemeClr val="tx1"/>
                </a:solidFill>
              </a:rPr>
              <a:t>Litigations</a:t>
            </a:r>
          </a:p>
          <a:p>
            <a:pPr>
              <a:spcBef>
                <a:spcPts val="1200"/>
              </a:spcBef>
            </a:pPr>
            <a:r>
              <a:rPr lang="en-US" sz="1200" dirty="0">
                <a:solidFill>
                  <a:schemeClr val="tx1"/>
                </a:solidFill>
              </a:rPr>
              <a:t>Mergers &amp; Acquisitions</a:t>
            </a:r>
          </a:p>
          <a:p>
            <a:pPr>
              <a:spcBef>
                <a:spcPts val="1200"/>
              </a:spcBef>
            </a:pPr>
            <a:r>
              <a:rPr lang="en-US" sz="1200" dirty="0" smtClean="0">
                <a:solidFill>
                  <a:schemeClr val="tx1"/>
                </a:solidFill>
              </a:rPr>
              <a:t>New Contracts</a:t>
            </a:r>
          </a:p>
          <a:p>
            <a:pPr>
              <a:spcBef>
                <a:spcPts val="1200"/>
              </a:spcBef>
            </a:pPr>
            <a:r>
              <a:rPr lang="en-US" sz="1200" dirty="0" smtClean="0">
                <a:solidFill>
                  <a:schemeClr val="tx1"/>
                </a:solidFill>
              </a:rPr>
              <a:t>New Offering</a:t>
            </a:r>
          </a:p>
          <a:p>
            <a:pPr>
              <a:spcBef>
                <a:spcPts val="1200"/>
              </a:spcBef>
            </a:pPr>
            <a:r>
              <a:rPr lang="en-US" sz="1200" dirty="0" smtClean="0">
                <a:solidFill>
                  <a:schemeClr val="tx1"/>
                </a:solidFill>
              </a:rPr>
              <a:t>		</a:t>
            </a:r>
            <a:endParaRPr lang="en-US" sz="1200" dirty="0">
              <a:solidFill>
                <a:schemeClr val="bg1">
                  <a:lumMod val="50000"/>
                </a:schemeClr>
              </a:solidFill>
            </a:endParaRPr>
          </a:p>
        </p:txBody>
      </p:sp>
      <p:cxnSp>
        <p:nvCxnSpPr>
          <p:cNvPr id="80" name="Straight Connector 79"/>
          <p:cNvCxnSpPr/>
          <p:nvPr/>
        </p:nvCxnSpPr>
        <p:spPr>
          <a:xfrm>
            <a:off x="2713939" y="31304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713939" y="379113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713939" y="34703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p:cNvSpPr/>
          <p:nvPr/>
        </p:nvSpPr>
        <p:spPr>
          <a:xfrm>
            <a:off x="2713939" y="1683847"/>
            <a:ext cx="3708807" cy="285850"/>
          </a:xfrm>
          <a:prstGeom prst="roundRect">
            <a:avLst>
              <a:gd name="adj" fmla="val 12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GageIn Agent Filter			</a:t>
            </a:r>
            <a:endParaRPr lang="en-US" sz="1200" dirty="0">
              <a:solidFill>
                <a:schemeClr val="bg1">
                  <a:lumMod val="50000"/>
                </a:schemeClr>
              </a:solidFill>
            </a:endParaRPr>
          </a:p>
        </p:txBody>
      </p:sp>
      <p:sp>
        <p:nvSpPr>
          <p:cNvPr id="93" name="Rounded Rectangle 92"/>
          <p:cNvSpPr/>
          <p:nvPr/>
        </p:nvSpPr>
        <p:spPr>
          <a:xfrm>
            <a:off x="6127845" y="288964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4" name="Rounded Rectangle 93"/>
          <p:cNvSpPr/>
          <p:nvPr/>
        </p:nvSpPr>
        <p:spPr>
          <a:xfrm>
            <a:off x="5759356" y="1733242"/>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95" name="Oval 94"/>
          <p:cNvSpPr/>
          <p:nvPr/>
        </p:nvSpPr>
        <p:spPr>
          <a:xfrm>
            <a:off x="6152537" y="1730786"/>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ounded Rectangle 95"/>
          <p:cNvSpPr/>
          <p:nvPr/>
        </p:nvSpPr>
        <p:spPr>
          <a:xfrm>
            <a:off x="6127845" y="32298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7" name="Rounded Rectangle 96"/>
          <p:cNvSpPr/>
          <p:nvPr/>
        </p:nvSpPr>
        <p:spPr>
          <a:xfrm>
            <a:off x="6127845" y="355647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98" name="Rounded Rectangle 97"/>
          <p:cNvSpPr/>
          <p:nvPr/>
        </p:nvSpPr>
        <p:spPr>
          <a:xfrm>
            <a:off x="6127845" y="389370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0" name="TextBox 9"/>
          <p:cNvSpPr txBox="1"/>
          <p:nvPr/>
        </p:nvSpPr>
        <p:spPr>
          <a:xfrm>
            <a:off x="2634017" y="2483891"/>
            <a:ext cx="3875964" cy="253916"/>
          </a:xfrm>
          <a:prstGeom prst="rect">
            <a:avLst/>
          </a:prstGeom>
          <a:noFill/>
        </p:spPr>
        <p:txBody>
          <a:bodyPr wrap="square" rtlCol="0">
            <a:spAutoFit/>
          </a:bodyPr>
          <a:lstStyle/>
          <a:p>
            <a:pPr algn="ctr"/>
            <a:r>
              <a:rPr lang="en-US" sz="1050" b="1" dirty="0" smtClean="0"/>
              <a:t>Predefined Agents</a:t>
            </a:r>
            <a:endParaRPr lang="en-US" sz="1050" b="1" dirty="0"/>
          </a:p>
        </p:txBody>
      </p:sp>
      <p:sp>
        <p:nvSpPr>
          <p:cNvPr id="12" name="Rounded Rectangle 11"/>
          <p:cNvSpPr/>
          <p:nvPr/>
        </p:nvSpPr>
        <p:spPr>
          <a:xfrm>
            <a:off x="2715904" y="2142699"/>
            <a:ext cx="3712192" cy="245659"/>
          </a:xfrm>
          <a:prstGeom prst="round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 Agent</a:t>
            </a:r>
            <a:endParaRPr lang="en-US" sz="1200" b="1" dirty="0"/>
          </a:p>
        </p:txBody>
      </p:sp>
      <p:sp>
        <p:nvSpPr>
          <p:cNvPr id="109" name="Rounded Rectangle 108"/>
          <p:cNvSpPr/>
          <p:nvPr/>
        </p:nvSpPr>
        <p:spPr>
          <a:xfrm>
            <a:off x="6127845" y="421347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0" name="Rounded Rectangle 109"/>
          <p:cNvSpPr/>
          <p:nvPr/>
        </p:nvSpPr>
        <p:spPr>
          <a:xfrm>
            <a:off x="6127845" y="456736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1" name="Rounded Rectangle 110"/>
          <p:cNvSpPr/>
          <p:nvPr/>
        </p:nvSpPr>
        <p:spPr>
          <a:xfrm>
            <a:off x="6127845" y="4893959"/>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12" name="Rounded Rectangle 111"/>
          <p:cNvSpPr/>
          <p:nvPr/>
        </p:nvSpPr>
        <p:spPr>
          <a:xfrm>
            <a:off x="6127845" y="523118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113" name="Straight Connector 112"/>
          <p:cNvCxnSpPr/>
          <p:nvPr/>
        </p:nvCxnSpPr>
        <p:spPr>
          <a:xfrm>
            <a:off x="2713939" y="413232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713939" y="44598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713939" y="48010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13939" y="512861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13939" y="546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713939" y="579735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ounded Rectangle 118"/>
          <p:cNvSpPr/>
          <p:nvPr/>
        </p:nvSpPr>
        <p:spPr>
          <a:xfrm>
            <a:off x="6127845" y="55587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5" name="TextBox 34"/>
          <p:cNvSpPr txBox="1"/>
          <p:nvPr/>
        </p:nvSpPr>
        <p:spPr>
          <a:xfrm>
            <a:off x="2624447" y="1341911"/>
            <a:ext cx="3871356" cy="276999"/>
          </a:xfrm>
          <a:prstGeom prst="rect">
            <a:avLst/>
          </a:prstGeom>
          <a:noFill/>
        </p:spPr>
        <p:txBody>
          <a:bodyPr wrap="square" rtlCol="0">
            <a:spAutoFit/>
          </a:bodyPr>
          <a:lstStyle/>
          <a:p>
            <a:r>
              <a:rPr lang="en-US" sz="1200" b="1" dirty="0" smtClean="0"/>
              <a:t>       </a:t>
            </a:r>
            <a:r>
              <a:rPr lang="en-US" sz="1200" dirty="0" smtClean="0">
                <a:solidFill>
                  <a:schemeClr val="bg1">
                    <a:lumMod val="65000"/>
                  </a:schemeClr>
                </a:solidFill>
              </a:rPr>
              <a:t>1.  </a:t>
            </a:r>
            <a:r>
              <a:rPr lang="en-US" sz="1200" dirty="0">
                <a:solidFill>
                  <a:schemeClr val="bg1">
                    <a:lumMod val="65000"/>
                  </a:schemeClr>
                </a:solidFill>
              </a:rPr>
              <a:t>Target Companies</a:t>
            </a:r>
            <a:r>
              <a:rPr lang="en-US" sz="1200" dirty="0" smtClean="0">
                <a:solidFill>
                  <a:schemeClr val="bg1">
                    <a:lumMod val="65000"/>
                  </a:schemeClr>
                </a:solidFill>
              </a:rPr>
              <a:t>                      </a:t>
            </a:r>
            <a:r>
              <a:rPr lang="en-US" sz="1200" b="1" dirty="0" smtClean="0"/>
              <a:t>2   Sales Triggers</a:t>
            </a:r>
            <a:endParaRPr lang="en-US" sz="1200" b="1" dirty="0"/>
          </a:p>
        </p:txBody>
      </p:sp>
      <p:cxnSp>
        <p:nvCxnSpPr>
          <p:cNvPr id="36" name="Straight Connector 35"/>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42" name="Rounded Rectangle 41"/>
          <p:cNvSpPr/>
          <p:nvPr/>
        </p:nvSpPr>
        <p:spPr>
          <a:xfrm>
            <a:off x="5870605" y="5832921"/>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39" name="Rounded Rectangle 38"/>
          <p:cNvSpPr/>
          <p:nvPr/>
        </p:nvSpPr>
        <p:spPr>
          <a:xfrm>
            <a:off x="2688609" y="1412479"/>
            <a:ext cx="3794078" cy="2531725"/>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45" name="Rectangle 44"/>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47" name="Rounded Rectangle 4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2" name="Rectangle 1"/>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Choose Sales Triggers</a:t>
            </a:r>
            <a:endParaRPr lang="en-US" sz="3200" b="1" dirty="0">
              <a:latin typeface="Times New Roman" pitchFamily="18" charset="0"/>
              <a:cs typeface="Times New Roman" pitchFamily="18" charset="0"/>
            </a:endParaRPr>
          </a:p>
        </p:txBody>
      </p:sp>
      <p:sp>
        <p:nvSpPr>
          <p:cNvPr id="46" name="Rectangular Callout 45"/>
          <p:cNvSpPr/>
          <p:nvPr/>
        </p:nvSpPr>
        <p:spPr>
          <a:xfrm>
            <a:off x="1210618" y="1592314"/>
            <a:ext cx="1257116" cy="5171090"/>
          </a:xfrm>
          <a:prstGeom prst="wedgeRectCallout">
            <a:avLst>
              <a:gd name="adj1" fmla="val 92295"/>
              <a:gd name="adj2" fmla="val -1559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check if both name and keywords are entered and if the entered name is unique; if not, display one of the following messages on a popup with an OK button: “Please enter a name and a keyword search term for the agent.”; “</a:t>
            </a:r>
            <a:r>
              <a:rPr lang="en-US" sz="1200" dirty="0"/>
              <a:t>P</a:t>
            </a:r>
            <a:r>
              <a:rPr lang="en-US" sz="1200" dirty="0" smtClean="0"/>
              <a:t>lease enter a name for the agent.”; “Please enter a keyword search term for the agent.”; “The entered name is already used for another agent.”; otherwise, go to next slide</a:t>
            </a:r>
            <a:endParaRPr lang="en-US" sz="1200" dirty="0"/>
          </a:p>
        </p:txBody>
      </p:sp>
      <p:sp>
        <p:nvSpPr>
          <p:cNvPr id="48" name="Rectangular Callout 47"/>
          <p:cNvSpPr/>
          <p:nvPr/>
        </p:nvSpPr>
        <p:spPr>
          <a:xfrm>
            <a:off x="1210618" y="704305"/>
            <a:ext cx="1257116" cy="776706"/>
          </a:xfrm>
          <a:prstGeom prst="wedgeRectCallout">
            <a:avLst>
              <a:gd name="adj1" fmla="val 62646"/>
              <a:gd name="adj2" fmla="val 1600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cancel any input and go back to previous slide</a:t>
            </a:r>
            <a:endParaRPr lang="en-US" sz="1200" dirty="0"/>
          </a:p>
        </p:txBody>
      </p:sp>
      <p:sp>
        <p:nvSpPr>
          <p:cNvPr id="51" name="Rectangle 50"/>
          <p:cNvSpPr/>
          <p:nvPr/>
        </p:nvSpPr>
        <p:spPr>
          <a:xfrm>
            <a:off x="6589986" y="2218058"/>
            <a:ext cx="2554015"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 name="Right Arrow 2"/>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970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1</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74" name="Rounded Rectangle 73"/>
          <p:cNvSpPr/>
          <p:nvPr/>
        </p:nvSpPr>
        <p:spPr>
          <a:xfrm>
            <a:off x="2734574" y="1771671"/>
            <a:ext cx="3693522"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
        <p:nvSpPr>
          <p:cNvPr id="77" name="TextBox 76"/>
          <p:cNvSpPr txBox="1"/>
          <p:nvPr/>
        </p:nvSpPr>
        <p:spPr>
          <a:xfrm>
            <a:off x="2624447" y="1341911"/>
            <a:ext cx="3871356" cy="276999"/>
          </a:xfrm>
          <a:prstGeom prst="rect">
            <a:avLst/>
          </a:prstGeom>
          <a:noFill/>
        </p:spPr>
        <p:txBody>
          <a:bodyPr wrap="square" rtlCol="0">
            <a:spAutoFit/>
          </a:bodyPr>
          <a:lstStyle/>
          <a:p>
            <a:r>
              <a:rPr lang="en-US" sz="1200" b="1" dirty="0" smtClean="0"/>
              <a:t>            1. Sales Triggers    </a:t>
            </a:r>
            <a:r>
              <a:rPr lang="en-US" sz="1200" b="1" dirty="0" smtClean="0">
                <a:solidFill>
                  <a:schemeClr val="bg1">
                    <a:lumMod val="65000"/>
                  </a:schemeClr>
                </a:solidFill>
              </a:rPr>
              <a:t>               </a:t>
            </a:r>
            <a:r>
              <a:rPr lang="en-US" sz="1200" dirty="0" smtClean="0">
                <a:solidFill>
                  <a:schemeClr val="bg1">
                    <a:lumMod val="65000"/>
                  </a:schemeClr>
                </a:solidFill>
              </a:rPr>
              <a:t>2. Management Changes   </a:t>
            </a:r>
            <a:endParaRPr lang="en-US" sz="1200" b="1" dirty="0"/>
          </a:p>
        </p:txBody>
      </p:sp>
      <p:cxnSp>
        <p:nvCxnSpPr>
          <p:cNvPr id="78" name="Straight Connector 77"/>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7"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713939" y="2316606"/>
            <a:ext cx="3708807" cy="112723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chemeClr val="tx1"/>
                </a:solidFill>
              </a:rPr>
              <a:t>h</a:t>
            </a:r>
            <a:r>
              <a:rPr lang="en-US" sz="1050" dirty="0" smtClean="0">
                <a:solidFill>
                  <a:schemeClr val="tx1"/>
                </a:solidFill>
              </a:rPr>
              <a:t>iring Plan</a:t>
            </a:r>
            <a:endParaRPr lang="en-US" sz="1050" dirty="0">
              <a:solidFill>
                <a:schemeClr val="tx1"/>
              </a:solidFill>
            </a:endParaRPr>
          </a:p>
          <a:p>
            <a:r>
              <a:rPr lang="en-US" sz="900" dirty="0">
                <a:solidFill>
                  <a:schemeClr val="bg1">
                    <a:lumMod val="50000"/>
                  </a:schemeClr>
                </a:solidFill>
              </a:rPr>
              <a:t>h</a:t>
            </a:r>
            <a:r>
              <a:rPr lang="en-US" sz="900" dirty="0" smtClean="0">
                <a:solidFill>
                  <a:schemeClr val="bg1">
                    <a:lumMod val="50000"/>
                  </a:schemeClr>
                </a:solidFill>
              </a:rPr>
              <a:t>iring plan</a:t>
            </a:r>
            <a:endParaRPr lang="en-US" sz="900" dirty="0">
              <a:solidFill>
                <a:schemeClr val="bg1">
                  <a:lumMod val="50000"/>
                </a:schemeClr>
              </a:solidFill>
            </a:endParaRPr>
          </a:p>
          <a:p>
            <a:pPr>
              <a:spcBef>
                <a:spcPts val="600"/>
              </a:spcBef>
            </a:pPr>
            <a:r>
              <a:rPr lang="en-US" sz="1050" dirty="0" smtClean="0">
                <a:solidFill>
                  <a:schemeClr val="tx1"/>
                </a:solidFill>
              </a:rPr>
              <a:t>Lay off, layoff</a:t>
            </a:r>
          </a:p>
          <a:p>
            <a:r>
              <a:rPr lang="en-US" sz="900" dirty="0" smtClean="0">
                <a:solidFill>
                  <a:schemeClr val="bg1">
                    <a:lumMod val="50000"/>
                  </a:schemeClr>
                </a:solidFill>
              </a:rPr>
              <a:t>lay off, layoff</a:t>
            </a:r>
          </a:p>
          <a:p>
            <a:pPr>
              <a:spcBef>
                <a:spcPts val="600"/>
              </a:spcBef>
            </a:pPr>
            <a:r>
              <a:rPr lang="en-US" sz="1050" dirty="0">
                <a:solidFill>
                  <a:schemeClr val="tx1"/>
                </a:solidFill>
              </a:rPr>
              <a:t>Cloud Computing</a:t>
            </a:r>
          </a:p>
          <a:p>
            <a:r>
              <a:rPr lang="en-US" sz="900" dirty="0">
                <a:solidFill>
                  <a:schemeClr val="bg1">
                    <a:lumMod val="50000"/>
                  </a:schemeClr>
                </a:solidFill>
              </a:rPr>
              <a:t>cloud computing, "big data", </a:t>
            </a:r>
            <a:r>
              <a:rPr lang="en-US" sz="900" dirty="0" err="1">
                <a:solidFill>
                  <a:schemeClr val="bg1">
                    <a:lumMod val="50000"/>
                  </a:schemeClr>
                </a:solidFill>
              </a:rPr>
              <a:t>SaaS</a:t>
            </a:r>
            <a:r>
              <a:rPr lang="en-US" sz="900" dirty="0">
                <a:solidFill>
                  <a:schemeClr val="bg1">
                    <a:lumMod val="50000"/>
                  </a:schemeClr>
                </a:solidFill>
              </a:rPr>
              <a:t>, </a:t>
            </a:r>
            <a:r>
              <a:rPr lang="en-US" sz="900" dirty="0" smtClean="0">
                <a:solidFill>
                  <a:schemeClr val="bg1">
                    <a:lumMod val="50000"/>
                  </a:schemeClr>
                </a:solidFill>
              </a:rPr>
              <a:t>"...</a:t>
            </a:r>
            <a:endParaRPr lang="en-US" sz="900" dirty="0">
              <a:solidFill>
                <a:schemeClr val="tx1"/>
              </a:solidFill>
            </a:endParaRPr>
          </a:p>
          <a:p>
            <a:r>
              <a:rPr lang="en-US" sz="1200" b="1" dirty="0" smtClean="0">
                <a:solidFill>
                  <a:schemeClr val="tx1"/>
                </a:solidFill>
              </a:rPr>
              <a:t>	</a:t>
            </a:r>
            <a:endParaRPr lang="en-US" sz="1200" dirty="0">
              <a:solidFill>
                <a:schemeClr val="bg1">
                  <a:lumMod val="50000"/>
                </a:schemeClr>
              </a:solidFill>
            </a:endParaRPr>
          </a:p>
        </p:txBody>
      </p:sp>
      <p:sp>
        <p:nvSpPr>
          <p:cNvPr id="37" name="TextBox 36"/>
          <p:cNvSpPr txBox="1"/>
          <p:nvPr/>
        </p:nvSpPr>
        <p:spPr>
          <a:xfrm>
            <a:off x="2676549" y="208919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38" name="Rounded Rectangle 37"/>
          <p:cNvSpPr/>
          <p:nvPr/>
        </p:nvSpPr>
        <p:spPr>
          <a:xfrm>
            <a:off x="6127845" y="243527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26851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13939" y="30651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127845" y="317154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2713939" y="3842901"/>
            <a:ext cx="3708807" cy="2142264"/>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p:txBody>
      </p:sp>
      <p:cxnSp>
        <p:nvCxnSpPr>
          <p:cNvPr id="52" name="Straight Connector 51"/>
          <p:cNvCxnSpPr/>
          <p:nvPr/>
        </p:nvCxnSpPr>
        <p:spPr>
          <a:xfrm>
            <a:off x="2713939" y="40949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713939" y="455359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432855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676549" y="3618504"/>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56" name="Rounded Rectangle 55"/>
          <p:cNvSpPr/>
          <p:nvPr/>
        </p:nvSpPr>
        <p:spPr>
          <a:xfrm>
            <a:off x="6127845" y="53161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7" name="Straight Connector 56"/>
          <p:cNvCxnSpPr/>
          <p:nvPr/>
        </p:nvCxnSpPr>
        <p:spPr>
          <a:xfrm>
            <a:off x="2713939" y="479908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0309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52658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55189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57325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6127845" y="57789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1" name="Rounded Rectangle 70"/>
          <p:cNvSpPr/>
          <p:nvPr/>
        </p:nvSpPr>
        <p:spPr>
          <a:xfrm>
            <a:off x="6127845" y="437358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72" name="Rounded Rectangle 71"/>
          <p:cNvSpPr/>
          <p:nvPr/>
        </p:nvSpPr>
        <p:spPr>
          <a:xfrm>
            <a:off x="6127845" y="460377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3" name="Rectangle 82"/>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83"/>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Next</a:t>
            </a:r>
            <a:endParaRPr lang="en-US" sz="1200" b="1" dirty="0">
              <a:solidFill>
                <a:schemeClr val="bg1"/>
              </a:solidFill>
            </a:endParaRPr>
          </a:p>
        </p:txBody>
      </p:sp>
      <p:sp>
        <p:nvSpPr>
          <p:cNvPr id="85" name="Rounded Rectangle 84"/>
          <p:cNvSpPr/>
          <p:nvPr/>
        </p:nvSpPr>
        <p:spPr>
          <a:xfrm>
            <a:off x="6127845" y="2791534"/>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86" name="TextBox 85"/>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triggers you are interested in.  </a:t>
            </a:r>
            <a:endParaRPr lang="en-US" sz="1200" dirty="0">
              <a:solidFill>
                <a:schemeClr val="tx1">
                  <a:lumMod val="65000"/>
                  <a:lumOff val="35000"/>
                </a:schemeClr>
              </a:solidFill>
            </a:endParaRPr>
          </a:p>
        </p:txBody>
      </p:sp>
      <p:sp>
        <p:nvSpPr>
          <p:cNvPr id="87" name="Rectangular Callout 86"/>
          <p:cNvSpPr/>
          <p:nvPr/>
        </p:nvSpPr>
        <p:spPr>
          <a:xfrm>
            <a:off x="6701052" y="2364828"/>
            <a:ext cx="1555844" cy="65305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For any just added agent, mark it as selected by default </a:t>
            </a:r>
            <a:endParaRPr lang="en-US" sz="1200" dirty="0"/>
          </a:p>
        </p:txBody>
      </p:sp>
    </p:spTree>
    <p:extLst>
      <p:ext uri="{BB962C8B-B14F-4D97-AF65-F5344CB8AC3E}">
        <p14:creationId xmlns:p14="http://schemas.microsoft.com/office/powerpoint/2010/main" val="3187425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Step 2</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39" name="Rounded Rectangle 38"/>
          <p:cNvSpPr/>
          <p:nvPr/>
        </p:nvSpPr>
        <p:spPr>
          <a:xfrm>
            <a:off x="2713939" y="1783612"/>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43" name="Straight Connector 42"/>
          <p:cNvCxnSpPr/>
          <p:nvPr/>
        </p:nvCxnSpPr>
        <p:spPr>
          <a:xfrm>
            <a:off x="2713939" y="202505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48367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13939" y="226926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127845" y="348019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371712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324624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3" name="Straight Connector 52"/>
          <p:cNvCxnSpPr/>
          <p:nvPr/>
        </p:nvCxnSpPr>
        <p:spPr>
          <a:xfrm>
            <a:off x="2713939" y="296309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713939" y="32055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13939" y="342980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713939" y="367229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391778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1496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127845" y="419240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36503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2" name="TextBox 61"/>
          <p:cNvSpPr txBox="1"/>
          <p:nvPr/>
        </p:nvSpPr>
        <p:spPr>
          <a:xfrm>
            <a:off x="2624447" y="1341911"/>
            <a:ext cx="3871356" cy="276999"/>
          </a:xfrm>
          <a:prstGeom prst="rect">
            <a:avLst/>
          </a:prstGeom>
          <a:noFill/>
        </p:spPr>
        <p:txBody>
          <a:bodyPr wrap="square" rtlCol="0">
            <a:spAutoFit/>
          </a:bodyPr>
          <a:lstStyle/>
          <a:p>
            <a:r>
              <a:rPr lang="en-US" sz="1200" dirty="0" smtClean="0">
                <a:solidFill>
                  <a:schemeClr val="bg1">
                    <a:lumMod val="65000"/>
                  </a:schemeClr>
                </a:solidFill>
              </a:rPr>
              <a:t>             1. Sales Triggers                  </a:t>
            </a:r>
            <a:r>
              <a:rPr lang="en-US" sz="1200" b="1" dirty="0" smtClean="0"/>
              <a:t>2. Management Changes   </a:t>
            </a:r>
            <a:endParaRPr lang="en-US" sz="1200" b="1" dirty="0"/>
          </a:p>
        </p:txBody>
      </p:sp>
      <p:cxnSp>
        <p:nvCxnSpPr>
          <p:cNvPr id="63" name="Straight Connector 62"/>
          <p:cNvCxnSpPr/>
          <p:nvPr/>
        </p:nvCxnSpPr>
        <p:spPr>
          <a:xfrm>
            <a:off x="4571192" y="1341911"/>
            <a:ext cx="83401" cy="1290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2" idx="2"/>
          </p:cNvCxnSpPr>
          <p:nvPr/>
        </p:nvCxnSpPr>
        <p:spPr>
          <a:xfrm flipH="1">
            <a:off x="4560125" y="1478943"/>
            <a:ext cx="94506" cy="1399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713939" y="272822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713939" y="438355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713939" y="461746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713939" y="486201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713939" y="5085633"/>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13939" y="533018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713939" y="556409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Choose the functional roles you are interested in.  </a:t>
            </a:r>
            <a:endParaRPr lang="en-US" sz="1200" dirty="0">
              <a:solidFill>
                <a:schemeClr val="tx1">
                  <a:lumMod val="65000"/>
                  <a:lumOff val="35000"/>
                </a:schemeClr>
              </a:solidFill>
            </a:endParaRPr>
          </a:p>
        </p:txBody>
      </p:sp>
      <p:sp>
        <p:nvSpPr>
          <p:cNvPr id="41" name="Rounded Rectangle 40"/>
          <p:cNvSpPr/>
          <p:nvPr/>
        </p:nvSpPr>
        <p:spPr>
          <a:xfrm>
            <a:off x="5870605" y="5844796"/>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ectangular Callout 41"/>
          <p:cNvSpPr/>
          <p:nvPr/>
        </p:nvSpPr>
        <p:spPr>
          <a:xfrm>
            <a:off x="6701052" y="3243582"/>
            <a:ext cx="1555844" cy="532206"/>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functional roles are selected by default</a:t>
            </a:r>
            <a:endParaRPr lang="en-US" sz="1200" dirty="0"/>
          </a:p>
        </p:txBody>
      </p:sp>
      <p:sp>
        <p:nvSpPr>
          <p:cNvPr id="34" name="Rectangular Callout 33"/>
          <p:cNvSpPr/>
          <p:nvPr/>
        </p:nvSpPr>
        <p:spPr>
          <a:xfrm>
            <a:off x="6701052" y="5349918"/>
            <a:ext cx="1555844" cy="791573"/>
          </a:xfrm>
          <a:prstGeom prst="wedgeRectCallout">
            <a:avLst>
              <a:gd name="adj1" fmla="val -64336"/>
              <a:gd name="adj2" fmla="val 2668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Don’t display the Done button if no functional roles are selected </a:t>
            </a:r>
            <a:endParaRPr lang="en-US" sz="1200" dirty="0"/>
          </a:p>
        </p:txBody>
      </p:sp>
    </p:spTree>
    <p:extLst>
      <p:ext uri="{BB962C8B-B14F-4D97-AF65-F5344CB8AC3E}">
        <p14:creationId xmlns:p14="http://schemas.microsoft.com/office/powerpoint/2010/main" val="2364482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4" name="Rectangular Callout 3"/>
          <p:cNvSpPr/>
          <p:nvPr/>
        </p:nvSpPr>
        <p:spPr>
          <a:xfrm>
            <a:off x="6701052" y="1320326"/>
            <a:ext cx="1555844" cy="829665"/>
          </a:xfrm>
          <a:prstGeom prst="wedgeRectCallout">
            <a:avLst>
              <a:gd name="adj1" fmla="val -64847"/>
              <a:gd name="adj2" fmla="val -3133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levels (see slide #20)</a:t>
            </a:r>
            <a:endParaRPr lang="en-US" sz="1200" dirty="0"/>
          </a:p>
        </p:txBody>
      </p:sp>
      <p:sp>
        <p:nvSpPr>
          <p:cNvPr id="6" name="Right Brace 5"/>
          <p:cNvSpPr/>
          <p:nvPr/>
        </p:nvSpPr>
        <p:spPr>
          <a:xfrm>
            <a:off x="6600825" y="3114675"/>
            <a:ext cx="95250" cy="25717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a:off x="6600825" y="3514725"/>
            <a:ext cx="95250" cy="35672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ectangular Callout 7"/>
          <p:cNvSpPr/>
          <p:nvPr/>
        </p:nvSpPr>
        <p:spPr>
          <a:xfrm>
            <a:off x="6833495" y="2779777"/>
            <a:ext cx="1257116" cy="213200"/>
          </a:xfrm>
          <a:prstGeom prst="wedgeRectCallout">
            <a:avLst>
              <a:gd name="adj1" fmla="val -84336"/>
              <a:gd name="adj2" fmla="val 286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One-line</a:t>
            </a:r>
            <a:endParaRPr lang="en-US" sz="1200" dirty="0"/>
          </a:p>
        </p:txBody>
      </p:sp>
      <p:sp>
        <p:nvSpPr>
          <p:cNvPr id="9" name="Rectangular Callout 8"/>
          <p:cNvSpPr/>
          <p:nvPr/>
        </p:nvSpPr>
        <p:spPr>
          <a:xfrm>
            <a:off x="6833495" y="3167480"/>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two-line</a:t>
            </a:r>
            <a:endParaRPr lang="en-US" sz="1200" dirty="0"/>
          </a:p>
        </p:txBody>
      </p:sp>
      <p:sp>
        <p:nvSpPr>
          <p:cNvPr id="10" name="Rectangular Callout 9"/>
          <p:cNvSpPr/>
          <p:nvPr/>
        </p:nvSpPr>
        <p:spPr>
          <a:xfrm>
            <a:off x="6833495" y="3599077"/>
            <a:ext cx="1257116" cy="299922"/>
          </a:xfrm>
          <a:prstGeom prst="wedgeRectCallout">
            <a:avLst>
              <a:gd name="adj1" fmla="val -56337"/>
              <a:gd name="adj2" fmla="val -2313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 to three-line</a:t>
            </a:r>
            <a:endParaRPr lang="en-US" sz="1200" dirty="0"/>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ular Callout 23"/>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#22</a:t>
            </a:r>
            <a:endParaRPr lang="en-US" sz="1200" dirty="0"/>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ular Callout 64"/>
          <p:cNvSpPr/>
          <p:nvPr/>
        </p:nvSpPr>
        <p:spPr>
          <a:xfrm>
            <a:off x="5596656" y="71250"/>
            <a:ext cx="1555844" cy="570471"/>
          </a:xfrm>
          <a:prstGeom prst="wedgeRectCallout">
            <a:avLst>
              <a:gd name="adj1" fmla="val -23630"/>
              <a:gd name="adj2" fmla="val 127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search updates by keywords (see slide #17)</a:t>
            </a:r>
            <a:endParaRPr lang="en-US" sz="1200" dirty="0"/>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5" name="Rectangular Callout 24"/>
          <p:cNvSpPr/>
          <p:nvPr/>
        </p:nvSpPr>
        <p:spPr>
          <a:xfrm>
            <a:off x="804013"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a:t>
            </a:r>
            <a:r>
              <a:rPr lang="en-US" sz="1200" dirty="0" smtClean="0">
                <a:solidFill>
                  <a:schemeClr val="bg1"/>
                </a:solidFill>
              </a:rPr>
              <a:t>company </a:t>
            </a:r>
            <a:r>
              <a:rPr lang="en-US" sz="1200" dirty="0">
                <a:solidFill>
                  <a:schemeClr val="bg1"/>
                </a:solidFill>
              </a:rPr>
              <a:t>with updates, </a:t>
            </a:r>
            <a:r>
              <a:rPr lang="en-US" sz="1200" dirty="0" smtClean="0">
                <a:solidFill>
                  <a:schemeClr val="bg1"/>
                </a:solidFill>
              </a:rPr>
              <a:t>select Following to display all company updates </a:t>
            </a:r>
            <a:r>
              <a:rPr lang="en-US" sz="1200" dirty="0">
                <a:solidFill>
                  <a:schemeClr val="bg1"/>
                </a:solidFill>
              </a:rPr>
              <a:t>by default; other wise, </a:t>
            </a:r>
            <a:r>
              <a:rPr lang="en-US" sz="1200" dirty="0" smtClean="0">
                <a:solidFill>
                  <a:schemeClr val="bg1"/>
                </a:solidFill>
              </a:rPr>
              <a:t>select Exploring to display all agent updates</a:t>
            </a:r>
            <a:endParaRPr lang="en-US" sz="1200" dirty="0">
              <a:solidFill>
                <a:schemeClr val="bg1"/>
              </a:solidFill>
            </a:endParaRPr>
          </a:p>
        </p:txBody>
      </p:sp>
      <p:sp>
        <p:nvSpPr>
          <p:cNvPr id="5" name="Rectangular Callout 4"/>
          <p:cNvSpPr/>
          <p:nvPr/>
        </p:nvSpPr>
        <p:spPr>
          <a:xfrm>
            <a:off x="937444" y="2981765"/>
            <a:ext cx="1460310" cy="989738"/>
          </a:xfrm>
          <a:prstGeom prst="wedgeRectCallout">
            <a:avLst>
              <a:gd name="adj1" fmla="val 68120"/>
              <a:gd name="adj2" fmla="val -19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slide #85.</a:t>
            </a: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ular Callout 118"/>
          <p:cNvSpPr/>
          <p:nvPr/>
        </p:nvSpPr>
        <p:spPr>
          <a:xfrm>
            <a:off x="6715772" y="818865"/>
            <a:ext cx="1555844" cy="437005"/>
          </a:xfrm>
          <a:prstGeom prst="wedgeRectCallout">
            <a:avLst>
              <a:gd name="adj1" fmla="val -66612"/>
              <a:gd name="adj2" fmla="val 3331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saved updates (next slide)</a:t>
            </a:r>
            <a:endParaRPr lang="en-US" sz="1200" dirty="0"/>
          </a:p>
        </p:txBody>
      </p:sp>
      <p:sp>
        <p:nvSpPr>
          <p:cNvPr id="120" name="TextBox 119"/>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121" name="Down Arrow 120"/>
          <p:cNvSpPr/>
          <p:nvPr/>
        </p:nvSpPr>
        <p:spPr>
          <a:xfrm>
            <a:off x="2173184" y="1607831"/>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165404" y="1715322"/>
            <a:ext cx="1080654" cy="830997"/>
          </a:xfrm>
          <a:prstGeom prst="rect">
            <a:avLst/>
          </a:prstGeom>
          <a:noFill/>
          <a:scene3d>
            <a:camera prst="orthographicFront">
              <a:rot lat="0" lon="0" rev="0"/>
            </a:camera>
            <a:lightRig rig="threePt" dir="t"/>
          </a:scene3d>
        </p:spPr>
        <p:txBody>
          <a:bodyPr wrap="square" rtlCol="0">
            <a:spAutoFit/>
          </a:bodyPr>
          <a:lstStyle/>
          <a:p>
            <a:r>
              <a:rPr lang="en-US" sz="1200" dirty="0" smtClean="0"/>
              <a:t>Swipe down to refresh (refer to Twitter client)</a:t>
            </a:r>
            <a:endParaRPr lang="en-US" sz="1200" dirty="0"/>
          </a:p>
        </p:txBody>
      </p:sp>
    </p:spTree>
    <p:extLst>
      <p:ext uri="{BB962C8B-B14F-4D97-AF65-F5344CB8AC3E}">
        <p14:creationId xmlns:p14="http://schemas.microsoft.com/office/powerpoint/2010/main" val="2114387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2573" y="1078626"/>
            <a:ext cx="228948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2" y="1352185"/>
            <a:ext cx="365747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1394"/>
            <a:ext cx="3848668" cy="307777"/>
          </a:xfrm>
          <a:prstGeom prst="rect">
            <a:avLst/>
          </a:prstGeom>
          <a:noFill/>
        </p:spPr>
        <p:txBody>
          <a:bodyPr wrap="square" rtlCol="0">
            <a:spAutoFit/>
          </a:bodyPr>
          <a:lstStyle/>
          <a:p>
            <a:pPr algn="ctr"/>
            <a:r>
              <a:rPr lang="en-US" sz="1400" b="1" dirty="0" smtClean="0">
                <a:solidFill>
                  <a:schemeClr val="bg1"/>
                </a:solidFill>
              </a:rPr>
              <a:t>Saved Updates</a:t>
            </a:r>
            <a:endParaRPr lang="en-US" sz="1400" b="1" dirty="0">
              <a:solidFill>
                <a:schemeClr val="bg1"/>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9944" y="1050943"/>
            <a:ext cx="680369" cy="25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le 2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648848" y="1319843"/>
            <a:ext cx="1923151"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All</a:t>
            </a:r>
            <a:endParaRPr lang="en-US" sz="1100" b="1" dirty="0">
              <a:solidFill>
                <a:schemeClr val="tx1">
                  <a:lumMod val="65000"/>
                  <a:lumOff val="35000"/>
                </a:schemeClr>
              </a:solidFill>
            </a:endParaRPr>
          </a:p>
        </p:txBody>
      </p:sp>
      <p:sp>
        <p:nvSpPr>
          <p:cNvPr id="18" name="Rectangle 17"/>
          <p:cNvSpPr/>
          <p:nvPr/>
        </p:nvSpPr>
        <p:spPr>
          <a:xfrm>
            <a:off x="4571006" y="1319843"/>
            <a:ext cx="1923151"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Unread</a:t>
            </a:r>
            <a:endParaRPr lang="en-US" sz="1100" b="1" dirty="0">
              <a:solidFill>
                <a:schemeClr val="tx1">
                  <a:lumMod val="65000"/>
                  <a:lumOff val="35000"/>
                </a:schemeClr>
              </a:solidFill>
            </a:endParaRPr>
          </a:p>
        </p:txBody>
      </p:sp>
      <p:sp>
        <p:nvSpPr>
          <p:cNvPr id="32" name="Rectangular Callout 31"/>
          <p:cNvSpPr/>
          <p:nvPr/>
        </p:nvSpPr>
        <p:spPr>
          <a:xfrm>
            <a:off x="6701052" y="1068781"/>
            <a:ext cx="1555844" cy="495927"/>
          </a:xfrm>
          <a:prstGeom prst="wedgeRectCallout">
            <a:avLst>
              <a:gd name="adj1" fmla="val -62794"/>
              <a:gd name="adj2" fmla="val 2724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all or unread updates</a:t>
            </a:r>
            <a:endParaRPr lang="en-US" sz="1200" dirty="0"/>
          </a:p>
        </p:txBody>
      </p:sp>
      <p:sp>
        <p:nvSpPr>
          <p:cNvPr id="21" name="Rectangle 2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5" name="TextBox 2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6" name="Rectangle 2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8" name="TextBox 2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3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6" name="TextBox 35"/>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7"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le 37"/>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4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TextBox 4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4" name="Rectangle 43"/>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3" name="TextBox 52"/>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4" name="TextBox 53"/>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Saved Updates</a:t>
            </a:r>
            <a:endParaRPr lang="en-US" sz="3200" b="1" dirty="0">
              <a:latin typeface="Times New Roman" pitchFamily="18" charset="0"/>
              <a:cs typeface="Times New Roman" pitchFamily="18" charset="0"/>
            </a:endParaRPr>
          </a:p>
        </p:txBody>
      </p:sp>
      <p:pic>
        <p:nvPicPr>
          <p:cNvPr id="5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0622" y="1085992"/>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Pentagon 56"/>
          <p:cNvSpPr/>
          <p:nvPr/>
        </p:nvSpPr>
        <p:spPr>
          <a:xfrm flipH="1">
            <a:off x="2671679" y="1099519"/>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Tree>
    <p:extLst>
      <p:ext uri="{BB962C8B-B14F-4D97-AF65-F5344CB8AC3E}">
        <p14:creationId xmlns:p14="http://schemas.microsoft.com/office/powerpoint/2010/main" val="85626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ular Callout 53"/>
          <p:cNvSpPr/>
          <p:nvPr/>
        </p:nvSpPr>
        <p:spPr>
          <a:xfrm>
            <a:off x="5042972" y="68241"/>
            <a:ext cx="1460310" cy="586210"/>
          </a:xfrm>
          <a:prstGeom prst="wedgeRectCallout">
            <a:avLst>
              <a:gd name="adj1" fmla="val 19909"/>
              <a:gd name="adj2" fmla="val 12268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flip over (turn 180 degree) to  Home</a:t>
            </a:r>
            <a:endParaRPr lang="en-US" sz="1200" dirty="0"/>
          </a:p>
        </p:txBody>
      </p:sp>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company updates</a:t>
            </a:r>
            <a:endParaRPr lang="en-US" sz="1200" dirty="0">
              <a:solidFill>
                <a:schemeClr val="bg1">
                  <a:lumMod val="7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36075" y="1397701"/>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42" name="Rectangle 41"/>
          <p:cNvSpPr/>
          <p:nvPr/>
        </p:nvSpPr>
        <p:spPr>
          <a:xfrm>
            <a:off x="2660073" y="1611462"/>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2647950" y="1605526"/>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Security			                       &gt;</a:t>
            </a:r>
            <a:endParaRPr lang="en-US" sz="1200" dirty="0">
              <a:solidFill>
                <a:schemeClr val="tx1">
                  <a:lumMod val="65000"/>
                  <a:lumOff val="35000"/>
                </a:schemeClr>
              </a:solidFill>
            </a:endParaRPr>
          </a:p>
        </p:txBody>
      </p:sp>
      <p:sp>
        <p:nvSpPr>
          <p:cNvPr id="44" name="TextBox 43"/>
          <p:cNvSpPr txBox="1"/>
          <p:nvPr/>
        </p:nvSpPr>
        <p:spPr>
          <a:xfrm>
            <a:off x="2647950" y="1881751"/>
            <a:ext cx="3829050" cy="276999"/>
          </a:xfrm>
          <a:prstGeom prst="rect">
            <a:avLst/>
          </a:prstGeom>
          <a:solidFill>
            <a:schemeClr val="bg1"/>
          </a:solidFill>
        </p:spPr>
        <p:txBody>
          <a:bodyPr wrap="square" rtlCol="0">
            <a:spAutoFit/>
          </a:bodyPr>
          <a:lstStyle/>
          <a:p>
            <a:r>
              <a:rPr lang="en-US" sz="1200" dirty="0" smtClean="0">
                <a:solidFill>
                  <a:schemeClr val="tx1">
                    <a:lumMod val="65000"/>
                    <a:lumOff val="35000"/>
                  </a:schemeClr>
                </a:solidFill>
              </a:rPr>
              <a:t>Job – “steve jobs”		                       &gt;</a:t>
            </a:r>
            <a:endParaRPr lang="en-US" sz="1200" dirty="0">
              <a:solidFill>
                <a:schemeClr val="tx1">
                  <a:lumMod val="65000"/>
                  <a:lumOff val="35000"/>
                </a:schemeClr>
              </a:solidFill>
            </a:endParaRPr>
          </a:p>
        </p:txBody>
      </p:sp>
      <p:cxnSp>
        <p:nvCxnSpPr>
          <p:cNvPr id="45" name="Straight Connector 44"/>
          <p:cNvCxnSpPr/>
          <p:nvPr/>
        </p:nvCxnSpPr>
        <p:spPr>
          <a:xfrm>
            <a:off x="2638425" y="1891276"/>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5609" y="1360967"/>
            <a:ext cx="3880884" cy="21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Recent Searches</a:t>
            </a:r>
            <a:endParaRPr lang="en-US" sz="1200" b="1" dirty="0">
              <a:solidFill>
                <a:schemeClr val="tx1">
                  <a:lumMod val="65000"/>
                  <a:lumOff val="35000"/>
                </a:schemeClr>
              </a:solidFill>
            </a:endParaRPr>
          </a:p>
        </p:txBody>
      </p:sp>
      <p:sp>
        <p:nvSpPr>
          <p:cNvPr id="47" name="Rectangular Callout 46"/>
          <p:cNvSpPr/>
          <p:nvPr/>
        </p:nvSpPr>
        <p:spPr>
          <a:xfrm>
            <a:off x="753480" y="1594912"/>
            <a:ext cx="1460310" cy="491319"/>
          </a:xfrm>
          <a:prstGeom prst="wedgeRectCallout">
            <a:avLst>
              <a:gd name="adj1" fmla="val 75596"/>
              <a:gd name="adj2" fmla="val 972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up to 5 recent searches</a:t>
            </a:r>
            <a:endParaRPr lang="en-US" sz="1200" dirty="0"/>
          </a:p>
        </p:txBody>
      </p:sp>
      <p:sp>
        <p:nvSpPr>
          <p:cNvPr id="32" name="Rectangle 31"/>
          <p:cNvSpPr/>
          <p:nvPr/>
        </p:nvSpPr>
        <p:spPr>
          <a:xfrm>
            <a:off x="2657774" y="2309370"/>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3" name="Rectangle 32"/>
          <p:cNvSpPr/>
          <p:nvPr/>
        </p:nvSpPr>
        <p:spPr>
          <a:xfrm>
            <a:off x="6574221" y="2218058"/>
            <a:ext cx="2569780" cy="2616101"/>
          </a:xfrm>
          <a:prstGeom prst="rect">
            <a:avLst/>
          </a:prstGeom>
        </p:spPr>
        <p:txBody>
          <a:bodyPr wrap="square">
            <a:spAutoFit/>
          </a:bodyPr>
          <a:lstStyle/>
          <a:p>
            <a:r>
              <a:rPr lang="en-US" sz="1200" dirty="0" smtClean="0"/>
              <a:t>The complete text for keywords examples:</a:t>
            </a:r>
          </a:p>
          <a:p>
            <a:endParaRPr lang="en-US" sz="1200" b="1" dirty="0" smtClean="0">
              <a:solidFill>
                <a:schemeClr val="bg1">
                  <a:lumMod val="50000"/>
                </a:schemeClr>
              </a:solidFill>
            </a:endParaRPr>
          </a:p>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the exact phrase </a:t>
            </a:r>
            <a:r>
              <a:rPr lang="en-US" sz="1000" dirty="0">
                <a:solidFill>
                  <a:schemeClr val="bg1">
                    <a:lumMod val="65000"/>
                  </a:schemeClr>
                </a:solidFill>
              </a:rPr>
              <a:t>“</a:t>
            </a:r>
            <a:r>
              <a:rPr lang="en-US" sz="1000" dirty="0" smtClean="0">
                <a:solidFill>
                  <a:schemeClr val="bg1">
                    <a:lumMod val="65000"/>
                  </a:schemeClr>
                </a:solidFill>
              </a:rPr>
              <a:t>Steve Jobs”.</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p>
          <a:p>
            <a:r>
              <a:rPr lang="en-US" sz="1000" dirty="0">
                <a:solidFill>
                  <a:schemeClr val="bg1">
                    <a:lumMod val="65000"/>
                  </a:schemeClr>
                </a:solidFill>
              </a:rPr>
              <a:t>Containing </a:t>
            </a:r>
            <a:r>
              <a:rPr lang="en-US" sz="1000" dirty="0" smtClean="0">
                <a:solidFill>
                  <a:schemeClr val="bg1">
                    <a:lumMod val="65000"/>
                  </a:schemeClr>
                </a:solidFill>
              </a:rPr>
              <a:t>either “Steve</a:t>
            </a:r>
            <a:r>
              <a:rPr lang="en-US" sz="1000" dirty="0">
                <a:solidFill>
                  <a:schemeClr val="bg1">
                    <a:lumMod val="65000"/>
                  </a:schemeClr>
                </a:solidFill>
              </a:rPr>
              <a:t>” </a:t>
            </a:r>
            <a:r>
              <a:rPr lang="en-US" sz="1000" dirty="0" smtClean="0">
                <a:solidFill>
                  <a:schemeClr val="bg1">
                    <a:lumMod val="65000"/>
                  </a:schemeClr>
                </a:solidFill>
              </a:rPr>
              <a:t>or </a:t>
            </a:r>
            <a:r>
              <a:rPr lang="en-US" sz="1000" dirty="0">
                <a:solidFill>
                  <a:schemeClr val="bg1">
                    <a:lumMod val="65000"/>
                  </a:schemeClr>
                </a:solidFill>
              </a:rPr>
              <a:t>“Jobs</a:t>
            </a:r>
            <a:r>
              <a:rPr lang="en-US" sz="1000" dirty="0" smtClean="0">
                <a:solidFill>
                  <a:schemeClr val="bg1">
                    <a:lumMod val="65000"/>
                  </a:schemeClr>
                </a:solidFill>
              </a:rPr>
              <a:t>” (or both).</a:t>
            </a:r>
            <a:endParaRPr lang="en-US" sz="1000" dirty="0">
              <a:solidFill>
                <a:schemeClr val="bg1">
                  <a:lumMod val="65000"/>
                </a:schemeClr>
              </a:solidFill>
            </a:endParaRPr>
          </a:p>
          <a:p>
            <a:endParaRPr lang="en-US" sz="800" dirty="0" smtClean="0">
              <a:solidFill>
                <a:schemeClr val="bg1">
                  <a:lumMod val="65000"/>
                </a:schemeClr>
              </a:solidFill>
            </a:endParaRPr>
          </a:p>
          <a:p>
            <a:r>
              <a:rPr lang="en-US" sz="1100" b="1" dirty="0" smtClean="0">
                <a:solidFill>
                  <a:schemeClr val="bg1">
                    <a:lumMod val="50000"/>
                  </a:schemeClr>
                </a:solidFill>
              </a:rPr>
              <a:t>Steve -Jobs</a:t>
            </a:r>
            <a:endParaRPr lang="en-US" sz="1100" b="1" dirty="0">
              <a:solidFill>
                <a:schemeClr val="bg1">
                  <a:lumMod val="50000"/>
                </a:schemeClr>
              </a:solidFill>
            </a:endParaRPr>
          </a:p>
          <a:p>
            <a:r>
              <a:rPr lang="en-US" sz="1000" dirty="0">
                <a:solidFill>
                  <a:schemeClr val="bg1">
                    <a:lumMod val="65000"/>
                  </a:schemeClr>
                </a:solidFill>
              </a:rPr>
              <a:t>Containing </a:t>
            </a:r>
            <a:r>
              <a:rPr lang="en-US" sz="1000" dirty="0" smtClean="0">
                <a:solidFill>
                  <a:schemeClr val="bg1">
                    <a:lumMod val="65000"/>
                  </a:schemeClr>
                </a:solidFill>
              </a:rPr>
              <a:t>“</a:t>
            </a:r>
            <a:r>
              <a:rPr lang="en-US" sz="1000" dirty="0">
                <a:solidFill>
                  <a:schemeClr val="bg1">
                    <a:lumMod val="65000"/>
                  </a:schemeClr>
                </a:solidFill>
              </a:rPr>
              <a:t>Steve” </a:t>
            </a:r>
            <a:r>
              <a:rPr lang="en-US" sz="1000" dirty="0" smtClean="0">
                <a:solidFill>
                  <a:schemeClr val="bg1">
                    <a:lumMod val="65000"/>
                  </a:schemeClr>
                </a:solidFill>
              </a:rPr>
              <a:t>but not </a:t>
            </a:r>
            <a:r>
              <a:rPr lang="en-US" sz="1000" dirty="0">
                <a:solidFill>
                  <a:schemeClr val="bg1">
                    <a:lumMod val="65000"/>
                  </a:schemeClr>
                </a:solidFill>
              </a:rPr>
              <a:t>“Jobs</a:t>
            </a:r>
            <a:r>
              <a:rPr lang="en-US" sz="1000" dirty="0" smtClean="0">
                <a:solidFill>
                  <a:schemeClr val="bg1">
                    <a:lumMod val="65000"/>
                  </a:schemeClr>
                </a:solidFill>
              </a:rPr>
              <a:t>”.</a:t>
            </a:r>
            <a:endParaRPr lang="en-US" sz="1000" dirty="0">
              <a:solidFill>
                <a:schemeClr val="bg1">
                  <a:lumMod val="65000"/>
                </a:schemeClr>
              </a:solidFill>
            </a:endParaRPr>
          </a:p>
        </p:txBody>
      </p:sp>
      <p:sp>
        <p:nvSpPr>
          <p:cNvPr id="34" name="Right Arrow 33"/>
          <p:cNvSpPr/>
          <p:nvPr/>
        </p:nvSpPr>
        <p:spPr>
          <a:xfrm>
            <a:off x="5619749" y="2724150"/>
            <a:ext cx="1057275" cy="57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638425" y="2175055"/>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659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672480" y="1092530"/>
            <a:ext cx="3004420" cy="214827"/>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hacks</a:t>
            </a:r>
            <a:endParaRPr lang="en-US" sz="1200" dirty="0">
              <a:solidFill>
                <a:schemeClr val="tx1">
                  <a:lumMod val="65000"/>
                  <a:lumOff val="35000"/>
                </a:schemeClr>
              </a:solidFill>
            </a:endParaRPr>
          </a:p>
        </p:txBody>
      </p:sp>
      <p:sp>
        <p:nvSpPr>
          <p:cNvPr id="73" name="Oval 72"/>
          <p:cNvSpPr/>
          <p:nvPr/>
        </p:nvSpPr>
        <p:spPr>
          <a:xfrm>
            <a:off x="2781661" y="1124618"/>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2906710" y="1244097"/>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47950" y="1362075"/>
            <a:ext cx="3838575" cy="4657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6" name="TextBox 5"/>
          <p:cNvSpPr txBox="1"/>
          <p:nvPr/>
        </p:nvSpPr>
        <p:spPr>
          <a:xfrm>
            <a:off x="2647950" y="1371600"/>
            <a:ext cx="3829050" cy="276999"/>
          </a:xfrm>
          <a:prstGeom prst="rect">
            <a:avLst/>
          </a:prstGeom>
          <a:noFill/>
        </p:spPr>
        <p:txBody>
          <a:bodyPr wrap="square" rtlCol="0">
            <a:spAutoFit/>
          </a:bodyPr>
          <a:lstStyle/>
          <a:p>
            <a:r>
              <a:rPr lang="en-US" sz="1200" dirty="0">
                <a:solidFill>
                  <a:schemeClr val="tx1">
                    <a:lumMod val="65000"/>
                    <a:lumOff val="35000"/>
                  </a:schemeClr>
                </a:solidFill>
              </a:rPr>
              <a:t>h</a:t>
            </a:r>
            <a:r>
              <a:rPr lang="en-US" sz="1200" dirty="0" smtClean="0">
                <a:solidFill>
                  <a:schemeClr val="tx1">
                    <a:lumMod val="65000"/>
                    <a:lumOff val="35000"/>
                  </a:schemeClr>
                </a:solidFill>
              </a:rPr>
              <a:t>acks			                       &gt;</a:t>
            </a:r>
            <a:endParaRPr lang="en-US" sz="1200" dirty="0">
              <a:solidFill>
                <a:schemeClr val="tx1">
                  <a:lumMod val="65000"/>
                  <a:lumOff val="35000"/>
                </a:schemeClr>
              </a:solidFill>
            </a:endParaRPr>
          </a:p>
        </p:txBody>
      </p:sp>
      <p:cxnSp>
        <p:nvCxnSpPr>
          <p:cNvPr id="4" name="Straight Connector 3"/>
          <p:cNvCxnSpPr/>
          <p:nvPr/>
        </p:nvCxnSpPr>
        <p:spPr>
          <a:xfrm>
            <a:off x="2638425" y="1657350"/>
            <a:ext cx="38481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16" name="Rectangle 15"/>
          <p:cNvSpPr/>
          <p:nvPr/>
        </p:nvSpPr>
        <p:spPr>
          <a:xfrm>
            <a:off x="2657774" y="1804858"/>
            <a:ext cx="3179930" cy="1800493"/>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a:p>
            <a:endParaRPr lang="en-US" sz="800" dirty="0" smtClean="0">
              <a:solidFill>
                <a:schemeClr val="bg1">
                  <a:lumMod val="50000"/>
                </a:schemeClr>
              </a:solidFill>
            </a:endParaRPr>
          </a:p>
          <a:p>
            <a:r>
              <a:rPr lang="en-US" sz="1200" b="1" dirty="0">
                <a:solidFill>
                  <a:schemeClr val="bg1">
                    <a:lumMod val="50000"/>
                  </a:schemeClr>
                </a:solidFill>
              </a:rPr>
              <a:t>“Steve Jobs”</a:t>
            </a:r>
          </a:p>
          <a:p>
            <a:r>
              <a:rPr lang="en-US" sz="1050" dirty="0">
                <a:solidFill>
                  <a:schemeClr val="bg1">
                    <a:lumMod val="65000"/>
                  </a:schemeClr>
                </a:solidFill>
              </a:rPr>
              <a:t>Containing the exact phrase “Steve Jobs</a:t>
            </a:r>
            <a:r>
              <a:rPr lang="en-US" sz="1050" dirty="0" smtClean="0">
                <a:solidFill>
                  <a:schemeClr val="bg1">
                    <a:lumMod val="65000"/>
                  </a:schemeClr>
                </a:solidFill>
              </a:rPr>
              <a:t>”.</a:t>
            </a:r>
          </a:p>
          <a:p>
            <a:endParaRPr lang="en-US" sz="800" dirty="0">
              <a:solidFill>
                <a:schemeClr val="bg1">
                  <a:lumMod val="65000"/>
                </a:schemeClr>
              </a:solidFill>
            </a:endParaRPr>
          </a:p>
        </p:txBody>
      </p:sp>
    </p:spTree>
    <p:extLst>
      <p:ext uri="{BB962C8B-B14F-4D97-AF65-F5344CB8AC3E}">
        <p14:creationId xmlns:p14="http://schemas.microsoft.com/office/powerpoint/2010/main" val="2424494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721" y="1076214"/>
            <a:ext cx="283268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8" name="Rectangle 1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1" name="TextBox 20"/>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ectangle 26"/>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29" name="TextBox 28"/>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3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Pentagon 3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 name="TextBox 4"/>
          <p:cNvSpPr txBox="1"/>
          <p:nvPr/>
        </p:nvSpPr>
        <p:spPr>
          <a:xfrm>
            <a:off x="2639683" y="1052423"/>
            <a:ext cx="3856008" cy="307777"/>
          </a:xfrm>
          <a:prstGeom prst="rect">
            <a:avLst/>
          </a:prstGeom>
          <a:noFill/>
        </p:spPr>
        <p:txBody>
          <a:bodyPr wrap="square" rtlCol="0">
            <a:spAutoFit/>
          </a:bodyPr>
          <a:lstStyle/>
          <a:p>
            <a:pPr algn="ctr"/>
            <a:r>
              <a:rPr lang="en-US" sz="1400" b="1" dirty="0" smtClean="0">
                <a:solidFill>
                  <a:schemeClr val="bg1"/>
                </a:solidFill>
              </a:rPr>
              <a:t>hacks</a:t>
            </a:r>
            <a:endParaRPr lang="en-US" sz="1400" b="1" dirty="0">
              <a:solidFill>
                <a:schemeClr val="bg1"/>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Title 1"/>
          <p:cNvSpPr txBox="1">
            <a:spLocks/>
          </p:cNvSpPr>
          <p:nvPr/>
        </p:nvSpPr>
        <p:spPr>
          <a:xfrm>
            <a:off x="457199" y="274638"/>
            <a:ext cx="4264925" cy="339511"/>
          </a:xfrm>
          <a:prstGeom prst="rect">
            <a:avLst/>
          </a:prstGeom>
        </p:spPr>
        <p:txBody>
          <a:bodyPr>
            <a:normAutofit fontScale="3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Streams: Search for Company Updates</a:t>
            </a:r>
            <a:endParaRPr lang="en-US" sz="3200" b="1" dirty="0">
              <a:latin typeface="Times New Roman" pitchFamily="18" charset="0"/>
              <a:cs typeface="Times New Roman" pitchFamily="18" charset="0"/>
            </a:endParaRPr>
          </a:p>
        </p:txBody>
      </p:sp>
      <p:sp>
        <p:nvSpPr>
          <p:cNvPr id="55" name="Rectangle 54"/>
          <p:cNvSpPr/>
          <p:nvPr/>
        </p:nvSpPr>
        <p:spPr>
          <a:xfrm>
            <a:off x="2648197" y="1324303"/>
            <a:ext cx="3847606" cy="2758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erge 59"/>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2" name="Picture 6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64" name="Picture 6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65" name="TextBox 64"/>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2792520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Guideline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14248"/>
          </a:xfrm>
        </p:spPr>
        <p:txBody>
          <a:bodyPr>
            <a:normAutofit fontScale="62500" lnSpcReduction="20000"/>
          </a:bodyPr>
          <a:lstStyle/>
          <a:p>
            <a:pPr>
              <a:lnSpc>
                <a:spcPct val="120000"/>
              </a:lnSpc>
            </a:pPr>
            <a:r>
              <a:rPr lang="en-US" b="1" dirty="0" smtClean="0">
                <a:latin typeface="Times New Roman" pitchFamily="18" charset="0"/>
                <a:cs typeface="Times New Roman" pitchFamily="18" charset="0"/>
              </a:rPr>
              <a:t>User can sign up with the mobile client</a:t>
            </a:r>
          </a:p>
          <a:p>
            <a:pPr lvl="1">
              <a:lnSpc>
                <a:spcPct val="120000"/>
              </a:lnSpc>
            </a:pPr>
            <a:r>
              <a:rPr lang="en-US" dirty="0" smtClean="0">
                <a:latin typeface="Times New Roman" pitchFamily="18" charset="0"/>
                <a:cs typeface="Times New Roman" pitchFamily="18" charset="0"/>
              </a:rPr>
              <a:t>Reference the following mobile apps on iPhone:</a:t>
            </a:r>
          </a:p>
          <a:p>
            <a:pPr lvl="2">
              <a:lnSpc>
                <a:spcPct val="120000"/>
              </a:lnSpc>
              <a:buFont typeface="Wingdings" pitchFamily="2" charset="2"/>
              <a:buChar char="ü"/>
            </a:pPr>
            <a:r>
              <a:rPr lang="en-US" dirty="0">
                <a:latin typeface="Times New Roman" pitchFamily="18" charset="0"/>
                <a:cs typeface="Times New Roman" pitchFamily="18" charset="0"/>
              </a:rPr>
              <a:t>Buffer App </a:t>
            </a:r>
            <a:r>
              <a:rPr lang="en-US" dirty="0" smtClean="0">
                <a:latin typeface="Times New Roman" pitchFamily="18" charset="0"/>
                <a:cs typeface="Times New Roman" pitchFamily="18" charset="0"/>
              </a:rPr>
              <a:t>(website http</a:t>
            </a:r>
            <a:r>
              <a:rPr lang="en-US" dirty="0">
                <a:latin typeface="Times New Roman" pitchFamily="18" charset="0"/>
                <a:cs typeface="Times New Roman" pitchFamily="18" charset="0"/>
              </a:rPr>
              <a:t>://bufferapp.com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err="1" smtClean="0">
                <a:latin typeface="Times New Roman" pitchFamily="18" charset="0"/>
                <a:cs typeface="Times New Roman" pitchFamily="18" charset="0"/>
              </a:rPr>
              <a:t>Zite</a:t>
            </a:r>
            <a:r>
              <a:rPr lang="en-US" dirty="0" smtClean="0">
                <a:latin typeface="Times New Roman" pitchFamily="18" charset="0"/>
                <a:cs typeface="Times New Roman" pitchFamily="18" charset="0"/>
              </a:rPr>
              <a:t> (website: </a:t>
            </a:r>
            <a:r>
              <a:rPr lang="en-US" dirty="0" smtClean="0">
                <a:latin typeface="Times New Roman" pitchFamily="18" charset="0"/>
                <a:cs typeface="Times New Roman" pitchFamily="18" charset="0"/>
                <a:hlinkClick r:id="rId2"/>
              </a:rPr>
              <a:t>www.zite.com</a:t>
            </a:r>
            <a:r>
              <a:rPr lang="en-US" dirty="0" smtClean="0">
                <a:latin typeface="Times New Roman" pitchFamily="18" charset="0"/>
                <a:cs typeface="Times New Roman" pitchFamily="18" charset="0"/>
              </a:rPr>
              <a:t>)</a:t>
            </a:r>
          </a:p>
          <a:p>
            <a:pPr lvl="2">
              <a:lnSpc>
                <a:spcPct val="120000"/>
              </a:lnSpc>
              <a:buFont typeface="Wingdings" pitchFamily="2" charset="2"/>
              <a:buChar char="ü"/>
            </a:pPr>
            <a:r>
              <a:rPr lang="en-US" dirty="0" smtClean="0">
                <a:latin typeface="Times New Roman" pitchFamily="18" charset="0"/>
                <a:cs typeface="Times New Roman" pitchFamily="18" charset="0"/>
              </a:rPr>
              <a:t>Yahoo!</a:t>
            </a:r>
          </a:p>
          <a:p>
            <a:pPr lvl="2">
              <a:lnSpc>
                <a:spcPct val="120000"/>
              </a:lnSpc>
              <a:buFont typeface="Wingdings" pitchFamily="2" charset="2"/>
              <a:buChar char="ü"/>
            </a:pPr>
            <a:r>
              <a:rPr lang="en-US" dirty="0" smtClean="0">
                <a:latin typeface="Times New Roman" pitchFamily="18" charset="0"/>
                <a:cs typeface="Times New Roman" pitchFamily="18" charset="0"/>
              </a:rPr>
              <a:t>LinkedIn</a:t>
            </a:r>
          </a:p>
          <a:p>
            <a:pPr lvl="1">
              <a:lnSpc>
                <a:spcPct val="120000"/>
              </a:lnSpc>
            </a:pPr>
            <a:r>
              <a:rPr lang="en-US" dirty="0" smtClean="0">
                <a:solidFill>
                  <a:srgbClr val="FF0000"/>
                </a:solidFill>
                <a:latin typeface="Times New Roman" pitchFamily="18" charset="0"/>
                <a:cs typeface="Times New Roman" pitchFamily="18" charset="0"/>
              </a:rPr>
              <a:t>No digest email for mobile signup as default</a:t>
            </a:r>
          </a:p>
          <a:p>
            <a:pPr>
              <a:lnSpc>
                <a:spcPct val="120000"/>
              </a:lnSpc>
            </a:pPr>
            <a:r>
              <a:rPr lang="en-US" b="1" dirty="0" smtClean="0">
                <a:latin typeface="Times New Roman" pitchFamily="18" charset="0"/>
                <a:cs typeface="Times New Roman" pitchFamily="18" charset="0"/>
              </a:rPr>
              <a:t>Focus on </a:t>
            </a:r>
            <a:r>
              <a:rPr lang="en-US" b="1" i="1" dirty="0" smtClean="0">
                <a:solidFill>
                  <a:schemeClr val="accent1"/>
                </a:solidFill>
                <a:latin typeface="Times New Roman" pitchFamily="18" charset="0"/>
                <a:cs typeface="Times New Roman" pitchFamily="18" charset="0"/>
              </a:rPr>
              <a:t>Tracking</a:t>
            </a:r>
            <a:r>
              <a:rPr lang="en-US" b="1" dirty="0" smtClean="0">
                <a:latin typeface="Times New Roman" pitchFamily="18" charset="0"/>
                <a:cs typeface="Times New Roman" pitchFamily="18" charset="0"/>
              </a:rPr>
              <a:t>, including</a:t>
            </a:r>
          </a:p>
          <a:p>
            <a:pPr lvl="1">
              <a:lnSpc>
                <a:spcPct val="120000"/>
              </a:lnSpc>
            </a:pPr>
            <a:r>
              <a:rPr lang="en-US" dirty="0" smtClean="0">
                <a:latin typeface="Times New Roman" pitchFamily="18" charset="0"/>
                <a:cs typeface="Times New Roman" pitchFamily="18" charset="0"/>
              </a:rPr>
              <a:t>Company Update Streams and People Update Streams</a:t>
            </a:r>
          </a:p>
          <a:p>
            <a:pPr lvl="2">
              <a:lnSpc>
                <a:spcPct val="120000"/>
              </a:lnSpc>
              <a:buFont typeface="Wingdings" pitchFamily="2" charset="2"/>
              <a:buChar char="ü"/>
            </a:pPr>
            <a:r>
              <a:rPr lang="en-US" dirty="0" smtClean="0">
                <a:latin typeface="Times New Roman" pitchFamily="18" charset="0"/>
                <a:cs typeface="Times New Roman" pitchFamily="18" charset="0"/>
              </a:rPr>
              <a:t>Company Update Streams: FOLLOWING (Followed Companies); EXPLORING (Agents)</a:t>
            </a:r>
          </a:p>
          <a:p>
            <a:pPr lvl="3">
              <a:lnSpc>
                <a:spcPct val="120000"/>
              </a:lnSpc>
              <a:buFont typeface="Wingdings" pitchFamily="2" charset="2"/>
              <a:buChar char="ü"/>
            </a:pPr>
            <a:r>
              <a:rPr lang="en-US" dirty="0">
                <a:latin typeface="Times New Roman" pitchFamily="18" charset="0"/>
                <a:cs typeface="Times New Roman" pitchFamily="18" charset="0"/>
              </a:rPr>
              <a:t>Display company happenings for </a:t>
            </a:r>
            <a:r>
              <a:rPr lang="en-US" dirty="0" smtClean="0">
                <a:latin typeface="Times New Roman" pitchFamily="18" charset="0"/>
                <a:cs typeface="Times New Roman" pitchFamily="18" charset="0"/>
              </a:rPr>
              <a:t>Followed Companies</a:t>
            </a:r>
            <a:endParaRPr lang="en-US" dirty="0">
              <a:latin typeface="Times New Roman" pitchFamily="18" charset="0"/>
              <a:cs typeface="Times New Roman" pitchFamily="18" charset="0"/>
            </a:endParaRPr>
          </a:p>
          <a:p>
            <a:pPr lvl="2">
              <a:lnSpc>
                <a:spcPct val="120000"/>
              </a:lnSpc>
              <a:buFont typeface="Wingdings" pitchFamily="2" charset="2"/>
              <a:buChar char="ü"/>
            </a:pPr>
            <a:r>
              <a:rPr lang="en-US" dirty="0" smtClean="0">
                <a:latin typeface="Times New Roman" pitchFamily="18" charset="0"/>
                <a:cs typeface="Times New Roman" pitchFamily="18" charset="0"/>
              </a:rPr>
              <a:t>People Update Streams: FOLLOWING (Followed People); EXPLORING (Functional Roles)</a:t>
            </a:r>
          </a:p>
          <a:p>
            <a:pPr lvl="1">
              <a:lnSpc>
                <a:spcPct val="120000"/>
              </a:lnSpc>
            </a:pPr>
            <a:r>
              <a:rPr lang="en-US" dirty="0" smtClean="0">
                <a:latin typeface="Times New Roman" pitchFamily="18" charset="0"/>
                <a:cs typeface="Times New Roman" pitchFamily="18" charset="0"/>
              </a:rPr>
              <a:t>Adding known companies and people to follow</a:t>
            </a:r>
          </a:p>
          <a:p>
            <a:pPr lvl="2">
              <a:lnSpc>
                <a:spcPct val="120000"/>
              </a:lnSpc>
              <a:buFont typeface="Wingdings" pitchFamily="2" charset="2"/>
              <a:buChar char="ü"/>
            </a:pPr>
            <a:r>
              <a:rPr lang="en-US" dirty="0" smtClean="0">
                <a:latin typeface="Times New Roman" pitchFamily="18" charset="0"/>
                <a:cs typeface="Times New Roman" pitchFamily="18" charset="0"/>
              </a:rPr>
              <a:t>However, can not add new companies to </a:t>
            </a:r>
            <a:r>
              <a:rPr lang="en-US" dirty="0" err="1" smtClean="0">
                <a:latin typeface="Times New Roman" pitchFamily="18" charset="0"/>
                <a:cs typeface="Times New Roman" pitchFamily="18" charset="0"/>
              </a:rPr>
              <a:t>GageIn</a:t>
            </a:r>
            <a:endParaRPr lang="en-US" dirty="0">
              <a:latin typeface="Times New Roman" pitchFamily="18" charset="0"/>
              <a:cs typeface="Times New Roman" pitchFamily="18" charset="0"/>
            </a:endParaRPr>
          </a:p>
          <a:p>
            <a:pPr marL="914400" lvl="2" indent="0">
              <a:lnSpc>
                <a:spcPct val="120000"/>
              </a:lnSpc>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10018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pic>
        <p:nvPicPr>
          <p:cNvPr id="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363" y="648912"/>
            <a:ext cx="3343275"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Rectangular Callout 117"/>
          <p:cNvSpPr/>
          <p:nvPr/>
        </p:nvSpPr>
        <p:spPr>
          <a:xfrm>
            <a:off x="3466531" y="2186385"/>
            <a:ext cx="1998425" cy="966248"/>
          </a:xfrm>
          <a:prstGeom prst="wedgeRectCallout">
            <a:avLst>
              <a:gd name="adj1" fmla="val 16993"/>
              <a:gd name="adj2" fmla="val -10509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third dragon is tapped, make the three dragons in the left to be orange (Relevance set to level 3 – see next slide</a:t>
            </a:r>
            <a:endParaRPr lang="en-US" sz="1200" dirty="0"/>
          </a:p>
        </p:txBody>
      </p:sp>
    </p:spTree>
    <p:extLst>
      <p:ext uri="{BB962C8B-B14F-4D97-AF65-F5344CB8AC3E}">
        <p14:creationId xmlns:p14="http://schemas.microsoft.com/office/powerpoint/2010/main" val="211131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332"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73" name="Oval 7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a:stCxn id="7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7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Down Arrow 75"/>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pic>
        <p:nvPicPr>
          <p:cNvPr id="114" name="Picture 1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33889" y="1409790"/>
            <a:ext cx="136929" cy="107587"/>
          </a:xfrm>
          <a:prstGeom prst="rect">
            <a:avLst/>
          </a:prstGeom>
        </p:spPr>
      </p:pic>
      <p:pic>
        <p:nvPicPr>
          <p:cNvPr id="115" name="Picture 1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28475" y="1412948"/>
            <a:ext cx="136929" cy="97806"/>
          </a:xfrm>
          <a:prstGeom prst="rect">
            <a:avLst/>
          </a:prstGeom>
        </p:spPr>
      </p:pic>
      <p:pic>
        <p:nvPicPr>
          <p:cNvPr id="116" name="Picture 1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3914" y="1409790"/>
            <a:ext cx="136929" cy="107587"/>
          </a:xfrm>
          <a:prstGeom prst="rect">
            <a:avLst/>
          </a:prstGeom>
        </p:spPr>
      </p:pic>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33939" y="1409790"/>
            <a:ext cx="136929" cy="107587"/>
          </a:xfrm>
          <a:prstGeom prst="rect">
            <a:avLst/>
          </a:prstGeom>
        </p:spPr>
      </p:pic>
      <p:sp>
        <p:nvSpPr>
          <p:cNvPr id="60" name="Rectangular Callout 59"/>
          <p:cNvSpPr/>
          <p:nvPr/>
        </p:nvSpPr>
        <p:spPr>
          <a:xfrm>
            <a:off x="2292803" y="2186385"/>
            <a:ext cx="1998425" cy="966248"/>
          </a:xfrm>
          <a:prstGeom prst="wedgeRectCallout">
            <a:avLst>
              <a:gd name="adj1" fmla="val 16993"/>
              <a:gd name="adj2" fmla="val -10509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first dragon is tapped, make the first dragons from the left to be orange (Relevance set to level 1 – see previous slide)</a:t>
            </a:r>
            <a:endParaRPr lang="en-US" sz="1200" dirty="0"/>
          </a:p>
        </p:txBody>
      </p:sp>
    </p:spTree>
    <p:extLst>
      <p:ext uri="{BB962C8B-B14F-4D97-AF65-F5344CB8AC3E}">
        <p14:creationId xmlns:p14="http://schemas.microsoft.com/office/powerpoint/2010/main" val="2744596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Rectangular Callout 75"/>
          <p:cNvSpPr/>
          <p:nvPr/>
        </p:nvSpPr>
        <p:spPr>
          <a:xfrm>
            <a:off x="937444" y="1900889"/>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There are only agents right after signup</a:t>
            </a:r>
            <a:endParaRPr lang="en-US" sz="1200" dirty="0"/>
          </a:p>
        </p:txBody>
      </p:sp>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ular Callout 113"/>
          <p:cNvSpPr/>
          <p:nvPr/>
        </p:nvSpPr>
        <p:spPr>
          <a:xfrm>
            <a:off x="961195" y="1057741"/>
            <a:ext cx="1460310" cy="6523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Use a solid dot to indicate the selected item</a:t>
            </a:r>
            <a:endParaRPr lang="en-US" sz="1200" dirty="0"/>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267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2660072" y="16116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4" name="Rectangle 73"/>
          <p:cNvSpPr/>
          <p:nvPr/>
        </p:nvSpPr>
        <p:spPr>
          <a:xfrm>
            <a:off x="2660072" y="1887289"/>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5" name="Straight Connector 74"/>
          <p:cNvCxnSpPr/>
          <p:nvPr/>
        </p:nvCxnSpPr>
        <p:spPr>
          <a:xfrm>
            <a:off x="2648196" y="24335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48196" y="26948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48196" y="29323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129506" y="16359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6604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0" name="Straight Connector 79"/>
          <p:cNvCxnSpPr/>
          <p:nvPr/>
        </p:nvCxnSpPr>
        <p:spPr>
          <a:xfrm>
            <a:off x="2648196" y="21722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114" name="Down Arrow 113"/>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118" name="Rectangular Callout 117"/>
          <p:cNvSpPr/>
          <p:nvPr/>
        </p:nvSpPr>
        <p:spPr>
          <a:xfrm>
            <a:off x="961195" y="1105240"/>
            <a:ext cx="1460310" cy="1198573"/>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companies always go to follow companies if either “FOLLOWING” or the + icon is tapped</a:t>
            </a:r>
            <a:endParaRPr lang="en-US" sz="1200" dirty="0"/>
          </a:p>
        </p:txBody>
      </p:sp>
      <p:sp>
        <p:nvSpPr>
          <p:cNvPr id="120" name="Oval 119"/>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cxnSp>
        <p:nvCxnSpPr>
          <p:cNvPr id="122" name="Straight Connector 121"/>
          <p:cNvCxnSpPr/>
          <p:nvPr/>
        </p:nvCxnSpPr>
        <p:spPr>
          <a:xfrm>
            <a:off x="2648196" y="1602282"/>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197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Exploring</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8" name="Rectangle 67"/>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0" name="Rectangle 69"/>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7" name="Straight Connector 76"/>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Connector 115"/>
          <p:cNvCxnSpPr>
            <a:stCxn id="11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Down Arrow 117"/>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ular Callout 77"/>
          <p:cNvSpPr/>
          <p:nvPr/>
        </p:nvSpPr>
        <p:spPr>
          <a:xfrm>
            <a:off x="937444" y="1403131"/>
            <a:ext cx="1460310" cy="84130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agents on the top. </a:t>
            </a:r>
            <a:r>
              <a:rPr lang="en-US" sz="1200" dirty="0"/>
              <a:t>All items must have updates to </a:t>
            </a:r>
            <a:r>
              <a:rPr lang="en-US" sz="1200" dirty="0" smtClean="0"/>
              <a:t>display.</a:t>
            </a:r>
            <a:endParaRPr lang="en-US" sz="1200" dirty="0"/>
          </a:p>
        </p:txBody>
      </p:sp>
      <p:sp>
        <p:nvSpPr>
          <p:cNvPr id="79" name="Rectangular Callout 78"/>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29592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Choose Agents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Agents</a:t>
            </a:r>
            <a:endParaRPr lang="en-US" sz="1400" b="1" dirty="0">
              <a:solidFill>
                <a:schemeClr val="bg1"/>
              </a:solidFill>
            </a:endParaRPr>
          </a:p>
        </p:txBody>
      </p:sp>
      <p:sp>
        <p:nvSpPr>
          <p:cNvPr id="2" name="Rectangle 1"/>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17" name="Rounded Rectangle 16"/>
          <p:cNvSpPr/>
          <p:nvPr/>
        </p:nvSpPr>
        <p:spPr>
          <a:xfrm>
            <a:off x="2713939" y="2055358"/>
            <a:ext cx="3708807" cy="384062"/>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smtClean="0">
                <a:solidFill>
                  <a:schemeClr val="tx1"/>
                </a:solidFill>
              </a:rPr>
              <a:t>Cloud </a:t>
            </a:r>
            <a:r>
              <a:rPr lang="en-US" sz="1050" dirty="0">
                <a:solidFill>
                  <a:schemeClr val="tx1"/>
                </a:solidFill>
              </a:rPr>
              <a:t>Computing</a:t>
            </a:r>
          </a:p>
          <a:p>
            <a:r>
              <a:rPr lang="en-US" sz="900" dirty="0">
                <a:solidFill>
                  <a:schemeClr val="bg1">
                    <a:lumMod val="50000"/>
                  </a:schemeClr>
                </a:solidFill>
              </a:rPr>
              <a:t>cloud computing, "big data", SaaS, "...</a:t>
            </a:r>
          </a:p>
          <a:p>
            <a:r>
              <a:rPr lang="en-US" sz="1200" b="1" dirty="0" smtClean="0">
                <a:solidFill>
                  <a:schemeClr val="tx1"/>
                </a:solidFill>
              </a:rPr>
              <a:t>		</a:t>
            </a:r>
            <a:endParaRPr lang="en-US" sz="1200" dirty="0">
              <a:solidFill>
                <a:schemeClr val="bg1">
                  <a:lumMod val="50000"/>
                </a:schemeClr>
              </a:solidFill>
            </a:endParaRPr>
          </a:p>
        </p:txBody>
      </p:sp>
      <p:sp>
        <p:nvSpPr>
          <p:cNvPr id="18" name="TextBox 17"/>
          <p:cNvSpPr txBox="1"/>
          <p:nvPr/>
        </p:nvSpPr>
        <p:spPr>
          <a:xfrm>
            <a:off x="2676549" y="1827947"/>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CUSTOM AGENTS</a:t>
            </a:r>
            <a:endParaRPr lang="en-US" sz="900" dirty="0">
              <a:solidFill>
                <a:schemeClr val="tx1">
                  <a:lumMod val="65000"/>
                  <a:lumOff val="35000"/>
                </a:schemeClr>
              </a:solidFill>
            </a:endParaRPr>
          </a:p>
        </p:txBody>
      </p:sp>
      <p:sp>
        <p:nvSpPr>
          <p:cNvPr id="19" name="Rounded Rectangle 18"/>
          <p:cNvSpPr/>
          <p:nvPr/>
        </p:nvSpPr>
        <p:spPr>
          <a:xfrm>
            <a:off x="6127845" y="217402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22" name="Rounded Rectangle 21"/>
          <p:cNvSpPr/>
          <p:nvPr/>
        </p:nvSpPr>
        <p:spPr>
          <a:xfrm>
            <a:off x="2713939" y="2756520"/>
            <a:ext cx="3708807" cy="2830167"/>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Awards </a:t>
            </a:r>
            <a:r>
              <a:rPr lang="en-US" sz="1050" dirty="0">
                <a:solidFill>
                  <a:schemeClr val="tx1"/>
                </a:solidFill>
              </a:rPr>
              <a:t>&amp; Certifications</a:t>
            </a:r>
          </a:p>
          <a:p>
            <a:pPr>
              <a:spcBef>
                <a:spcPts val="600"/>
              </a:spcBef>
            </a:pPr>
            <a:r>
              <a:rPr lang="en-US" sz="1050" dirty="0">
                <a:solidFill>
                  <a:schemeClr val="tx1"/>
                </a:solidFill>
              </a:rPr>
              <a:t>Business Challenges	                                            </a:t>
            </a:r>
            <a:endParaRPr lang="en-US" sz="1050" dirty="0">
              <a:solidFill>
                <a:schemeClr val="tx1">
                  <a:lumMod val="65000"/>
                  <a:lumOff val="35000"/>
                </a:schemeClr>
              </a:solidFill>
            </a:endParaRPr>
          </a:p>
          <a:p>
            <a:pPr>
              <a:spcBef>
                <a:spcPts val="600"/>
              </a:spcBef>
            </a:pPr>
            <a:r>
              <a:rPr lang="en-US" sz="1050" dirty="0" smtClean="0">
                <a:solidFill>
                  <a:schemeClr val="tx1"/>
                </a:solidFill>
              </a:rPr>
              <a:t>Funding </a:t>
            </a:r>
            <a:r>
              <a:rPr lang="en-US" sz="1050" dirty="0">
                <a:solidFill>
                  <a:schemeClr val="tx1"/>
                </a:solidFill>
              </a:rPr>
              <a:t>Development		</a:t>
            </a:r>
          </a:p>
          <a:p>
            <a:pPr>
              <a:spcBef>
                <a:spcPts val="600"/>
              </a:spcBef>
            </a:pPr>
            <a:r>
              <a:rPr lang="en-US" sz="1050" dirty="0">
                <a:solidFill>
                  <a:schemeClr val="tx1"/>
                </a:solidFill>
              </a:rPr>
              <a:t>Growth &amp; Expansion</a:t>
            </a:r>
          </a:p>
          <a:p>
            <a:pPr>
              <a:spcBef>
                <a:spcPts val="600"/>
              </a:spcBef>
            </a:pPr>
            <a:r>
              <a:rPr lang="en-US" sz="1050" dirty="0">
                <a:solidFill>
                  <a:schemeClr val="tx1"/>
                </a:solidFill>
              </a:rPr>
              <a:t>Hiring &amp; Recruiting</a:t>
            </a:r>
          </a:p>
          <a:p>
            <a:pPr>
              <a:spcBef>
                <a:spcPts val="600"/>
              </a:spcBef>
            </a:pPr>
            <a:r>
              <a:rPr lang="en-US" sz="1050" dirty="0">
                <a:solidFill>
                  <a:schemeClr val="tx1"/>
                </a:solidFill>
              </a:rPr>
              <a:t>Litigations</a:t>
            </a:r>
          </a:p>
          <a:p>
            <a:pPr>
              <a:spcBef>
                <a:spcPts val="600"/>
              </a:spcBef>
            </a:pPr>
            <a:r>
              <a:rPr lang="en-US" sz="1050" dirty="0">
                <a:solidFill>
                  <a:schemeClr val="tx1"/>
                </a:solidFill>
              </a:rPr>
              <a:t>Mergers &amp; Acquisitions</a:t>
            </a:r>
          </a:p>
          <a:p>
            <a:pPr>
              <a:spcBef>
                <a:spcPts val="600"/>
              </a:spcBef>
            </a:pPr>
            <a:r>
              <a:rPr lang="en-US" sz="1050" dirty="0" smtClean="0">
                <a:solidFill>
                  <a:schemeClr val="tx1"/>
                </a:solidFill>
              </a:rPr>
              <a:t>New Contracts</a:t>
            </a:r>
          </a:p>
          <a:p>
            <a:pPr>
              <a:spcBef>
                <a:spcPts val="600"/>
              </a:spcBef>
            </a:pPr>
            <a:r>
              <a:rPr lang="en-US" sz="1050" dirty="0" smtClean="0">
                <a:solidFill>
                  <a:schemeClr val="tx1"/>
                </a:solidFill>
              </a:rPr>
              <a:t>New Offerings</a:t>
            </a:r>
          </a:p>
          <a:p>
            <a:pPr>
              <a:spcBef>
                <a:spcPts val="600"/>
              </a:spcBef>
            </a:pPr>
            <a:r>
              <a:rPr lang="en-US" sz="1050" dirty="0" smtClean="0">
                <a:solidFill>
                  <a:schemeClr val="tx1"/>
                </a:solidFill>
              </a:rPr>
              <a:t>Partnerships</a:t>
            </a:r>
          </a:p>
          <a:p>
            <a:pPr>
              <a:spcBef>
                <a:spcPts val="600"/>
              </a:spcBef>
            </a:pPr>
            <a:r>
              <a:rPr lang="en-US" sz="1050" dirty="0" smtClean="0">
                <a:solidFill>
                  <a:schemeClr val="tx1"/>
                </a:solidFill>
              </a:rPr>
              <a:t>Personnel Changes</a:t>
            </a:r>
          </a:p>
          <a:p>
            <a:pPr>
              <a:spcBef>
                <a:spcPts val="600"/>
              </a:spcBef>
            </a:pPr>
            <a:r>
              <a:rPr lang="en-US" sz="1050" dirty="0" smtClean="0">
                <a:solidFill>
                  <a:schemeClr val="tx1"/>
                </a:solidFill>
              </a:rPr>
              <a:t>Real Estate Transactions</a:t>
            </a:r>
          </a:p>
        </p:txBody>
      </p:sp>
      <p:cxnSp>
        <p:nvCxnSpPr>
          <p:cNvPr id="23" name="Straight Connector 22"/>
          <p:cNvCxnSpPr/>
          <p:nvPr/>
        </p:nvCxnSpPr>
        <p:spPr>
          <a:xfrm>
            <a:off x="2713939" y="300859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346721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3242174"/>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6127845" y="4229782"/>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27" name="Straight Connector 26"/>
          <p:cNvCxnSpPr/>
          <p:nvPr/>
        </p:nvCxnSpPr>
        <p:spPr>
          <a:xfrm>
            <a:off x="2713939" y="371271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394455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417942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4432538"/>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13939" y="464613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13939" y="489925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127845" y="469252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4" name="Straight Connector 33"/>
          <p:cNvCxnSpPr/>
          <p:nvPr/>
        </p:nvCxnSpPr>
        <p:spPr>
          <a:xfrm>
            <a:off x="2713939" y="51341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127845" y="5162255"/>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8" name="Rounded Rectangle 37"/>
          <p:cNvSpPr/>
          <p:nvPr/>
        </p:nvSpPr>
        <p:spPr>
          <a:xfrm>
            <a:off x="6127845" y="328720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40" name="Straight Connector 39"/>
          <p:cNvCxnSpPr/>
          <p:nvPr/>
        </p:nvCxnSpPr>
        <p:spPr>
          <a:xfrm>
            <a:off x="2713939" y="5357399"/>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127845" y="3761950"/>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2" name="TextBox 41"/>
          <p:cNvSpPr txBox="1"/>
          <p:nvPr/>
        </p:nvSpPr>
        <p:spPr>
          <a:xfrm>
            <a:off x="2676549" y="2532125"/>
            <a:ext cx="3875964" cy="230832"/>
          </a:xfrm>
          <a:prstGeom prst="rect">
            <a:avLst/>
          </a:prstGeom>
          <a:noFill/>
        </p:spPr>
        <p:txBody>
          <a:bodyPr wrap="square" rtlCol="0">
            <a:spAutoFit/>
          </a:bodyPr>
          <a:lstStyle/>
          <a:p>
            <a:r>
              <a:rPr lang="en-US" sz="900" dirty="0" smtClean="0">
                <a:solidFill>
                  <a:schemeClr val="tx1">
                    <a:lumMod val="65000"/>
                    <a:lumOff val="35000"/>
                  </a:schemeClr>
                </a:solidFill>
              </a:rPr>
              <a:t>PREDEFINED AGENTS</a:t>
            </a:r>
            <a:endParaRPr lang="en-US" sz="900" dirty="0">
              <a:solidFill>
                <a:schemeClr val="tx1">
                  <a:lumMod val="65000"/>
                  <a:lumOff val="35000"/>
                </a:schemeClr>
              </a:solidFill>
            </a:endParaRPr>
          </a:p>
        </p:txBody>
      </p:sp>
      <p:sp>
        <p:nvSpPr>
          <p:cNvPr id="43" name="Rounded Rectangle 42"/>
          <p:cNvSpPr/>
          <p:nvPr/>
        </p:nvSpPr>
        <p:spPr>
          <a:xfrm>
            <a:off x="6127845" y="351740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4" name="TextBox 4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5" name="Rectangle 4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0" name="Rounded Rectangle 49"/>
          <p:cNvSpPr/>
          <p:nvPr/>
        </p:nvSpPr>
        <p:spPr>
          <a:xfrm>
            <a:off x="2733675" y="1509288"/>
            <a:ext cx="3694421" cy="245659"/>
          </a:xfrm>
          <a:prstGeom prst="roundRect">
            <a:avLst/>
          </a:prstGeom>
          <a:gradFill>
            <a:gsLst>
              <a:gs pos="0">
                <a:srgbClr val="5E9EFF"/>
              </a:gs>
              <a:gs pos="39999">
                <a:srgbClr val="85C2FF"/>
              </a:gs>
              <a:gs pos="0">
                <a:srgbClr val="C4D6EB"/>
              </a:gs>
              <a:gs pos="100000">
                <a:srgbClr val="FFEBFA"/>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Add Custom Agent</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50766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4" name="Picture 7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6" name="TextBox 75"/>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1610537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Funding Development</a:t>
            </a:r>
            <a:endParaRPr lang="en-US" sz="3200" b="1" dirty="0">
              <a:latin typeface="Times New Roman" pitchFamily="18" charset="0"/>
              <a:cs typeface="Times New Roman" pitchFamily="18" charset="0"/>
            </a:endParaRPr>
          </a:p>
        </p:txBody>
      </p:sp>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a:solidFill>
                  <a:schemeClr val="bg1"/>
                </a:solidFill>
              </a:rPr>
              <a:t>Funding </a:t>
            </a:r>
            <a:r>
              <a:rPr lang="en-US" sz="1400" b="1" dirty="0" smtClean="0">
                <a:solidFill>
                  <a:schemeClr val="bg1"/>
                </a:solidFill>
              </a:rPr>
              <a:t>Development</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3" name="Rectangle 62"/>
          <p:cNvSpPr/>
          <p:nvPr/>
        </p:nvSpPr>
        <p:spPr>
          <a:xfrm>
            <a:off x="2660072" y="161416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4" name="Straight Connector 63"/>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48196" y="26591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9" name="Straight Connector 68"/>
          <p:cNvCxnSpPr/>
          <p:nvPr/>
        </p:nvCxnSpPr>
        <p:spPr>
          <a:xfrm>
            <a:off x="2648196" y="18991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695698" y="173378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645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2" name="Rectangular Callout 61"/>
          <p:cNvSpPr/>
          <p:nvPr/>
        </p:nvSpPr>
        <p:spPr>
          <a:xfrm>
            <a:off x="6701052" y="1252358"/>
            <a:ext cx="1555844" cy="696036"/>
          </a:xfrm>
          <a:prstGeom prst="wedgeRectCallout">
            <a:avLst>
              <a:gd name="adj1" fmla="val -64545"/>
              <a:gd name="adj2" fmla="val -1913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show updates based on different relevance level</a:t>
            </a:r>
            <a:endParaRPr lang="en-US" sz="1200" dirty="0"/>
          </a:p>
        </p:txBody>
      </p:sp>
      <p:sp>
        <p:nvSpPr>
          <p:cNvPr id="63" name="Rectangular Callout 62"/>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slide #30</a:t>
            </a:r>
            <a:endParaRPr lang="en-US" sz="1200" dirty="0"/>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ular Callout 66"/>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Happenings (next slide)</a:t>
            </a:r>
            <a:endParaRPr lang="en-US" sz="1200"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9" name="Picture 6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1" name="Picture 7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2" name="TextBox 71"/>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73" name="Rectangular Callout 72"/>
          <p:cNvSpPr/>
          <p:nvPr/>
        </p:nvSpPr>
        <p:spPr>
          <a:xfrm>
            <a:off x="6701052" y="3316380"/>
            <a:ext cx="1555844" cy="1279653"/>
          </a:xfrm>
          <a:prstGeom prst="wedgeRectCallout">
            <a:avLst>
              <a:gd name="adj1" fmla="val -60159"/>
              <a:gd name="adj2" fmla="val -2127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00"/>
                </a:solidFill>
              </a:rPr>
              <a:t>The default page is Updates if they include more recent updates than Happenings, or Happenings otherwise</a:t>
            </a:r>
            <a:endParaRPr lang="en-US" sz="1200" dirty="0"/>
          </a:p>
        </p:txBody>
      </p:sp>
    </p:spTree>
    <p:extLst>
      <p:ext uri="{BB962C8B-B14F-4D97-AF65-F5344CB8AC3E}">
        <p14:creationId xmlns:p14="http://schemas.microsoft.com/office/powerpoint/2010/main" val="1099721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a:t>
            </a:r>
            <a:r>
              <a:rPr lang="en-US" sz="1100" b="1" dirty="0" err="1" smtClean="0">
                <a:solidFill>
                  <a:schemeClr val="tx1">
                    <a:lumMod val="65000"/>
                    <a:lumOff val="35000"/>
                  </a:schemeClr>
                </a:solidFill>
              </a:rPr>
              <a:t>Co’s</a:t>
            </a:r>
            <a:r>
              <a:rPr lang="en-US" sz="1100" b="1" dirty="0" smtClean="0">
                <a:solidFill>
                  <a:schemeClr val="tx1">
                    <a:lumMod val="65000"/>
                    <a:lumOff val="35000"/>
                  </a:schemeClr>
                </a:solidFill>
              </a:rPr>
              <a:t> quarterly revenue has decreased 5.34%</a:t>
            </a:r>
          </a:p>
        </p:txBody>
      </p:sp>
      <p:sp>
        <p:nvSpPr>
          <p:cNvPr id="118" name="TextBox 117"/>
          <p:cNvSpPr txBox="1"/>
          <p:nvPr/>
        </p:nvSpPr>
        <p:spPr>
          <a:xfrm>
            <a:off x="3267910" y="2196990"/>
            <a:ext cx="3292381" cy="461665"/>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Google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a:t>
            </a:r>
            <a:r>
              <a:rPr lang="en-US" sz="1100" b="1" dirty="0">
                <a:solidFill>
                  <a:schemeClr val="tx1">
                    <a:lumMod val="65000"/>
                    <a:lumOff val="35000"/>
                  </a:schemeClr>
                </a:solidFill>
              </a:rPr>
              <a:t>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461665"/>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Apple </a:t>
            </a:r>
            <a:r>
              <a:rPr lang="en-US" sz="1100" b="1" dirty="0" err="1" smtClean="0">
                <a:solidFill>
                  <a:schemeClr val="tx1">
                    <a:lumMod val="65000"/>
                    <a:lumOff val="35000"/>
                  </a:schemeClr>
                </a:solidFill>
              </a:rPr>
              <a:t>Inc’s</a:t>
            </a:r>
            <a:r>
              <a:rPr lang="en-US" sz="1100" b="1" dirty="0" smtClean="0">
                <a:solidFill>
                  <a:schemeClr val="tx1">
                    <a:lumMod val="65000"/>
                    <a:lumOff val="35000"/>
                  </a:schemeClr>
                </a:solidFill>
              </a:rPr>
              <a:t>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ular Callout 133"/>
          <p:cNvSpPr/>
          <p:nvPr/>
        </p:nvSpPr>
        <p:spPr>
          <a:xfrm>
            <a:off x="937444" y="5391150"/>
            <a:ext cx="1460310" cy="581026"/>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Swipe horizontally to Updates (previous slide)</a:t>
            </a:r>
            <a:endParaRPr lang="en-US" sz="1200" dirty="0"/>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050765"/>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920" y="3893913"/>
            <a:ext cx="504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Rounded Rectangle 58"/>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4" name="Straight Connector 63"/>
          <p:cNvCxnSpPr>
            <a:stCxn id="60"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Down Arrow 6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282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1926551"/>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635" y="1130776"/>
            <a:ext cx="1358730" cy="419048"/>
          </a:xfrm>
          <a:prstGeom prst="rect">
            <a:avLst/>
          </a:prstGeom>
        </p:spPr>
      </p:pic>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 or Login</a:t>
            </a:r>
            <a:endParaRPr lang="en-US" sz="3200" b="1" dirty="0">
              <a:latin typeface="Times New Roman" pitchFamily="18" charset="0"/>
              <a:cs typeface="Times New Roman" pitchFamily="18" charset="0"/>
            </a:endParaRPr>
          </a:p>
        </p:txBody>
      </p:sp>
      <p:sp>
        <p:nvSpPr>
          <p:cNvPr id="38" name="Rounded Rectangle 37"/>
          <p:cNvSpPr/>
          <p:nvPr/>
        </p:nvSpPr>
        <p:spPr>
          <a:xfrm>
            <a:off x="3457149" y="1883389"/>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3948469" y="1897036"/>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457149" y="2388357"/>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3948469" y="2402004"/>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457149" y="2906972"/>
            <a:ext cx="2333767" cy="409433"/>
          </a:xfrm>
          <a:prstGeom prst="roundRect">
            <a:avLst/>
          </a:prstGeom>
          <a:solidFill>
            <a:schemeClr val="accent1">
              <a:lumMod val="7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3948469" y="2920619"/>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3457149" y="3439235"/>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3948469" y="3452882"/>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962118" y="1928935"/>
            <a:ext cx="1910688" cy="338554"/>
          </a:xfrm>
          <a:prstGeom prst="rect">
            <a:avLst/>
          </a:prstGeom>
          <a:noFill/>
        </p:spPr>
        <p:txBody>
          <a:bodyPr wrap="square" rtlCol="0">
            <a:spAutoFit/>
          </a:bodyPr>
          <a:lstStyle/>
          <a:p>
            <a:r>
              <a:rPr lang="en-US" sz="1600" b="1" dirty="0" smtClean="0">
                <a:solidFill>
                  <a:schemeClr val="bg1"/>
                </a:solidFill>
              </a:rPr>
              <a:t>Salesforce</a:t>
            </a:r>
            <a:endParaRPr lang="en-US" sz="1600" b="1" dirty="0">
              <a:solidFill>
                <a:schemeClr val="bg1"/>
              </a:solidFill>
            </a:endParaRPr>
          </a:p>
        </p:txBody>
      </p:sp>
      <p:sp>
        <p:nvSpPr>
          <p:cNvPr id="61" name="Rounded Rectangle 60"/>
          <p:cNvSpPr/>
          <p:nvPr/>
        </p:nvSpPr>
        <p:spPr>
          <a:xfrm>
            <a:off x="3457149" y="3957850"/>
            <a:ext cx="2333767" cy="409433"/>
          </a:xfrm>
          <a:prstGeom prst="roundRect">
            <a:avLst/>
          </a:prstGeom>
          <a:solidFill>
            <a:srgbClr val="0070C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3948469" y="3971497"/>
            <a:ext cx="0" cy="3957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75762" y="4003395"/>
            <a:ext cx="1910688" cy="338554"/>
          </a:xfrm>
          <a:prstGeom prst="rect">
            <a:avLst/>
          </a:prstGeom>
          <a:noFill/>
        </p:spPr>
        <p:txBody>
          <a:bodyPr wrap="square" rtlCol="0">
            <a:spAutoFit/>
          </a:bodyPr>
          <a:lstStyle/>
          <a:p>
            <a:r>
              <a:rPr lang="en-US" sz="1600" b="1" dirty="0" smtClean="0">
                <a:solidFill>
                  <a:schemeClr val="bg1"/>
                </a:solidFill>
              </a:rPr>
              <a:t>Yammer</a:t>
            </a:r>
            <a:endParaRPr lang="en-US" sz="1600" b="1" dirty="0">
              <a:solidFill>
                <a:schemeClr val="bg1"/>
              </a:solidFill>
            </a:endParaRPr>
          </a:p>
        </p:txBody>
      </p:sp>
      <p:sp>
        <p:nvSpPr>
          <p:cNvPr id="66" name="Rounded Rectangle 65"/>
          <p:cNvSpPr/>
          <p:nvPr/>
        </p:nvSpPr>
        <p:spPr>
          <a:xfrm>
            <a:off x="3457149" y="4723399"/>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675506" y="4791637"/>
            <a:ext cx="1910688" cy="307777"/>
          </a:xfrm>
          <a:prstGeom prst="rect">
            <a:avLst/>
          </a:prstGeom>
          <a:noFill/>
        </p:spPr>
        <p:txBody>
          <a:bodyPr wrap="square" rtlCol="0">
            <a:spAutoFit/>
          </a:bodyPr>
          <a:lstStyle/>
          <a:p>
            <a:pPr algn="ctr"/>
            <a:r>
              <a:rPr lang="en-US" sz="1400" b="1" dirty="0" smtClean="0">
                <a:solidFill>
                  <a:schemeClr val="bg1"/>
                </a:solidFill>
              </a:rPr>
              <a:t> Log In</a:t>
            </a:r>
            <a:endParaRPr lang="en-US" sz="1400" b="1" dirty="0">
              <a:solidFill>
                <a:schemeClr val="bg1"/>
              </a:solidFill>
            </a:endParaRPr>
          </a:p>
        </p:txBody>
      </p:sp>
      <p:sp>
        <p:nvSpPr>
          <p:cNvPr id="71" name="TextBox 70"/>
          <p:cNvSpPr txBox="1"/>
          <p:nvPr/>
        </p:nvSpPr>
        <p:spPr>
          <a:xfrm>
            <a:off x="3402557" y="4421872"/>
            <a:ext cx="2483893" cy="261610"/>
          </a:xfrm>
          <a:prstGeom prst="rect">
            <a:avLst/>
          </a:prstGeom>
          <a:noFill/>
        </p:spPr>
        <p:txBody>
          <a:bodyPr wrap="square" rtlCol="0">
            <a:spAutoFit/>
          </a:bodyPr>
          <a:lstStyle/>
          <a:p>
            <a:pPr algn="ctr"/>
            <a:r>
              <a:rPr lang="en-US" sz="1100" dirty="0" smtClean="0">
                <a:solidFill>
                  <a:schemeClr val="bg1">
                    <a:lumMod val="50000"/>
                  </a:schemeClr>
                </a:solidFill>
              </a:rPr>
              <a:t>Or, use your email</a:t>
            </a:r>
            <a:endParaRPr lang="en-US" sz="1100" dirty="0">
              <a:solidFill>
                <a:schemeClr val="bg1">
                  <a:lumMod val="50000"/>
                </a:schemeClr>
              </a:solidFill>
            </a:endParaRPr>
          </a:p>
        </p:txBody>
      </p:sp>
      <p:sp>
        <p:nvSpPr>
          <p:cNvPr id="72" name="Rounded Rectangle 71"/>
          <p:cNvSpPr/>
          <p:nvPr/>
        </p:nvSpPr>
        <p:spPr>
          <a:xfrm>
            <a:off x="3457149" y="5282958"/>
            <a:ext cx="2333767" cy="409433"/>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3702802" y="5351196"/>
            <a:ext cx="1910688" cy="307777"/>
          </a:xfrm>
          <a:prstGeom prst="rect">
            <a:avLst/>
          </a:prstGeom>
          <a:noFill/>
        </p:spPr>
        <p:txBody>
          <a:bodyPr wrap="square" rtlCol="0">
            <a:spAutoFit/>
          </a:bodyPr>
          <a:lstStyle/>
          <a:p>
            <a:pPr algn="ctr"/>
            <a:r>
              <a:rPr lang="en-US" sz="1400" b="1" dirty="0" smtClean="0">
                <a:solidFill>
                  <a:schemeClr val="bg1"/>
                </a:solidFill>
              </a:rPr>
              <a:t> Sign Up FREE</a:t>
            </a:r>
            <a:endParaRPr lang="en-US" sz="1400" b="1" dirty="0">
              <a:solidFill>
                <a:schemeClr val="bg1"/>
              </a:solidFill>
            </a:endParaRPr>
          </a:p>
        </p:txBody>
      </p:sp>
      <p:sp>
        <p:nvSpPr>
          <p:cNvPr id="74" name="TextBox 73"/>
          <p:cNvSpPr txBox="1"/>
          <p:nvPr/>
        </p:nvSpPr>
        <p:spPr>
          <a:xfrm>
            <a:off x="3320669" y="1583140"/>
            <a:ext cx="2483893" cy="261610"/>
          </a:xfrm>
          <a:prstGeom prst="rect">
            <a:avLst/>
          </a:prstGeom>
          <a:noFill/>
        </p:spPr>
        <p:txBody>
          <a:bodyPr wrap="square" rtlCol="0">
            <a:spAutoFit/>
          </a:bodyPr>
          <a:lstStyle/>
          <a:p>
            <a:pPr algn="ctr"/>
            <a:r>
              <a:rPr lang="en-US" sz="1100" dirty="0" smtClean="0">
                <a:solidFill>
                  <a:schemeClr val="tx1">
                    <a:lumMod val="65000"/>
                    <a:lumOff val="35000"/>
                  </a:schemeClr>
                </a:solidFill>
              </a:rPr>
              <a:t>Login or Signup</a:t>
            </a:r>
            <a:endParaRPr lang="en-US" sz="1100" dirty="0">
              <a:solidFill>
                <a:schemeClr val="tx1">
                  <a:lumMod val="65000"/>
                  <a:lumOff val="35000"/>
                </a:schemeClr>
              </a:solidFill>
            </a:endParaRPr>
          </a:p>
        </p:txBody>
      </p:sp>
      <p:sp>
        <p:nvSpPr>
          <p:cNvPr id="5" name="Oval 4"/>
          <p:cNvSpPr/>
          <p:nvPr/>
        </p:nvSpPr>
        <p:spPr>
          <a:xfrm>
            <a:off x="5540992" y="4831305"/>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5" name="Oval 74"/>
          <p:cNvSpPr/>
          <p:nvPr/>
        </p:nvSpPr>
        <p:spPr>
          <a:xfrm>
            <a:off x="5540992" y="5404511"/>
            <a:ext cx="218365" cy="2047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t>
            </a:r>
          </a:p>
        </p:txBody>
      </p:sp>
      <p:sp>
        <p:nvSpPr>
          <p:cNvPr id="76" name="Rectangular Callout 75"/>
          <p:cNvSpPr/>
          <p:nvPr/>
        </p:nvSpPr>
        <p:spPr>
          <a:xfrm>
            <a:off x="1210618" y="2579377"/>
            <a:ext cx="1257116" cy="1050878"/>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After successfully connected, go to slide #10 for sign up or go Home</a:t>
            </a:r>
            <a:endParaRPr lang="en-US" sz="1200" dirty="0"/>
          </a:p>
        </p:txBody>
      </p:sp>
      <p:sp>
        <p:nvSpPr>
          <p:cNvPr id="46" name="TextBox 45"/>
          <p:cNvSpPr txBox="1"/>
          <p:nvPr/>
        </p:nvSpPr>
        <p:spPr>
          <a:xfrm>
            <a:off x="3975763" y="2447558"/>
            <a:ext cx="1821818" cy="338554"/>
          </a:xfrm>
          <a:prstGeom prst="rect">
            <a:avLst/>
          </a:prstGeom>
          <a:noFill/>
        </p:spPr>
        <p:txBody>
          <a:bodyPr wrap="square" rtlCol="0">
            <a:spAutoFit/>
          </a:bodyPr>
          <a:lstStyle/>
          <a:p>
            <a:r>
              <a:rPr lang="en-US" sz="1600" b="1" dirty="0" smtClean="0">
                <a:solidFill>
                  <a:schemeClr val="bg1"/>
                </a:solidFill>
              </a:rPr>
              <a:t>LinkedIn</a:t>
            </a:r>
            <a:endParaRPr lang="en-US" sz="1600" b="1" dirty="0">
              <a:solidFill>
                <a:schemeClr val="bg1"/>
              </a:solidFill>
            </a:endParaRPr>
          </a:p>
        </p:txBody>
      </p:sp>
      <p:sp>
        <p:nvSpPr>
          <p:cNvPr id="52" name="TextBox 51"/>
          <p:cNvSpPr txBox="1"/>
          <p:nvPr/>
        </p:nvSpPr>
        <p:spPr>
          <a:xfrm>
            <a:off x="3975762" y="2938878"/>
            <a:ext cx="1910688" cy="338554"/>
          </a:xfrm>
          <a:prstGeom prst="rect">
            <a:avLst/>
          </a:prstGeom>
          <a:noFill/>
        </p:spPr>
        <p:txBody>
          <a:bodyPr wrap="square" rtlCol="0">
            <a:spAutoFit/>
          </a:bodyPr>
          <a:lstStyle/>
          <a:p>
            <a:r>
              <a:rPr lang="en-US" sz="1600" b="1" dirty="0" smtClean="0">
                <a:solidFill>
                  <a:schemeClr val="bg1"/>
                </a:solidFill>
              </a:rPr>
              <a:t>Facebook</a:t>
            </a:r>
            <a:endParaRPr lang="en-US" sz="1600" b="1" dirty="0">
              <a:solidFill>
                <a:schemeClr val="bg1"/>
              </a:solidFill>
            </a:endParaRPr>
          </a:p>
        </p:txBody>
      </p:sp>
      <p:sp>
        <p:nvSpPr>
          <p:cNvPr id="55" name="TextBox 54"/>
          <p:cNvSpPr txBox="1"/>
          <p:nvPr/>
        </p:nvSpPr>
        <p:spPr>
          <a:xfrm>
            <a:off x="3975762" y="3484789"/>
            <a:ext cx="1910688" cy="338554"/>
          </a:xfrm>
          <a:prstGeom prst="rect">
            <a:avLst/>
          </a:prstGeom>
          <a:noFill/>
        </p:spPr>
        <p:txBody>
          <a:bodyPr wrap="square" rtlCol="0">
            <a:spAutoFit/>
          </a:bodyPr>
          <a:lstStyle/>
          <a:p>
            <a:r>
              <a:rPr lang="en-US" sz="1600" b="1" dirty="0" smtClean="0">
                <a:solidFill>
                  <a:schemeClr val="bg1"/>
                </a:solidFill>
              </a:rPr>
              <a:t>Twitter</a:t>
            </a:r>
            <a:endParaRPr lang="en-US" sz="1600" b="1" dirty="0">
              <a:solidFill>
                <a:schemeClr val="bg1"/>
              </a:solidFill>
            </a:endParaRPr>
          </a:p>
        </p:txBody>
      </p:sp>
      <p:pic>
        <p:nvPicPr>
          <p:cNvPr id="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74" y="1917866"/>
            <a:ext cx="369486" cy="35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127" y="2413308"/>
            <a:ext cx="34395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4250" y="2940808"/>
            <a:ext cx="3619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422" y="3464185"/>
            <a:ext cx="343959"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7422" y="3992326"/>
            <a:ext cx="342190" cy="329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ular Callout 55"/>
          <p:cNvSpPr/>
          <p:nvPr/>
        </p:nvSpPr>
        <p:spPr>
          <a:xfrm>
            <a:off x="1210618" y="5237022"/>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#9</a:t>
            </a:r>
            <a:endParaRPr lang="en-US" sz="1200" dirty="0"/>
          </a:p>
        </p:txBody>
      </p:sp>
      <p:sp>
        <p:nvSpPr>
          <p:cNvPr id="57" name="Rectangular Callout 56"/>
          <p:cNvSpPr/>
          <p:nvPr/>
        </p:nvSpPr>
        <p:spPr>
          <a:xfrm>
            <a:off x="1210618" y="4655131"/>
            <a:ext cx="1257116" cy="447667"/>
          </a:xfrm>
          <a:prstGeom prst="wedgeRectCallout">
            <a:avLst>
              <a:gd name="adj1" fmla="val 114008"/>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#8</a:t>
            </a:r>
            <a:endParaRPr lang="en-US" sz="1200" dirty="0"/>
          </a:p>
        </p:txBody>
      </p:sp>
      <p:sp>
        <p:nvSpPr>
          <p:cNvPr id="9" name="TextBox 8"/>
          <p:cNvSpPr txBox="1"/>
          <p:nvPr/>
        </p:nvSpPr>
        <p:spPr>
          <a:xfrm>
            <a:off x="3739487" y="5773003"/>
            <a:ext cx="1774209" cy="276999"/>
          </a:xfrm>
          <a:prstGeom prst="rect">
            <a:avLst/>
          </a:prstGeom>
          <a:noFill/>
        </p:spPr>
        <p:txBody>
          <a:bodyPr wrap="square" rtlCol="0">
            <a:spAutoFit/>
          </a:bodyPr>
          <a:lstStyle/>
          <a:p>
            <a:pPr algn="ctr"/>
            <a:r>
              <a:rPr lang="en-US" sz="1200" dirty="0" smtClean="0">
                <a:solidFill>
                  <a:srgbClr val="0099FF"/>
                </a:solidFill>
              </a:rPr>
              <a:t>Learn more</a:t>
            </a:r>
            <a:endParaRPr lang="en-US" sz="1200" dirty="0">
              <a:solidFill>
                <a:srgbClr val="0099FF"/>
              </a:solidFill>
            </a:endParaRPr>
          </a:p>
        </p:txBody>
      </p:sp>
      <p:sp>
        <p:nvSpPr>
          <p:cNvPr id="64" name="Rectangular Callout 63"/>
          <p:cNvSpPr/>
          <p:nvPr/>
        </p:nvSpPr>
        <p:spPr>
          <a:xfrm>
            <a:off x="3544385" y="6260604"/>
            <a:ext cx="1257116" cy="447667"/>
          </a:xfrm>
          <a:prstGeom prst="wedgeRectCallout">
            <a:avLst>
              <a:gd name="adj1" fmla="val 36928"/>
              <a:gd name="adj2" fmla="val -113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Tree>
    <p:extLst>
      <p:ext uri="{BB962C8B-B14F-4D97-AF65-F5344CB8AC3E}">
        <p14:creationId xmlns:p14="http://schemas.microsoft.com/office/powerpoint/2010/main" val="4069408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770496" y="5784917"/>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81786" y="5616053"/>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43949"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06112" y="5616053"/>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923" y="567398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876" y="5669863"/>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519" y="5671284"/>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0039" y="5661759"/>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709081"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5760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53887"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609230" y="5820769"/>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6" name="TextBox 25"/>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sp>
        <p:nvSpPr>
          <p:cNvPr id="27" name="Rounded Rectangle 26"/>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28"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743199" y="1365265"/>
            <a:ext cx="3712191" cy="2047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57" name="Flowchart: Merge 56"/>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TextBox 83"/>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85" name="TextBox 84"/>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86" name="Rectangle 85"/>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88" name="TextBox 87"/>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8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Rectangle 89"/>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92" name="TextBox 91"/>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pic>
        <p:nvPicPr>
          <p:cNvPr id="9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409210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Rectangle 93"/>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96" name="TextBox 9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9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99" name="TextBox 9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p>
        </p:txBody>
      </p:sp>
      <p:sp>
        <p:nvSpPr>
          <p:cNvPr id="100" name="TextBox 9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01" name="Rectangle 10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TextBox 10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10" name="TextBox 10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11" name="TextBox 11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112" name="TextBox 11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117" name="Rounded Rectangle 11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Down Arrow 114"/>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Following</a:t>
            </a:r>
            <a:endParaRPr lang="en-US" sz="3200" b="1" dirty="0">
              <a:latin typeface="Times New Roman" pitchFamily="18" charset="0"/>
              <a:cs typeface="Times New Roman" pitchFamily="18" charset="0"/>
            </a:endParaRPr>
          </a:p>
        </p:txBody>
      </p:sp>
      <p:sp>
        <p:nvSpPr>
          <p:cNvPr id="64" name="Rectangle 6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ectangle 69"/>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1" name="Straight Connector 70"/>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Rounded Rectangle 76"/>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8" name="TextBox 77"/>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9" name="Rectangle 78"/>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80" name="Straight Connector 79"/>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6" name="Rounded Rectangle 115"/>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8"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9" name="Straight Connector 118"/>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0" name="Rectangular Callout 119"/>
          <p:cNvSpPr/>
          <p:nvPr/>
        </p:nvSpPr>
        <p:spPr>
          <a:xfrm>
            <a:off x="937444" y="1500382"/>
            <a:ext cx="1460310" cy="1010806"/>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companies on the top. All items must have at least 1 update or 1 happening, </a:t>
            </a:r>
            <a:endParaRPr lang="en-US" sz="1200" dirty="0"/>
          </a:p>
        </p:txBody>
      </p:sp>
      <p:sp>
        <p:nvSpPr>
          <p:cNvPr id="121" name="Rectangular Callout 120"/>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see slide </a:t>
            </a:r>
            <a:r>
              <a:rPr lang="en-US" sz="1200" dirty="0" smtClean="0"/>
              <a:t>#39</a:t>
            </a:r>
            <a:endParaRPr lang="en-US" sz="1200" dirty="0"/>
          </a:p>
        </p:txBody>
      </p:sp>
      <p:sp>
        <p:nvSpPr>
          <p:cNvPr id="122" name="Rectangular Callout 121"/>
          <p:cNvSpPr/>
          <p:nvPr/>
        </p:nvSpPr>
        <p:spPr>
          <a:xfrm>
            <a:off x="4975279" y="177510"/>
            <a:ext cx="1460310" cy="466663"/>
          </a:xfrm>
          <a:prstGeom prst="wedgeRectCallout">
            <a:avLst>
              <a:gd name="adj1" fmla="val -48966"/>
              <a:gd name="adj2" fmla="val 20416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If tapped see next </a:t>
            </a:r>
            <a:r>
              <a:rPr lang="en-US" sz="1200" dirty="0" smtClean="0"/>
              <a:t>slide</a:t>
            </a:r>
            <a:endParaRPr lang="en-US" sz="1200" dirty="0"/>
          </a:p>
        </p:txBody>
      </p:sp>
      <p:sp>
        <p:nvSpPr>
          <p:cNvPr id="123" name="Oval 122"/>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ular Callout 124"/>
          <p:cNvSpPr/>
          <p:nvPr/>
        </p:nvSpPr>
        <p:spPr>
          <a:xfrm>
            <a:off x="6714231" y="1951623"/>
            <a:ext cx="1460310" cy="1009936"/>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Display the publish time of the most recent update or happening, whichever is earlier. </a:t>
            </a:r>
          </a:p>
        </p:txBody>
      </p:sp>
    </p:spTree>
    <p:extLst>
      <p:ext uri="{BB962C8B-B14F-4D97-AF65-F5344CB8AC3E}">
        <p14:creationId xmlns:p14="http://schemas.microsoft.com/office/powerpoint/2010/main" val="1173154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078"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409775"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4630173"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1445401"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1485996"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165135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3493806"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1624063"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1733244"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1858293"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2064"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8384"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4054"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22" name="TextBox 21"/>
          <p:cNvSpPr txBox="1"/>
          <p:nvPr/>
        </p:nvSpPr>
        <p:spPr>
          <a:xfrm>
            <a:off x="1651358"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3493805"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1528528"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1528528"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1439818"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401981"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364144"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31948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955"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908"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9551"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8071"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1467113"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2415632"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3411919"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4367262"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5377" y="571147"/>
            <a:ext cx="3381375"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Rectangular Callout 43"/>
          <p:cNvSpPr/>
          <p:nvPr/>
        </p:nvSpPr>
        <p:spPr>
          <a:xfrm>
            <a:off x="3926501" y="3234519"/>
            <a:ext cx="1257116" cy="1228299"/>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user’s company’s competitors as suggested companies initially if any</a:t>
            </a:r>
            <a:endParaRPr lang="en-US" sz="1200" dirty="0"/>
          </a:p>
        </p:txBody>
      </p:sp>
    </p:spTree>
    <p:extLst>
      <p:ext uri="{BB962C8B-B14F-4D97-AF65-F5344CB8AC3E}">
        <p14:creationId xmlns:p14="http://schemas.microsoft.com/office/powerpoint/2010/main" val="308329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4" name="TextBox 43"/>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8" name="TextBox 47"/>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50" name="Rectangle 49"/>
          <p:cNvSpPr/>
          <p:nvPr/>
        </p:nvSpPr>
        <p:spPr>
          <a:xfrm>
            <a:off x="2626242" y="776177"/>
            <a:ext cx="3880884" cy="5284381"/>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53" name="Oval 52"/>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6" name="Rectangle 55"/>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cxnSp>
        <p:nvCxnSpPr>
          <p:cNvPr id="57" name="Straight Connector 56"/>
          <p:cNvCxnSpPr/>
          <p:nvPr/>
        </p:nvCxnSpPr>
        <p:spPr>
          <a:xfrm>
            <a:off x="2916615" y="12421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754877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Start Your GageIn</a:t>
            </a:r>
            <a:endParaRPr lang="en-US" sz="1400" b="1" dirty="0">
              <a:solidFill>
                <a:schemeClr val="bg1"/>
              </a:solidFill>
            </a:endParaRPr>
          </a:p>
        </p:txBody>
      </p:sp>
      <p:sp>
        <p:nvSpPr>
          <p:cNvPr id="44" name="TextBox 43"/>
          <p:cNvSpPr txBox="1"/>
          <p:nvPr/>
        </p:nvSpPr>
        <p:spPr>
          <a:xfrm>
            <a:off x="2624447" y="1341911"/>
            <a:ext cx="3871356" cy="276999"/>
          </a:xfrm>
          <a:prstGeom prst="rect">
            <a:avLst/>
          </a:prstGeom>
          <a:noFill/>
        </p:spPr>
        <p:txBody>
          <a:bodyPr wrap="square" rtlCol="0">
            <a:spAutoFit/>
          </a:bodyPr>
          <a:lstStyle/>
          <a:p>
            <a:r>
              <a:rPr lang="en-US" sz="1200" b="1" dirty="0" smtClean="0"/>
              <a:t>       1.  </a:t>
            </a:r>
            <a:r>
              <a:rPr lang="en-US" sz="1200" b="1" dirty="0"/>
              <a:t>Target Companies</a:t>
            </a:r>
            <a:r>
              <a:rPr lang="en-US" sz="1200" b="1" dirty="0" smtClean="0">
                <a:solidFill>
                  <a:schemeClr val="bg1">
                    <a:lumMod val="65000"/>
                  </a:schemeClr>
                </a:solidFill>
              </a:rPr>
              <a:t>                      </a:t>
            </a:r>
            <a:r>
              <a:rPr lang="en-US" sz="1200" dirty="0" smtClean="0">
                <a:solidFill>
                  <a:schemeClr val="bg1">
                    <a:lumMod val="65000"/>
                  </a:schemeClr>
                </a:solidFill>
              </a:rPr>
              <a:t>2   Sales Triggers</a:t>
            </a:r>
            <a:endParaRPr lang="en-US" sz="1200" b="1" dirty="0"/>
          </a:p>
        </p:txBody>
      </p:sp>
      <p:cxnSp>
        <p:nvCxnSpPr>
          <p:cNvPr id="31" name="Straight Connector 30"/>
          <p:cNvCxnSpPr/>
          <p:nvPr/>
        </p:nvCxnSpPr>
        <p:spPr>
          <a:xfrm>
            <a:off x="4571192" y="1341911"/>
            <a:ext cx="83401" cy="12908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571192" y="1478943"/>
            <a:ext cx="83437" cy="13996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634018" y="5827594"/>
            <a:ext cx="3875964" cy="245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2659724" y="5815216"/>
            <a:ext cx="3732028" cy="276999"/>
          </a:xfrm>
          <a:prstGeom prst="rect">
            <a:avLst/>
          </a:prstGeom>
          <a:noFill/>
        </p:spPr>
        <p:txBody>
          <a:bodyPr wrap="square" rtlCol="0">
            <a:spAutoFit/>
          </a:bodyPr>
          <a:lstStyle/>
          <a:p>
            <a:r>
              <a:rPr lang="en-US" sz="1200" dirty="0" smtClean="0">
                <a:solidFill>
                  <a:schemeClr val="tx1">
                    <a:lumMod val="65000"/>
                    <a:lumOff val="35000"/>
                  </a:schemeClr>
                </a:solidFill>
              </a:rPr>
              <a:t>Add 5 companies to follow.</a:t>
            </a:r>
            <a:endParaRPr lang="en-US" sz="1200" dirty="0">
              <a:solidFill>
                <a:schemeClr val="tx1">
                  <a:lumMod val="65000"/>
                  <a:lumOff val="35000"/>
                </a:schemeClr>
              </a:solidFill>
            </a:endParaRPr>
          </a:p>
        </p:txBody>
      </p:sp>
      <p:sp>
        <p:nvSpPr>
          <p:cNvPr id="34" name="TextBox 33"/>
          <p:cNvSpPr txBox="1"/>
          <p:nvPr/>
        </p:nvSpPr>
        <p:spPr>
          <a:xfrm>
            <a:off x="2700668" y="2242375"/>
            <a:ext cx="3732028" cy="276999"/>
          </a:xfrm>
          <a:prstGeom prst="rect">
            <a:avLst/>
          </a:prstGeom>
          <a:noFill/>
        </p:spPr>
        <p:txBody>
          <a:bodyPr wrap="square" rtlCol="0">
            <a:spAutoFit/>
          </a:bodyPr>
          <a:lstStyle/>
          <a:p>
            <a:pPr algn="ctr"/>
            <a:r>
              <a:rPr lang="en-US" sz="1200" dirty="0" smtClean="0">
                <a:solidFill>
                  <a:schemeClr val="tx1">
                    <a:lumMod val="65000"/>
                    <a:lumOff val="35000"/>
                  </a:schemeClr>
                </a:solidFill>
              </a:rPr>
              <a:t>Import Companies from:</a:t>
            </a:r>
            <a:endParaRPr lang="en-US" sz="1200" dirty="0">
              <a:solidFill>
                <a:schemeClr val="tx1">
                  <a:lumMod val="65000"/>
                  <a:lumOff val="35000"/>
                </a:schemeClr>
              </a:solidFill>
            </a:endParaRPr>
          </a:p>
        </p:txBody>
      </p:sp>
      <p:sp>
        <p:nvSpPr>
          <p:cNvPr id="3" name="Rounded Rectangle 2"/>
          <p:cNvSpPr/>
          <p:nvPr/>
        </p:nvSpPr>
        <p:spPr>
          <a:xfrm>
            <a:off x="2866030"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0032" y="2663406"/>
            <a:ext cx="651467" cy="24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ounded Rectangle 35"/>
          <p:cNvSpPr/>
          <p:nvPr/>
        </p:nvSpPr>
        <p:spPr>
          <a:xfrm>
            <a:off x="4708478" y="2609595"/>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370" y="2683378"/>
            <a:ext cx="788444" cy="22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26242" y="776177"/>
            <a:ext cx="3880884" cy="5284381"/>
          </a:xfrm>
          <a:prstGeom prst="rect">
            <a:avLst/>
          </a:prstGeom>
          <a:solidFill>
            <a:schemeClr val="tx1">
              <a:lumMod val="65000"/>
              <a:lumOff val="35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689873" y="1104595"/>
            <a:ext cx="2732732" cy="204825"/>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a:t>
            </a:r>
            <a:r>
              <a:rPr lang="en-US" sz="1200" dirty="0" smtClean="0">
                <a:solidFill>
                  <a:schemeClr val="tx1">
                    <a:lumMod val="65000"/>
                    <a:lumOff val="35000"/>
                  </a:schemeClr>
                </a:solidFill>
              </a:rPr>
              <a:t>In</a:t>
            </a:r>
            <a:endParaRPr lang="en-US" sz="1200" dirty="0">
              <a:solidFill>
                <a:schemeClr val="tx1">
                  <a:lumMod val="65000"/>
                  <a:lumOff val="35000"/>
                </a:schemeClr>
              </a:solidFill>
            </a:endParaRPr>
          </a:p>
        </p:txBody>
      </p:sp>
      <p:sp>
        <p:nvSpPr>
          <p:cNvPr id="11" name="Oval 10"/>
          <p:cNvSpPr/>
          <p:nvPr/>
        </p:nvSpPr>
        <p:spPr>
          <a:xfrm>
            <a:off x="2799054" y="113230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2924103" y="125178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5691226" y="1110005"/>
            <a:ext cx="712779" cy="192736"/>
          </a:xfrm>
          <a:prstGeom prst="roundRect">
            <a:avLst/>
          </a:prstGeom>
          <a:solidFill>
            <a:schemeClr val="tx1">
              <a:lumMod val="65000"/>
              <a:lumOff val="3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5" name="Rectangle 4"/>
          <p:cNvSpPr/>
          <p:nvPr/>
        </p:nvSpPr>
        <p:spPr>
          <a:xfrm>
            <a:off x="2662732" y="1360627"/>
            <a:ext cx="3811219" cy="212140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         </a:t>
            </a:r>
            <a:r>
              <a:rPr lang="en-US" sz="1200" b="1" dirty="0" smtClean="0">
                <a:solidFill>
                  <a:schemeClr val="tx1">
                    <a:lumMod val="65000"/>
                    <a:lumOff val="35000"/>
                  </a:schemeClr>
                </a:solidFill>
              </a:rPr>
              <a:t>International </a:t>
            </a:r>
            <a:r>
              <a:rPr lang="en-US" sz="1200" b="1" dirty="0">
                <a:solidFill>
                  <a:schemeClr val="tx1">
                    <a:lumMod val="65000"/>
                    <a:lumOff val="35000"/>
                  </a:schemeClr>
                </a:solidFill>
              </a:rPr>
              <a:t>B</a:t>
            </a:r>
            <a:r>
              <a:rPr lang="en-US" sz="1200" b="1" dirty="0" smtClean="0">
                <a:solidFill>
                  <a:schemeClr val="tx1">
                    <a:lumMod val="65000"/>
                    <a:lumOff val="35000"/>
                  </a:schemeClr>
                </a:solidFill>
              </a:rPr>
              <a:t>usiness Machines</a:t>
            </a:r>
          </a:p>
          <a:p>
            <a:r>
              <a:rPr lang="en-US" sz="1000" dirty="0">
                <a:solidFill>
                  <a:schemeClr val="tx1">
                    <a:lumMod val="65000"/>
                    <a:lumOff val="35000"/>
                  </a:schemeClr>
                </a:solidFill>
              </a:rPr>
              <a:t> </a:t>
            </a:r>
            <a:r>
              <a:rPr lang="en-US" sz="1000" dirty="0" smtClean="0">
                <a:solidFill>
                  <a:schemeClr val="tx1">
                    <a:lumMod val="65000"/>
                    <a:lumOff val="35000"/>
                  </a:schemeClr>
                </a:solidFill>
              </a:rPr>
              <a:t>          </a:t>
            </a:r>
            <a:r>
              <a:rPr lang="en-US" sz="1000" dirty="0" smtClean="0">
                <a:solidFill>
                  <a:schemeClr val="bg1">
                    <a:lumMod val="65000"/>
                  </a:schemeClr>
                </a:solidFill>
              </a:rPr>
              <a:t>www.ibm.com</a:t>
            </a:r>
          </a:p>
          <a:p>
            <a:pPr>
              <a:spcBef>
                <a:spcPts val="600"/>
              </a:spcBef>
            </a:pPr>
            <a:r>
              <a:rPr lang="en-US" sz="1200" dirty="0" smtClean="0">
                <a:solidFill>
                  <a:schemeClr val="bg1">
                    <a:lumMod val="65000"/>
                  </a:schemeClr>
                </a:solidFill>
              </a:rPr>
              <a:t>         </a:t>
            </a:r>
            <a:r>
              <a:rPr lang="en-US" sz="1200" b="1" dirty="0" smtClean="0">
                <a:solidFill>
                  <a:schemeClr val="tx1">
                    <a:lumMod val="65000"/>
                    <a:lumOff val="35000"/>
                  </a:schemeClr>
                </a:solidFill>
              </a:rPr>
              <a:t>Intel Corporation</a:t>
            </a:r>
          </a:p>
          <a:p>
            <a:r>
              <a:rPr lang="en-US" sz="1000" dirty="0" smtClean="0">
                <a:solidFill>
                  <a:schemeClr val="bg1">
                    <a:lumMod val="65000"/>
                  </a:schemeClr>
                </a:solidFill>
              </a:rPr>
              <a:t>           www.intel.com</a:t>
            </a:r>
          </a:p>
          <a:p>
            <a:pPr>
              <a:spcBef>
                <a:spcPts val="600"/>
              </a:spcBef>
            </a:pPr>
            <a:r>
              <a:rPr lang="en-US" sz="1200" dirty="0">
                <a:solidFill>
                  <a:schemeClr val="bg1">
                    <a:lumMod val="65000"/>
                  </a:schemeClr>
                </a:solidFill>
              </a:rPr>
              <a:t> </a:t>
            </a:r>
            <a:r>
              <a:rPr lang="en-US" sz="1200" dirty="0" smtClean="0">
                <a:solidFill>
                  <a:schemeClr val="bg1">
                    <a:lumMod val="65000"/>
                  </a:schemeClr>
                </a:solidFill>
              </a:rPr>
              <a:t>        </a:t>
            </a:r>
            <a:r>
              <a:rPr lang="en-US" sz="1200" b="1" dirty="0" smtClean="0">
                <a:solidFill>
                  <a:schemeClr val="bg1">
                    <a:lumMod val="65000"/>
                  </a:schemeClr>
                </a:solidFill>
              </a:rPr>
              <a:t>Intuit</a:t>
            </a:r>
            <a:endParaRPr lang="en-US" sz="1200" b="1" dirty="0">
              <a:solidFill>
                <a:schemeClr val="bg1">
                  <a:lumMod val="65000"/>
                </a:schemeClr>
              </a:solidFill>
            </a:endParaRPr>
          </a:p>
          <a:p>
            <a:r>
              <a:rPr lang="en-US" sz="1000" dirty="0">
                <a:solidFill>
                  <a:schemeClr val="bg1">
                    <a:lumMod val="65000"/>
                  </a:schemeClr>
                </a:solidFill>
              </a:rPr>
              <a:t>           </a:t>
            </a:r>
            <a:r>
              <a:rPr lang="en-US" sz="1000" dirty="0" smtClean="0">
                <a:solidFill>
                  <a:schemeClr val="bg1">
                    <a:lumMod val="65000"/>
                  </a:schemeClr>
                </a:solidFill>
              </a:rPr>
              <a:t>www.intuit.com</a:t>
            </a: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441157"/>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1850808"/>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2662733" y="1792224"/>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079" y="2260460"/>
            <a:ext cx="304405" cy="299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2662733" y="2201876"/>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2733" y="2596897"/>
            <a:ext cx="381853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29" name="Rectangular Callout 28"/>
          <p:cNvSpPr/>
          <p:nvPr/>
        </p:nvSpPr>
        <p:spPr>
          <a:xfrm>
            <a:off x="1169675" y="1269237"/>
            <a:ext cx="1257116" cy="1160063"/>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is tapped, go to next slide and add the company under Followed Companies</a:t>
            </a:r>
            <a:endParaRPr lang="en-US" sz="1200" dirty="0"/>
          </a:p>
        </p:txBody>
      </p:sp>
      <p:sp>
        <p:nvSpPr>
          <p:cNvPr id="30"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37" name="Rectangular Callout 36"/>
          <p:cNvSpPr/>
          <p:nvPr/>
        </p:nvSpPr>
        <p:spPr>
          <a:xfrm>
            <a:off x="6929207" y="1898630"/>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126763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 name="Rounded Rectangle 2"/>
          <p:cNvSpPr/>
          <p:nvPr/>
        </p:nvSpPr>
        <p:spPr>
          <a:xfrm>
            <a:off x="2866030"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sp>
        <p:nvSpPr>
          <p:cNvPr id="36" name="Rounded Rectangle 35"/>
          <p:cNvSpPr/>
          <p:nvPr/>
        </p:nvSpPr>
        <p:spPr>
          <a:xfrm>
            <a:off x="4708478" y="2188850"/>
            <a:ext cx="1501254"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6736" y="2231985"/>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05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2866030"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54" name="TextBox 53"/>
          <p:cNvSpPr txBox="1"/>
          <p:nvPr/>
        </p:nvSpPr>
        <p:spPr>
          <a:xfrm>
            <a:off x="4708477" y="2522894"/>
            <a:ext cx="1514901"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44" name="Rectangle 43"/>
          <p:cNvSpPr/>
          <p:nvPr/>
        </p:nvSpPr>
        <p:spPr>
          <a:xfrm>
            <a:off x="2636874" y="2947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48" name="TextBox 47"/>
          <p:cNvSpPr txBox="1"/>
          <p:nvPr/>
        </p:nvSpPr>
        <p:spPr>
          <a:xfrm>
            <a:off x="2668772" y="3213410"/>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52" name="Straight Connector 51"/>
          <p:cNvCxnSpPr/>
          <p:nvPr/>
        </p:nvCxnSpPr>
        <p:spPr>
          <a:xfrm>
            <a:off x="2647507" y="3500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68772" y="3511123"/>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58" name="Straight Connector 57"/>
          <p:cNvCxnSpPr/>
          <p:nvPr/>
        </p:nvCxnSpPr>
        <p:spPr>
          <a:xfrm>
            <a:off x="2647507" y="379820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Rectangular Callout 60"/>
          <p:cNvSpPr/>
          <p:nvPr/>
        </p:nvSpPr>
        <p:spPr>
          <a:xfrm>
            <a:off x="1169675" y="278544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company to unfollow or follow</a:t>
            </a:r>
            <a:endParaRPr lang="en-US" sz="1200" dirty="0"/>
          </a:p>
        </p:txBody>
      </p:sp>
      <p:sp>
        <p:nvSpPr>
          <p:cNvPr id="63" name="Rectangular Callout 62"/>
          <p:cNvSpPr/>
          <p:nvPr/>
        </p:nvSpPr>
        <p:spPr>
          <a:xfrm>
            <a:off x="6753896" y="1927366"/>
            <a:ext cx="1679943" cy="606061"/>
          </a:xfrm>
          <a:prstGeom prst="wedgeRectCallout">
            <a:avLst>
              <a:gd name="adj1" fmla="val -79410"/>
              <a:gd name="adj2" fmla="val 221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clicked go to next slide</a:t>
            </a:r>
            <a:endParaRPr lang="en-US" sz="1200" dirty="0"/>
          </a:p>
        </p:txBody>
      </p:sp>
    </p:spTree>
    <p:extLst>
      <p:ext uri="{BB962C8B-B14F-4D97-AF65-F5344CB8AC3E}">
        <p14:creationId xmlns:p14="http://schemas.microsoft.com/office/powerpoint/2010/main" val="271584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388380"/>
            <a:ext cx="1257116" cy="171959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companies (only those already on GageIn) under Suggested Companies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53067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3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23" name="Rounded Rectangle 22"/>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4" name="Rectangle 23"/>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TextBox 2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Rectangle 3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5" name="TextBox 44"/>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6" name="TextBox 45"/>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7" name="TextBox 46"/>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7" name="Rounded Rectangle 56"/>
          <p:cNvSpPr/>
          <p:nvPr/>
        </p:nvSpPr>
        <p:spPr>
          <a:xfrm>
            <a:off x="2893325" y="2200725"/>
            <a:ext cx="3316406"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Connect</a:t>
            </a:r>
            <a:endParaRPr lang="en-US" sz="1400" b="1" dirty="0">
              <a:solidFill>
                <a:schemeClr val="tx1"/>
              </a:solidFill>
            </a:endParaRPr>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2096" y="2243860"/>
            <a:ext cx="253813" cy="27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2866030" y="2534769"/>
            <a:ext cx="3370997" cy="276999"/>
          </a:xfrm>
          <a:prstGeom prst="rect">
            <a:avLst/>
          </a:prstGeom>
          <a:noFill/>
        </p:spPr>
        <p:txBody>
          <a:bodyPr wrap="square" rtlCol="0">
            <a:spAutoFit/>
          </a:bodyPr>
          <a:lstStyle/>
          <a:p>
            <a:pPr algn="ctr"/>
            <a:r>
              <a:rPr lang="en-US" sz="1200" dirty="0" smtClean="0">
                <a:solidFill>
                  <a:schemeClr val="tx1">
                    <a:lumMod val="65000"/>
                    <a:lumOff val="35000"/>
                  </a:schemeClr>
                </a:solidFill>
              </a:rPr>
              <a:t>Salesforce</a:t>
            </a:r>
            <a:endParaRPr lang="en-US" sz="1200" dirty="0">
              <a:solidFill>
                <a:schemeClr val="tx1">
                  <a:lumMod val="65000"/>
                  <a:lumOff val="35000"/>
                </a:schemeClr>
              </a:solidFill>
            </a:endParaRPr>
          </a:p>
        </p:txBody>
      </p:sp>
      <p:sp>
        <p:nvSpPr>
          <p:cNvPr id="83" name="Rectangle 82"/>
          <p:cNvSpPr/>
          <p:nvPr/>
        </p:nvSpPr>
        <p:spPr>
          <a:xfrm>
            <a:off x="2636874" y="2944376"/>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84" name="TextBox 83"/>
          <p:cNvSpPr txBox="1"/>
          <p:nvPr/>
        </p:nvSpPr>
        <p:spPr>
          <a:xfrm>
            <a:off x="2668772" y="3210194"/>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85" name="Straight Connector 84"/>
          <p:cNvCxnSpPr/>
          <p:nvPr/>
        </p:nvCxnSpPr>
        <p:spPr>
          <a:xfrm>
            <a:off x="2647507" y="349727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3507907"/>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7" name="Straight Connector 86"/>
          <p:cNvCxnSpPr/>
          <p:nvPr/>
        </p:nvCxnSpPr>
        <p:spPr>
          <a:xfrm>
            <a:off x="2647507" y="37949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636874" y="3804185"/>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9" name="TextBox 88"/>
          <p:cNvSpPr txBox="1"/>
          <p:nvPr/>
        </p:nvSpPr>
        <p:spPr>
          <a:xfrm>
            <a:off x="2668772" y="4070003"/>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90" name="Straight Connector 89"/>
          <p:cNvCxnSpPr/>
          <p:nvPr/>
        </p:nvCxnSpPr>
        <p:spPr>
          <a:xfrm>
            <a:off x="2647507" y="435708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68772" y="4367716"/>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2" name="Straight Connector 91"/>
          <p:cNvCxnSpPr/>
          <p:nvPr/>
        </p:nvCxnSpPr>
        <p:spPr>
          <a:xfrm>
            <a:off x="2647507" y="465479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47507" y="4657333"/>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4667967"/>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95" name="Straight Connector 94"/>
          <p:cNvCxnSpPr/>
          <p:nvPr/>
        </p:nvCxnSpPr>
        <p:spPr>
          <a:xfrm>
            <a:off x="2647507" y="495504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647507" y="495758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668772" y="4968218"/>
            <a:ext cx="3817088" cy="276999"/>
          </a:xfrm>
          <a:prstGeom prst="rect">
            <a:avLst/>
          </a:prstGeom>
          <a:noFill/>
        </p:spPr>
        <p:txBody>
          <a:bodyPr wrap="square" rtlCol="0">
            <a:spAutoFit/>
          </a:bodyPr>
          <a:lstStyle/>
          <a:p>
            <a:r>
              <a:rPr lang="en-US" sz="1200" dirty="0" smtClean="0">
                <a:solidFill>
                  <a:schemeClr val="bg1">
                    <a:lumMod val="65000"/>
                  </a:schemeClr>
                </a:solidFill>
              </a:rPr>
              <a:t>Twitter Inc.</a:t>
            </a:r>
            <a:endParaRPr lang="en-US" sz="1200" dirty="0">
              <a:solidFill>
                <a:schemeClr val="bg1">
                  <a:lumMod val="65000"/>
                </a:schemeClr>
              </a:solidFill>
            </a:endParaRPr>
          </a:p>
        </p:txBody>
      </p:sp>
      <p:cxnSp>
        <p:nvCxnSpPr>
          <p:cNvPr id="98" name="Straight Connector 97"/>
          <p:cNvCxnSpPr/>
          <p:nvPr/>
        </p:nvCxnSpPr>
        <p:spPr>
          <a:xfrm>
            <a:off x="2647507" y="525529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647507" y="52578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668772" y="5268469"/>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101" name="Straight Connector 100"/>
          <p:cNvCxnSpPr/>
          <p:nvPr/>
        </p:nvCxnSpPr>
        <p:spPr>
          <a:xfrm>
            <a:off x="2647507" y="555554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ular Callout 47"/>
          <p:cNvSpPr/>
          <p:nvPr/>
        </p:nvSpPr>
        <p:spPr>
          <a:xfrm>
            <a:off x="1169675" y="1199407"/>
            <a:ext cx="1257116" cy="486886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Add companies imported from Salesforce and LinkedIn here. Companies must be existing in </a:t>
            </a:r>
            <a:r>
              <a:rPr lang="en-US" sz="1200" dirty="0" err="1" smtClean="0"/>
              <a:t>GageIn</a:t>
            </a:r>
            <a:r>
              <a:rPr lang="en-US" sz="1200" dirty="0" smtClean="0"/>
              <a:t> and de-duplicated. The user can tap any company to </a:t>
            </a:r>
            <a:r>
              <a:rPr lang="en-US" sz="1200" dirty="0"/>
              <a:t>F</a:t>
            </a:r>
            <a:r>
              <a:rPr lang="en-US" sz="1200" dirty="0" smtClean="0"/>
              <a:t>ollow or unfollow. If a company is followed, also add to Followed Companies. Check or uncheck a company both under Followed Companies and Suggested Companies if it is displayed under both</a:t>
            </a:r>
            <a:endParaRPr lang="en-US" sz="1200" dirty="0"/>
          </a:p>
        </p:txBody>
      </p:sp>
      <p:sp>
        <p:nvSpPr>
          <p:cNvPr id="49" name="Rectangular Callout 48"/>
          <p:cNvSpPr/>
          <p:nvPr/>
        </p:nvSpPr>
        <p:spPr>
          <a:xfrm>
            <a:off x="6929207" y="4665505"/>
            <a:ext cx="1257116" cy="1160063"/>
          </a:xfrm>
          <a:prstGeom prst="wedgeRectCallout">
            <a:avLst>
              <a:gd name="adj1" fmla="val -80462"/>
              <a:gd name="adj2" fmla="val -80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a:t>
            </a:r>
            <a:endParaRPr lang="en-US" sz="1200" dirty="0"/>
          </a:p>
        </p:txBody>
      </p:sp>
    </p:spTree>
    <p:extLst>
      <p:ext uri="{BB962C8B-B14F-4D97-AF65-F5344CB8AC3E}">
        <p14:creationId xmlns:p14="http://schemas.microsoft.com/office/powerpoint/2010/main" val="842678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5159529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Companies</a:t>
            </a:r>
            <a:endParaRPr lang="en-US" sz="1400" b="1" dirty="0">
              <a:solidFill>
                <a:schemeClr val="bg1"/>
              </a:solidFill>
            </a:endParaRPr>
          </a:p>
        </p:txBody>
      </p:sp>
      <p:sp>
        <p:nvSpPr>
          <p:cNvPr id="3" name="Rectangle 2"/>
          <p:cNvSpPr/>
          <p:nvPr/>
        </p:nvSpPr>
        <p:spPr>
          <a:xfrm>
            <a:off x="2415654" y="5813946"/>
            <a:ext cx="163773" cy="805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Rounded Rectangle 69"/>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71" name="Rectangle 70"/>
          <p:cNvSpPr/>
          <p:nvPr/>
        </p:nvSpPr>
        <p:spPr>
          <a:xfrm>
            <a:off x="2660073" y="1377536"/>
            <a:ext cx="3811979" cy="581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ounded Rectangle 71"/>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companies</a:t>
            </a:r>
            <a:endParaRPr lang="en-US" sz="1200" dirty="0">
              <a:solidFill>
                <a:schemeClr val="bg1">
                  <a:lumMod val="75000"/>
                </a:schemeClr>
              </a:solidFill>
            </a:endParaRPr>
          </a:p>
        </p:txBody>
      </p:sp>
      <p:sp>
        <p:nvSpPr>
          <p:cNvPr id="73" name="Oval 72"/>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2636874" y="19071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Companies</a:t>
            </a:r>
            <a:endParaRPr lang="en-US" sz="1200" b="1" dirty="0">
              <a:solidFill>
                <a:schemeClr val="bg1"/>
              </a:solidFill>
            </a:endParaRPr>
          </a:p>
        </p:txBody>
      </p:sp>
      <p:sp>
        <p:nvSpPr>
          <p:cNvPr id="76" name="TextBox 75"/>
          <p:cNvSpPr txBox="1"/>
          <p:nvPr/>
        </p:nvSpPr>
        <p:spPr>
          <a:xfrm>
            <a:off x="2668772" y="2172946"/>
            <a:ext cx="3817088" cy="276999"/>
          </a:xfrm>
          <a:prstGeom prst="rect">
            <a:avLst/>
          </a:prstGeom>
          <a:noFill/>
        </p:spPr>
        <p:txBody>
          <a:bodyPr wrap="square" rtlCol="0">
            <a:spAutoFit/>
          </a:bodyPr>
          <a:lstStyle/>
          <a:p>
            <a:r>
              <a:rPr lang="en-US" sz="1200" dirty="0" smtClean="0"/>
              <a:t>International Business Machines                                           √</a:t>
            </a:r>
            <a:endParaRPr lang="en-US" sz="1200" dirty="0"/>
          </a:p>
        </p:txBody>
      </p:sp>
      <p:cxnSp>
        <p:nvCxnSpPr>
          <p:cNvPr id="77" name="Straight Connector 76"/>
          <p:cNvCxnSpPr/>
          <p:nvPr/>
        </p:nvCxnSpPr>
        <p:spPr>
          <a:xfrm>
            <a:off x="2647507" y="246002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668772" y="2470659"/>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79" name="Straight Connector 78"/>
          <p:cNvCxnSpPr/>
          <p:nvPr/>
        </p:nvCxnSpPr>
        <p:spPr>
          <a:xfrm>
            <a:off x="2647507" y="275773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636874" y="3654057"/>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Companies</a:t>
            </a:r>
            <a:endParaRPr lang="en-US" sz="1200" b="1" dirty="0">
              <a:solidFill>
                <a:schemeClr val="bg1"/>
              </a:solidFill>
            </a:endParaRPr>
          </a:p>
        </p:txBody>
      </p:sp>
      <p:sp>
        <p:nvSpPr>
          <p:cNvPr id="81" name="TextBox 80"/>
          <p:cNvSpPr txBox="1"/>
          <p:nvPr/>
        </p:nvSpPr>
        <p:spPr>
          <a:xfrm>
            <a:off x="2668772" y="3919875"/>
            <a:ext cx="3817088" cy="276999"/>
          </a:xfrm>
          <a:prstGeom prst="rect">
            <a:avLst/>
          </a:prstGeom>
          <a:noFill/>
        </p:spPr>
        <p:txBody>
          <a:bodyPr wrap="square" rtlCol="0">
            <a:spAutoFit/>
          </a:bodyPr>
          <a:lstStyle/>
          <a:p>
            <a:r>
              <a:rPr lang="en-US" sz="1200" dirty="0" smtClean="0"/>
              <a:t>International Business Machines                                           √                            </a:t>
            </a:r>
            <a:endParaRPr lang="en-US" sz="1200" dirty="0"/>
          </a:p>
        </p:txBody>
      </p:sp>
      <p:cxnSp>
        <p:nvCxnSpPr>
          <p:cNvPr id="82" name="Straight Connector 81"/>
          <p:cNvCxnSpPr/>
          <p:nvPr/>
        </p:nvCxnSpPr>
        <p:spPr>
          <a:xfrm>
            <a:off x="2647507" y="420695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2668772" y="4217588"/>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84" name="Straight Connector 83"/>
          <p:cNvCxnSpPr/>
          <p:nvPr/>
        </p:nvCxnSpPr>
        <p:spPr>
          <a:xfrm>
            <a:off x="2647507" y="450466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47507" y="450720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668772" y="4517839"/>
            <a:ext cx="3817088" cy="276999"/>
          </a:xfrm>
          <a:prstGeom prst="rect">
            <a:avLst/>
          </a:prstGeom>
          <a:noFill/>
        </p:spPr>
        <p:txBody>
          <a:bodyPr wrap="square" rtlCol="0">
            <a:spAutoFit/>
          </a:bodyPr>
          <a:lstStyle/>
          <a:p>
            <a:r>
              <a:rPr lang="en-US" sz="1200" dirty="0" smtClean="0"/>
              <a:t>Google Inc.		                     </a:t>
            </a:r>
            <a:endParaRPr lang="en-US" sz="1200" dirty="0"/>
          </a:p>
        </p:txBody>
      </p:sp>
      <p:cxnSp>
        <p:nvCxnSpPr>
          <p:cNvPr id="87" name="Straight Connector 86"/>
          <p:cNvCxnSpPr/>
          <p:nvPr/>
        </p:nvCxnSpPr>
        <p:spPr>
          <a:xfrm>
            <a:off x="2647507" y="4804918"/>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7507" y="480745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668772" y="4818090"/>
            <a:ext cx="3817088" cy="276999"/>
          </a:xfrm>
          <a:prstGeom prst="rect">
            <a:avLst/>
          </a:prstGeom>
          <a:noFill/>
        </p:spPr>
        <p:txBody>
          <a:bodyPr wrap="square" rtlCol="0">
            <a:spAutoFit/>
          </a:bodyPr>
          <a:lstStyle/>
          <a:p>
            <a:r>
              <a:rPr lang="en-US" sz="1200" dirty="0" smtClean="0"/>
              <a:t>Twitter Inc.</a:t>
            </a:r>
            <a:endParaRPr lang="en-US" sz="1200" dirty="0"/>
          </a:p>
        </p:txBody>
      </p:sp>
      <p:cxnSp>
        <p:nvCxnSpPr>
          <p:cNvPr id="90" name="Straight Connector 89"/>
          <p:cNvCxnSpPr/>
          <p:nvPr/>
        </p:nvCxnSpPr>
        <p:spPr>
          <a:xfrm>
            <a:off x="2647507" y="510516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47507" y="510770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8772" y="5118341"/>
            <a:ext cx="3817088" cy="276999"/>
          </a:xfrm>
          <a:prstGeom prst="rect">
            <a:avLst/>
          </a:prstGeom>
          <a:noFill/>
        </p:spPr>
        <p:txBody>
          <a:bodyPr wrap="square" rtlCol="0">
            <a:spAutoFit/>
          </a:bodyPr>
          <a:lstStyle/>
          <a:p>
            <a:r>
              <a:rPr lang="en-US" sz="1200" dirty="0" smtClean="0"/>
              <a:t>LinkedIn		                     </a:t>
            </a:r>
            <a:endParaRPr lang="en-US" sz="1200" dirty="0"/>
          </a:p>
        </p:txBody>
      </p:sp>
      <p:cxnSp>
        <p:nvCxnSpPr>
          <p:cNvPr id="93" name="Straight Connector 92"/>
          <p:cNvCxnSpPr/>
          <p:nvPr/>
        </p:nvCxnSpPr>
        <p:spPr>
          <a:xfrm>
            <a:off x="2647507" y="540542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668772" y="2773448"/>
            <a:ext cx="3817088" cy="276999"/>
          </a:xfrm>
          <a:prstGeom prst="rect">
            <a:avLst/>
          </a:prstGeom>
          <a:noFill/>
        </p:spPr>
        <p:txBody>
          <a:bodyPr wrap="square" rtlCol="0">
            <a:spAutoFit/>
          </a:bodyPr>
          <a:lstStyle/>
          <a:p>
            <a:r>
              <a:rPr lang="en-US" sz="1200" dirty="0" smtClean="0"/>
              <a:t>Wal-Mart                                                                                    √</a:t>
            </a:r>
            <a:endParaRPr lang="en-US" sz="1200" dirty="0"/>
          </a:p>
        </p:txBody>
      </p:sp>
      <p:cxnSp>
        <p:nvCxnSpPr>
          <p:cNvPr id="95" name="Straight Connector 94"/>
          <p:cNvCxnSpPr/>
          <p:nvPr/>
        </p:nvCxnSpPr>
        <p:spPr>
          <a:xfrm>
            <a:off x="2647507" y="306052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668772" y="3071161"/>
            <a:ext cx="3817088" cy="276999"/>
          </a:xfrm>
          <a:prstGeom prst="rect">
            <a:avLst/>
          </a:prstGeom>
          <a:noFill/>
        </p:spPr>
        <p:txBody>
          <a:bodyPr wrap="square" rtlCol="0">
            <a:spAutoFit/>
          </a:bodyPr>
          <a:lstStyle/>
          <a:p>
            <a:r>
              <a:rPr lang="en-US" sz="1200" dirty="0" smtClean="0"/>
              <a:t>Hewlett Packard Co.		                      √</a:t>
            </a:r>
            <a:endParaRPr lang="en-US" sz="1200" dirty="0"/>
          </a:p>
        </p:txBody>
      </p:sp>
      <p:cxnSp>
        <p:nvCxnSpPr>
          <p:cNvPr id="97" name="Straight Connector 96"/>
          <p:cNvCxnSpPr/>
          <p:nvPr/>
        </p:nvCxnSpPr>
        <p:spPr>
          <a:xfrm>
            <a:off x="2647507" y="3358240"/>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668772" y="3371412"/>
            <a:ext cx="3817088" cy="276999"/>
          </a:xfrm>
          <a:prstGeom prst="rect">
            <a:avLst/>
          </a:prstGeom>
          <a:noFill/>
        </p:spPr>
        <p:txBody>
          <a:bodyPr wrap="square" rtlCol="0">
            <a:spAutoFit/>
          </a:bodyPr>
          <a:lstStyle/>
          <a:p>
            <a:r>
              <a:rPr lang="en-US" sz="1200" dirty="0" smtClean="0"/>
              <a:t>Amazon                                   		                      √</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Stream: Follow Companies</a:t>
            </a:r>
            <a:endParaRPr lang="en-US" sz="3200" b="1" dirty="0">
              <a:latin typeface="Times New Roman" pitchFamily="18" charset="0"/>
              <a:cs typeface="Times New Roman" pitchFamily="18" charset="0"/>
            </a:endParaRPr>
          </a:p>
        </p:txBody>
      </p:sp>
      <p:sp>
        <p:nvSpPr>
          <p:cNvPr id="53" name="Rectangle 52"/>
          <p:cNvSpPr/>
          <p:nvPr/>
        </p:nvSpPr>
        <p:spPr>
          <a:xfrm>
            <a:off x="2620370" y="764275"/>
            <a:ext cx="3875964"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ounded Rectangle 53"/>
          <p:cNvSpPr/>
          <p:nvPr/>
        </p:nvSpPr>
        <p:spPr>
          <a:xfrm>
            <a:off x="2838734" y="2743200"/>
            <a:ext cx="3493827" cy="1501254"/>
          </a:xfrm>
          <a:prstGeom prst="roundRect">
            <a:avLst>
              <a:gd name="adj" fmla="val 7843"/>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lumMod val="65000"/>
                    <a:lumOff val="35000"/>
                  </a:schemeClr>
                </a:solidFill>
              </a:rPr>
              <a:t>You may only follow up to 5 companies with your current plan.</a:t>
            </a:r>
          </a:p>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55" name="Rounded Rectangle 54"/>
          <p:cNvSpPr/>
          <p:nvPr/>
        </p:nvSpPr>
        <p:spPr>
          <a:xfrm>
            <a:off x="3985146" y="3862316"/>
            <a:ext cx="1105469" cy="245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OK</a:t>
            </a:r>
            <a:endParaRPr lang="en-US" sz="1200" b="1" dirty="0"/>
          </a:p>
        </p:txBody>
      </p:sp>
      <p:sp>
        <p:nvSpPr>
          <p:cNvPr id="56" name="Rectangular Callout 55"/>
          <p:cNvSpPr/>
          <p:nvPr/>
        </p:nvSpPr>
        <p:spPr>
          <a:xfrm>
            <a:off x="1169675" y="653982"/>
            <a:ext cx="1257116" cy="4779018"/>
          </a:xfrm>
          <a:prstGeom prst="wedgeRectCallout">
            <a:avLst>
              <a:gd name="adj1" fmla="val 81910"/>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In the backend, send an email to the user with a link to the </a:t>
            </a:r>
            <a:r>
              <a:rPr lang="en-US" sz="1200" dirty="0" err="1" smtClean="0"/>
              <a:t>GageIn</a:t>
            </a:r>
            <a:r>
              <a:rPr lang="en-US" sz="1200" dirty="0" smtClean="0"/>
              <a:t> website for upgrade; if the user clicks the link, the upgrade page should be displayed without a need of login!!</a:t>
            </a:r>
          </a:p>
          <a:p>
            <a:endParaRPr lang="en-US" sz="1200" dirty="0"/>
          </a:p>
          <a:p>
            <a:r>
              <a:rPr lang="en-US" sz="1200" dirty="0" smtClean="0"/>
              <a:t>The displayed message should be dependent on the user’s current Plan and similar to what specified in the Payment spec</a:t>
            </a:r>
          </a:p>
          <a:p>
            <a:endParaRPr lang="en-US" sz="1200" dirty="0"/>
          </a:p>
          <a:p>
            <a:r>
              <a:rPr lang="en-US" sz="1200" dirty="0" smtClean="0"/>
              <a:t>Similar process when following people</a:t>
            </a:r>
            <a:endParaRPr lang="en-US" sz="1200" dirty="0"/>
          </a:p>
        </p:txBody>
      </p:sp>
      <p:sp>
        <p:nvSpPr>
          <p:cNvPr id="57" name="Rectangular Callout 56"/>
          <p:cNvSpPr/>
          <p:nvPr/>
        </p:nvSpPr>
        <p:spPr>
          <a:xfrm>
            <a:off x="6832745" y="2458196"/>
            <a:ext cx="1749186" cy="1615044"/>
          </a:xfrm>
          <a:prstGeom prst="wedgeRectCallout">
            <a:avLst>
              <a:gd name="adj1" fmla="val -78079"/>
              <a:gd name="adj2" fmla="val 262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Change the message to “You may not follow this company with your current plan” if the user is a SOLO (FREE) user and tries to follow a company only available to paid users</a:t>
            </a:r>
            <a:endParaRPr lang="en-US" sz="1200" dirty="0"/>
          </a:p>
        </p:txBody>
      </p:sp>
    </p:spTree>
    <p:extLst>
      <p:ext uri="{BB962C8B-B14F-4D97-AF65-F5344CB8AC3E}">
        <p14:creationId xmlns:p14="http://schemas.microsoft.com/office/powerpoint/2010/main" val="3691194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Configure Filters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12383"/>
            <a:ext cx="3708807" cy="798307"/>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Agent Filters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Category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p>
          <a:p>
            <a:pPr>
              <a:spcBef>
                <a:spcPts val="600"/>
              </a:spcBef>
            </a:pPr>
            <a:r>
              <a:rPr lang="en-US" sz="1200" b="1" dirty="0" smtClean="0">
                <a:solidFill>
                  <a:schemeClr val="tx1"/>
                </a:solidFill>
              </a:rPr>
              <a:t>Media Filters			</a:t>
            </a:r>
            <a:r>
              <a:rPr lang="en-US" sz="1200" dirty="0">
                <a:solidFill>
                  <a:schemeClr val="bg1">
                    <a:lumMod val="50000"/>
                  </a:schemeClr>
                </a:solidFill>
              </a:rPr>
              <a:t> </a:t>
            </a:r>
            <a:r>
              <a:rPr lang="en-US" sz="1200" dirty="0" smtClean="0">
                <a:solidFill>
                  <a:schemeClr val="bg1">
                    <a:lumMod val="50000"/>
                  </a:schemeClr>
                </a:solidFill>
              </a:rPr>
              <a:t>                  </a:t>
            </a:r>
            <a:r>
              <a:rPr lang="en-US" sz="1200" b="1" dirty="0" smtClean="0">
                <a:solidFill>
                  <a:schemeClr val="tx1"/>
                </a:solidFill>
              </a:rPr>
              <a:t>&gt;</a:t>
            </a:r>
            <a:endParaRPr lang="en-US" sz="1200" dirty="0">
              <a:solidFill>
                <a:schemeClr val="bg1">
                  <a:lumMod val="50000"/>
                </a:schemeClr>
              </a:solidFill>
            </a:endParaRPr>
          </a:p>
        </p:txBody>
      </p:sp>
      <p:sp>
        <p:nvSpPr>
          <p:cNvPr id="30" name="TextBox 29"/>
          <p:cNvSpPr txBox="1"/>
          <p:nvPr/>
        </p:nvSpPr>
        <p:spPr>
          <a:xfrm>
            <a:off x="2679405" y="1316281"/>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Personalize your company update streams</a:t>
            </a:r>
            <a:endParaRPr lang="en-US" sz="1200" b="1" dirty="0">
              <a:solidFill>
                <a:schemeClr val="tx1">
                  <a:lumMod val="65000"/>
                  <a:lumOff val="35000"/>
                </a:schemeClr>
              </a:solidFill>
            </a:endParaRPr>
          </a:p>
        </p:txBody>
      </p:sp>
      <p:cxnSp>
        <p:nvCxnSpPr>
          <p:cNvPr id="32" name="Straight Connector 31"/>
          <p:cNvCxnSpPr/>
          <p:nvPr/>
        </p:nvCxnSpPr>
        <p:spPr>
          <a:xfrm>
            <a:off x="2713939" y="189037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14555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a:t>
            </a:r>
            <a:endParaRPr lang="en-US" sz="3200" b="1" dirty="0">
              <a:latin typeface="Times New Roman" pitchFamily="18" charset="0"/>
              <a:cs typeface="Times New Roman" pitchFamily="18" charset="0"/>
            </a:endParaRPr>
          </a:p>
        </p:txBody>
      </p:sp>
      <p:sp>
        <p:nvSpPr>
          <p:cNvPr id="39" name="Rectangle 38"/>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ular Callout 52"/>
          <p:cNvSpPr/>
          <p:nvPr/>
        </p:nvSpPr>
        <p:spPr>
          <a:xfrm>
            <a:off x="500183" y="1762100"/>
            <a:ext cx="1749186" cy="464021"/>
          </a:xfrm>
          <a:prstGeom prst="wedgeRectCallout">
            <a:avLst>
              <a:gd name="adj1" fmla="val 77938"/>
              <a:gd name="adj2" fmla="val 783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category filters</a:t>
            </a:r>
            <a:endParaRPr lang="en-US" sz="1200" dirty="0"/>
          </a:p>
        </p:txBody>
      </p:sp>
      <p:sp>
        <p:nvSpPr>
          <p:cNvPr id="55" name="Rectangular Callout 54"/>
          <p:cNvSpPr/>
          <p:nvPr/>
        </p:nvSpPr>
        <p:spPr>
          <a:xfrm>
            <a:off x="6832745" y="1407788"/>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agent filters</a:t>
            </a:r>
            <a:endParaRPr lang="en-US" sz="1200" dirty="0"/>
          </a:p>
        </p:txBody>
      </p:sp>
      <p:sp>
        <p:nvSpPr>
          <p:cNvPr id="56" name="Rectangular Callout 55"/>
          <p:cNvSpPr/>
          <p:nvPr/>
        </p:nvSpPr>
        <p:spPr>
          <a:xfrm>
            <a:off x="6832745" y="1940050"/>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configure media filters</a:t>
            </a:r>
            <a:endParaRPr lang="en-US" sz="1200" dirty="0"/>
          </a:p>
        </p:txBody>
      </p:sp>
      <p:sp>
        <p:nvSpPr>
          <p:cNvPr id="31" name="Rounded Rectangle 30"/>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extBox 5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80115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7" name="Rectangle 26"/>
          <p:cNvSpPr/>
          <p:nvPr/>
        </p:nvSpPr>
        <p:spPr>
          <a:xfrm>
            <a:off x="2690038" y="40869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2743200" y="469300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38" name="Title 1"/>
          <p:cNvSpPr txBox="1">
            <a:spLocks/>
          </p:cNvSpPr>
          <p:nvPr/>
        </p:nvSpPr>
        <p:spPr>
          <a:xfrm>
            <a:off x="2661312" y="1893906"/>
            <a:ext cx="3835021" cy="959654"/>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Times New Roman" pitchFamily="18" charset="0"/>
                <a:cs typeface="Times New Roman" pitchFamily="18" charset="0"/>
              </a:rPr>
              <a:t>Take Action at the Perfect Time</a:t>
            </a:r>
          </a:p>
          <a:p>
            <a:endParaRPr lang="en-US" sz="2100" dirty="0" smtClean="0">
              <a:solidFill>
                <a:schemeClr val="tx1">
                  <a:lumMod val="65000"/>
                  <a:lumOff val="35000"/>
                </a:schemeClr>
              </a:solidFill>
              <a:latin typeface="Times New Roman" pitchFamily="18" charset="0"/>
              <a:cs typeface="Times New Roman" pitchFamily="18" charset="0"/>
            </a:endParaRPr>
          </a:p>
          <a:p>
            <a:r>
              <a:rPr lang="en-US" sz="1800" dirty="0" smtClean="0">
                <a:solidFill>
                  <a:schemeClr val="tx1">
                    <a:lumMod val="65000"/>
                    <a:lumOff val="35000"/>
                  </a:schemeClr>
                </a:solidFill>
                <a:latin typeface="Times New Roman" pitchFamily="18" charset="0"/>
                <a:cs typeface="Times New Roman" pitchFamily="18" charset="0"/>
              </a:rPr>
              <a:t>Actionable sales intelligence </a:t>
            </a:r>
          </a:p>
          <a:p>
            <a:r>
              <a:rPr lang="en-US" sz="1800" dirty="0" smtClean="0">
                <a:solidFill>
                  <a:schemeClr val="tx1">
                    <a:lumMod val="65000"/>
                    <a:lumOff val="35000"/>
                  </a:schemeClr>
                </a:solidFill>
                <a:latin typeface="Times New Roman" pitchFamily="18" charset="0"/>
                <a:cs typeface="Times New Roman" pitchFamily="18" charset="0"/>
              </a:rPr>
              <a:t>at your fingertips</a:t>
            </a:r>
          </a:p>
        </p:txBody>
      </p:sp>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2635" y="1337456"/>
            <a:ext cx="1358730" cy="419048"/>
          </a:xfrm>
          <a:prstGeom prst="rect">
            <a:avLst/>
          </a:prstGeom>
        </p:spPr>
      </p:pic>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Oval 4"/>
          <p:cNvSpPr/>
          <p:nvPr/>
        </p:nvSpPr>
        <p:spPr>
          <a:xfrm>
            <a:off x="4067500" y="3804662"/>
            <a:ext cx="1008993" cy="93017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lumMod val="75000"/>
                  </a:schemeClr>
                </a:solidFill>
              </a:rPr>
              <a:t>$</a:t>
            </a:r>
            <a:endParaRPr lang="en-US" sz="4800" b="1" dirty="0">
              <a:solidFill>
                <a:schemeClr val="bg1">
                  <a:lumMod val="75000"/>
                </a:schemeClr>
              </a:solidFill>
            </a:endParaRPr>
          </a:p>
        </p:txBody>
      </p:sp>
      <p:pic>
        <p:nvPicPr>
          <p:cNvPr id="4506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5792" y="3172321"/>
            <a:ext cx="685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9"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5140" y="3167728"/>
            <a:ext cx="663252" cy="64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72" name="Picture 1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4911" y="4655481"/>
            <a:ext cx="627839" cy="61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29"/>
          <p:cNvSpPr/>
          <p:nvPr/>
        </p:nvSpPr>
        <p:spPr>
          <a:xfrm>
            <a:off x="3297936" y="4666683"/>
            <a:ext cx="646386" cy="599089"/>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075"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2020" y="4824294"/>
            <a:ext cx="483476" cy="29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4238355"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654108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3029805"/>
            <a:ext cx="3708807" cy="3043449"/>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Awards &amp; Certifications</a:t>
            </a:r>
          </a:p>
          <a:p>
            <a:pPr>
              <a:spcBef>
                <a:spcPts val="1200"/>
              </a:spcBef>
            </a:pPr>
            <a:r>
              <a:rPr lang="en-US" sz="1200" b="1" dirty="0" smtClean="0">
                <a:solidFill>
                  <a:schemeClr val="tx1"/>
                </a:solidFill>
              </a:rPr>
              <a:t>Business Challenges	                                            </a:t>
            </a:r>
            <a:endParaRPr lang="en-US" sz="1200" dirty="0" smtClean="0">
              <a:solidFill>
                <a:schemeClr val="tx1">
                  <a:lumMod val="65000"/>
                  <a:lumOff val="35000"/>
                </a:schemeClr>
              </a:solidFill>
            </a:endParaRPr>
          </a:p>
          <a:p>
            <a:pPr>
              <a:spcBef>
                <a:spcPts val="1200"/>
              </a:spcBef>
            </a:pPr>
            <a:r>
              <a:rPr lang="en-US" sz="1200" b="1" dirty="0" smtClean="0">
                <a:solidFill>
                  <a:schemeClr val="tx1"/>
                </a:solidFill>
              </a:rPr>
              <a:t>Funding Development		</a:t>
            </a:r>
          </a:p>
          <a:p>
            <a:pPr>
              <a:spcBef>
                <a:spcPts val="1200"/>
              </a:spcBef>
            </a:pPr>
            <a:r>
              <a:rPr lang="en-US" sz="1200" b="1" dirty="0" smtClean="0">
                <a:solidFill>
                  <a:schemeClr val="tx1"/>
                </a:solidFill>
              </a:rPr>
              <a:t>Growth &amp; Expansion</a:t>
            </a:r>
          </a:p>
          <a:p>
            <a:pPr>
              <a:spcBef>
                <a:spcPts val="1200"/>
              </a:spcBef>
            </a:pPr>
            <a:r>
              <a:rPr lang="en-US" sz="1200" b="1" dirty="0" smtClean="0">
                <a:solidFill>
                  <a:schemeClr val="tx1"/>
                </a:solidFill>
              </a:rPr>
              <a:t>Hiring &amp; Recruiting</a:t>
            </a:r>
          </a:p>
          <a:p>
            <a:pPr>
              <a:spcBef>
                <a:spcPts val="1200"/>
              </a:spcBef>
            </a:pPr>
            <a:r>
              <a:rPr lang="en-US" sz="1200" b="1" dirty="0" smtClean="0">
                <a:solidFill>
                  <a:schemeClr val="tx1"/>
                </a:solidFill>
              </a:rPr>
              <a:t>Litigations</a:t>
            </a:r>
          </a:p>
          <a:p>
            <a:pPr>
              <a:spcBef>
                <a:spcPts val="1200"/>
              </a:spcBef>
            </a:pPr>
            <a:r>
              <a:rPr lang="en-US" sz="1200" b="1" dirty="0" smtClean="0">
                <a:solidFill>
                  <a:schemeClr val="tx1"/>
                </a:solidFill>
              </a:rPr>
              <a:t>Mergers &amp; Acquisitions</a:t>
            </a:r>
          </a:p>
          <a:p>
            <a:pPr>
              <a:spcBef>
                <a:spcPts val="1200"/>
              </a:spcBef>
            </a:pPr>
            <a:r>
              <a:rPr lang="en-US" sz="1200" b="1" dirty="0" smtClean="0">
                <a:solidFill>
                  <a:schemeClr val="tx1"/>
                </a:solidFill>
              </a:rPr>
              <a:t>New Contracts</a:t>
            </a:r>
          </a:p>
          <a:p>
            <a:pPr>
              <a:spcBef>
                <a:spcPts val="1200"/>
              </a:spcBef>
            </a:pPr>
            <a:r>
              <a:rPr lang="en-US" sz="1200" b="1" dirty="0" smtClean="0">
                <a:solidFill>
                  <a:schemeClr val="tx1"/>
                </a:solidFill>
              </a:rPr>
              <a:t>New Offering		</a:t>
            </a:r>
            <a:endParaRPr lang="en-US" sz="1200" dirty="0">
              <a:solidFill>
                <a:schemeClr val="bg1">
                  <a:lumMod val="50000"/>
                </a:schemeClr>
              </a:solidFill>
            </a:endParaRPr>
          </a:p>
        </p:txBody>
      </p:sp>
      <p:cxnSp>
        <p:nvCxnSpPr>
          <p:cNvPr id="32" name="Straight Connector 31"/>
          <p:cNvCxnSpPr/>
          <p:nvPr/>
        </p:nvCxnSpPr>
        <p:spPr>
          <a:xfrm>
            <a:off x="2713939" y="21528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49272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cxnSp>
        <p:nvCxnSpPr>
          <p:cNvPr id="22" name="Straight Connector 21"/>
          <p:cNvCxnSpPr/>
          <p:nvPr/>
        </p:nvCxnSpPr>
        <p:spPr>
          <a:xfrm>
            <a:off x="2713939" y="344396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713939" y="37636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13939" y="410658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13939" y="44399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13939" y="476655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13939" y="51110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54539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ight Brace 2"/>
          <p:cNvSpPr/>
          <p:nvPr/>
        </p:nvSpPr>
        <p:spPr>
          <a:xfrm>
            <a:off x="6605517" y="1787863"/>
            <a:ext cx="103628" cy="4271031"/>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3" name="Rounded Rectangle 5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4" name="Oval 5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ular Callout 55"/>
          <p:cNvSpPr/>
          <p:nvPr/>
        </p:nvSpPr>
        <p:spPr>
          <a:xfrm>
            <a:off x="6919416" y="3477576"/>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47" name="Rounded Rectangle 46"/>
          <p:cNvSpPr/>
          <p:nvPr/>
        </p:nvSpPr>
        <p:spPr>
          <a:xfrm>
            <a:off x="6127845" y="225221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8" name="Rounded Rectangle 47"/>
          <p:cNvSpPr/>
          <p:nvPr/>
        </p:nvSpPr>
        <p:spPr>
          <a:xfrm>
            <a:off x="6127845" y="3520516"/>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9" name="Rounded Rectangle 48"/>
          <p:cNvSpPr/>
          <p:nvPr/>
        </p:nvSpPr>
        <p:spPr>
          <a:xfrm>
            <a:off x="6127845" y="385774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1" name="Rounded Rectangle 50"/>
          <p:cNvSpPr/>
          <p:nvPr/>
        </p:nvSpPr>
        <p:spPr>
          <a:xfrm>
            <a:off x="6127845" y="4187352"/>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2" name="Rounded Rectangle 51"/>
          <p:cNvSpPr/>
          <p:nvPr/>
        </p:nvSpPr>
        <p:spPr>
          <a:xfrm>
            <a:off x="6127845" y="4527594"/>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8" name="Rounded Rectangle 57"/>
          <p:cNvSpPr/>
          <p:nvPr/>
        </p:nvSpPr>
        <p:spPr>
          <a:xfrm>
            <a:off x="6127845" y="48648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9" name="Rounded Rectangle 58"/>
          <p:cNvSpPr/>
          <p:nvPr/>
        </p:nvSpPr>
        <p:spPr>
          <a:xfrm>
            <a:off x="6127845" y="51944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0" name="Rounded Rectangle 59"/>
          <p:cNvSpPr/>
          <p:nvPr/>
        </p:nvSpPr>
        <p:spPr>
          <a:xfrm>
            <a:off x="6127845" y="5534671"/>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Edit</a:t>
            </a:r>
            <a:endParaRPr lang="en-US" sz="1200" b="1" dirty="0">
              <a:solidFill>
                <a:schemeClr val="bg1"/>
              </a:solidFill>
            </a:endParaRPr>
          </a:p>
        </p:txBody>
      </p:sp>
      <p:sp>
        <p:nvSpPr>
          <p:cNvPr id="41" name="Rectangular Callout 40"/>
          <p:cNvSpPr/>
          <p:nvPr/>
        </p:nvSpPr>
        <p:spPr>
          <a:xfrm>
            <a:off x="6892120" y="805216"/>
            <a:ext cx="1749186" cy="464024"/>
          </a:xfrm>
          <a:prstGeom prst="wedgeRectCallout">
            <a:avLst>
              <a:gd name="adj1" fmla="val -72648"/>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edit custom agents</a:t>
            </a:r>
            <a:endParaRPr lang="en-US" sz="1200" dirty="0"/>
          </a:p>
        </p:txBody>
      </p:sp>
      <p:sp>
        <p:nvSpPr>
          <p:cNvPr id="42" name="Rectangular Callout 41"/>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ON</a:t>
            </a:r>
            <a:endParaRPr lang="en-US" sz="1200" dirty="0"/>
          </a:p>
        </p:txBody>
      </p:sp>
      <p:sp>
        <p:nvSpPr>
          <p:cNvPr id="43" name="Rounded Rectangle 42"/>
          <p:cNvSpPr/>
          <p:nvPr/>
        </p:nvSpPr>
        <p:spPr>
          <a:xfrm>
            <a:off x="2713939" y="1937983"/>
            <a:ext cx="3708807" cy="805218"/>
          </a:xfrm>
          <a:prstGeom prst="roundRect">
            <a:avLst>
              <a:gd name="adj" fmla="val 35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solidFill>
              </a:rPr>
              <a:t>Business Social Networking</a:t>
            </a:r>
          </a:p>
          <a:p>
            <a:r>
              <a:rPr lang="en-US" sz="800" dirty="0">
                <a:solidFill>
                  <a:schemeClr val="bg1">
                    <a:lumMod val="50000"/>
                  </a:schemeClr>
                </a:solidFill>
              </a:rPr>
              <a:t>"</a:t>
            </a:r>
            <a:r>
              <a:rPr lang="en-US" sz="1000" dirty="0">
                <a:solidFill>
                  <a:schemeClr val="bg1">
                    <a:lumMod val="50000"/>
                  </a:schemeClr>
                </a:solidFill>
              </a:rPr>
              <a:t>business social networking", "socia...</a:t>
            </a:r>
          </a:p>
          <a:p>
            <a:pPr>
              <a:spcBef>
                <a:spcPts val="100"/>
              </a:spcBef>
            </a:pPr>
            <a:r>
              <a:rPr lang="en-US" sz="1200" b="1" dirty="0">
                <a:solidFill>
                  <a:schemeClr val="tx1"/>
                </a:solidFill>
              </a:rPr>
              <a:t>Cloud Computing</a:t>
            </a:r>
          </a:p>
          <a:p>
            <a:r>
              <a:rPr lang="en-US" sz="1000" dirty="0">
                <a:solidFill>
                  <a:schemeClr val="bg1">
                    <a:lumMod val="50000"/>
                  </a:schemeClr>
                </a:solidFill>
              </a:rPr>
              <a:t>cloud computing, "big data", SaaS, "...</a:t>
            </a:r>
          </a:p>
        </p:txBody>
      </p:sp>
      <p:cxnSp>
        <p:nvCxnSpPr>
          <p:cNvPr id="35" name="Straight Connector 34"/>
          <p:cNvCxnSpPr/>
          <p:nvPr/>
        </p:nvCxnSpPr>
        <p:spPr>
          <a:xfrm>
            <a:off x="2713939" y="2322131"/>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6127845" y="317932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5" name="Rounded Rectangle 44"/>
          <p:cNvSpPr/>
          <p:nvPr/>
        </p:nvSpPr>
        <p:spPr>
          <a:xfrm>
            <a:off x="6127845" y="2067028"/>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46" name="Rounded Rectangle 45"/>
          <p:cNvSpPr/>
          <p:nvPr/>
        </p:nvSpPr>
        <p:spPr>
          <a:xfrm>
            <a:off x="6127845" y="2451229"/>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6" name="TextBox 5"/>
          <p:cNvSpPr txBox="1"/>
          <p:nvPr/>
        </p:nvSpPr>
        <p:spPr>
          <a:xfrm>
            <a:off x="2715904" y="1678675"/>
            <a:ext cx="2961564" cy="261610"/>
          </a:xfrm>
          <a:prstGeom prst="rect">
            <a:avLst/>
          </a:prstGeom>
          <a:noFill/>
        </p:spPr>
        <p:txBody>
          <a:bodyPr wrap="square" rtlCol="0">
            <a:spAutoFit/>
          </a:bodyPr>
          <a:lstStyle/>
          <a:p>
            <a:r>
              <a:rPr lang="en-US" sz="1100" dirty="0" smtClean="0">
                <a:solidFill>
                  <a:schemeClr val="bg1">
                    <a:lumMod val="50000"/>
                  </a:schemeClr>
                </a:solidFill>
              </a:rPr>
              <a:t>Custom Agents</a:t>
            </a:r>
            <a:endParaRPr lang="en-US" sz="1100" dirty="0">
              <a:solidFill>
                <a:schemeClr val="bg1">
                  <a:lumMod val="50000"/>
                </a:schemeClr>
              </a:solidFill>
            </a:endParaRPr>
          </a:p>
        </p:txBody>
      </p:sp>
      <p:sp>
        <p:nvSpPr>
          <p:cNvPr id="57" name="TextBox 56"/>
          <p:cNvSpPr txBox="1"/>
          <p:nvPr/>
        </p:nvSpPr>
        <p:spPr>
          <a:xfrm>
            <a:off x="2715904" y="2770496"/>
            <a:ext cx="2961564" cy="261610"/>
          </a:xfrm>
          <a:prstGeom prst="rect">
            <a:avLst/>
          </a:prstGeom>
          <a:noFill/>
        </p:spPr>
        <p:txBody>
          <a:bodyPr wrap="square" rtlCol="0">
            <a:spAutoFit/>
          </a:bodyPr>
          <a:lstStyle/>
          <a:p>
            <a:r>
              <a:rPr lang="en-US" sz="1100" dirty="0" smtClean="0">
                <a:solidFill>
                  <a:schemeClr val="bg1">
                    <a:lumMod val="50000"/>
                  </a:schemeClr>
                </a:solidFill>
              </a:rPr>
              <a:t>Predefined Agents</a:t>
            </a:r>
            <a:endParaRPr lang="en-US" sz="1100" dirty="0">
              <a:solidFill>
                <a:schemeClr val="bg1">
                  <a:lumMod val="50000"/>
                </a:schemeClr>
              </a:solidFill>
            </a:endParaRPr>
          </a:p>
        </p:txBody>
      </p:sp>
      <p:sp>
        <p:nvSpPr>
          <p:cNvPr id="78" name="TextBox 7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9" name="TextBox 7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0" name="TextBox 7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81" name="Rectangle 8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90" name="TextBox 89"/>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91" name="TextBox 90"/>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92" name="TextBox 91"/>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728846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Agent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40"/>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agents.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672769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Agent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5628427"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go back to previous slide</a:t>
            </a:r>
            <a:endParaRPr lang="en-US" sz="1200" dirty="0"/>
          </a:p>
        </p:txBody>
      </p:sp>
      <p:sp>
        <p:nvSpPr>
          <p:cNvPr id="40" name="Rounded Rectangle 39"/>
          <p:cNvSpPr/>
          <p:nvPr/>
        </p:nvSpPr>
        <p:spPr>
          <a:xfrm>
            <a:off x="5844845" y="109448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1307488"/>
            <a:ext cx="1749186" cy="759437"/>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 custom agent to change the agent name or keywords (see next slide)</a:t>
            </a:r>
            <a:endParaRPr lang="en-US" sz="1200" dirty="0"/>
          </a:p>
        </p:txBody>
      </p:sp>
      <p:sp>
        <p:nvSpPr>
          <p:cNvPr id="45" name="Right Brace 44"/>
          <p:cNvSpPr/>
          <p:nvPr/>
        </p:nvSpPr>
        <p:spPr>
          <a:xfrm>
            <a:off x="6605516" y="13947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Left Brace 5"/>
          <p:cNvSpPr/>
          <p:nvPr/>
        </p:nvSpPr>
        <p:spPr>
          <a:xfrm>
            <a:off x="2447925" y="1428750"/>
            <a:ext cx="85725" cy="781050"/>
          </a:xfrm>
          <a:prstGeom prst="leftBrace">
            <a:avLst/>
          </a:prstGeom>
          <a:noFill/>
          <a:ln>
            <a:solidFill>
              <a:srgbClr val="FF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Rectangular Callout 73"/>
          <p:cNvSpPr/>
          <p:nvPr/>
        </p:nvSpPr>
        <p:spPr>
          <a:xfrm>
            <a:off x="470991" y="1545613"/>
            <a:ext cx="1749186" cy="571461"/>
          </a:xfrm>
          <a:prstGeom prst="wedgeRectCallout">
            <a:avLst>
              <a:gd name="adj1" fmla="val 60374"/>
              <a:gd name="adj2" fmla="val 100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custom agent to remove it from agent list</a:t>
            </a:r>
            <a:endParaRPr lang="en-US" sz="1200" dirty="0"/>
          </a:p>
        </p:txBody>
      </p:sp>
      <p:sp>
        <p:nvSpPr>
          <p:cNvPr id="75" name="Rectangular Callout 74"/>
          <p:cNvSpPr/>
          <p:nvPr/>
        </p:nvSpPr>
        <p:spPr>
          <a:xfrm>
            <a:off x="6876886" y="2232521"/>
            <a:ext cx="1749186" cy="759437"/>
          </a:xfrm>
          <a:prstGeom prst="wedgeRectCallout">
            <a:avLst>
              <a:gd name="adj1" fmla="val -72861"/>
              <a:gd name="adj2" fmla="val -2339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custom agent name or keywords (see slide #44)</a:t>
            </a:r>
            <a:endParaRPr lang="en-US" sz="1200" dirty="0"/>
          </a:p>
        </p:txBody>
      </p:sp>
      <p:sp>
        <p:nvSpPr>
          <p:cNvPr id="2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a:t>
            </a:r>
            <a:endParaRPr lang="en-US" sz="3200" b="1" dirty="0">
              <a:latin typeface="Times New Roman" pitchFamily="18" charset="0"/>
              <a:cs typeface="Times New Roman" pitchFamily="18" charset="0"/>
            </a:endParaRPr>
          </a:p>
        </p:txBody>
      </p:sp>
      <p:sp>
        <p:nvSpPr>
          <p:cNvPr id="53" name="TextBox 5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Rectangle 55"/>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8" name="TextBox 7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9" name="TextBox 7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0" name="TextBox 7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87820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12378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198442"/>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310185"/>
            <a:ext cx="3870251" cy="4739740"/>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34018" y="1310185"/>
            <a:ext cx="3848669" cy="2411145"/>
          </a:xfrm>
          <a:prstGeom prst="roundRect">
            <a:avLst>
              <a:gd name="adj" fmla="val 45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296093" y="1414130"/>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 Name</a:t>
            </a:r>
            <a:endParaRPr lang="en-US" sz="1200" b="1" dirty="0">
              <a:solidFill>
                <a:schemeClr val="tx1">
                  <a:lumMod val="65000"/>
                  <a:lumOff val="35000"/>
                </a:schemeClr>
              </a:solidFill>
            </a:endParaRPr>
          </a:p>
        </p:txBody>
      </p:sp>
      <p:sp>
        <p:nvSpPr>
          <p:cNvPr id="7" name="Rectangle 6"/>
          <p:cNvSpPr/>
          <p:nvPr/>
        </p:nvSpPr>
        <p:spPr>
          <a:xfrm>
            <a:off x="3030279" y="1711840"/>
            <a:ext cx="3083442" cy="30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Business Social Networking</a:t>
            </a:r>
            <a:endParaRPr lang="en-US" sz="1200" dirty="0">
              <a:solidFill>
                <a:schemeClr val="tx1">
                  <a:lumMod val="65000"/>
                  <a:lumOff val="35000"/>
                </a:schemeClr>
              </a:solidFill>
            </a:endParaRPr>
          </a:p>
        </p:txBody>
      </p:sp>
      <p:sp>
        <p:nvSpPr>
          <p:cNvPr id="30" name="TextBox 29"/>
          <p:cNvSpPr txBox="1"/>
          <p:nvPr/>
        </p:nvSpPr>
        <p:spPr>
          <a:xfrm>
            <a:off x="3296093" y="2076521"/>
            <a:ext cx="2615609" cy="276999"/>
          </a:xfrm>
          <a:prstGeom prst="rect">
            <a:avLst/>
          </a:prstGeom>
          <a:noFill/>
        </p:spPr>
        <p:txBody>
          <a:bodyPr wrap="square" rtlCol="0">
            <a:spAutoFit/>
          </a:bodyPr>
          <a:lstStyle/>
          <a:p>
            <a:pPr algn="ctr"/>
            <a:r>
              <a:rPr lang="en-US" sz="1200" b="1" dirty="0" smtClean="0">
                <a:solidFill>
                  <a:schemeClr val="tx1">
                    <a:lumMod val="65000"/>
                    <a:lumOff val="35000"/>
                  </a:schemeClr>
                </a:solidFill>
              </a:rPr>
              <a:t>Keywords</a:t>
            </a:r>
            <a:endParaRPr lang="en-US" sz="1200" b="1" dirty="0">
              <a:solidFill>
                <a:schemeClr val="tx1">
                  <a:lumMod val="65000"/>
                  <a:lumOff val="35000"/>
                </a:schemeClr>
              </a:solidFill>
            </a:endParaRPr>
          </a:p>
        </p:txBody>
      </p:sp>
      <p:sp>
        <p:nvSpPr>
          <p:cNvPr id="31" name="Rectangle 30"/>
          <p:cNvSpPr/>
          <p:nvPr/>
        </p:nvSpPr>
        <p:spPr>
          <a:xfrm>
            <a:off x="3030279" y="2374230"/>
            <a:ext cx="3083442" cy="701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lumMod val="65000"/>
                    <a:lumOff val="35000"/>
                  </a:schemeClr>
                </a:solidFill>
              </a:rPr>
              <a:t>“business social networking”, “social business”, “enterprise social network” </a:t>
            </a:r>
            <a:endParaRPr lang="en-US" sz="1200" dirty="0">
              <a:solidFill>
                <a:schemeClr val="tx1">
                  <a:lumMod val="65000"/>
                  <a:lumOff val="35000"/>
                </a:schemeClr>
              </a:solidFill>
            </a:endParaRPr>
          </a:p>
        </p:txBody>
      </p:sp>
      <p:sp>
        <p:nvSpPr>
          <p:cNvPr id="33" name="Rounded Rectangle 32"/>
          <p:cNvSpPr/>
          <p:nvPr/>
        </p:nvSpPr>
        <p:spPr>
          <a:xfrm>
            <a:off x="3043451" y="3274828"/>
            <a:ext cx="3111689" cy="340242"/>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Save</a:t>
            </a:r>
            <a:endParaRPr lang="en-US" sz="1200" b="1" dirty="0"/>
          </a:p>
        </p:txBody>
      </p:sp>
      <p:sp>
        <p:nvSpPr>
          <p:cNvPr id="32"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Edit Custom Agent</a:t>
            </a:r>
            <a:endParaRPr lang="en-US" sz="3200" b="1" dirty="0">
              <a:latin typeface="Times New Roman" pitchFamily="18" charset="0"/>
              <a:cs typeface="Times New Roman" pitchFamily="18" charset="0"/>
            </a:endParaRPr>
          </a:p>
        </p:txBody>
      </p:sp>
      <p:sp>
        <p:nvSpPr>
          <p:cNvPr id="34" name="Rounded Rectangle 33"/>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5" name="Rectangle 34"/>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5924409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Custom Agent</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2713939" y="1391481"/>
            <a:ext cx="3708807" cy="122789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solidFill>
              </a:rPr>
              <a:t>      </a:t>
            </a:r>
            <a:r>
              <a:rPr lang="en-US" sz="1200" b="1" dirty="0">
                <a:solidFill>
                  <a:schemeClr val="tx1"/>
                </a:solidFill>
              </a:rPr>
              <a:t>Business Social Networking</a:t>
            </a:r>
          </a:p>
          <a:p>
            <a:r>
              <a:rPr lang="en-US" sz="1200" dirty="0" smtClean="0">
                <a:solidFill>
                  <a:schemeClr val="bg1">
                    <a:lumMod val="50000"/>
                  </a:schemeClr>
                </a:solidFill>
              </a:rPr>
              <a:t>“     business </a:t>
            </a:r>
            <a:r>
              <a:rPr lang="en-US" sz="1200" dirty="0">
                <a:solidFill>
                  <a:schemeClr val="bg1">
                    <a:lumMod val="50000"/>
                  </a:schemeClr>
                </a:solidFill>
              </a:rPr>
              <a:t>social networking", "socia...</a:t>
            </a:r>
          </a:p>
          <a:p>
            <a:pPr>
              <a:spcBef>
                <a:spcPts val="100"/>
              </a:spcBef>
            </a:pPr>
            <a:r>
              <a:rPr lang="en-US" sz="1200" b="1" dirty="0" smtClean="0">
                <a:solidFill>
                  <a:schemeClr val="tx1"/>
                </a:solidFill>
              </a:rPr>
              <a:t>      Cloud </a:t>
            </a:r>
            <a:r>
              <a:rPr lang="en-US" sz="1200" b="1" dirty="0">
                <a:solidFill>
                  <a:schemeClr val="tx1"/>
                </a:solidFill>
              </a:rPr>
              <a:t>Computing</a:t>
            </a:r>
          </a:p>
          <a:p>
            <a:r>
              <a:rPr lang="en-US" sz="1200" dirty="0" smtClean="0">
                <a:solidFill>
                  <a:schemeClr val="bg1">
                    <a:lumMod val="50000"/>
                  </a:schemeClr>
                </a:solidFill>
              </a:rPr>
              <a:t>      cloud </a:t>
            </a:r>
            <a:r>
              <a:rPr lang="en-US" sz="1200" dirty="0">
                <a:solidFill>
                  <a:schemeClr val="bg1">
                    <a:lumMod val="50000"/>
                  </a:schemeClr>
                </a:solidFill>
              </a:rPr>
              <a:t>computing, "big data", SaaS, "...</a:t>
            </a:r>
          </a:p>
          <a:p>
            <a:pPr>
              <a:spcBef>
                <a:spcPts val="600"/>
              </a:spcBef>
            </a:pPr>
            <a:r>
              <a:rPr lang="en-US" sz="1200" b="1" dirty="0" smtClean="0">
                <a:solidFill>
                  <a:schemeClr val="tx1"/>
                </a:solidFill>
              </a:rPr>
              <a:t>      Add a custom agent</a:t>
            </a:r>
          </a:p>
        </p:txBody>
      </p:sp>
      <p:cxnSp>
        <p:nvCxnSpPr>
          <p:cNvPr id="43" name="Straight Connector 42"/>
          <p:cNvCxnSpPr/>
          <p:nvPr/>
        </p:nvCxnSpPr>
        <p:spPr>
          <a:xfrm>
            <a:off x="2713939" y="18019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713939" y="22056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2784143" y="15449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4" name="Oval 63"/>
          <p:cNvSpPr/>
          <p:nvPr/>
        </p:nvSpPr>
        <p:spPr>
          <a:xfrm>
            <a:off x="2784143" y="228033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65" name="Oval 64"/>
          <p:cNvSpPr/>
          <p:nvPr/>
        </p:nvSpPr>
        <p:spPr>
          <a:xfrm>
            <a:off x="2784143" y="193373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66" name="Group 65"/>
          <p:cNvGrpSpPr/>
          <p:nvPr/>
        </p:nvGrpSpPr>
        <p:grpSpPr>
          <a:xfrm>
            <a:off x="6159933" y="1594451"/>
            <a:ext cx="167716" cy="117729"/>
            <a:chOff x="3533775" y="1857375"/>
            <a:chExt cx="104775" cy="109728"/>
          </a:xfrm>
        </p:grpSpPr>
        <p:cxnSp>
          <p:nvCxnSpPr>
            <p:cNvPr id="67" name="Straight Connector 6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159933" y="1923635"/>
            <a:ext cx="167716" cy="117729"/>
            <a:chOff x="3533775" y="1857375"/>
            <a:chExt cx="104775" cy="109728"/>
          </a:xfrm>
        </p:grpSpPr>
        <p:cxnSp>
          <p:nvCxnSpPr>
            <p:cNvPr id="71" name="Straight Connector 70"/>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626242" y="1296536"/>
            <a:ext cx="3870251" cy="4753389"/>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2620370" y="1371535"/>
            <a:ext cx="3875964" cy="2317963"/>
          </a:xfrm>
          <a:prstGeom prst="roundRect">
            <a:avLst>
              <a:gd name="adj" fmla="val 177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29"/>
          <p:cNvSpPr/>
          <p:nvPr/>
        </p:nvSpPr>
        <p:spPr>
          <a:xfrm>
            <a:off x="2731565" y="1095375"/>
            <a:ext cx="533400" cy="19273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dirty="0" smtClean="0">
                <a:solidFill>
                  <a:schemeClr val="bg1"/>
                </a:solidFill>
              </a:rPr>
              <a:t>Cancel</a:t>
            </a:r>
            <a:endParaRPr lang="en-US" sz="1200" b="1" dirty="0">
              <a:solidFill>
                <a:schemeClr val="bg1"/>
              </a:solidFill>
            </a:endParaRPr>
          </a:p>
        </p:txBody>
      </p:sp>
      <p:sp>
        <p:nvSpPr>
          <p:cNvPr id="34"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Agent Filters: Add Custom Agent</a:t>
            </a:r>
            <a:endParaRPr lang="en-US" sz="3200" b="1" dirty="0">
              <a:latin typeface="Times New Roman" pitchFamily="18" charset="0"/>
              <a:cs typeface="Times New Roman" pitchFamily="18" charset="0"/>
            </a:endParaRPr>
          </a:p>
        </p:txBody>
      </p:sp>
      <p:sp>
        <p:nvSpPr>
          <p:cNvPr id="35" name="Rectangle 34"/>
          <p:cNvSpPr/>
          <p:nvPr/>
        </p:nvSpPr>
        <p:spPr>
          <a:xfrm>
            <a:off x="3030279" y="1589008"/>
            <a:ext cx="3083442" cy="308344"/>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Name</a:t>
            </a:r>
            <a:endParaRPr lang="en-US" sz="1200" dirty="0">
              <a:solidFill>
                <a:schemeClr val="bg1">
                  <a:lumMod val="75000"/>
                </a:schemeClr>
              </a:solidFill>
            </a:endParaRPr>
          </a:p>
        </p:txBody>
      </p:sp>
      <p:sp>
        <p:nvSpPr>
          <p:cNvPr id="36" name="Rectangle 35"/>
          <p:cNvSpPr/>
          <p:nvPr/>
        </p:nvSpPr>
        <p:spPr>
          <a:xfrm>
            <a:off x="3030279" y="1894318"/>
            <a:ext cx="3083442" cy="289321"/>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75000"/>
                  </a:schemeClr>
                </a:solidFill>
              </a:rPr>
              <a:t> Keywords</a:t>
            </a:r>
            <a:endParaRPr lang="en-US" sz="1200" dirty="0">
              <a:solidFill>
                <a:schemeClr val="tx1">
                  <a:lumMod val="65000"/>
                  <a:lumOff val="35000"/>
                </a:schemeClr>
              </a:solidFill>
            </a:endParaRPr>
          </a:p>
        </p:txBody>
      </p:sp>
      <p:sp>
        <p:nvSpPr>
          <p:cNvPr id="37" name="Rounded Rectangle 36"/>
          <p:cNvSpPr/>
          <p:nvPr/>
        </p:nvSpPr>
        <p:spPr>
          <a:xfrm>
            <a:off x="3029803" y="3289105"/>
            <a:ext cx="3098042" cy="286607"/>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Add</a:t>
            </a:r>
            <a:endParaRPr lang="en-US" sz="1200" b="1" dirty="0"/>
          </a:p>
        </p:txBody>
      </p:sp>
      <p:sp>
        <p:nvSpPr>
          <p:cNvPr id="38" name="Rectangle 37"/>
          <p:cNvSpPr/>
          <p:nvPr/>
        </p:nvSpPr>
        <p:spPr>
          <a:xfrm>
            <a:off x="2988860" y="2199008"/>
            <a:ext cx="3179930" cy="1177245"/>
          </a:xfrm>
          <a:prstGeom prst="rect">
            <a:avLst/>
          </a:prstGeom>
        </p:spPr>
        <p:txBody>
          <a:bodyPr wrap="square">
            <a:spAutoFit/>
          </a:bodyPr>
          <a:lstStyle/>
          <a:p>
            <a:r>
              <a:rPr lang="en-US" sz="1200" b="1" dirty="0" smtClean="0">
                <a:solidFill>
                  <a:schemeClr val="bg1">
                    <a:lumMod val="50000"/>
                  </a:schemeClr>
                </a:solidFill>
              </a:rPr>
              <a:t>Keywords Examples:</a:t>
            </a:r>
          </a:p>
          <a:p>
            <a:endParaRPr lang="en-US" sz="800" dirty="0" smtClean="0">
              <a:solidFill>
                <a:schemeClr val="bg1">
                  <a:lumMod val="50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both “Steve” and “Jobs”.</a:t>
            </a:r>
          </a:p>
          <a:p>
            <a:endParaRPr lang="en-US" sz="800" dirty="0">
              <a:solidFill>
                <a:schemeClr val="bg1">
                  <a:lumMod val="65000"/>
                </a:schemeClr>
              </a:solidFill>
            </a:endParaRPr>
          </a:p>
          <a:p>
            <a:r>
              <a:rPr lang="en-US" sz="1100" b="1" dirty="0" smtClean="0">
                <a:solidFill>
                  <a:schemeClr val="bg1">
                    <a:lumMod val="50000"/>
                  </a:schemeClr>
                </a:solidFill>
              </a:rPr>
              <a:t>“Steve Jobs”</a:t>
            </a:r>
          </a:p>
          <a:p>
            <a:r>
              <a:rPr lang="en-US" sz="1000" dirty="0" smtClean="0">
                <a:solidFill>
                  <a:schemeClr val="bg1">
                    <a:lumMod val="65000"/>
                  </a:schemeClr>
                </a:solidFill>
              </a:rPr>
              <a:t>Containing the exact phrase “Steve Jobs”.</a:t>
            </a:r>
            <a:endParaRPr lang="en-US" sz="1050" dirty="0">
              <a:solidFill>
                <a:schemeClr val="bg1">
                  <a:lumMod val="50000"/>
                </a:schemeClr>
              </a:solidFill>
            </a:endParaRPr>
          </a:p>
        </p:txBody>
      </p:sp>
      <p:sp>
        <p:nvSpPr>
          <p:cNvPr id="32" name="Rectangle 3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26842061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categories.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9000423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Category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Category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57417"/>
            <a:ext cx="3708807" cy="820224"/>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External source updates</a:t>
            </a:r>
          </a:p>
          <a:p>
            <a:r>
              <a:rPr lang="en-US" sz="1000" dirty="0" smtClean="0">
                <a:solidFill>
                  <a:schemeClr val="bg1">
                    <a:lumMod val="50000"/>
                  </a:schemeClr>
                </a:solidFill>
              </a:rPr>
              <a:t>Media coverage</a:t>
            </a:r>
            <a:endParaRPr lang="en-US" sz="1000" dirty="0">
              <a:solidFill>
                <a:schemeClr val="bg1">
                  <a:lumMod val="50000"/>
                </a:schemeClr>
              </a:solidFill>
            </a:endParaRPr>
          </a:p>
          <a:p>
            <a:pPr>
              <a:spcBef>
                <a:spcPts val="100"/>
              </a:spcBef>
            </a:pPr>
            <a:r>
              <a:rPr lang="en-US" sz="1200" b="1" dirty="0" smtClean="0">
                <a:solidFill>
                  <a:schemeClr val="tx1"/>
                </a:solidFill>
              </a:rPr>
              <a:t>Company created updates</a:t>
            </a:r>
          </a:p>
          <a:p>
            <a:r>
              <a:rPr lang="en-US" sz="1000" dirty="0" smtClean="0">
                <a:solidFill>
                  <a:schemeClr val="bg1">
                    <a:lumMod val="50000"/>
                  </a:schemeClr>
                </a:solidFill>
              </a:rPr>
              <a:t>Company blogs, press releases, SEC filings, YouTube videos…</a:t>
            </a:r>
            <a:endParaRPr lang="en-US" sz="1000" dirty="0">
              <a:solidFill>
                <a:schemeClr val="bg1">
                  <a:lumMod val="50000"/>
                </a:schemeClr>
              </a:solidFill>
            </a:endParaRPr>
          </a:p>
          <a:p>
            <a:pPr>
              <a:spcBef>
                <a:spcPts val="700"/>
              </a:spcBef>
            </a:pPr>
            <a:r>
              <a:rPr lang="en-US" sz="1200" b="1" dirty="0" smtClean="0">
                <a:solidFill>
                  <a:schemeClr val="tx1"/>
                </a:solidFill>
              </a:rPr>
              <a:t>			</a:t>
            </a:r>
            <a:endParaRPr lang="en-US" sz="1200" dirty="0">
              <a:solidFill>
                <a:schemeClr val="bg1">
                  <a:lumMod val="50000"/>
                </a:schemeClr>
              </a:solidFill>
            </a:endParaRPr>
          </a:p>
        </p:txBody>
      </p:sp>
      <p:cxnSp>
        <p:nvCxnSpPr>
          <p:cNvPr id="32" name="Straight Connector 31"/>
          <p:cNvCxnSpPr/>
          <p:nvPr/>
        </p:nvCxnSpPr>
        <p:spPr>
          <a:xfrm>
            <a:off x="2713939" y="2167863"/>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760728"/>
            <a:ext cx="104041" cy="80503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ounded Rectangle 3"/>
          <p:cNvSpPr/>
          <p:nvPr/>
        </p:nvSpPr>
        <p:spPr>
          <a:xfrm>
            <a:off x="6127845" y="18913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18" name="Rounded Rectangle 17"/>
          <p:cNvSpPr/>
          <p:nvPr/>
        </p:nvSpPr>
        <p:spPr>
          <a:xfrm>
            <a:off x="6127845" y="2281790"/>
            <a:ext cx="191068" cy="177421"/>
          </a:xfrm>
          <a:prstGeom prst="roundRect">
            <a:avLst>
              <a:gd name="adj" fmla="val 2351"/>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1" name="Rounded Rectangle 50"/>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Category Filters			</a:t>
            </a:r>
            <a:endParaRPr lang="en-US" sz="1200" dirty="0">
              <a:solidFill>
                <a:schemeClr val="bg1">
                  <a:lumMod val="50000"/>
                </a:schemeClr>
              </a:solidFill>
            </a:endParaRPr>
          </a:p>
        </p:txBody>
      </p:sp>
      <p:sp>
        <p:nvSpPr>
          <p:cNvPr id="52" name="Rounded Rectangle 51"/>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53" name="Oval 52"/>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ular Callout 53"/>
          <p:cNvSpPr/>
          <p:nvPr/>
        </p:nvSpPr>
        <p:spPr>
          <a:xfrm>
            <a:off x="6919416" y="1723131"/>
            <a:ext cx="1749186" cy="600075"/>
          </a:xfrm>
          <a:prstGeom prst="wedgeRectCallout">
            <a:avLst>
              <a:gd name="adj1" fmla="val -58604"/>
              <a:gd name="adj2" fmla="val 2555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options (default: all checked) if Notifications is set ON</a:t>
            </a:r>
            <a:endParaRPr lang="en-US" sz="1200"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4308319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36322" y="1307805"/>
            <a:ext cx="3882543"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ular Callout 3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55" name="Rounded Rectangle 54"/>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58" name="Rectangular Callout 57"/>
          <p:cNvSpPr/>
          <p:nvPr/>
        </p:nvSpPr>
        <p:spPr>
          <a:xfrm>
            <a:off x="6919416" y="1701602"/>
            <a:ext cx="1749186" cy="464024"/>
          </a:xfrm>
          <a:prstGeom prst="wedgeRectCallout">
            <a:avLst>
              <a:gd name="adj1" fmla="val -164839"/>
              <a:gd name="adj2" fmla="val -905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text if Notifications is set OFF</a:t>
            </a:r>
            <a:endParaRPr lang="en-US" sz="1200" dirty="0"/>
          </a:p>
        </p:txBody>
      </p:sp>
      <p:sp>
        <p:nvSpPr>
          <p:cNvPr id="59" name="Rounded Rectangle 58"/>
          <p:cNvSpPr/>
          <p:nvPr/>
        </p:nvSpPr>
        <p:spPr>
          <a:xfrm>
            <a:off x="5759356" y="1437967"/>
            <a:ext cx="604574" cy="191729"/>
          </a:xfrm>
          <a:prstGeom prst="roundRect">
            <a:avLst>
              <a:gd name="adj" fmla="val 50000"/>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Ins="45720" rtlCol="0" anchor="ctr"/>
          <a:lstStyle/>
          <a:p>
            <a:r>
              <a:rPr lang="en-US" sz="1200" dirty="0" smtClean="0">
                <a:solidFill>
                  <a:schemeClr val="tx1">
                    <a:lumMod val="65000"/>
                    <a:lumOff val="35000"/>
                  </a:schemeClr>
                </a:solidFill>
              </a:rPr>
              <a:t>    OFF</a:t>
            </a:r>
            <a:endParaRPr lang="en-US" sz="1200" dirty="0">
              <a:solidFill>
                <a:schemeClr val="tx1">
                  <a:lumMod val="65000"/>
                  <a:lumOff val="35000"/>
                </a:schemeClr>
              </a:solidFill>
            </a:endParaRPr>
          </a:p>
        </p:txBody>
      </p:sp>
      <p:sp>
        <p:nvSpPr>
          <p:cNvPr id="60" name="Oval 59"/>
          <p:cNvSpPr/>
          <p:nvPr/>
        </p:nvSpPr>
        <p:spPr>
          <a:xfrm>
            <a:off x="5757091"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ular Callout 60"/>
          <p:cNvSpPr/>
          <p:nvPr/>
        </p:nvSpPr>
        <p:spPr>
          <a:xfrm>
            <a:off x="6919416" y="1276349"/>
            <a:ext cx="1749186" cy="326363"/>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Default: OFF</a:t>
            </a:r>
            <a:endParaRPr lang="en-US" sz="1200" dirty="0"/>
          </a:p>
        </p:txBody>
      </p:sp>
      <p:sp>
        <p:nvSpPr>
          <p:cNvPr id="62" name="TextBox 61"/>
          <p:cNvSpPr txBox="1"/>
          <p:nvPr/>
        </p:nvSpPr>
        <p:spPr>
          <a:xfrm>
            <a:off x="2695575" y="1752600"/>
            <a:ext cx="3762375" cy="253916"/>
          </a:xfrm>
          <a:prstGeom prst="rect">
            <a:avLst/>
          </a:prstGeom>
          <a:noFill/>
        </p:spPr>
        <p:txBody>
          <a:bodyPr wrap="square" rtlCol="0">
            <a:spAutoFit/>
          </a:bodyPr>
          <a:lstStyle/>
          <a:p>
            <a:r>
              <a:rPr lang="en-US" sz="1050" dirty="0" smtClean="0">
                <a:solidFill>
                  <a:schemeClr val="bg1">
                    <a:lumMod val="65000"/>
                  </a:schemeClr>
                </a:solidFill>
              </a:rPr>
              <a:t>Filter your update feed by sources.</a:t>
            </a:r>
            <a:endParaRPr lang="en-US" sz="1050" dirty="0">
              <a:solidFill>
                <a:schemeClr val="bg1">
                  <a:lumMod val="65000"/>
                </a:schemeClr>
              </a:solidFill>
            </a:endParaRPr>
          </a:p>
        </p:txBody>
      </p:sp>
      <p:sp>
        <p:nvSpPr>
          <p:cNvPr id="32" name="TextBox 3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4" name="TextBox 3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Rectangle 34"/>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6" name="TextBox 4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7" name="TextBox 4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8" name="TextBox 4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29017309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68050"/>
            <a:ext cx="3708807" cy="467331"/>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Add a source</a:t>
            </a:r>
          </a:p>
          <a:p>
            <a:pPr>
              <a:spcBef>
                <a:spcPts val="1200"/>
              </a:spcBef>
            </a:pPr>
            <a:r>
              <a:rPr lang="en-US" sz="1200" b="1" dirty="0" smtClean="0">
                <a:solidFill>
                  <a:schemeClr val="tx1"/>
                </a:solidFill>
              </a:rPr>
              <a:t>     </a:t>
            </a:r>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6" name="Oval 5"/>
          <p:cNvSpPr/>
          <p:nvPr/>
        </p:nvSpPr>
        <p:spPr>
          <a:xfrm>
            <a:off x="2784143" y="1921483"/>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19" name="Rectangular Callout 18"/>
          <p:cNvSpPr/>
          <p:nvPr/>
        </p:nvSpPr>
        <p:spPr>
          <a:xfrm>
            <a:off x="6919416" y="1901986"/>
            <a:ext cx="1749186" cy="469079"/>
          </a:xfrm>
          <a:prstGeom prst="wedgeRectCallout">
            <a:avLst>
              <a:gd name="adj1" fmla="val -76930"/>
              <a:gd name="adj2" fmla="val -2852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add a source to filters</a:t>
            </a:r>
            <a:endParaRPr lang="en-US" sz="1200" dirty="0"/>
          </a:p>
        </p:txBody>
      </p:sp>
      <p:sp>
        <p:nvSpPr>
          <p:cNvPr id="22" name="Rounded Rectangle 21"/>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23" name="Rounded Rectangle 22"/>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24" name="Oval 23"/>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Rectangle 40"/>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189794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16" name="Rectangular Callout 15"/>
          <p:cNvSpPr/>
          <p:nvPr/>
        </p:nvSpPr>
        <p:spPr>
          <a:xfrm>
            <a:off x="6919416" y="1275902"/>
            <a:ext cx="1749186" cy="268105"/>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Type source name</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50000"/>
                  </a:schemeClr>
                </a:solidFill>
              </a:rPr>
              <a:t>Source</a:t>
            </a:r>
            <a:endParaRPr lang="en-US" sz="1200" dirty="0">
              <a:solidFill>
                <a:schemeClr val="bg1">
                  <a:lumMod val="50000"/>
                </a:schemeClr>
              </a:solidFill>
            </a:endParaRPr>
          </a:p>
        </p:txBody>
      </p:sp>
      <p:sp>
        <p:nvSpPr>
          <p:cNvPr id="12" name="Rectangle 11"/>
          <p:cNvSpPr/>
          <p:nvPr/>
        </p:nvSpPr>
        <p:spPr>
          <a:xfrm>
            <a:off x="2626241" y="1625907"/>
            <a:ext cx="3859619" cy="2870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lumMod val="65000"/>
                    <a:lumOff val="35000"/>
                  </a:schemeClr>
                </a:solidFill>
              </a:rPr>
              <a:t>Suggested Sources</a:t>
            </a:r>
            <a:endParaRPr lang="en-US" sz="1200" b="1" dirty="0">
              <a:solidFill>
                <a:schemeClr val="tx1">
                  <a:lumMod val="65000"/>
                  <a:lumOff val="35000"/>
                </a:schemeClr>
              </a:solidFill>
            </a:endParaRPr>
          </a:p>
        </p:txBody>
      </p:sp>
      <p:sp>
        <p:nvSpPr>
          <p:cNvPr id="14" name="TextBox 13"/>
          <p:cNvSpPr txBox="1"/>
          <p:nvPr/>
        </p:nvSpPr>
        <p:spPr>
          <a:xfrm>
            <a:off x="2657475" y="1930264"/>
            <a:ext cx="3807120" cy="3170099"/>
          </a:xfrm>
          <a:prstGeom prst="rect">
            <a:avLst/>
          </a:prstGeom>
          <a:noFill/>
        </p:spPr>
        <p:txBody>
          <a:bodyPr wrap="square" rtlCol="0">
            <a:spAutoFit/>
          </a:bodyPr>
          <a:lstStyle/>
          <a:p>
            <a:endParaRPr lang="en-US" sz="600" dirty="0" smtClean="0">
              <a:solidFill>
                <a:schemeClr val="tx1">
                  <a:lumMod val="65000"/>
                  <a:lumOff val="35000"/>
                </a:schemeClr>
              </a:solidFill>
            </a:endParaRPr>
          </a:p>
          <a:p>
            <a:r>
              <a:rPr lang="en-US" sz="1200" dirty="0" smtClean="0">
                <a:solidFill>
                  <a:schemeClr val="tx1">
                    <a:lumMod val="65000"/>
                    <a:lumOff val="35000"/>
                  </a:schemeClr>
                </a:solidFill>
              </a:rPr>
              <a:t>Business Week</a:t>
            </a:r>
          </a:p>
          <a:p>
            <a:pPr>
              <a:spcBef>
                <a:spcPts val="1200"/>
              </a:spcBef>
            </a:pPr>
            <a:r>
              <a:rPr lang="en-US" sz="1200" dirty="0" smtClean="0">
                <a:solidFill>
                  <a:schemeClr val="tx1">
                    <a:lumMod val="65000"/>
                    <a:lumOff val="35000"/>
                  </a:schemeClr>
                </a:solidFill>
              </a:rPr>
              <a:t>Financial Times</a:t>
            </a:r>
          </a:p>
          <a:p>
            <a:pPr>
              <a:spcBef>
                <a:spcPts val="1200"/>
              </a:spcBef>
            </a:pPr>
            <a:r>
              <a:rPr lang="en-US" sz="1200" dirty="0" smtClean="0">
                <a:solidFill>
                  <a:schemeClr val="tx1">
                    <a:lumMod val="65000"/>
                    <a:lumOff val="35000"/>
                  </a:schemeClr>
                </a:solidFill>
              </a:rPr>
              <a:t>Wall Street Journal</a:t>
            </a:r>
          </a:p>
          <a:p>
            <a:pPr>
              <a:spcBef>
                <a:spcPts val="1200"/>
              </a:spcBef>
            </a:pPr>
            <a:r>
              <a:rPr lang="en-US" sz="1200" dirty="0" smtClean="0">
                <a:solidFill>
                  <a:schemeClr val="tx1">
                    <a:lumMod val="65000"/>
                    <a:lumOff val="35000"/>
                  </a:schemeClr>
                </a:solidFill>
              </a:rPr>
              <a:t>New York Times</a:t>
            </a:r>
          </a:p>
          <a:p>
            <a:pPr>
              <a:spcBef>
                <a:spcPts val="1200"/>
              </a:spcBef>
            </a:pPr>
            <a:r>
              <a:rPr lang="en-US" sz="1200" dirty="0" smtClean="0">
                <a:solidFill>
                  <a:schemeClr val="tx1">
                    <a:lumMod val="65000"/>
                    <a:lumOff val="35000"/>
                  </a:schemeClr>
                </a:solidFill>
              </a:rPr>
              <a:t>Times Online</a:t>
            </a:r>
          </a:p>
          <a:p>
            <a:pPr>
              <a:spcBef>
                <a:spcPts val="1200"/>
              </a:spcBef>
            </a:pPr>
            <a:r>
              <a:rPr lang="en-US" sz="1200" dirty="0" smtClean="0">
                <a:solidFill>
                  <a:schemeClr val="tx1">
                    <a:lumMod val="65000"/>
                    <a:lumOff val="35000"/>
                  </a:schemeClr>
                </a:solidFill>
              </a:rPr>
              <a:t>Washington Post</a:t>
            </a:r>
          </a:p>
          <a:p>
            <a:pPr>
              <a:spcBef>
                <a:spcPts val="1200"/>
              </a:spcBef>
            </a:pPr>
            <a:r>
              <a:rPr lang="en-US" sz="1200" dirty="0" smtClean="0">
                <a:solidFill>
                  <a:schemeClr val="tx1">
                    <a:lumMod val="65000"/>
                    <a:lumOff val="35000"/>
                  </a:schemeClr>
                </a:solidFill>
              </a:rPr>
              <a:t>USA Today</a:t>
            </a:r>
          </a:p>
          <a:p>
            <a:pPr>
              <a:spcBef>
                <a:spcPts val="1200"/>
              </a:spcBef>
            </a:pPr>
            <a:r>
              <a:rPr lang="en-US" sz="1200" dirty="0" smtClean="0">
                <a:solidFill>
                  <a:schemeClr val="tx1">
                    <a:lumMod val="65000"/>
                    <a:lumOff val="35000"/>
                  </a:schemeClr>
                </a:solidFill>
              </a:rPr>
              <a:t>Reuters</a:t>
            </a:r>
          </a:p>
          <a:p>
            <a:pPr>
              <a:spcBef>
                <a:spcPts val="1200"/>
              </a:spcBef>
            </a:pPr>
            <a:r>
              <a:rPr lang="en-US" sz="1200" dirty="0" smtClean="0">
                <a:solidFill>
                  <a:schemeClr val="tx1">
                    <a:lumMod val="65000"/>
                    <a:lumOff val="35000"/>
                  </a:schemeClr>
                </a:solidFill>
              </a:rPr>
              <a:t>USA TODAY</a:t>
            </a:r>
            <a:endParaRPr lang="en-US" sz="1200" dirty="0">
              <a:solidFill>
                <a:schemeClr val="tx1">
                  <a:lumMod val="65000"/>
                  <a:lumOff val="35000"/>
                </a:schemeClr>
              </a:solidFill>
            </a:endParaRPr>
          </a:p>
        </p:txBody>
      </p:sp>
      <p:sp>
        <p:nvSpPr>
          <p:cNvPr id="3" name="Rounded Rectangle 2"/>
          <p:cNvSpPr/>
          <p:nvPr/>
        </p:nvSpPr>
        <p:spPr>
          <a:xfrm>
            <a:off x="6170212" y="205740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6" name="Rounded Rectangle 25"/>
          <p:cNvSpPr/>
          <p:nvPr/>
        </p:nvSpPr>
        <p:spPr>
          <a:xfrm>
            <a:off x="6170212" y="238920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7" name="Rounded Rectangle 26"/>
          <p:cNvSpPr/>
          <p:nvPr/>
        </p:nvSpPr>
        <p:spPr>
          <a:xfrm>
            <a:off x="6170212" y="274121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8" name="Rounded Rectangle 27"/>
          <p:cNvSpPr/>
          <p:nvPr/>
        </p:nvSpPr>
        <p:spPr>
          <a:xfrm>
            <a:off x="6170212" y="305711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29" name="Rounded Rectangle 28"/>
          <p:cNvSpPr/>
          <p:nvPr/>
        </p:nvSpPr>
        <p:spPr>
          <a:xfrm>
            <a:off x="6170212" y="339322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0" name="Rounded Rectangle 29"/>
          <p:cNvSpPr/>
          <p:nvPr/>
        </p:nvSpPr>
        <p:spPr>
          <a:xfrm>
            <a:off x="6170212" y="372502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1" name="Rounded Rectangle 30"/>
          <p:cNvSpPr/>
          <p:nvPr/>
        </p:nvSpPr>
        <p:spPr>
          <a:xfrm>
            <a:off x="6170212" y="4077032"/>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2" name="Rounded Rectangle 31"/>
          <p:cNvSpPr/>
          <p:nvPr/>
        </p:nvSpPr>
        <p:spPr>
          <a:xfrm>
            <a:off x="6170212" y="4392931"/>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sp>
        <p:nvSpPr>
          <p:cNvPr id="33" name="Rounded Rectangle 32"/>
          <p:cNvSpPr/>
          <p:nvPr/>
        </p:nvSpPr>
        <p:spPr>
          <a:xfrm>
            <a:off x="6170212" y="4726885"/>
            <a:ext cx="249638" cy="209550"/>
          </a:xfrm>
          <a:prstGeom prst="roundRect">
            <a:avLst/>
          </a:prstGeom>
          <a:solidFill>
            <a:srgbClr val="92D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t>
            </a:r>
            <a:endParaRPr lang="en-US" sz="1200" b="1" dirty="0"/>
          </a:p>
        </p:txBody>
      </p:sp>
      <p:cxnSp>
        <p:nvCxnSpPr>
          <p:cNvPr id="34" name="Straight Connector 33"/>
          <p:cNvCxnSpPr/>
          <p:nvPr/>
        </p:nvCxnSpPr>
        <p:spPr>
          <a:xfrm>
            <a:off x="2647666" y="2329897"/>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47666" y="266385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7666" y="2997806"/>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647666" y="3331761"/>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7666" y="365776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47666" y="3991719"/>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7666" y="4325673"/>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647666" y="4659628"/>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47666" y="5001534"/>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Rectangular Callout 43"/>
          <p:cNvSpPr/>
          <p:nvPr/>
        </p:nvSpPr>
        <p:spPr>
          <a:xfrm>
            <a:off x="6919416" y="2819400"/>
            <a:ext cx="1749186" cy="1209756"/>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Show suggested sources when the user has not typed anything yet</a:t>
            </a:r>
          </a:p>
          <a:p>
            <a:endParaRPr lang="en-US" sz="1200" dirty="0"/>
          </a:p>
          <a:p>
            <a:r>
              <a:rPr lang="en-US" sz="1200" dirty="0" smtClean="0"/>
              <a:t>Tap </a:t>
            </a:r>
            <a:r>
              <a:rPr lang="en-US" sz="1200" dirty="0"/>
              <a:t>a</a:t>
            </a:r>
            <a:r>
              <a:rPr lang="en-US" sz="1200" dirty="0" smtClean="0"/>
              <a:t> line to add the corresponding resource</a:t>
            </a:r>
            <a:endParaRPr lang="en-US" sz="1200" dirty="0"/>
          </a:p>
        </p:txBody>
      </p:sp>
      <p:sp>
        <p:nvSpPr>
          <p:cNvPr id="45" name="Right Brace 44"/>
          <p:cNvSpPr/>
          <p:nvPr/>
        </p:nvSpPr>
        <p:spPr>
          <a:xfrm>
            <a:off x="6605516" y="2038490"/>
            <a:ext cx="104041" cy="294312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TextBox 6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5" name="TextBox 6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6" name="TextBox 6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7" name="Rectangle 6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6" name="TextBox 7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7" name="TextBox 7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78" name="TextBox 7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082453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Find New Customers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Supercharge your pipeline by finding</a:t>
            </a:r>
          </a:p>
          <a:p>
            <a:r>
              <a:rPr lang="en-US" sz="1500" dirty="0" smtClean="0">
                <a:solidFill>
                  <a:schemeClr val="tx1">
                    <a:lumMod val="65000"/>
                    <a:lumOff val="35000"/>
                  </a:schemeClr>
                </a:solidFill>
                <a:latin typeface="Times New Roman" pitchFamily="18" charset="0"/>
                <a:cs typeface="Times New Roman" pitchFamily="18" charset="0"/>
              </a:rPr>
              <a:t>prospects with an urgent need for</a:t>
            </a:r>
          </a:p>
          <a:p>
            <a:r>
              <a:rPr lang="en-US" sz="1500" dirty="0" smtClean="0">
                <a:solidFill>
                  <a:schemeClr val="tx1">
                    <a:lumMod val="65000"/>
                    <a:lumOff val="35000"/>
                  </a:schemeClr>
                </a:solidFill>
                <a:latin typeface="Times New Roman" pitchFamily="18" charset="0"/>
                <a:cs typeface="Times New Roman" pitchFamily="18" charset="0"/>
              </a:rPr>
              <a:t>your products &amp; solutions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55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33750"/>
            <a:ext cx="2895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428863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Add A Source</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ular Callout 25"/>
          <p:cNvSpPr/>
          <p:nvPr/>
        </p:nvSpPr>
        <p:spPr>
          <a:xfrm>
            <a:off x="6919416" y="1732350"/>
            <a:ext cx="1749186" cy="776933"/>
          </a:xfrm>
          <a:prstGeom prst="wedgeRectCallout">
            <a:avLst>
              <a:gd name="adj1" fmla="val -57246"/>
              <a:gd name="adj2" fmla="val 72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options are shown matching user input</a:t>
            </a:r>
          </a:p>
          <a:p>
            <a:endParaRPr lang="en-US" sz="1200" dirty="0"/>
          </a:p>
          <a:p>
            <a:r>
              <a:rPr lang="en-US" sz="1200" dirty="0" smtClean="0"/>
              <a:t>Tap to select one</a:t>
            </a:r>
            <a:endParaRPr lang="en-US" sz="1200" dirty="0"/>
          </a:p>
        </p:txBody>
      </p:sp>
      <p:sp>
        <p:nvSpPr>
          <p:cNvPr id="38" name="Pentagon 37"/>
          <p:cNvSpPr/>
          <p:nvPr/>
        </p:nvSpPr>
        <p:spPr>
          <a:xfrm flipH="1">
            <a:off x="2671678" y="1085871"/>
            <a:ext cx="658375"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Cancel</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ular Callout 47"/>
          <p:cNvSpPr/>
          <p:nvPr/>
        </p:nvSpPr>
        <p:spPr>
          <a:xfrm>
            <a:off x="5671306"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save the new source</a:t>
            </a:r>
            <a:endParaRPr lang="en-US" sz="1200" dirty="0"/>
          </a:p>
        </p:txBody>
      </p:sp>
      <p:sp>
        <p:nvSpPr>
          <p:cNvPr id="16" name="Rectangular Callout 15"/>
          <p:cNvSpPr/>
          <p:nvPr/>
        </p:nvSpPr>
        <p:spPr>
          <a:xfrm>
            <a:off x="6919416" y="1180212"/>
            <a:ext cx="1749186" cy="376017"/>
          </a:xfrm>
          <a:prstGeom prst="wedgeRectCallout">
            <a:avLst>
              <a:gd name="adj1" fmla="val -79271"/>
              <a:gd name="adj2" fmla="val 2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clear icon if there is typed text</a:t>
            </a:r>
            <a:endParaRPr lang="en-US" sz="1200" dirty="0"/>
          </a:p>
        </p:txBody>
      </p:sp>
      <p:sp>
        <p:nvSpPr>
          <p:cNvPr id="22" name="Rounded Rectangle 21"/>
          <p:cNvSpPr/>
          <p:nvPr/>
        </p:nvSpPr>
        <p:spPr>
          <a:xfrm>
            <a:off x="2695575" y="1371463"/>
            <a:ext cx="3739344" cy="200481"/>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Forb			                     </a:t>
            </a:r>
            <a:endParaRPr lang="en-US" sz="1200" dirty="0">
              <a:solidFill>
                <a:schemeClr val="tx1">
                  <a:lumMod val="65000"/>
                  <a:lumOff val="35000"/>
                </a:schemeClr>
              </a:solidFill>
            </a:endParaRPr>
          </a:p>
        </p:txBody>
      </p:sp>
      <p:sp>
        <p:nvSpPr>
          <p:cNvPr id="3" name="Oval 2"/>
          <p:cNvSpPr/>
          <p:nvPr/>
        </p:nvSpPr>
        <p:spPr>
          <a:xfrm>
            <a:off x="6264322" y="1405719"/>
            <a:ext cx="122830" cy="12283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X</a:t>
            </a:r>
            <a:endParaRPr lang="en-US" sz="1200" dirty="0">
              <a:solidFill>
                <a:schemeClr val="bg1"/>
              </a:solidFill>
            </a:endParaRPr>
          </a:p>
        </p:txBody>
      </p:sp>
      <p:sp>
        <p:nvSpPr>
          <p:cNvPr id="4" name="TextBox 3"/>
          <p:cNvSpPr txBox="1"/>
          <p:nvPr/>
        </p:nvSpPr>
        <p:spPr>
          <a:xfrm>
            <a:off x="2702257" y="1583139"/>
            <a:ext cx="3746310" cy="1231106"/>
          </a:xfrm>
          <a:prstGeom prst="rect">
            <a:avLst/>
          </a:prstGeom>
          <a:noFill/>
        </p:spPr>
        <p:txBody>
          <a:bodyPr wrap="square" rtlCol="0">
            <a:spAutoFit/>
          </a:bodyPr>
          <a:lstStyle/>
          <a:p>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Forbes</a:t>
            </a:r>
          </a:p>
          <a:p>
            <a:pPr>
              <a:spcBef>
                <a:spcPts val="1200"/>
              </a:spcBef>
            </a:pPr>
            <a:r>
              <a:rPr lang="en-US" sz="1200" b="1" dirty="0" smtClean="0">
                <a:solidFill>
                  <a:schemeClr val="tx1">
                    <a:lumMod val="65000"/>
                    <a:lumOff val="35000"/>
                  </a:schemeClr>
                </a:solidFill>
              </a:rPr>
              <a:t>Forbes (blog)</a:t>
            </a:r>
          </a:p>
          <a:p>
            <a:pPr>
              <a:spcBef>
                <a:spcPts val="1200"/>
              </a:spcBef>
            </a:pPr>
            <a:r>
              <a:rPr lang="en-US" sz="1200" b="1" dirty="0" smtClean="0">
                <a:solidFill>
                  <a:schemeClr val="tx1">
                    <a:lumMod val="65000"/>
                    <a:lumOff val="35000"/>
                  </a:schemeClr>
                </a:solidFill>
              </a:rPr>
              <a:t>Forbes Advocate</a:t>
            </a:r>
          </a:p>
          <a:p>
            <a:endParaRPr lang="en-US" sz="1200" b="1" dirty="0">
              <a:solidFill>
                <a:schemeClr val="tx1">
                  <a:lumMod val="65000"/>
                  <a:lumOff val="35000"/>
                </a:schemeClr>
              </a:solidFill>
            </a:endParaRPr>
          </a:p>
        </p:txBody>
      </p:sp>
      <p:sp>
        <p:nvSpPr>
          <p:cNvPr id="15" name="Rounded Rectangle 14"/>
          <p:cNvSpPr/>
          <p:nvPr/>
        </p:nvSpPr>
        <p:spPr>
          <a:xfrm>
            <a:off x="5902657" y="1094485"/>
            <a:ext cx="518051" cy="192751"/>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Save</a:t>
            </a:r>
            <a:endParaRPr lang="en-US" sz="1200" b="1" dirty="0">
              <a:solidFill>
                <a:schemeClr val="bg1"/>
              </a:solidFill>
            </a:endParaRPr>
          </a:p>
        </p:txBody>
      </p:sp>
      <p:cxnSp>
        <p:nvCxnSpPr>
          <p:cNvPr id="7" name="Straight Connector 6"/>
          <p:cNvCxnSpPr/>
          <p:nvPr/>
        </p:nvCxnSpPr>
        <p:spPr>
          <a:xfrm>
            <a:off x="2647666" y="197210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47666" y="2306472"/>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7666" y="2654490"/>
            <a:ext cx="38554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6605516" y="1665031"/>
            <a:ext cx="104041" cy="986729"/>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TextBox 41"/>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3" name="Rectangle 42"/>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Box 5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4" name="TextBox 5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5" name="TextBox 5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6" name="TextBox 5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537704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810581"/>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22102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ular Callout 25"/>
          <p:cNvSpPr/>
          <p:nvPr/>
        </p:nvSpPr>
        <p:spPr>
          <a:xfrm>
            <a:off x="6919416" y="1840888"/>
            <a:ext cx="1749186" cy="571461"/>
          </a:xfrm>
          <a:prstGeom prst="wedgeRectCallout">
            <a:avLst>
              <a:gd name="adj1" fmla="val -57246"/>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any source to remove it from filters</a:t>
            </a:r>
            <a:endParaRPr lang="en-US" sz="1200" dirty="0"/>
          </a:p>
        </p:txBody>
      </p: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3" name="Right Brace 2"/>
          <p:cNvSpPr/>
          <p:nvPr/>
        </p:nvSpPr>
        <p:spPr>
          <a:xfrm>
            <a:off x="6605516" y="1813893"/>
            <a:ext cx="104041" cy="745327"/>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48574"/>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6401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32755"/>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305210"/>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8" name="Group 7"/>
          <p:cNvGrpSpPr/>
          <p:nvPr/>
        </p:nvGrpSpPr>
        <p:grpSpPr>
          <a:xfrm>
            <a:off x="6159933" y="2013551"/>
            <a:ext cx="167716" cy="117729"/>
            <a:chOff x="3533775" y="1857375"/>
            <a:chExt cx="104775" cy="109728"/>
          </a:xfrm>
        </p:grpSpPr>
        <p:cxnSp>
          <p:nvCxnSpPr>
            <p:cNvPr id="7" name="Straight Connector 6"/>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159933" y="2342735"/>
            <a:ext cx="167716" cy="117729"/>
            <a:chOff x="3533775" y="1857375"/>
            <a:chExt cx="104775" cy="109728"/>
          </a:xfrm>
        </p:grpSpPr>
        <p:cxnSp>
          <p:nvCxnSpPr>
            <p:cNvPr id="28" name="Straight Connector 27"/>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4" name="Rounded Rectangle 33"/>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5" name="Oval 34"/>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54" name="TextBox 53"/>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5" name="TextBox 5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6" name="TextBox 5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57" name="Rectangle 56"/>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TextBox 6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6" name="TextBox 6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7" name="TextBox 6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68" name="TextBox 6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4775385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Media Filters</a:t>
            </a:r>
            <a:endParaRPr lang="en-US" sz="1400" b="1" dirty="0">
              <a:solidFill>
                <a:schemeClr val="bg1"/>
              </a:solidFill>
            </a:endParaRPr>
          </a:p>
        </p:txBody>
      </p:sp>
      <p:sp>
        <p:nvSpPr>
          <p:cNvPr id="5" name="Rectangle 4"/>
          <p:cNvSpPr/>
          <p:nvPr/>
        </p:nvSpPr>
        <p:spPr>
          <a:xfrm>
            <a:off x="2612570" y="1307805"/>
            <a:ext cx="3906295"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789315"/>
            <a:ext cx="3708807" cy="1149719"/>
          </a:xfrm>
          <a:prstGeom prst="roundRect">
            <a:avLst>
              <a:gd name="adj" fmla="val 4402"/>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solidFill>
            </a:endParaRPr>
          </a:p>
          <a:p>
            <a:r>
              <a:rPr lang="en-US" sz="1200" b="1" dirty="0" smtClean="0">
                <a:solidFill>
                  <a:schemeClr val="tx1"/>
                </a:solidFill>
              </a:rPr>
              <a:t>      Forbes</a:t>
            </a:r>
          </a:p>
          <a:p>
            <a:pPr>
              <a:spcBef>
                <a:spcPts val="1200"/>
              </a:spcBef>
            </a:pPr>
            <a:r>
              <a:rPr lang="en-US" sz="1200" b="1" dirty="0" smtClean="0">
                <a:solidFill>
                  <a:schemeClr val="tx1"/>
                </a:solidFill>
              </a:rPr>
              <a:t>      Techcrunch</a:t>
            </a:r>
          </a:p>
          <a:p>
            <a:pPr>
              <a:spcBef>
                <a:spcPts val="1200"/>
              </a:spcBef>
            </a:pPr>
            <a:r>
              <a:rPr lang="en-US" sz="1200" b="1" dirty="0">
                <a:solidFill>
                  <a:schemeClr val="tx1"/>
                </a:solidFill>
              </a:rPr>
              <a:t> </a:t>
            </a:r>
            <a:r>
              <a:rPr lang="en-US" sz="1200" b="1" dirty="0" smtClean="0">
                <a:solidFill>
                  <a:schemeClr val="tx1"/>
                </a:solidFill>
              </a:rPr>
              <a:t>     Add a source</a:t>
            </a:r>
          </a:p>
        </p:txBody>
      </p:sp>
      <p:cxnSp>
        <p:nvCxnSpPr>
          <p:cNvPr id="32" name="Straight Connector 31"/>
          <p:cNvCxnSpPr/>
          <p:nvPr/>
        </p:nvCxnSpPr>
        <p:spPr>
          <a:xfrm>
            <a:off x="2713939" y="21997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0" name="Rectangle 4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713939" y="2527308"/>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784143" y="194274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0" name="Oval 19"/>
          <p:cNvSpPr/>
          <p:nvPr/>
        </p:nvSpPr>
        <p:spPr>
          <a:xfrm>
            <a:off x="2784143" y="2611489"/>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200" b="1" dirty="0" smtClean="0">
                <a:solidFill>
                  <a:schemeClr val="bg1"/>
                </a:solidFill>
              </a:rPr>
              <a:t>+</a:t>
            </a:r>
            <a:endParaRPr lang="en-US" sz="1200" b="1" dirty="0">
              <a:solidFill>
                <a:schemeClr val="bg1"/>
              </a:solidFill>
            </a:endParaRPr>
          </a:p>
        </p:txBody>
      </p:sp>
      <p:sp>
        <p:nvSpPr>
          <p:cNvPr id="21" name="Oval 20"/>
          <p:cNvSpPr/>
          <p:nvPr/>
        </p:nvSpPr>
        <p:spPr>
          <a:xfrm>
            <a:off x="2784143" y="2283944"/>
            <a:ext cx="177421" cy="177421"/>
          </a:xfrm>
          <a:prstGeom prst="ellipse">
            <a:avLst/>
          </a:prstGeom>
          <a:solidFill>
            <a:srgbClr val="FF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 tIns="0" rIns="0" bIns="27432" rtlCol="0" anchor="ctr"/>
          <a:lstStyle/>
          <a:p>
            <a:pPr algn="ctr"/>
            <a:r>
              <a:rPr lang="en-US" sz="1200" b="1" dirty="0" smtClean="0">
                <a:solidFill>
                  <a:schemeClr val="bg1"/>
                </a:solidFill>
              </a:rPr>
              <a:t>|</a:t>
            </a:r>
            <a:endParaRPr lang="en-US" sz="1200" b="1" dirty="0">
              <a:solidFill>
                <a:schemeClr val="bg1"/>
              </a:solidFill>
            </a:endParaRPr>
          </a:p>
        </p:txBody>
      </p:sp>
      <p:grpSp>
        <p:nvGrpSpPr>
          <p:cNvPr id="23" name="Group 22"/>
          <p:cNvGrpSpPr/>
          <p:nvPr/>
        </p:nvGrpSpPr>
        <p:grpSpPr>
          <a:xfrm>
            <a:off x="6159933" y="1992285"/>
            <a:ext cx="167716" cy="117729"/>
            <a:chOff x="3533775" y="1857375"/>
            <a:chExt cx="104775" cy="109728"/>
          </a:xfrm>
        </p:grpSpPr>
        <p:cxnSp>
          <p:nvCxnSpPr>
            <p:cNvPr id="24" name="Straight Connector 23"/>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159933" y="2321469"/>
            <a:ext cx="167716" cy="117729"/>
            <a:chOff x="3533775" y="1857375"/>
            <a:chExt cx="104775" cy="109728"/>
          </a:xfrm>
        </p:grpSpPr>
        <p:cxnSp>
          <p:nvCxnSpPr>
            <p:cNvPr id="30" name="Straight Connector 29"/>
            <p:cNvCxnSpPr/>
            <p:nvPr/>
          </p:nvCxnSpPr>
          <p:spPr>
            <a:xfrm>
              <a:off x="3533775" y="1857375"/>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33775" y="1915897"/>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33775" y="1967103"/>
              <a:ext cx="10477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6" name="Rounded Rectangle 5"/>
          <p:cNvSpPr/>
          <p:nvPr/>
        </p:nvSpPr>
        <p:spPr>
          <a:xfrm>
            <a:off x="5684807" y="2249693"/>
            <a:ext cx="660017" cy="24153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Delete</a:t>
            </a:r>
            <a:endParaRPr lang="en-US" sz="1200" b="1" dirty="0"/>
          </a:p>
        </p:txBody>
      </p:sp>
      <p:sp>
        <p:nvSpPr>
          <p:cNvPr id="26" name="Rectangular Callout 25"/>
          <p:cNvSpPr/>
          <p:nvPr/>
        </p:nvSpPr>
        <p:spPr>
          <a:xfrm>
            <a:off x="6919416" y="2009394"/>
            <a:ext cx="1749186" cy="571461"/>
          </a:xfrm>
          <a:prstGeom prst="wedgeRectCallout">
            <a:avLst>
              <a:gd name="adj1" fmla="val -80425"/>
              <a:gd name="adj2" fmla="val 1101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confirm removing a source from filters</a:t>
            </a:r>
            <a:endParaRPr lang="en-US" sz="1200" dirty="0"/>
          </a:p>
        </p:txBody>
      </p:sp>
      <p:sp>
        <p:nvSpPr>
          <p:cNvPr id="34" name="Rounded Rectangle 33"/>
          <p:cNvSpPr/>
          <p:nvPr/>
        </p:nvSpPr>
        <p:spPr>
          <a:xfrm>
            <a:off x="2713939" y="1388572"/>
            <a:ext cx="3708807" cy="285850"/>
          </a:xfrm>
          <a:prstGeom prst="roundRect">
            <a:avLst>
              <a:gd name="adj" fmla="val 120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solidFill>
              </a:rPr>
              <a:t>Media Filters			</a:t>
            </a:r>
            <a:endParaRPr lang="en-US" sz="1200" dirty="0">
              <a:solidFill>
                <a:schemeClr val="bg1">
                  <a:lumMod val="50000"/>
                </a:schemeClr>
              </a:solidFill>
            </a:endParaRPr>
          </a:p>
        </p:txBody>
      </p:sp>
      <p:sp>
        <p:nvSpPr>
          <p:cNvPr id="35" name="Rounded Rectangle 34"/>
          <p:cNvSpPr/>
          <p:nvPr/>
        </p:nvSpPr>
        <p:spPr>
          <a:xfrm>
            <a:off x="5759356" y="1437967"/>
            <a:ext cx="604574" cy="191729"/>
          </a:xfrm>
          <a:prstGeom prst="roundRect">
            <a:avLst>
              <a:gd name="adj" fmla="val 50000"/>
            </a:avLst>
          </a:prstGeom>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ON</a:t>
            </a:r>
            <a:endParaRPr lang="en-US" sz="1200" dirty="0">
              <a:solidFill>
                <a:schemeClr val="bg1"/>
              </a:solidFill>
            </a:endParaRPr>
          </a:p>
        </p:txBody>
      </p:sp>
      <p:sp>
        <p:nvSpPr>
          <p:cNvPr id="36" name="Oval 35"/>
          <p:cNvSpPr/>
          <p:nvPr/>
        </p:nvSpPr>
        <p:spPr>
          <a:xfrm>
            <a:off x="6152537" y="1435511"/>
            <a:ext cx="211392" cy="194186"/>
          </a:xfrm>
          <a:prstGeom prst="ellipse">
            <a:avLst/>
          </a:prstGeom>
          <a:solidFill>
            <a:schemeClr val="bg1">
              <a:lumMod val="95000"/>
            </a:schemeClr>
          </a:solid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Configure Filters: Media Filters: Add A Source</a:t>
            </a:r>
            <a:endParaRPr lang="en-US" sz="3200" b="1" dirty="0">
              <a:latin typeface="Times New Roman" pitchFamily="18" charset="0"/>
              <a:cs typeface="Times New Roman" pitchFamily="18" charset="0"/>
            </a:endParaRPr>
          </a:p>
        </p:txBody>
      </p:sp>
      <p:sp>
        <p:nvSpPr>
          <p:cNvPr id="39" name="TextBox 3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0" name="TextBox 3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2" name="TextBox 51"/>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4" name="TextBox 53"/>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360487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pic>
        <p:nvPicPr>
          <p:cNvPr id="69" name="Picture 6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41814" y="1412948"/>
            <a:ext cx="136929" cy="97806"/>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0598" y="1412948"/>
            <a:ext cx="136929" cy="97806"/>
          </a:xfrm>
          <a:prstGeom prst="rect">
            <a:avLst/>
          </a:prstGeom>
        </p:spPr>
      </p:pic>
      <p:sp>
        <p:nvSpPr>
          <p:cNvPr id="71" name="TextBox 70"/>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62" name="Rectangular Callout 61"/>
          <p:cNvSpPr/>
          <p:nvPr/>
        </p:nvSpPr>
        <p:spPr>
          <a:xfrm>
            <a:off x="6701052" y="3316380"/>
            <a:ext cx="1555844" cy="1279653"/>
          </a:xfrm>
          <a:prstGeom prst="wedgeRectCallout">
            <a:avLst>
              <a:gd name="adj1" fmla="val -60159"/>
              <a:gd name="adj2" fmla="val -2127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00"/>
                </a:solidFill>
              </a:rPr>
              <a:t>The default page is Updates if they include more recent updates than Happenings, or Happenings otherwise</a:t>
            </a:r>
            <a:endParaRPr lang="en-US" sz="1200" dirty="0"/>
          </a:p>
        </p:txBody>
      </p:sp>
    </p:spTree>
    <p:extLst>
      <p:ext uri="{BB962C8B-B14F-4D97-AF65-F5344CB8AC3E}">
        <p14:creationId xmlns:p14="http://schemas.microsoft.com/office/powerpoint/2010/main" val="743146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752475"/>
            <a:ext cx="4000500" cy="530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2578" y="1021277"/>
            <a:ext cx="3526972"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20" name="Rectangle 19"/>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sp>
        <p:nvSpPr>
          <p:cNvPr id="108" name="Rectangle 107"/>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109" name="Straight Connector 108"/>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18" name="TextBox 117"/>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19" name="TextBox 118"/>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142919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225853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055978"/>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3885319"/>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4661494"/>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79" y="5490835"/>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TextBox 125"/>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Packard Co’ quarterly revenue has decreased 5.34%</a:t>
            </a:r>
          </a:p>
        </p:txBody>
      </p:sp>
      <p:sp>
        <p:nvSpPr>
          <p:cNvPr id="127" name="TextBox 126"/>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128" name="TextBox 127"/>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smtClean="0">
                <a:solidFill>
                  <a:schemeClr val="tx1">
                    <a:lumMod val="65000"/>
                    <a:lumOff val="35000"/>
                  </a:schemeClr>
                </a:solidFill>
              </a:rPr>
              <a:t>Hewlett </a:t>
            </a:r>
            <a:r>
              <a:rPr lang="en-US" sz="1100" b="1" dirty="0">
                <a:solidFill>
                  <a:schemeClr val="tx1">
                    <a:lumMod val="65000"/>
                    <a:lumOff val="35000"/>
                  </a:schemeClr>
                </a:solidFill>
              </a:rPr>
              <a:t>Packard Co’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129" name="Straight Connector 128"/>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42" name="Rectangle 4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6" name="TextBox 55"/>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7" name="TextBox 56"/>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8" name="TextBox 57"/>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6" name="Rectangle 5"/>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76379"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608055"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2249171"/>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8488" y="303416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580" y="2212946"/>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704" y="303234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Rounded Rectangle 63"/>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p:cNvCxnSpPr>
            <a:stCxn id="65"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Down Arrow 68"/>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ular Callout 69"/>
          <p:cNvSpPr/>
          <p:nvPr/>
        </p:nvSpPr>
        <p:spPr>
          <a:xfrm>
            <a:off x="937444" y="2968823"/>
            <a:ext cx="1460310" cy="1128147"/>
          </a:xfrm>
          <a:prstGeom prst="wedgeRectCallout">
            <a:avLst>
              <a:gd name="adj1" fmla="val 73727"/>
              <a:gd name="adj2" fmla="val -120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company logo to display company profile; tap other part to go to one of the slides #89-#98</a:t>
            </a:r>
            <a:endParaRPr lang="en-US" sz="1200" dirty="0"/>
          </a:p>
        </p:txBody>
      </p:sp>
    </p:spTree>
    <p:extLst>
      <p:ext uri="{BB962C8B-B14F-4D97-AF65-F5344CB8AC3E}">
        <p14:creationId xmlns:p14="http://schemas.microsoft.com/office/powerpoint/2010/main" val="23050159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62000"/>
            <a:ext cx="39814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624447" y="1033154"/>
            <a:ext cx="3871356" cy="307777"/>
          </a:xfrm>
          <a:prstGeom prst="rect">
            <a:avLst/>
          </a:prstGeom>
          <a:noFill/>
        </p:spPr>
        <p:txBody>
          <a:bodyPr wrap="square" rtlCol="0">
            <a:spAutoFit/>
          </a:bodyPr>
          <a:lstStyle/>
          <a:p>
            <a:pPr algn="ctr"/>
            <a:r>
              <a:rPr lang="en-US" sz="1400" b="1" dirty="0" smtClean="0">
                <a:solidFill>
                  <a:schemeClr val="bg1"/>
                </a:solidFill>
              </a:rPr>
              <a:t>Hewlett Packard</a:t>
            </a:r>
            <a:endParaRPr lang="en-US" sz="1400" b="1" dirty="0">
              <a:solidFill>
                <a:schemeClr val="bg1"/>
              </a:solidFill>
            </a:endParaRPr>
          </a:p>
        </p:txBody>
      </p:sp>
      <p:sp>
        <p:nvSpPr>
          <p:cNvPr id="4" name="Rectangle 3"/>
          <p:cNvSpPr/>
          <p:nvPr/>
        </p:nvSpPr>
        <p:spPr>
          <a:xfrm>
            <a:off x="2639324" y="1319843"/>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5" name="Rectangle 4"/>
          <p:cNvSpPr/>
          <p:nvPr/>
        </p:nvSpPr>
        <p:spPr>
          <a:xfrm>
            <a:off x="3606853"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6" name="Rectangle 5"/>
          <p:cNvSpPr/>
          <p:nvPr/>
        </p:nvSpPr>
        <p:spPr>
          <a:xfrm>
            <a:off x="4570014"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7" name="Rectangle 6"/>
          <p:cNvSpPr/>
          <p:nvPr/>
        </p:nvSpPr>
        <p:spPr>
          <a:xfrm>
            <a:off x="5533032" y="1319843"/>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8"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Updates Streams: Hewlett Packard</a:t>
            </a:r>
            <a:endParaRPr lang="en-US" sz="3200" b="1" dirty="0">
              <a:latin typeface="Times New Roman" pitchFamily="18" charset="0"/>
              <a:cs typeface="Times New Roman" pitchFamily="18" charset="0"/>
            </a:endParaRPr>
          </a:p>
        </p:txBody>
      </p:sp>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165482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330549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95616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5875266"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5947014" y="1123332"/>
            <a:ext cx="106154" cy="105649"/>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stCxn id="33" idx="5"/>
          </p:cNvCxnSpPr>
          <p:nvPr/>
        </p:nvCxnSpPr>
        <p:spPr>
          <a:xfrm>
            <a:off x="6037622" y="1213509"/>
            <a:ext cx="47501" cy="4867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6183610" y="109501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072" y="1124726"/>
            <a:ext cx="228600" cy="14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Down Arrow 36"/>
          <p:cNvSpPr/>
          <p:nvPr/>
        </p:nvSpPr>
        <p:spPr>
          <a:xfrm>
            <a:off x="6294474" y="1127052"/>
            <a:ext cx="74428" cy="956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20370" y="1323833"/>
            <a:ext cx="3903259" cy="2661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7712" y="1409790"/>
            <a:ext cx="136929" cy="107587"/>
          </a:xfrm>
          <a:prstGeom prst="rect">
            <a:avLst/>
          </a:prstGeom>
        </p:spPr>
      </p:pic>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4732" y="1412948"/>
            <a:ext cx="136929" cy="97806"/>
          </a:xfrm>
          <a:prstGeom prst="rect">
            <a:avLst/>
          </a:prstGeom>
        </p:spPr>
      </p:pic>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3514" y="1412948"/>
            <a:ext cx="136929" cy="97806"/>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298" y="1412948"/>
            <a:ext cx="136929" cy="97806"/>
          </a:xfrm>
          <a:prstGeom prst="rect">
            <a:avLst/>
          </a:prstGeom>
        </p:spPr>
      </p:pic>
      <p:sp>
        <p:nvSpPr>
          <p:cNvPr id="43" name="Flowchart: Merge 42"/>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0" name="TextBox 49"/>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2874419"/>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2129832"/>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2690038" y="1652601"/>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3221663" y="1663233"/>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55" name="TextBox 54"/>
          <p:cNvSpPr txBox="1"/>
          <p:nvPr/>
        </p:nvSpPr>
        <p:spPr>
          <a:xfrm>
            <a:off x="2743200" y="2258659"/>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5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1698761"/>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54" y="449302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57"/>
          <p:cNvSpPr/>
          <p:nvPr/>
        </p:nvSpPr>
        <p:spPr>
          <a:xfrm>
            <a:off x="2690038" y="4015792"/>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3221663" y="4026424"/>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60" name="TextBox 59"/>
          <p:cNvSpPr txBox="1"/>
          <p:nvPr/>
        </p:nvSpPr>
        <p:spPr>
          <a:xfrm>
            <a:off x="2743200" y="4621850"/>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pic>
        <p:nvPicPr>
          <p:cNvPr id="6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4061952"/>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ectangle 62"/>
          <p:cNvSpPr/>
          <p:nvPr/>
        </p:nvSpPr>
        <p:spPr>
          <a:xfrm>
            <a:off x="2690038" y="5191450"/>
            <a:ext cx="3753292" cy="62745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221663" y="5202082"/>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pic>
        <p:nvPicPr>
          <p:cNvPr id="6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3436" y="5237610"/>
            <a:ext cx="5429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1" name="TextBox 1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12" name="Rectangle 11"/>
          <p:cNvSpPr/>
          <p:nvPr/>
        </p:nvSpPr>
        <p:spPr>
          <a:xfrm>
            <a:off x="2654490"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1665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1" name="TextBox 2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2" name="TextBox 2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23" name="TextBox 2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24" name="Rectangle 23"/>
          <p:cNvSpPr/>
          <p:nvPr/>
        </p:nvSpPr>
        <p:spPr>
          <a:xfrm>
            <a:off x="2643107" y="5534660"/>
            <a:ext cx="3867421" cy="9654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476379" y="5552237"/>
            <a:ext cx="58521" cy="58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08055" y="5552237"/>
            <a:ext cx="58521" cy="5852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649429" y="1324531"/>
            <a:ext cx="2881222" cy="432135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2660072" y="1343147"/>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67" name="Rectangle 66"/>
          <p:cNvSpPr/>
          <p:nvPr/>
        </p:nvSpPr>
        <p:spPr>
          <a:xfrm>
            <a:off x="2660072" y="1626920"/>
            <a:ext cx="2838203" cy="80752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Apple </a:t>
            </a:r>
            <a:r>
              <a:rPr lang="en-US" sz="1000" b="1" dirty="0" err="1" smtClean="0">
                <a:solidFill>
                  <a:schemeClr val="bg1">
                    <a:lumMod val="85000"/>
                  </a:schemeClr>
                </a:solidFill>
              </a:rPr>
              <a:t>Inc</a:t>
            </a:r>
            <a:r>
              <a:rPr lang="en-US" sz="1000" b="1" dirty="0" smtClean="0">
                <a:solidFill>
                  <a:schemeClr val="bg1">
                    <a:lumMod val="85000"/>
                  </a:schemeClr>
                </a:solidFill>
              </a:rPr>
              <a: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Google </a:t>
            </a:r>
            <a:r>
              <a:rPr lang="en-US" sz="1000" b="1" dirty="0" err="1" smtClean="0">
                <a:solidFill>
                  <a:schemeClr val="bg1">
                    <a:lumMod val="85000"/>
                  </a:schemeClr>
                </a:solidFill>
              </a:rPr>
              <a:t>Inc</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Hewlett Packard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8" name="Straight Connector 67"/>
          <p:cNvCxnSpPr/>
          <p:nvPr/>
        </p:nvCxnSpPr>
        <p:spPr>
          <a:xfrm>
            <a:off x="2648196" y="19179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8196" y="2176905"/>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0" name="Isosceles Triangle 69"/>
          <p:cNvSpPr/>
          <p:nvPr/>
        </p:nvSpPr>
        <p:spPr>
          <a:xfrm>
            <a:off x="4962525" y="1713409"/>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1" name="Isosceles Triangle 70"/>
          <p:cNvSpPr/>
          <p:nvPr/>
        </p:nvSpPr>
        <p:spPr>
          <a:xfrm>
            <a:off x="4962525" y="2239851"/>
            <a:ext cx="150164" cy="12175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27432" rtlCol="0" anchor="ctr"/>
          <a:lstStyle/>
          <a:p>
            <a:pPr algn="ctr"/>
            <a:r>
              <a:rPr lang="en-US" sz="1000" b="1" dirty="0" smtClean="0">
                <a:solidFill>
                  <a:schemeClr val="tx1"/>
                </a:solidFill>
              </a:rPr>
              <a:t>!</a:t>
            </a:r>
            <a:endParaRPr lang="en-US" sz="1000" b="1" dirty="0">
              <a:solidFill>
                <a:schemeClr val="tx1"/>
              </a:solidFill>
            </a:endParaRPr>
          </a:p>
        </p:txBody>
      </p:sp>
      <p:sp>
        <p:nvSpPr>
          <p:cNvPr id="72" name="Rounded Rectangle 71"/>
          <p:cNvSpPr/>
          <p:nvPr/>
        </p:nvSpPr>
        <p:spPr>
          <a:xfrm>
            <a:off x="5145331" y="1350357"/>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07198" y="1374850"/>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Rounded Rectangle 73"/>
          <p:cNvSpPr/>
          <p:nvPr/>
        </p:nvSpPr>
        <p:spPr>
          <a:xfrm>
            <a:off x="482075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5" name="TextBox 74"/>
          <p:cNvSpPr txBox="1"/>
          <p:nvPr/>
        </p:nvSpPr>
        <p:spPr>
          <a:xfrm>
            <a:off x="2660072" y="242439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6" name="Rectangle 75"/>
          <p:cNvSpPr/>
          <p:nvPr/>
        </p:nvSpPr>
        <p:spPr>
          <a:xfrm>
            <a:off x="2660072" y="2700014"/>
            <a:ext cx="2838203" cy="13071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Funding Development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Growth &amp; Expansion	</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Mergers &amp; Acquisitions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New Offerings</a:t>
            </a:r>
            <a:r>
              <a:rPr lang="en-US" sz="1000" b="1" dirty="0">
                <a:solidFill>
                  <a:schemeClr val="bg1">
                    <a:lumMod val="85000"/>
                  </a:schemeClr>
                </a:solidFill>
              </a:rPr>
              <a:t>	</a:t>
            </a:r>
            <a:r>
              <a:rPr lang="en-US" sz="1000" b="1" dirty="0" smtClean="0">
                <a:solidFill>
                  <a:schemeClr val="bg1">
                    <a:lumMod val="85000"/>
                  </a:schemeClr>
                </a:solidFill>
              </a:rPr>
              <a:t>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Personnel Changes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7" name="Straight Connector 76"/>
          <p:cNvCxnSpPr/>
          <p:nvPr/>
        </p:nvCxnSpPr>
        <p:spPr>
          <a:xfrm>
            <a:off x="2648196" y="324627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8196" y="350753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648196" y="3745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5129506" y="244865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7314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 name="Straight Connector 81"/>
          <p:cNvCxnSpPr/>
          <p:nvPr/>
        </p:nvCxnSpPr>
        <p:spPr>
          <a:xfrm>
            <a:off x="2648196" y="298501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2695698" y="224441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6822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47" name="Rectangular Callout 46"/>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ectangular Callout 37"/>
          <p:cNvSpPr/>
          <p:nvPr/>
        </p:nvSpPr>
        <p:spPr>
          <a:xfrm>
            <a:off x="1734207" y="6267148"/>
            <a:ext cx="7236385" cy="467528"/>
          </a:xfrm>
          <a:prstGeom prst="wedgeRectCallout">
            <a:avLst>
              <a:gd name="adj1" fmla="val -18822"/>
              <a:gd name="adj2" fmla="val -930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If </a:t>
            </a:r>
            <a:r>
              <a:rPr lang="en-US" sz="1200" dirty="0">
                <a:solidFill>
                  <a:schemeClr val="bg1"/>
                </a:solidFill>
              </a:rPr>
              <a:t>there is at least one person with updates, select </a:t>
            </a:r>
            <a:r>
              <a:rPr lang="en-US" sz="1200" dirty="0" smtClean="0">
                <a:solidFill>
                  <a:schemeClr val="bg1"/>
                </a:solidFill>
              </a:rPr>
              <a:t>FOLLOWING </a:t>
            </a:r>
            <a:r>
              <a:rPr lang="en-US" sz="1200" dirty="0">
                <a:solidFill>
                  <a:schemeClr val="bg1"/>
                </a:solidFill>
              </a:rPr>
              <a:t>to display </a:t>
            </a:r>
            <a:r>
              <a:rPr lang="en-US" sz="1200" dirty="0" smtClean="0">
                <a:solidFill>
                  <a:schemeClr val="bg1"/>
                </a:solidFill>
              </a:rPr>
              <a:t>all people updates </a:t>
            </a:r>
            <a:r>
              <a:rPr lang="en-US" sz="1200" dirty="0">
                <a:solidFill>
                  <a:schemeClr val="bg1"/>
                </a:solidFill>
              </a:rPr>
              <a:t>by default; other wise, select </a:t>
            </a:r>
            <a:r>
              <a:rPr lang="en-US" sz="1200" dirty="0" smtClean="0">
                <a:solidFill>
                  <a:schemeClr val="bg1"/>
                </a:solidFill>
              </a:rPr>
              <a:t>EXPLORING to display all functional role updates</a:t>
            </a:r>
            <a:endParaRPr lang="en-US" sz="1200" dirty="0">
              <a:solidFill>
                <a:schemeClr val="bg1"/>
              </a:solidFill>
            </a:endParaRPr>
          </a:p>
        </p:txBody>
      </p:sp>
      <p:sp>
        <p:nvSpPr>
          <p:cNvPr id="56" name="Rectangular Callout 55"/>
          <p:cNvSpPr/>
          <p:nvPr/>
        </p:nvSpPr>
        <p:spPr>
          <a:xfrm>
            <a:off x="937444" y="2927170"/>
            <a:ext cx="1460310" cy="991687"/>
          </a:xfrm>
          <a:prstGeom prst="wedgeRectCallout">
            <a:avLst>
              <a:gd name="adj1" fmla="val 64381"/>
              <a:gd name="adj2" fmla="val -1532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the picture to display people profile; tap other part to go to one of the slides #99-#103.</a:t>
            </a:r>
          </a:p>
        </p:txBody>
      </p:sp>
    </p:spTree>
    <p:extLst>
      <p:ext uri="{BB962C8B-B14F-4D97-AF65-F5344CB8AC3E}">
        <p14:creationId xmlns:p14="http://schemas.microsoft.com/office/powerpoint/2010/main" val="26519702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52" name="Rectangular Callout 51"/>
          <p:cNvSpPr/>
          <p:nvPr/>
        </p:nvSpPr>
        <p:spPr>
          <a:xfrm>
            <a:off x="937443" y="1045025"/>
            <a:ext cx="1460310" cy="1876301"/>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functional roles  on the top</a:t>
            </a:r>
            <a:r>
              <a:rPr lang="en-US" sz="1200" dirty="0"/>
              <a:t>. All items must have updates to </a:t>
            </a:r>
            <a:r>
              <a:rPr lang="en-US" sz="1200" dirty="0" smtClean="0"/>
              <a:t>display. </a:t>
            </a:r>
            <a:endParaRPr lang="en-US" sz="1200" dirty="0"/>
          </a:p>
          <a:p>
            <a:r>
              <a:rPr lang="en-US" sz="1200" dirty="0" smtClean="0"/>
              <a:t>Swipe </a:t>
            </a:r>
            <a:r>
              <a:rPr lang="en-US" sz="1200" dirty="0"/>
              <a:t>down to see </a:t>
            </a:r>
            <a:r>
              <a:rPr lang="en-US" sz="1200" dirty="0" smtClean="0"/>
              <a:t>people</a:t>
            </a:r>
          </a:p>
          <a:p>
            <a:endParaRPr lang="en-US" sz="1200" dirty="0"/>
          </a:p>
          <a:p>
            <a:r>
              <a:rPr lang="en-US" sz="1200" dirty="0"/>
              <a:t>There are only </a:t>
            </a:r>
            <a:r>
              <a:rPr lang="en-US" sz="1200" dirty="0" smtClean="0"/>
              <a:t>functional roles right </a:t>
            </a:r>
            <a:r>
              <a:rPr lang="en-US" sz="1200" dirty="0"/>
              <a:t>after </a:t>
            </a:r>
            <a:r>
              <a:rPr lang="en-US" sz="1200" dirty="0" smtClean="0"/>
              <a:t>signup</a:t>
            </a:r>
            <a:endParaRPr lang="en-US" sz="1200" dirty="0"/>
          </a:p>
        </p:txBody>
      </p:sp>
      <p:sp>
        <p:nvSpPr>
          <p:cNvPr id="47" name="Oval 4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9524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697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545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EXPLORING</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623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911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445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706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956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647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672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2196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Exploring</a:t>
            </a:r>
            <a:endParaRPr lang="en-US" sz="3200" b="1" dirty="0">
              <a:latin typeface="Times New Roman" pitchFamily="18" charset="0"/>
              <a:cs typeface="Times New Roman" pitchFamily="18" charset="0"/>
            </a:endParaRPr>
          </a:p>
        </p:txBody>
      </p:sp>
      <p:sp>
        <p:nvSpPr>
          <p:cNvPr id="47" name="TextBox 46"/>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49" name="Rounded Rectangle 48"/>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50" name="Down Arrow 49"/>
          <p:cNvSpPr/>
          <p:nvPr/>
        </p:nvSpPr>
        <p:spPr>
          <a:xfrm>
            <a:off x="2173184" y="2695685"/>
            <a:ext cx="320634" cy="1080654"/>
          </a:xfrm>
          <a:prstGeom prst="downArrow">
            <a:avLst/>
          </a:prstGeom>
          <a:gradFill>
            <a:gsLst>
              <a:gs pos="0">
                <a:srgbClr val="5E9EFF"/>
              </a:gs>
              <a:gs pos="39999">
                <a:srgbClr val="85C2FF"/>
              </a:gs>
              <a:gs pos="70000">
                <a:srgbClr val="C4D6EB"/>
              </a:gs>
              <a:gs pos="100000">
                <a:srgbClr val="FFEBFA"/>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543788" y="2945070"/>
            <a:ext cx="1080654" cy="276999"/>
          </a:xfrm>
          <a:prstGeom prst="rect">
            <a:avLst/>
          </a:prstGeom>
          <a:noFill/>
          <a:scene3d>
            <a:camera prst="orthographicFront">
              <a:rot lat="0" lon="0" rev="5400000"/>
            </a:camera>
            <a:lightRig rig="threePt" dir="t"/>
          </a:scene3d>
        </p:spPr>
        <p:txBody>
          <a:bodyPr wrap="square" rtlCol="0">
            <a:spAutoFit/>
          </a:bodyPr>
          <a:lstStyle/>
          <a:p>
            <a:r>
              <a:rPr lang="en-US" sz="1200" dirty="0" smtClean="0"/>
              <a:t>Swipe down</a:t>
            </a:r>
            <a:endParaRPr lang="en-US" sz="1200" dirty="0"/>
          </a:p>
        </p:txBody>
      </p:sp>
      <p:sp>
        <p:nvSpPr>
          <p:cNvPr id="53" name="Rectangular Callout 52"/>
          <p:cNvSpPr/>
          <p:nvPr/>
        </p:nvSpPr>
        <p:spPr>
          <a:xfrm>
            <a:off x="961195" y="1105241"/>
            <a:ext cx="1460310" cy="1174822"/>
          </a:xfrm>
          <a:prstGeom prst="wedgeRectCallout">
            <a:avLst>
              <a:gd name="adj1" fmla="val 67757"/>
              <a:gd name="adj2" fmla="val -2294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When there are no followed people always go to follow people if either “FOLLOWING” or the + icon is tapped</a:t>
            </a:r>
            <a:endParaRPr lang="en-US" sz="1200" dirty="0"/>
          </a:p>
        </p:txBody>
      </p:sp>
      <p:cxnSp>
        <p:nvCxnSpPr>
          <p:cNvPr id="54" name="Straight Connector 53"/>
          <p:cNvCxnSpPr/>
          <p:nvPr/>
        </p:nvCxnSpPr>
        <p:spPr>
          <a:xfrm>
            <a:off x="2648196" y="16260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6727879" y="1603160"/>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5" name="Oval 54"/>
          <p:cNvSpPr/>
          <p:nvPr/>
        </p:nvSpPr>
        <p:spPr>
          <a:xfrm>
            <a:off x="2695698" y="1710039"/>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4436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Choose Functional Roles</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Choose Functional Roles</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Rounded Rectangle 26"/>
          <p:cNvSpPr/>
          <p:nvPr/>
        </p:nvSpPr>
        <p:spPr>
          <a:xfrm>
            <a:off x="2713939" y="1534237"/>
            <a:ext cx="3708807" cy="4032401"/>
          </a:xfrm>
          <a:prstGeom prst="roundRect">
            <a:avLst>
              <a:gd name="adj" fmla="val 354"/>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050" dirty="0" smtClean="0">
                <a:solidFill>
                  <a:schemeClr val="tx1"/>
                </a:solidFill>
              </a:rPr>
              <a:t>Academics</a:t>
            </a:r>
            <a:r>
              <a:rPr lang="en-US" sz="1050" dirty="0">
                <a:solidFill>
                  <a:schemeClr val="tx1"/>
                </a:solidFill>
              </a:rPr>
              <a:t>	                                            </a:t>
            </a:r>
          </a:p>
          <a:p>
            <a:pPr>
              <a:spcBef>
                <a:spcPts val="600"/>
              </a:spcBef>
            </a:pPr>
            <a:r>
              <a:rPr lang="en-US" sz="1050" dirty="0" smtClean="0">
                <a:solidFill>
                  <a:schemeClr val="tx1"/>
                </a:solidFill>
              </a:rPr>
              <a:t>Accounting</a:t>
            </a:r>
          </a:p>
          <a:p>
            <a:pPr>
              <a:spcBef>
                <a:spcPts val="600"/>
              </a:spcBef>
            </a:pPr>
            <a:r>
              <a:rPr lang="en-US" sz="1050" dirty="0" smtClean="0">
                <a:solidFill>
                  <a:schemeClr val="tx1"/>
                </a:solidFill>
              </a:rPr>
              <a:t>Administrative</a:t>
            </a:r>
          </a:p>
          <a:p>
            <a:pPr>
              <a:spcBef>
                <a:spcPts val="600"/>
              </a:spcBef>
            </a:pPr>
            <a:r>
              <a:rPr lang="en-US" sz="1050" dirty="0">
                <a:solidFill>
                  <a:schemeClr val="tx1"/>
                </a:solidFill>
              </a:rPr>
              <a:t>Business </a:t>
            </a:r>
            <a:r>
              <a:rPr lang="en-US" sz="1050" dirty="0" smtClean="0">
                <a:solidFill>
                  <a:schemeClr val="tx1"/>
                </a:solidFill>
              </a:rPr>
              <a:t>Development</a:t>
            </a:r>
          </a:p>
          <a:p>
            <a:pPr>
              <a:spcBef>
                <a:spcPts val="600"/>
              </a:spcBef>
            </a:pPr>
            <a:r>
              <a:rPr lang="en-US" sz="1050" dirty="0" smtClean="0">
                <a:solidFill>
                  <a:schemeClr val="tx1"/>
                </a:solidFill>
              </a:rPr>
              <a:t>Creative</a:t>
            </a:r>
          </a:p>
          <a:p>
            <a:pPr>
              <a:spcBef>
                <a:spcPts val="600"/>
              </a:spcBef>
            </a:pPr>
            <a:r>
              <a:rPr lang="en-US" sz="1050" dirty="0" smtClean="0">
                <a:solidFill>
                  <a:schemeClr val="tx1"/>
                </a:solidFill>
              </a:rPr>
              <a:t>Engineering</a:t>
            </a:r>
          </a:p>
          <a:p>
            <a:pPr>
              <a:spcBef>
                <a:spcPts val="600"/>
              </a:spcBef>
            </a:pPr>
            <a:r>
              <a:rPr lang="en-US" sz="1050" dirty="0" smtClean="0">
                <a:solidFill>
                  <a:schemeClr val="tx1"/>
                </a:solidFill>
              </a:rPr>
              <a:t>Finance		</a:t>
            </a:r>
            <a:endParaRPr lang="en-US" sz="1050" dirty="0" smtClean="0">
              <a:solidFill>
                <a:schemeClr val="tx1">
                  <a:lumMod val="65000"/>
                  <a:lumOff val="35000"/>
                </a:schemeClr>
              </a:solidFill>
            </a:endParaRPr>
          </a:p>
          <a:p>
            <a:pPr>
              <a:spcBef>
                <a:spcPts val="600"/>
              </a:spcBef>
            </a:pPr>
            <a:r>
              <a:rPr lang="en-US" sz="1050" dirty="0">
                <a:solidFill>
                  <a:schemeClr val="tx1"/>
                </a:solidFill>
              </a:rPr>
              <a:t>Human </a:t>
            </a:r>
            <a:r>
              <a:rPr lang="en-US" sz="1050" dirty="0" smtClean="0">
                <a:solidFill>
                  <a:schemeClr val="tx1"/>
                </a:solidFill>
              </a:rPr>
              <a:t>Resource	</a:t>
            </a:r>
            <a:endParaRPr lang="en-US" sz="1050" dirty="0" smtClean="0">
              <a:solidFill>
                <a:schemeClr val="tx1">
                  <a:lumMod val="65000"/>
                  <a:lumOff val="35000"/>
                </a:schemeClr>
              </a:solidFill>
            </a:endParaRPr>
          </a:p>
          <a:p>
            <a:pPr>
              <a:spcBef>
                <a:spcPts val="600"/>
              </a:spcBef>
            </a:pPr>
            <a:r>
              <a:rPr lang="en-US" sz="1050" dirty="0">
                <a:solidFill>
                  <a:schemeClr val="tx1"/>
                </a:solidFill>
              </a:rPr>
              <a:t>Information </a:t>
            </a:r>
            <a:r>
              <a:rPr lang="en-US" sz="1050" dirty="0" smtClean="0">
                <a:solidFill>
                  <a:schemeClr val="tx1"/>
                </a:solidFill>
              </a:rPr>
              <a:t>Technology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Legal</a:t>
            </a:r>
            <a:endParaRPr lang="en-US" sz="1050" dirty="0">
              <a:solidFill>
                <a:schemeClr val="tx1"/>
              </a:solidFill>
            </a:endParaRPr>
          </a:p>
          <a:p>
            <a:pPr>
              <a:spcBef>
                <a:spcPts val="600"/>
              </a:spcBef>
            </a:pPr>
            <a:r>
              <a:rPr lang="en-US" sz="1050" dirty="0" smtClean="0">
                <a:solidFill>
                  <a:schemeClr val="tx1"/>
                </a:solidFill>
              </a:rPr>
              <a:t>Marketing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Medical</a:t>
            </a:r>
          </a:p>
          <a:p>
            <a:pPr>
              <a:spcBef>
                <a:spcPts val="600"/>
              </a:spcBef>
            </a:pPr>
            <a:r>
              <a:rPr lang="en-US" sz="1050" dirty="0" smtClean="0">
                <a:solidFill>
                  <a:schemeClr val="tx1"/>
                </a:solidFill>
              </a:rPr>
              <a:t>Operations</a:t>
            </a:r>
          </a:p>
          <a:p>
            <a:pPr>
              <a:spcBef>
                <a:spcPts val="600"/>
              </a:spcBef>
            </a:pPr>
            <a:r>
              <a:rPr lang="en-US" sz="1050" dirty="0" smtClean="0">
                <a:solidFill>
                  <a:schemeClr val="tx1"/>
                </a:solidFill>
              </a:rPr>
              <a:t>Product</a:t>
            </a:r>
          </a:p>
          <a:p>
            <a:pPr>
              <a:spcBef>
                <a:spcPts val="600"/>
              </a:spcBef>
            </a:pPr>
            <a:r>
              <a:rPr lang="en-US" sz="1050" dirty="0" smtClean="0">
                <a:solidFill>
                  <a:schemeClr val="tx1"/>
                </a:solidFill>
              </a:rPr>
              <a:t>Public Relations</a:t>
            </a:r>
          </a:p>
          <a:p>
            <a:pPr>
              <a:spcBef>
                <a:spcPts val="600"/>
              </a:spcBef>
            </a:pPr>
            <a:r>
              <a:rPr lang="en-US" sz="1050" dirty="0" smtClean="0">
                <a:solidFill>
                  <a:schemeClr val="tx1"/>
                </a:solidFill>
              </a:rPr>
              <a:t>Sales		</a:t>
            </a:r>
            <a:endParaRPr lang="en-US" sz="1050" dirty="0" smtClean="0">
              <a:solidFill>
                <a:schemeClr val="tx1">
                  <a:lumMod val="65000"/>
                  <a:lumOff val="35000"/>
                </a:schemeClr>
              </a:solidFill>
            </a:endParaRPr>
          </a:p>
          <a:p>
            <a:pPr>
              <a:spcBef>
                <a:spcPts val="600"/>
              </a:spcBef>
            </a:pPr>
            <a:r>
              <a:rPr lang="en-US" sz="1050" dirty="0" smtClean="0">
                <a:solidFill>
                  <a:schemeClr val="tx1"/>
                </a:solidFill>
              </a:rPr>
              <a:t>Support</a:t>
            </a:r>
          </a:p>
          <a:p>
            <a:pPr>
              <a:spcBef>
                <a:spcPts val="1200"/>
              </a:spcBef>
            </a:pPr>
            <a:endParaRPr lang="en-US" sz="1200" dirty="0" smtClean="0">
              <a:solidFill>
                <a:schemeClr val="tx1"/>
              </a:solidFill>
            </a:endParaRPr>
          </a:p>
          <a:p>
            <a:pPr>
              <a:spcBef>
                <a:spcPts val="1200"/>
              </a:spcBef>
            </a:pPr>
            <a:r>
              <a:rPr lang="en-US" sz="1200" dirty="0">
                <a:solidFill>
                  <a:schemeClr val="tx1"/>
                </a:solidFill>
              </a:rPr>
              <a:t>	</a:t>
            </a:r>
          </a:p>
        </p:txBody>
      </p:sp>
      <p:cxnSp>
        <p:nvCxnSpPr>
          <p:cNvPr id="28" name="Straight Connector 27"/>
          <p:cNvCxnSpPr/>
          <p:nvPr/>
        </p:nvCxnSpPr>
        <p:spPr>
          <a:xfrm>
            <a:off x="2713939" y="177568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713939" y="223429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13939" y="201989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127845" y="323082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2" name="Rounded Rectangle 31"/>
          <p:cNvSpPr/>
          <p:nvPr/>
        </p:nvSpPr>
        <p:spPr>
          <a:xfrm>
            <a:off x="6127845" y="3467747"/>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33" name="Rounded Rectangle 32"/>
          <p:cNvSpPr/>
          <p:nvPr/>
        </p:nvSpPr>
        <p:spPr>
          <a:xfrm>
            <a:off x="6127845" y="2996866"/>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37" name="Straight Connector 36"/>
          <p:cNvCxnSpPr/>
          <p:nvPr/>
        </p:nvCxnSpPr>
        <p:spPr>
          <a:xfrm>
            <a:off x="2713939" y="2713720"/>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713939" y="295620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713939" y="318043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13939" y="3422915"/>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713939" y="366841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713939" y="3900261"/>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6127845" y="394303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sp>
        <p:nvSpPr>
          <p:cNvPr id="55" name="Rounded Rectangle 54"/>
          <p:cNvSpPr/>
          <p:nvPr/>
        </p:nvSpPr>
        <p:spPr>
          <a:xfrm>
            <a:off x="6127845" y="5115661"/>
            <a:ext cx="191068" cy="177421"/>
          </a:xfrm>
          <a:prstGeom prst="roundRect">
            <a:avLst>
              <a:gd name="adj" fmla="val 2351"/>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a:t>
            </a:r>
            <a:endParaRPr lang="en-US" sz="1200" dirty="0">
              <a:solidFill>
                <a:schemeClr val="tx1">
                  <a:lumMod val="65000"/>
                  <a:lumOff val="35000"/>
                </a:schemeClr>
              </a:solidFill>
            </a:endParaRPr>
          </a:p>
        </p:txBody>
      </p:sp>
      <p:cxnSp>
        <p:nvCxnSpPr>
          <p:cNvPr id="56" name="Straight Connector 55"/>
          <p:cNvCxnSpPr/>
          <p:nvPr/>
        </p:nvCxnSpPr>
        <p:spPr>
          <a:xfrm>
            <a:off x="2713939" y="2478846"/>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713939" y="4134177"/>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13939" y="4368093"/>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3939" y="4612642"/>
            <a:ext cx="3708807" cy="731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713939" y="4836258"/>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713939" y="5080807"/>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713939" y="5314722"/>
            <a:ext cx="3708807" cy="665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8" name="TextBox 6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69" name="TextBox 6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70" name="Rectangle 6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TextBox 77"/>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9" name="TextBox 78"/>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80" name="TextBox 79"/>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81" name="TextBox 80"/>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09783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Add New Opportunities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Continuously add new deals by capturing</a:t>
            </a:r>
          </a:p>
          <a:p>
            <a:r>
              <a:rPr lang="en-US" sz="1500" dirty="0" smtClean="0">
                <a:solidFill>
                  <a:schemeClr val="tx1">
                    <a:lumMod val="65000"/>
                    <a:lumOff val="35000"/>
                  </a:schemeClr>
                </a:solidFill>
                <a:latin typeface="Times New Roman" pitchFamily="18" charset="0"/>
                <a:cs typeface="Times New Roman" pitchFamily="18" charset="0"/>
              </a:rPr>
              <a:t> new &amp; recurring opportunities in</a:t>
            </a:r>
          </a:p>
          <a:p>
            <a:r>
              <a:rPr lang="en-US" sz="1500" dirty="0" smtClean="0">
                <a:solidFill>
                  <a:schemeClr val="tx1">
                    <a:lumMod val="65000"/>
                    <a:lumOff val="35000"/>
                  </a:schemeClr>
                </a:solidFill>
                <a:latin typeface="Times New Roman" pitchFamily="18" charset="0"/>
                <a:cs typeface="Times New Roman" pitchFamily="18" charset="0"/>
              </a:rPr>
              <a:t>target accounts</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65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0888" y="3171825"/>
            <a:ext cx="25622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29" name="Oval 28"/>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4735788"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4984503"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extLst>
      <p:ext uri="{BB962C8B-B14F-4D97-AF65-F5344CB8AC3E}">
        <p14:creationId xmlns:p14="http://schemas.microsoft.com/office/powerpoint/2010/main" val="2405716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0045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pic>
        <p:nvPicPr>
          <p:cNvPr id="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226037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46892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Finance</a:t>
            </a:r>
            <a:endParaRPr lang="en-US" sz="1400" b="1" dirty="0">
              <a:solidFill>
                <a:schemeClr val="bg1"/>
              </a:solidFill>
            </a:endParaRPr>
          </a:p>
        </p:txBody>
      </p:sp>
      <p:sp>
        <p:nvSpPr>
          <p:cNvPr id="69" name="Rectangle 68"/>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2660072" y="1338549"/>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71" name="Rectangle 70"/>
          <p:cNvSpPr/>
          <p:nvPr/>
        </p:nvSpPr>
        <p:spPr>
          <a:xfrm>
            <a:off x="2660072" y="1626039"/>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72" name="Straight Connector 71"/>
          <p:cNvCxnSpPr/>
          <p:nvPr/>
        </p:nvCxnSpPr>
        <p:spPr>
          <a:xfrm>
            <a:off x="2648196" y="2160421"/>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8196" y="2421680"/>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6710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129506" y="1362801"/>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91373" y="1387294"/>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 name="Straight Connector 78"/>
          <p:cNvCxnSpPr/>
          <p:nvPr/>
        </p:nvCxnSpPr>
        <p:spPr>
          <a:xfrm>
            <a:off x="2648196" y="191103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8196" y="3554396"/>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8196" y="3851280"/>
            <a:ext cx="2861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Finance</a:t>
            </a:r>
            <a:endParaRPr lang="en-US" sz="3200" b="1" dirty="0">
              <a:latin typeface="Times New Roman" pitchFamily="18" charset="0"/>
              <a:cs typeface="Times New Roman" pitchFamily="18" charset="0"/>
            </a:endParaRPr>
          </a:p>
        </p:txBody>
      </p:sp>
      <p:sp>
        <p:nvSpPr>
          <p:cNvPr id="47" name="Oval 46"/>
          <p:cNvSpPr/>
          <p:nvPr/>
        </p:nvSpPr>
        <p:spPr>
          <a:xfrm>
            <a:off x="2695698" y="1733789"/>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124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3028950"/>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ular Callout 49"/>
          <p:cNvSpPr/>
          <p:nvPr/>
        </p:nvSpPr>
        <p:spPr>
          <a:xfrm>
            <a:off x="937444" y="1064527"/>
            <a:ext cx="1460310" cy="467528"/>
          </a:xfrm>
          <a:prstGeom prst="wedgeRectCallout">
            <a:avLst>
              <a:gd name="adj1" fmla="val 68935"/>
              <a:gd name="adj2" fmla="val -1881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8521030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Following</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FOLLOWING</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a:t>
            </a:r>
            <a:r>
              <a:rPr lang="en-US" sz="1000" b="1" dirty="0">
                <a:solidFill>
                  <a:schemeClr val="bg1">
                    <a:lumMod val="85000"/>
                  </a:schemeClr>
                </a:solidFill>
              </a:rPr>
              <a:t>Elephant	                  </a:t>
            </a:r>
            <a:r>
              <a:rPr lang="en-US" sz="1000" b="1" dirty="0" smtClean="0">
                <a:solidFill>
                  <a:schemeClr val="bg1">
                    <a:lumMod val="85000"/>
                  </a:schemeClr>
                </a:solidFill>
              </a:rPr>
              <a: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5" name="Rectangular Callout 74"/>
          <p:cNvSpPr/>
          <p:nvPr/>
        </p:nvSpPr>
        <p:spPr>
          <a:xfrm>
            <a:off x="937444" y="1460666"/>
            <a:ext cx="1460310" cy="856865"/>
          </a:xfrm>
          <a:prstGeom prst="wedgeRectCallout">
            <a:avLst>
              <a:gd name="adj1" fmla="val 66131"/>
              <a:gd name="adj2" fmla="val 1621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people on the top. </a:t>
            </a:r>
            <a:r>
              <a:rPr lang="en-US" sz="1200" dirty="0"/>
              <a:t>All items must have updates to display </a:t>
            </a:r>
          </a:p>
        </p:txBody>
      </p:sp>
      <p:sp>
        <p:nvSpPr>
          <p:cNvPr id="76" name="Rectangular Callout 75"/>
          <p:cNvSpPr/>
          <p:nvPr/>
        </p:nvSpPr>
        <p:spPr>
          <a:xfrm>
            <a:off x="6727879" y="1330035"/>
            <a:ext cx="1460310" cy="466663"/>
          </a:xfrm>
          <a:prstGeom prst="wedgeRectCallout">
            <a:avLst>
              <a:gd name="adj1" fmla="val -139630"/>
              <a:gd name="adj2" fmla="val -1627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77" name="Oval 76"/>
          <p:cNvSpPr/>
          <p:nvPr/>
        </p:nvSpPr>
        <p:spPr>
          <a:xfrm>
            <a:off x="2695698" y="1436914"/>
            <a:ext cx="71252" cy="831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0218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ular Callout 51"/>
          <p:cNvSpPr/>
          <p:nvPr/>
        </p:nvSpPr>
        <p:spPr>
          <a:xfrm>
            <a:off x="1210618" y="1240003"/>
            <a:ext cx="1257116" cy="545411"/>
          </a:xfrm>
          <a:prstGeom prst="wedgeRectCallout">
            <a:avLst>
              <a:gd name="adj1" fmla="val 80354"/>
              <a:gd name="adj2" fmla="val 1905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a:t>
            </a:r>
            <a:r>
              <a:rPr lang="en-US" sz="1200" dirty="0"/>
              <a:t>g</a:t>
            </a:r>
            <a:r>
              <a:rPr lang="en-US" sz="1200" dirty="0" smtClean="0"/>
              <a:t>o to next slide</a:t>
            </a:r>
            <a:endParaRPr lang="en-US" sz="1200" dirty="0"/>
          </a:p>
        </p:txBody>
      </p:sp>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6" name="Rounded Rectangle 25"/>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Tree>
    <p:extLst>
      <p:ext uri="{BB962C8B-B14F-4D97-AF65-F5344CB8AC3E}">
        <p14:creationId xmlns:p14="http://schemas.microsoft.com/office/powerpoint/2010/main" val="13579638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27" name="TextBox 2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8" name="TextBox 2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9" name="TextBox 2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0" name="Rectangle 29"/>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3" name="TextBox 52"/>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5" name="TextBox 54"/>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35" name="Rounded Rectangle 34"/>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38" name="Oval 37"/>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41" name="Rectangle 40"/>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8092003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952255"/>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319475"/>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358392"/>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629769"/>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7" name="Rectangle 6"/>
          <p:cNvSpPr/>
          <p:nvPr/>
        </p:nvSpPr>
        <p:spPr>
          <a:xfrm>
            <a:off x="2636322" y="1840675"/>
            <a:ext cx="3847605" cy="296883"/>
          </a:xfrm>
          <a:prstGeom prst="rect">
            <a:avLst/>
          </a:prstGeom>
          <a:solidFill>
            <a:srgbClr val="92D05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65000"/>
                    <a:lumOff val="35000"/>
                  </a:schemeClr>
                </a:solidFill>
              </a:rPr>
              <a:t>Find People from followed companies  </a:t>
            </a:r>
            <a:endParaRPr lang="en-US" sz="1400" dirty="0">
              <a:solidFill>
                <a:schemeClr val="tx1">
                  <a:lumMod val="65000"/>
                  <a:lumOff val="35000"/>
                </a:schemeClr>
              </a:solidFill>
            </a:endParaRPr>
          </a:p>
        </p:txBody>
      </p:sp>
      <p:sp>
        <p:nvSpPr>
          <p:cNvPr id="16" name="Rounded Rectangle 15"/>
          <p:cNvSpPr/>
          <p:nvPr/>
        </p:nvSpPr>
        <p:spPr>
          <a:xfrm>
            <a:off x="2684355" y="1092531"/>
            <a:ext cx="3017705" cy="213756"/>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lumMod val="65000"/>
                    <a:lumOff val="35000"/>
                  </a:schemeClr>
                </a:solidFill>
              </a:rPr>
              <a:t>      Steve</a:t>
            </a:r>
            <a:endParaRPr lang="en-US" sz="1200" dirty="0">
              <a:solidFill>
                <a:schemeClr val="tx1">
                  <a:lumMod val="65000"/>
                  <a:lumOff val="35000"/>
                </a:schemeClr>
              </a:solidFill>
            </a:endParaRPr>
          </a:p>
        </p:txBody>
      </p:sp>
      <p:sp>
        <p:nvSpPr>
          <p:cNvPr id="17" name="Oval 16"/>
          <p:cNvSpPr/>
          <p:nvPr/>
        </p:nvSpPr>
        <p:spPr>
          <a:xfrm>
            <a:off x="2793536" y="1124619"/>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2918585" y="1244098"/>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778500" y="1118235"/>
            <a:ext cx="642209"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
        <p:nvSpPr>
          <p:cNvPr id="2" name="Rectangle 1"/>
          <p:cNvSpPr/>
          <p:nvPr/>
        </p:nvSpPr>
        <p:spPr>
          <a:xfrm>
            <a:off x="2619375" y="1343025"/>
            <a:ext cx="3905250" cy="4695825"/>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668772" y="3540642"/>
            <a:ext cx="3827721" cy="24773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&lt;Keyboard&gt;</a:t>
            </a:r>
            <a:endParaRPr lang="en-US" sz="1200" dirty="0">
              <a:solidFill>
                <a:schemeClr val="tx1">
                  <a:lumMod val="65000"/>
                  <a:lumOff val="35000"/>
                </a:schemeClr>
              </a:solidFill>
            </a:endParaRPr>
          </a:p>
        </p:txBody>
      </p:sp>
      <p:sp>
        <p:nvSpPr>
          <p:cNvPr id="3" name="Rectangle 2"/>
          <p:cNvSpPr/>
          <p:nvPr/>
        </p:nvSpPr>
        <p:spPr>
          <a:xfrm>
            <a:off x="2671948" y="1353787"/>
            <a:ext cx="3800104" cy="2185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3338623" y="1363489"/>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Ganesh Kumaraswamy</a:t>
            </a:r>
          </a:p>
          <a:p>
            <a:r>
              <a:rPr lang="en-US" sz="1000" dirty="0" smtClean="0">
                <a:solidFill>
                  <a:schemeClr val="tx1">
                    <a:lumMod val="65000"/>
                    <a:lumOff val="35000"/>
                  </a:schemeClr>
                </a:solidFill>
              </a:rPr>
              <a:t>Principal Customer Success Manager</a:t>
            </a:r>
          </a:p>
          <a:p>
            <a:r>
              <a:rPr lang="en-US" sz="1000" dirty="0" smtClean="0">
                <a:solidFill>
                  <a:schemeClr val="tx1">
                    <a:lumMod val="65000"/>
                    <a:lumOff val="35000"/>
                  </a:schemeClr>
                </a:solidFill>
              </a:rPr>
              <a:t>SAP USA</a:t>
            </a:r>
            <a:endParaRPr lang="en-US" sz="1000" dirty="0">
              <a:solidFill>
                <a:schemeClr val="tx1">
                  <a:lumMod val="65000"/>
                  <a:lumOff val="35000"/>
                </a:schemeClr>
              </a:solidFill>
            </a:endParaRPr>
          </a:p>
        </p:txBody>
      </p:sp>
      <p:sp>
        <p:nvSpPr>
          <p:cNvPr id="22" name="TextBox 21"/>
          <p:cNvSpPr txBox="1"/>
          <p:nvPr/>
        </p:nvSpPr>
        <p:spPr>
          <a:xfrm>
            <a:off x="3338623" y="2028514"/>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David Sacks</a:t>
            </a:r>
          </a:p>
          <a:p>
            <a:r>
              <a:rPr lang="en-US" sz="1000" dirty="0" smtClean="0">
                <a:solidFill>
                  <a:schemeClr val="tx1">
                    <a:lumMod val="65000"/>
                    <a:lumOff val="35000"/>
                  </a:schemeClr>
                </a:solidFill>
              </a:rPr>
              <a:t>Founder &amp; CEO</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sp>
        <p:nvSpPr>
          <p:cNvPr id="23" name="TextBox 22"/>
          <p:cNvSpPr txBox="1"/>
          <p:nvPr/>
        </p:nvSpPr>
        <p:spPr>
          <a:xfrm>
            <a:off x="3338623" y="2738411"/>
            <a:ext cx="3125972" cy="584775"/>
          </a:xfrm>
          <a:prstGeom prst="rect">
            <a:avLst/>
          </a:prstGeom>
          <a:noFill/>
        </p:spPr>
        <p:txBody>
          <a:bodyPr wrap="square" rtlCol="0">
            <a:spAutoFit/>
          </a:bodyPr>
          <a:lstStyle/>
          <a:p>
            <a:r>
              <a:rPr lang="en-US" sz="1200" b="1" dirty="0" smtClean="0">
                <a:solidFill>
                  <a:schemeClr val="tx1">
                    <a:lumMod val="65000"/>
                    <a:lumOff val="35000"/>
                  </a:schemeClr>
                </a:solidFill>
              </a:rPr>
              <a:t>Jack Obrand</a:t>
            </a:r>
          </a:p>
          <a:p>
            <a:r>
              <a:rPr lang="en-US" sz="1000" dirty="0" smtClean="0">
                <a:solidFill>
                  <a:schemeClr val="tx1">
                    <a:lumMod val="65000"/>
                    <a:lumOff val="35000"/>
                  </a:schemeClr>
                </a:solidFill>
              </a:rPr>
              <a:t>Chief Customer Officer</a:t>
            </a:r>
          </a:p>
          <a:p>
            <a:r>
              <a:rPr lang="en-US" sz="1000" dirty="0" smtClean="0">
                <a:solidFill>
                  <a:schemeClr val="tx1">
                    <a:lumMod val="65000"/>
                    <a:lumOff val="35000"/>
                  </a:schemeClr>
                </a:solidFill>
              </a:rPr>
              <a:t>Yammer Inc.</a:t>
            </a:r>
            <a:endParaRPr lang="en-US" sz="1000" dirty="0">
              <a:solidFill>
                <a:schemeClr val="tx1">
                  <a:lumMod val="65000"/>
                  <a:lumOff val="35000"/>
                </a:schemeClr>
              </a:solidFill>
            </a:endParaRPr>
          </a:p>
        </p:txBody>
      </p:sp>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6619" y="1443814"/>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409" y="2103922"/>
            <a:ext cx="438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244" y="2808341"/>
            <a:ext cx="4572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2648197" y="19950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48197" y="270757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48197" y="3348841"/>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065236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700668" y="1821630"/>
            <a:ext cx="3732028" cy="307777"/>
          </a:xfrm>
          <a:prstGeom prst="rect">
            <a:avLst/>
          </a:prstGeom>
          <a:noFill/>
        </p:spPr>
        <p:txBody>
          <a:bodyPr wrap="square" rtlCol="0">
            <a:spAutoFit/>
          </a:bodyPr>
          <a:lstStyle/>
          <a:p>
            <a:pPr algn="ctr"/>
            <a:r>
              <a:rPr lang="en-US" sz="1400" b="1" dirty="0" smtClean="0">
                <a:solidFill>
                  <a:schemeClr val="tx1">
                    <a:lumMod val="65000"/>
                    <a:lumOff val="35000"/>
                  </a:schemeClr>
                </a:solidFill>
              </a:rPr>
              <a:t>Get personalized suggestions:</a:t>
            </a:r>
            <a:endParaRPr lang="en-US" sz="1400" b="1" dirty="0">
              <a:solidFill>
                <a:schemeClr val="tx1">
                  <a:lumMod val="65000"/>
                  <a:lumOff val="35000"/>
                </a:schemeClr>
              </a:solidFill>
            </a:endParaRPr>
          </a:p>
        </p:txBody>
      </p:sp>
      <p:sp>
        <p:nvSpPr>
          <p:cNvPr id="36" name="Rounded Rectangle 35"/>
          <p:cNvSpPr/>
          <p:nvPr/>
        </p:nvSpPr>
        <p:spPr>
          <a:xfrm>
            <a:off x="2873829" y="2188850"/>
            <a:ext cx="3335903" cy="34119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a:t>
            </a:r>
            <a:r>
              <a:rPr lang="en-US" sz="1400" b="1" dirty="0" smtClean="0">
                <a:solidFill>
                  <a:schemeClr val="tx1"/>
                </a:solidFill>
              </a:rPr>
              <a:t>Connect</a:t>
            </a:r>
            <a:endParaRPr lang="en-US" sz="1400" b="1"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1806" y="2227767"/>
            <a:ext cx="291325" cy="2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850079" y="2522894"/>
            <a:ext cx="3373300" cy="276999"/>
          </a:xfrm>
          <a:prstGeom prst="rect">
            <a:avLst/>
          </a:prstGeom>
          <a:noFill/>
        </p:spPr>
        <p:txBody>
          <a:bodyPr wrap="square" rtlCol="0">
            <a:spAutoFit/>
          </a:bodyPr>
          <a:lstStyle/>
          <a:p>
            <a:pPr algn="ctr"/>
            <a:r>
              <a:rPr lang="en-US" sz="1200" dirty="0" smtClean="0">
                <a:solidFill>
                  <a:schemeClr val="tx1">
                    <a:lumMod val="65000"/>
                    <a:lumOff val="35000"/>
                  </a:schemeClr>
                </a:solidFill>
              </a:rPr>
              <a:t>LinkedIn</a:t>
            </a:r>
            <a:endParaRPr lang="en-US" sz="1200" dirty="0">
              <a:solidFill>
                <a:schemeClr val="tx1">
                  <a:lumMod val="65000"/>
                  <a:lumOff val="35000"/>
                </a:schemeClr>
              </a:solidFill>
            </a:endParaRPr>
          </a:p>
        </p:txBody>
      </p:sp>
      <p:sp>
        <p:nvSpPr>
          <p:cNvPr id="16" name="Rectangle 15"/>
          <p:cNvSpPr/>
          <p:nvPr/>
        </p:nvSpPr>
        <p:spPr>
          <a:xfrm>
            <a:off x="2636874" y="287634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17" name="TextBox 16"/>
          <p:cNvSpPr txBox="1"/>
          <p:nvPr/>
        </p:nvSpPr>
        <p:spPr>
          <a:xfrm>
            <a:off x="2668772" y="314216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18" name="Straight Connector 17"/>
          <p:cNvCxnSpPr/>
          <p:nvPr/>
        </p:nvCxnSpPr>
        <p:spPr>
          <a:xfrm>
            <a:off x="2647507" y="342923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68772" y="3439873"/>
            <a:ext cx="3817088" cy="276999"/>
          </a:xfrm>
          <a:prstGeom prst="rect">
            <a:avLst/>
          </a:prstGeom>
          <a:noFill/>
        </p:spPr>
        <p:txBody>
          <a:bodyPr wrap="square" rtlCol="0">
            <a:spAutoFit/>
          </a:bodyPr>
          <a:lstStyle/>
          <a:p>
            <a:r>
              <a:rPr lang="en-US" sz="1200" dirty="0" smtClean="0"/>
              <a:t>Hewlett Clinton		                      √</a:t>
            </a:r>
            <a:endParaRPr lang="en-US" sz="1200" dirty="0"/>
          </a:p>
        </p:txBody>
      </p:sp>
      <p:sp>
        <p:nvSpPr>
          <p:cNvPr id="21" name="Rectangular Callout 20"/>
          <p:cNvSpPr/>
          <p:nvPr/>
        </p:nvSpPr>
        <p:spPr>
          <a:xfrm>
            <a:off x="1169675" y="2714193"/>
            <a:ext cx="1257116" cy="873427"/>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The user can tap any person to unfollow or follow</a:t>
            </a:r>
            <a:endParaRPr lang="en-US" sz="1200" dirty="0"/>
          </a:p>
        </p:txBody>
      </p:sp>
      <p:sp>
        <p:nvSpPr>
          <p:cNvPr id="43" name="Rectangular Callout 42"/>
          <p:cNvSpPr/>
          <p:nvPr/>
        </p:nvSpPr>
        <p:spPr>
          <a:xfrm>
            <a:off x="6691701" y="1983183"/>
            <a:ext cx="1257116" cy="511917"/>
          </a:xfrm>
          <a:prstGeom prst="wedgeRectCallout">
            <a:avLst>
              <a:gd name="adj1" fmla="val -80462"/>
              <a:gd name="adj2" fmla="val 23346"/>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a:t>
            </a:r>
            <a:endParaRPr lang="en-US" sz="1200" dirty="0"/>
          </a:p>
        </p:txBody>
      </p:sp>
      <p:sp>
        <p:nvSpPr>
          <p:cNvPr id="33" name="TextBox 32"/>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7" name="TextBox 36"/>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Rectangle 37"/>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8" name="TextBox 47"/>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9" name="TextBox 48"/>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0" name="TextBox 49"/>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1" name="Rounded Rectangle 50"/>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316893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60072" y="1056904"/>
            <a:ext cx="3823855" cy="498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lumMod val="65000"/>
                    <a:lumOff val="35000"/>
                  </a:schemeClr>
                </a:solidFill>
              </a:rPr>
              <a:t>[Connect to LinkedIn]</a:t>
            </a:r>
            <a:endParaRPr lang="en-US" sz="1200" dirty="0">
              <a:solidFill>
                <a:schemeClr val="tx1">
                  <a:lumMod val="65000"/>
                  <a:lumOff val="35000"/>
                </a:schemeClr>
              </a:solidFill>
            </a:endParaRPr>
          </a:p>
        </p:txBody>
      </p:sp>
      <p:sp>
        <p:nvSpPr>
          <p:cNvPr id="5" name="Rectangular Callout 4"/>
          <p:cNvSpPr/>
          <p:nvPr/>
        </p:nvSpPr>
        <p:spPr>
          <a:xfrm>
            <a:off x="1169675" y="2185060"/>
            <a:ext cx="1257116" cy="1922915"/>
          </a:xfrm>
          <a:prstGeom prst="wedgeRectCallout">
            <a:avLst>
              <a:gd name="adj1" fmla="val 64069"/>
              <a:gd name="adj2" fmla="val 1654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successfully connected, go to next slide and add all imported connections (only those already on GageIn) under Suggested People </a:t>
            </a:r>
            <a:endParaRPr lang="en-US" sz="1200" dirty="0"/>
          </a:p>
        </p:txBody>
      </p:sp>
      <p:sp>
        <p:nvSpPr>
          <p:cNvPr id="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9926211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57238"/>
            <a:ext cx="40005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Follow People</a:t>
            </a:r>
            <a:endParaRPr lang="en-US" sz="1400" b="1" dirty="0">
              <a:solidFill>
                <a:schemeClr val="bg1"/>
              </a:solidFill>
            </a:endParaRPr>
          </a:p>
        </p:txBody>
      </p:sp>
      <p:sp>
        <p:nvSpPr>
          <p:cNvPr id="4" name="Rectangle 3"/>
          <p:cNvSpPr/>
          <p:nvPr/>
        </p:nvSpPr>
        <p:spPr>
          <a:xfrm>
            <a:off x="2648197" y="1353787"/>
            <a:ext cx="3823855" cy="2968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p:cNvSpPr/>
          <p:nvPr/>
        </p:nvSpPr>
        <p:spPr>
          <a:xfrm>
            <a:off x="2838735" y="1485665"/>
            <a:ext cx="3480178" cy="272954"/>
          </a:xfrm>
          <a:prstGeom prst="roundRect">
            <a:avLst>
              <a:gd name="adj" fmla="val 50000"/>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lumMod val="75000"/>
                  </a:schemeClr>
                </a:solidFill>
              </a:rPr>
              <a:t>      Search for people</a:t>
            </a:r>
            <a:endParaRPr lang="en-US" sz="1200" dirty="0">
              <a:solidFill>
                <a:schemeClr val="bg1">
                  <a:lumMod val="75000"/>
                </a:schemeClr>
              </a:solidFill>
            </a:endParaRPr>
          </a:p>
        </p:txBody>
      </p:sp>
      <p:sp>
        <p:nvSpPr>
          <p:cNvPr id="11" name="Oval 10"/>
          <p:cNvSpPr/>
          <p:nvPr/>
        </p:nvSpPr>
        <p:spPr>
          <a:xfrm>
            <a:off x="2947916" y="1540254"/>
            <a:ext cx="137189" cy="13066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072965" y="1659733"/>
            <a:ext cx="43946" cy="3503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36874" y="1902592"/>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Followed People</a:t>
            </a:r>
            <a:endParaRPr lang="en-US" sz="1200" b="1" dirty="0">
              <a:solidFill>
                <a:schemeClr val="bg1"/>
              </a:solidFill>
            </a:endParaRPr>
          </a:p>
        </p:txBody>
      </p:sp>
      <p:sp>
        <p:nvSpPr>
          <p:cNvPr id="23" name="TextBox 22"/>
          <p:cNvSpPr txBox="1"/>
          <p:nvPr/>
        </p:nvSpPr>
        <p:spPr>
          <a:xfrm>
            <a:off x="2668772" y="2168410"/>
            <a:ext cx="3817088" cy="276999"/>
          </a:xfrm>
          <a:prstGeom prst="rect">
            <a:avLst/>
          </a:prstGeom>
          <a:noFill/>
        </p:spPr>
        <p:txBody>
          <a:bodyPr wrap="square" rtlCol="0">
            <a:spAutoFit/>
          </a:bodyPr>
          <a:lstStyle/>
          <a:p>
            <a:r>
              <a:rPr lang="en-US" sz="1200" dirty="0" smtClean="0"/>
              <a:t>Steve London		                                                √</a:t>
            </a:r>
            <a:endParaRPr lang="en-US" sz="1200" dirty="0"/>
          </a:p>
        </p:txBody>
      </p:sp>
      <p:cxnSp>
        <p:nvCxnSpPr>
          <p:cNvPr id="24" name="Straight Connector 23"/>
          <p:cNvCxnSpPr/>
          <p:nvPr/>
        </p:nvCxnSpPr>
        <p:spPr>
          <a:xfrm>
            <a:off x="2647507" y="2455489"/>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68772" y="2466123"/>
            <a:ext cx="3817088" cy="276999"/>
          </a:xfrm>
          <a:prstGeom prst="rect">
            <a:avLst/>
          </a:prstGeom>
          <a:noFill/>
        </p:spPr>
        <p:txBody>
          <a:bodyPr wrap="square" rtlCol="0">
            <a:spAutoFit/>
          </a:bodyPr>
          <a:lstStyle/>
          <a:p>
            <a:r>
              <a:rPr lang="en-US" sz="1200" dirty="0" smtClean="0"/>
              <a:t>Hewlett Clinton		                      √</a:t>
            </a:r>
            <a:endParaRPr lang="en-US" sz="1200" dirty="0"/>
          </a:p>
        </p:txBody>
      </p:sp>
      <p:cxnSp>
        <p:nvCxnSpPr>
          <p:cNvPr id="26" name="Straight Connector 25"/>
          <p:cNvCxnSpPr/>
          <p:nvPr/>
        </p:nvCxnSpPr>
        <p:spPr>
          <a:xfrm>
            <a:off x="2647507" y="3026162"/>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636874" y="3045928"/>
            <a:ext cx="3859619" cy="2551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Suggested People</a:t>
            </a:r>
            <a:endParaRPr lang="en-US" sz="1200" b="1" dirty="0">
              <a:solidFill>
                <a:schemeClr val="bg1"/>
              </a:solidFill>
            </a:endParaRPr>
          </a:p>
        </p:txBody>
      </p:sp>
      <p:sp>
        <p:nvSpPr>
          <p:cNvPr id="49" name="TextBox 48"/>
          <p:cNvSpPr txBox="1"/>
          <p:nvPr/>
        </p:nvSpPr>
        <p:spPr>
          <a:xfrm>
            <a:off x="2668772" y="3295358"/>
            <a:ext cx="3817088" cy="276999"/>
          </a:xfrm>
          <a:prstGeom prst="rect">
            <a:avLst/>
          </a:prstGeom>
          <a:noFill/>
        </p:spPr>
        <p:txBody>
          <a:bodyPr wrap="square" rtlCol="0">
            <a:spAutoFit/>
          </a:bodyPr>
          <a:lstStyle/>
          <a:p>
            <a:r>
              <a:rPr lang="en-US" sz="1200" dirty="0" smtClean="0"/>
              <a:t>Marissa Edward	                                                </a:t>
            </a:r>
            <a:r>
              <a:rPr lang="en-US" sz="1200" dirty="0"/>
              <a:t>√</a:t>
            </a:r>
          </a:p>
        </p:txBody>
      </p:sp>
      <p:cxnSp>
        <p:nvCxnSpPr>
          <p:cNvPr id="50" name="Straight Connector 49"/>
          <p:cNvCxnSpPr/>
          <p:nvPr/>
        </p:nvCxnSpPr>
        <p:spPr>
          <a:xfrm>
            <a:off x="2647507" y="3582437"/>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668772" y="3609256"/>
            <a:ext cx="3817088" cy="276999"/>
          </a:xfrm>
          <a:prstGeom prst="rect">
            <a:avLst/>
          </a:prstGeom>
          <a:noFill/>
        </p:spPr>
        <p:txBody>
          <a:bodyPr wrap="square" rtlCol="0">
            <a:spAutoFit/>
          </a:bodyPr>
          <a:lstStyle/>
          <a:p>
            <a:r>
              <a:rPr lang="en-US" sz="1200" dirty="0" smtClean="0"/>
              <a:t>Mark Bush	</a:t>
            </a:r>
            <a:endParaRPr lang="en-US" sz="1200" dirty="0"/>
          </a:p>
        </p:txBody>
      </p:sp>
      <p:cxnSp>
        <p:nvCxnSpPr>
          <p:cNvPr id="64" name="Straight Connector 63"/>
          <p:cNvCxnSpPr/>
          <p:nvPr/>
        </p:nvCxnSpPr>
        <p:spPr>
          <a:xfrm>
            <a:off x="2647507" y="3896335"/>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668772" y="3909507"/>
            <a:ext cx="3817088" cy="276999"/>
          </a:xfrm>
          <a:prstGeom prst="rect">
            <a:avLst/>
          </a:prstGeom>
          <a:noFill/>
        </p:spPr>
        <p:txBody>
          <a:bodyPr wrap="square" rtlCol="0">
            <a:spAutoFit/>
          </a:bodyPr>
          <a:lstStyle/>
          <a:p>
            <a:r>
              <a:rPr lang="en-US" sz="1200" dirty="0" smtClean="0"/>
              <a:t>Tom Fazzio	</a:t>
            </a:r>
            <a:endParaRPr lang="en-US" sz="1200" dirty="0"/>
          </a:p>
        </p:txBody>
      </p:sp>
      <p:cxnSp>
        <p:nvCxnSpPr>
          <p:cNvPr id="66" name="Straight Connector 65"/>
          <p:cNvCxnSpPr/>
          <p:nvPr/>
        </p:nvCxnSpPr>
        <p:spPr>
          <a:xfrm>
            <a:off x="2647507" y="4196586"/>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647507" y="2728444"/>
            <a:ext cx="385961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668772" y="2739078"/>
            <a:ext cx="3817088" cy="276999"/>
          </a:xfrm>
          <a:prstGeom prst="rect">
            <a:avLst/>
          </a:prstGeom>
          <a:noFill/>
        </p:spPr>
        <p:txBody>
          <a:bodyPr wrap="square" rtlCol="0">
            <a:spAutoFit/>
          </a:bodyPr>
          <a:lstStyle/>
          <a:p>
            <a:r>
              <a:rPr lang="en-US" sz="1200" dirty="0" smtClean="0"/>
              <a:t>Marissa Edward		                      √</a:t>
            </a:r>
            <a:endParaRPr lang="en-US" sz="1200" dirty="0"/>
          </a:p>
        </p:txBody>
      </p:sp>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Follow People</a:t>
            </a:r>
            <a:endParaRPr lang="en-US" sz="3200" b="1" dirty="0">
              <a:latin typeface="Times New Roman" pitchFamily="18" charset="0"/>
              <a:cs typeface="Times New Roman" pitchFamily="18" charset="0"/>
            </a:endParaRP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6" name="TextBox 35"/>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8" name="TextBox 37"/>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39" name="Rectangle 38"/>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51" name="TextBox 50"/>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2" name="TextBox 51"/>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53" name="TextBox 52"/>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sp>
        <p:nvSpPr>
          <p:cNvPr id="54" name="Rounded Rectangle 53"/>
          <p:cNvSpPr/>
          <p:nvPr/>
        </p:nvSpPr>
        <p:spPr>
          <a:xfrm>
            <a:off x="5844845" y="1118235"/>
            <a:ext cx="575864" cy="163729"/>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Done</a:t>
            </a:r>
            <a:endParaRPr lang="en-US" sz="1200" b="1" dirty="0">
              <a:solidFill>
                <a:schemeClr val="bg1"/>
              </a:solidFill>
            </a:endParaRPr>
          </a:p>
        </p:txBody>
      </p:sp>
      <p:sp>
        <p:nvSpPr>
          <p:cNvPr id="55" name="Rectangular Callout 54"/>
          <p:cNvSpPr/>
          <p:nvPr/>
        </p:nvSpPr>
        <p:spPr>
          <a:xfrm>
            <a:off x="374033" y="1651385"/>
            <a:ext cx="1755017" cy="3016155"/>
          </a:xfrm>
          <a:prstGeom prst="wedgeRectCallout">
            <a:avLst>
              <a:gd name="adj1" fmla="val 76605"/>
              <a:gd name="adj2" fmla="val 2058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800"/>
              </a:spcBef>
            </a:pPr>
            <a:r>
              <a:rPr lang="en-US" sz="1200" dirty="0" smtClean="0"/>
              <a:t>After successfully connecting to LinkedIn, it will take a while (could be days) before the suggested people become available. </a:t>
            </a:r>
            <a:r>
              <a:rPr lang="en-US" sz="1200" dirty="0" err="1" smtClean="0"/>
              <a:t>Dring</a:t>
            </a:r>
            <a:r>
              <a:rPr lang="en-US" sz="1200" dirty="0" smtClean="0"/>
              <a:t> the wait time, please display the following message below Suggested People: “</a:t>
            </a:r>
            <a:r>
              <a:rPr lang="en-US" sz="1200" dirty="0">
                <a:solidFill>
                  <a:schemeClr val="bg1"/>
                </a:solidFill>
              </a:rPr>
              <a:t>We are processing your LinkedIn connections (takes a bit of time)</a:t>
            </a:r>
          </a:p>
          <a:p>
            <a:pPr algn="ctr"/>
            <a:r>
              <a:rPr lang="en-US" sz="1200" dirty="0">
                <a:solidFill>
                  <a:schemeClr val="bg1"/>
                </a:solidFill>
              </a:rPr>
              <a:t>and we will notify you as soon as it’s ready</a:t>
            </a:r>
            <a:r>
              <a:rPr lang="en-US" sz="1200" dirty="0" smtClean="0">
                <a:solidFill>
                  <a:schemeClr val="bg1"/>
                </a:solidFill>
              </a:rPr>
              <a:t>!” </a:t>
            </a:r>
            <a:endParaRPr lang="en-US" sz="1200" dirty="0">
              <a:solidFill>
                <a:schemeClr val="bg1"/>
              </a:solidFill>
            </a:endParaRPr>
          </a:p>
        </p:txBody>
      </p:sp>
    </p:spTree>
    <p:extLst>
      <p:ext uri="{BB962C8B-B14F-4D97-AF65-F5344CB8AC3E}">
        <p14:creationId xmlns:p14="http://schemas.microsoft.com/office/powerpoint/2010/main" val="363411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058" y="1076214"/>
            <a:ext cx="673352"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639324" y="1328469"/>
            <a:ext cx="963302" cy="267418"/>
          </a:xfrm>
          <a:prstGeom prst="rect">
            <a:avLst/>
          </a:prstGeom>
          <a:solidFill>
            <a:schemeClr val="bg1">
              <a:lumMod val="7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Fairly High</a:t>
            </a:r>
            <a:endParaRPr lang="en-US" sz="1100" b="1" dirty="0">
              <a:solidFill>
                <a:schemeClr val="tx1">
                  <a:lumMod val="65000"/>
                  <a:lumOff val="35000"/>
                </a:schemeClr>
              </a:solidFill>
            </a:endParaRPr>
          </a:p>
        </p:txBody>
      </p:sp>
      <p:sp>
        <p:nvSpPr>
          <p:cNvPr id="23" name="Rectangle 22"/>
          <p:cNvSpPr/>
          <p:nvPr/>
        </p:nvSpPr>
        <p:spPr>
          <a:xfrm>
            <a:off x="3606853"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Quite High</a:t>
            </a:r>
            <a:endParaRPr lang="en-US" sz="1100" b="1" dirty="0">
              <a:solidFill>
                <a:schemeClr val="tx1">
                  <a:lumMod val="65000"/>
                  <a:lumOff val="35000"/>
                </a:schemeClr>
              </a:solidFill>
            </a:endParaRPr>
          </a:p>
        </p:txBody>
      </p:sp>
      <p:sp>
        <p:nvSpPr>
          <p:cNvPr id="24" name="Rectangle 23"/>
          <p:cNvSpPr/>
          <p:nvPr/>
        </p:nvSpPr>
        <p:spPr>
          <a:xfrm>
            <a:off x="4570014"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Rather High</a:t>
            </a:r>
            <a:endParaRPr lang="en-US" sz="1100" b="1" dirty="0">
              <a:solidFill>
                <a:schemeClr val="tx1">
                  <a:lumMod val="65000"/>
                  <a:lumOff val="35000"/>
                </a:schemeClr>
              </a:solidFill>
            </a:endParaRPr>
          </a:p>
        </p:txBody>
      </p:sp>
      <p:sp>
        <p:nvSpPr>
          <p:cNvPr id="25" name="Rectangle 24"/>
          <p:cNvSpPr/>
          <p:nvPr/>
        </p:nvSpPr>
        <p:spPr>
          <a:xfrm>
            <a:off x="5533032" y="1328469"/>
            <a:ext cx="963302" cy="267418"/>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lumMod val="65000"/>
                    <a:lumOff val="35000"/>
                  </a:schemeClr>
                </a:solidFill>
              </a:rPr>
              <a:t>Very High</a:t>
            </a:r>
            <a:endParaRPr lang="en-US" sz="1100" b="1" dirty="0">
              <a:solidFill>
                <a:schemeClr val="tx1">
                  <a:lumMod val="65000"/>
                  <a:lumOff val="35000"/>
                </a:schemeClr>
              </a:solidFill>
            </a:endParaRPr>
          </a:p>
        </p:txBody>
      </p:sp>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603" y="1699771"/>
            <a:ext cx="504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11" name="TextBox 10"/>
          <p:cNvSpPr txBox="1"/>
          <p:nvPr/>
        </p:nvSpPr>
        <p:spPr>
          <a:xfrm>
            <a:off x="2743200" y="2076679"/>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itle 1"/>
          <p:cNvSpPr txBox="1">
            <a:spLocks/>
          </p:cNvSpPr>
          <p:nvPr/>
        </p:nvSpPr>
        <p:spPr>
          <a:xfrm>
            <a:off x="2647950" y="1200150"/>
            <a:ext cx="3848100" cy="16534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Times New Roman" pitchFamily="18" charset="0"/>
                <a:cs typeface="Times New Roman" pitchFamily="18" charset="0"/>
              </a:rPr>
              <a:t>Prioritize Prospects</a:t>
            </a:r>
          </a:p>
          <a:p>
            <a:endParaRPr lang="en-US" sz="1800" dirty="0">
              <a:latin typeface="Times New Roman" pitchFamily="18" charset="0"/>
              <a:cs typeface="Times New Roman" pitchFamily="18" charset="0"/>
            </a:endParaRPr>
          </a:p>
          <a:p>
            <a:r>
              <a:rPr lang="en-US" sz="1500" dirty="0" smtClean="0">
                <a:solidFill>
                  <a:schemeClr val="tx1">
                    <a:lumMod val="65000"/>
                    <a:lumOff val="35000"/>
                  </a:schemeClr>
                </a:solidFill>
                <a:latin typeface="Times New Roman" pitchFamily="18" charset="0"/>
                <a:cs typeface="Times New Roman" pitchFamily="18" charset="0"/>
              </a:rPr>
              <a:t>Maximize time by prioritizing</a:t>
            </a:r>
          </a:p>
          <a:p>
            <a:r>
              <a:rPr lang="en-US" sz="1500" dirty="0" smtClean="0">
                <a:solidFill>
                  <a:schemeClr val="tx1">
                    <a:lumMod val="65000"/>
                    <a:lumOff val="35000"/>
                  </a:schemeClr>
                </a:solidFill>
                <a:latin typeface="Times New Roman" pitchFamily="18" charset="0"/>
                <a:cs typeface="Times New Roman" pitchFamily="18" charset="0"/>
              </a:rPr>
              <a:t>read-to-buy prospects &amp; stay up-to-date</a:t>
            </a:r>
          </a:p>
          <a:p>
            <a:r>
              <a:rPr lang="en-US" sz="1500" dirty="0" smtClean="0">
                <a:solidFill>
                  <a:schemeClr val="tx1">
                    <a:lumMod val="65000"/>
                    <a:lumOff val="35000"/>
                  </a:schemeClr>
                </a:solidFill>
                <a:latin typeface="Times New Roman" pitchFamily="18" charset="0"/>
                <a:cs typeface="Times New Roman" pitchFamily="18" charset="0"/>
              </a:rPr>
              <a:t>with your account base</a:t>
            </a:r>
            <a:endParaRPr lang="en-US" sz="1500" dirty="0">
              <a:solidFill>
                <a:schemeClr val="tx1">
                  <a:lumMod val="65000"/>
                  <a:lumOff val="35000"/>
                </a:schemeClr>
              </a:solidFill>
              <a:latin typeface="Times New Roman" pitchFamily="18" charset="0"/>
              <a:cs typeface="Times New Roman" pitchFamily="18" charset="0"/>
            </a:endParaRPr>
          </a:p>
        </p:txBody>
      </p:sp>
      <p:sp>
        <p:nvSpPr>
          <p:cNvPr id="13" name="AutoShape 12" descr="data:image/jpeg;base64,/9j/4AAQSkZJRgABAQAAAQABAAD/2wCEAAkGBhAPDxQPDg4WFRUVGB8WFxQYFxgZFRsWGhQVFR8XFBoYHCYgIyUvHRcUKzQsJzMqLCwsGCoxNjArQTIrNC4BCQoKDgwOGg8PGjUkHSQtLiw1NS0tLiosLCkqMTAtLDApKiosMCksLCw1KSwsKSwsNik1LzQpLCkqMi81LCksKf/AABEIAHgAeAMBIgACEQEDEQH/xAAcAAABBQEBAQAAAAAAAAAAAAAABAUGBwgBAgP/xAA6EAABAwICBQsBCAEFAAAAAAABAAIDBBEFBhIhMVGRBxMiMkFhcXOBobI0FCMzUnKx0uFCJFRiY9H/xAAaAQACAwEBAAAAAAAAAAAAAAAFBgACBAMB/8QALREAAQMCBQEHBAMAAAAAAAAAAQACAwQRBRIhMTITQUJRYYGRwSJxsfAU0fH/2gAMAwEAAhEDEQA/ALxQhCiiF4llaxpc9wa0aySbADeSU15jzPBQR6cxu49SMdZx7tw71TmY83VNe7712iy/Rib1B47z3n2WunpHza7BYamtZBpufD+1YeOcqlNDdlM0zO330Y+J1n0HqoViPKTiExOjKIhujAHublRZCMR0kTOy/wB0DlrppO2w8tErqMXqJPxKiR36nuP7lJdI7briFpAA2WMuJ3Sunxeoj/DqJG/pe4fsU/Ydyk4hDbSlEo3SAH3FioshUdEx/ILoyaRnFxCt7A+VSmmsypaYXb+tHx2j1HqppFK17Q5jg5p1gg3BG8ELNqe8uZuqaB33TtJl+lE7qHw3HvHuh82Hg6x+yKQYm4aS6+avpCaMuZngr49OE2cOvGes09+8d6d0Ic0tNjujjXB4zNNwhCEKqshNGZ8xx0EBlfrcdTGdrnbvDeU6SytY0vebNaCSTsAAuSVRGbsxur6l0tzoN6MbdzL7fE7T/S10lP1n67BYa2p6DNNzskGK4rLVSumnfpOdwA7GtHYEjQrZyzyY07ImvrWmSRwuWXIY2/8AjYbTvRuWZkDRdL8MElS429SVUyFcWOcmFJLGfszOZkA6JBJYTucCTxCqCaIscWOFnNJBG4g2I4qQVDJh9KlRSvgIzdq8IQhd1mQhCFFEIQhRRLMJxWWllbNA/Rc3gR2tcO0K8ssZjjr4BKzU4ans7Wu3eG4qgU95RzG6gqWy3Og7oyN3svt8RtH9rHV0wlbccgt9FVGF1jxP7dX0heIpWvaHtILXAEEbCCLghCXk0KF8qmOczStp2HpTHX5bbE8TojiqhUp5ScR57EZG31RARj0Fz7kqLJjpI8kQ89Uq10vUmPgNPZeo36Lg7cb8DdaIwvEo6mFk8TrteLju3g94WdUvwzHKmlv9nndHfaAdR8QdSrVU3WAsdQvaOr/jk3FwVoGqqmRMdJI4Na0Xc47AAs9YtViaolmaLB8jngdznEj919sSzDVVQtUVD3gf4k9G++wsE3Lylpejck6lWraz+RYAWAQhFl2y2oeuIQnGHLtW8aTKSYjeI3W9NS8LgN16Gl2wTchfapo5IjoyxuYdzmlp9wvivQbrwi26EIQoore5K8c56ldTvPShOry3XI4HSHBChXJtiPM4jG2+qUGM+ouPcBcS9Wx5JTbt1TRh8vUhF9xomLFqjnaiaT80jncXkpIuu261xMAFhZLBNzdC0Rg300Pls+DVndaIwb6aHy2fBqGYlxajGE8neiWFZsdtWkys2O2quG970+VfFu56/C0RhH00Pls+ASp41FJcH+mh8tnwaliFO5FGWcQonk3I0VFG2SVgfORcuOsM/wCLP/dpUrUFzXymillMFLGJHsNnvcToA/lAGsnfrFu9fPKvKf8AaZmwVUTWF5sx7SdHSOxrg6+3ffatb4J5B1XBYo6iniIhaf8AfupvW0MU7DHNG17Tta4XCp3PeTvsEgfFcwyHo31lrtugT4bP6V1Jizvh4nw+dpGtrTIO4s6X7A8VWlnMbwOwq1ZTtljJtqFQ6EITElVK8IqObqIZPyyMdweChJW7dSFnlgbIQXLVBUPiBDUqxan5uomj/LI5vB5CSKU8pOHcziMjrapQJB6ix9wVFl0idnYHeS5TMySOb4FC0Rgv00Pls+DVndaIwb6aHy2fBqH4lxaimE8neiWFZsdtWkys2OVcN73p8q2Ldz1+FojBvpofLZ8GpU82BKS4P9ND5bPgEpk2HwQp3Ioy3iFm+R5cS4m5JuT3nWuwyFrg5psWkEHvBuvKAmtJi0m03CSYuL00w/63/ApUzYEmxb6eXy3fApUbyCdHcSs6oQhNaSkrwmn5yohj/NI1vF4CE/cm2Hc9iMbraogZD6Cw9yFxCa2dzHhrfBG8PpmyRlzvFTblUwPnqVtQwdKE6/LdYHgdE8VUK0lLE17Sx4u1wIIOwgixBVEZuy46gqXRWOg7pRu3s3eI2H+1bD5rjpn0VcTgs7qjt3TItEYL9ND5bPg1Z3V14XnnD2QRMdVtBaxoIs7UQ0AjYrYgxzg3KLqmFvaxzsxtspSVmxyvM5+w3/eN4P8A4qjHKuHsc3NmFtvlXxSRr8mU33+FojCPp4fLZ8AlUmw+CjGHZ6w5kMbXVbQQxoIs7aGgbl935+w2x/1jeD/4oa6GS/E+yLNniyj6h7hUagIQEzJQWkmbAk2LfTy+W74FNDM/YbYf6xvB/wDFfDEc9Yc+GRratpJY4AWdtLSNyWGwyX4n2Te6eLKfqHuFSaEJ7yjlx1fUtisdBvSkduZfZ4nYP6TK5wYC47JSYwvcGt3KsPkrwPmaV1Q8dKY6vLbcDidI8EKaRRNY0MYLNaAABsAAsAEJYlkMjy49qcIYhEwMHYvaaMz5cjr4DE/U4a2P7Wu3+G8J3QqtcWm43V3NDwWu2WdsVwqWlldDOzRc3gR2Oae0JGr+zHliCvj0JhZw6kg6zT3bx3KnMx5RqaB33rdJl+jK3qHx3HuPuj9NVtlFjof3ZLNVROhNxq393TIhCFsWBCEIUUQhCFFEIQnvLmUamvd90zRZfpSu6g8N57h7KrnBgu46KzGOecrRcpBhWFS1UrYYGaTncAO1zj2BXlljLkdBAIma3HW9/a52/wANwRlzLEFBHoQi7j15D1nHv3DuTugVVVGU5W8fymSiohAMzuX4QhCFhRFCEIUUQvEsTXtLXtDmnUQRcEbiChCiiheOcldNNd1M4wu3daPgdY9D6KFYjybYhCToxCUb4yD7GxXELZHWys0vf7rBLh8MmtrHyTFUYRUR/iU8jf1McP3CS6J2WQhGYJjI3MQgNRAIn5QUqp8IqJPw6eR36WOP7BP2Hcm2ITW0ohEN8hA9hcoQsM9a9jsrQiNNh8b25nEqa4JyV00NnVLjM7d1Y+A1n1PoppFE1jQ1jQ1o1AAWAG4AIQhkkr5Ddxui8ULIhZgsvaEIXNdUIQhRR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AutoShape 15" descr="data:image/jpeg;base64,/9j/4AAQSkZJRgABAQAAAQABAAD/2wCEAAkGBhAQERIQEBIQFBAQFRAQEBEUEBQQFQ8QFBAVFRUQFBQXHCYeFxkjGRQUHy8gJScpLTguFR4xNTAqNSYrLCkBCQoKDgwOGg8PGi8kHyIqLCwtKiwpLCwpLS8sLCwsLCwsKSktLCwsKSksKSksLCksLCwsLCwsLCwpLCksLCwsLf/AABEIAMwAzAMBIgACEQEDEQH/xAAcAAABBQADAAAAAAAAAAAAAAAAAwQFBgcBAgj/xABMEAABAwIBCQQFBgkKBwAAAAABAAIDBBEFBgcSEyExQVFhcYGRoSIyUrHRFEJicqLBIyQzVJKTs+HwFzQ1Q1Njc4KywxUWREV0wvH/xAAaAQACAwEBAAAAAAAAAAAAAAAABAIDBQEG/8QALBEAAgIBBAEDBAICAwEAAAAAAAECEQMEEiExURNBcSIyM4EUYWKxkaHwI//aAAwDAQACEQMRAD8A3FCEIAEIQgAQhCABCEIAEISFXXRQt05ZGRsG9z3tY0d7jZAC6FUMQzsYVDs+UawjhEx0nna3moGpz8UY/J09S7qdWwf6ifJXLBkfSLVhm+kaahZI7P8AM4UTrdakD/bXaLP7H86ikA+jO13vYFL+Ll8f6Jfx8ng1lCzmkz54e7ZJHUx9Sxrx9lxPkrHhmcTDKiwjqog4/NkOpN+Xp2uexQlhnHtEHimu0WNC4a4EXG0HaDzC5VRWCEIQAIQhAAhCEACEIQAIQhAAhCEACEJKqq2RMdJK5rI2DSc9xDWtHMkoAVVfyny6osPFp5LyEXbCz05D10fmjqbLN8t88r5CYMOuxm51SRZ7+kbT6o6nb2canheSUs51tU5zQ46RBN5Hk8XE7u/ansel43ZOP69xyGm4vJwWDHc81dUu1dEzUNOxthrpnd9rDsA7yoH/AJZr6x2sqpHXPzpXmR9ujbm3ZsVtoaCKAaMTGtHEjee128pzrEwpKHEFRepKP2KivUmQFO38o+R56WjHgLnzUlDktRN3QMP1i53vKf6xGsUXOT9yLlJ+4gMEpR/UQ/oBdH5PUjt8EX6NvcnWsRrFG35OW/JEVGRVG/cxzDza8+43Chq3N6d8MoP0Xtt9ofAK4axGsU1kkvckpyXuUOmr8Vws3jkmiYDuB1kJ28Wm7fIK9ZNZ89zK+Lpr4R5ujPvae5cl19h3HeOagMXyQgmu6O0UnQegT1bw7l17Mn3r9nXsn96/Zt+E4zT1cYlp5WSRni03seThvaehT1eXIKitwuYPje+J/BzTdkoHAjc4dCtiyGzswVujBU6MNUbAG9o5j9En1XfRPcTuSmXSuC3R5Qtl0zjzHlGgoQhKCoIQhAAhCEACEIQAIQuk87WNc95DWMBc5xNg1oFy4ngAEANsWxaGlifPO8MjjF3OPkAOJO4Befstcu6nFZRGwObTh34GAHa48HyW3u8h4k85w8upMTn0Y9IUsRtDH7Z3a1w9o8BwHW6XyfwcQN03Aa1w2/QHsj71q4cKxLdLs0sWFY1ul2KYDk4yCz5LOm8RH9Xr1U5rE31iNYuu5O2SdvljjWI1ib6xGsXKI0ONYjWJvrEaxFBQ41iNYm+sRrEUFDjWI1ib6xGsRQUONYjWJvrEaxFBR2q6dkrSyRoc08D7xyPVUXHMAdTnSbd0RPou4tPsu69VeNYukoa9pa4AtcLEHiFOEnEnCTiP82edQgsoq99wbNgqHHa07hHKTvHJ3jzWwrypjeEmnfsuY3XLD/6nqFqmaPOGZNHD6p13gWppHHa8AfkXE7yBuPdwF6dTp1XqQ/ZTqMCrfA1dCELNEAQhCABCEIAFkOenLP8A7dC7k+qIPeyH3OP+XqtLylxxlFSzVL9oiaS1vtvOxjO9xAXmCeeSpmc95LpZnlznHi5xuT2J/R4d0t76Q7pMW5737Epkzh1zrnDY3Ywc3cXdys+sTOnYGNaxu5oAHxSmsTsnudjcuWONYjWJvrEaxQojQ41iNYm+sRrEUFDjWI1ib6xcaxFBQ51iNYm2sRrEUdoc6xGsTbWI1vUIoKHOsRrE11w5jxUphuAVVSwyQRF7AS0kOYLEAG1nOB4odLs46XY11iNYn78lK5u+ml7gHe4lN5MCq276eoAG86l9vGyjcfJy4+RhX0zZmFjuO4+y7gVSCHxP2EtkjdcEGxa5puCD53V31ir+UlLtbKOPou7eB8PcmMbrguxv2N3zeZXDEaRsjiNfFaOoaNnp22PA5OG3tuOCtC84ZtMpzQ1zC42gntDNyAcfRefqusb8iea9HrJ1OL058dMzNRi9OfHTBCEJYXBCFwUAZHn1x78hRNO+9RKPFsYP2z4LNMCivIXewPM7PipLOJifyjEqp97ta8xN+rEND3gppgwsxx5n3D95W/hhsxJG3ihsxJEzrFy1xO65PQXTXWKyZvq6OKujfK9kbNGUFz3BjbluwXOxQn9MWyMvpTZDEO5O8CuLnkfArfIsSp5PVlhcOkjHe4pdrGHcGkdgKS/l/wCP/Yn/ACv8Tz3pnqjWLfat9PC0vlMMbBa736LGi/MnYol2UuFD+vo+4sPuUlqm+oklqL6iYxrFZsgMSghqXGodG2N0bgC8C2kHtIG3cbX8E1zg4hBLVh9O6N0eqjF2WtpBz7jZx2hVrWJnb6kOeLGK3w54s3iHFMOf6stGegfFfwUgyjhIBDIiDtBDGkEcwbLIchMkjXSayQH5NERp/wB67fqh9/TtWysYGgNAAAAAAFgANwAWZmgsbpOzOyxUHSYl8gi/s4/0G/BIVUVLGAZRTtHAvDGjuuucZxeKkhfPKbNYN3FzjuY0cSVhmP4/LWTOml47GM3iNnBo+88SpYcMsnwdxYpZPg2GXGMKbvloewOicfALrkdLG9tU+ItMbqmUsLRZpboM3dFh+sWvZqD+In/Gl9zFbmwenC7LcuH04XZc1EZWV2oo6iTiGOa36z/RHmVLqi52sQ0KaKEb5pNI9Wxi/wDqczwSuKO6aQvjjumkZjppvXs043N6XHaNoXGsRrFt0a9FWXpXN1jprMPgkcbyMGplPEvj9G56kWPevN0zLOcORI81rGYjFdtVSk+xOwfYf/tqvWw3Y78Ferhux34NeQhCxDIBN62oEbHPO5oLj2AXPuThQeWE+jR1J5QTnvETl1K3R1K3R5lnmL3Oe71nkuPa43PmVKYc60Y7T71EqQon+gO0+9emkuD0MlwP9NGmkNNGmq6IUKm3IeCsGSmWc1BJdt3wuP4SEnYR7TfZd/BVa00aajKCkqZGUFJUz0fheK09dDrIi18TwWuaRuNtsb2nceizbLjN06DSqKQF0O1z4hcuhHEt4uZ5jsVOycyonoZRLCdhsJIz6sreThz5HePJbnk1lRBXxa2E7RYSRn14nciOXI7is2UJ6aW6PRnyhPTyuPR5+01L5L5PSV84hZsaPSlktsjZz7TuA/er/lrmwE5M9EGslJvJETosfc7Xt9k8xuPQ77VkrkzHQQCJm159KWTjI/iegG4Dl3q6erjsuPZbPUx2XHsf4bh0dPEyGJuixgs0e8k8STtJS1TUsjY6SRwaxgLnOJsGtAuSUosazk5dfKnmlp3fi8Z/COB/LyA8+LAd3M7eSQxYpZZV/wAieLG8sqI3LXLB1fNcXbTxkiFm6/ORw9o+Q2c1XdNIaaNNbcYKKpGvGCiqQvprZs04/EB1ll+5Ylprb81H9HM6yTf6krrfx/sW1f4/2XFY7nbxHTrGxA7IY23+s8lx8tFbEvOWU+KfKKyomvcPlfon6DTos+y1qV0ULnfgX0kbnfgZ6aNNIaaNNa1GnRGVnru7fuVuzRVmrxOMX2SsljPX0dIebQqhUm73dqnM38mjiVKf7y3ixwXcyvFJf0GVXjfwelwVyk4HXASi82YAKtZcO/FJxzimHjG4KyqqZevtSznlFKfCNylHtHY9o85J1Sv2Ed6QeyxI5EjwK5idY9q9R2j0g900aaS0kaSjRGhXTRppLSRpIoKFdNPcGxyaklbNA8te3vD28WOHFpUbpIC44pqmccU1TPSOR+UzcQpm1AaWOuY5GXuGyNtex4jaD3qbWf5lT+IydKiT9lEtAXnc0VDI4owssVGbSM3zs5ZvgAoYSWvlYHzPGwticSAxp5usbnl2rINJXXO/txE/4MPveqTorZ0sFHGq9zW00FHGq9znTRprrZcWTVDB301u+aj+jYurpv2hWBkre81Dh/wyHaL3muL/AN65Ia9f/NfIlrfxr5JzKnEfk9HUTcWRPLfrFtm+ZC826a2jPNieromQg7aiVoI5sj9M/aDPFYlpI0EKg5eWGihUG/Irpo00lpLpI/Yn6HaG7jc35qbyJ/n9MeT7/ZKhLKayO/ntOeTx5gj71HN+OXwyOX8cvhnpShddoTlM8M9QJ4vMnngVYy1g06eVvtRyN8WEKzqJx6K7D2FC4A8xz7bO9trXeI2+YKTT6updDWx8aeV7P8hcS0+/xTFepxS3RTPSY5bopigcjSSa5up0To76S5BXVrUs1i4cHOH4XNUOLIIpJHAaRaxpeQ3dew4KVjyIxE/9HU98RHvTrITKZuHTvmdG6QPjMei1waQS4G+3sV8GeiL81l/WM+CTy5M0ZVCNoUy5MsZVGNok81OD1FLSyx1Ebo3GUvaHW2tMbBfxCuyzkZ5YvzWX9Y34LkZ44vzWX9Y34LLyYc05OTj2Z08OWcnJxI/OTkbW1VZroIS+PVRM0g9g9JpdcWLr8RwVMlyHxFu+kn7mF3uWifywxfmsv6xvwR/LBF+ay/rG/BNY56iEVHb1/wC8jMJ54JR2mRT0zmOcx4LXNJa5pFi1wNiCOBSRYpfF59fPNMAQJZJJA0m5aHvLrE96YuiWlF8cj6fHIzLFKPyTxKPb8lq29RHIPMJjJFsPYfcvTGFTacEL/bjjd4sB+9LanUPDVK7F9RneKqV2eZ8RZVgAVAqNFtw3WiSzSd4Glu3eSYaS3HPWPxCP/wAiP9lMsNcFdpsnqw3VRbp8nqQ3VRzpLo9yFwmKGKBT+RcN6un6yF3dHG4nzcPBQACuubyi0q4DhTxWP+JIRfy0vBK6uW3ExbVSrGzdsOHoBO0hSNs0JdedMEE1xCLSaU6XWRtwgDzvlrRajEHaQtHVNs763qk9xDT3qrzwlji07wbfvWsZ3Mn9ZDrWj0oSX9rfnDw29yzM/h4g8flIxovHtN4O/jqtvRZfpSfwbGky/Sk/gYLs1qGhLRsWmzQOWMThkaI406jiVbZBs6siS7IUrHCnTIVU2VtjdkCVFOnbIEs2BQciDkMPk6DTqSFOg06juI7iKMCSfApZ0CRfApKRJSIl8Kk48scQja1jKqVrGANa0aNmtaLADZyCSkhTaSFSajLtHaUu0cYvlHWVLBHUTySMDg8Ndo2DgCAdg5E+KhHsUjJGmskatglFUi2KS4Qxc1dU4exJsiLnBoFydgVhYLUDANKV3qxDS7XfNb4rScz2GHQfUO9aZ5N+bW7PeXLPKuEudHRxbXFw0jzefuG9b7kbhDYIWMaNjGho7hvWNrstqvP+jJ1mS1Xks0bbBdkIWWZoIQhAEPj2HiRhFr3BXnrF6B+HVbm2OrNy36UZPq9o+C9NSsuLLOc4uSAqIyWiz23cx3I8j0KvwZNkuemX4cmyXPTMoraEbJY9sbtuz5pP3JGNq7YdWugc6KUHRuWuaR6h3HYpCow63ps2sO3nb4hbuPL7M2YZPZiETE8ijSULE+hYpyZKTO8USdxwohjT2KJUSZS2dGQpdsCXjhTlkKpcipyGYgQYFICBBgUdxHcRboE3kgUu+FNpIVJSJKRDywppLEpiWJMZo1dFlqZEyxpnKxSszEykjvsG9XxZcmRr2J0WimZputrXbGD2f4/cnmqZA3WSet81vXkOqj8Mw6XEKgN223vI3MZfcOqpy5VX9FWTKq/osmbDJx00pqpBexIjvxJ9Z/3eK3Sjg0WgKEyYwNsEbWtaAGgADkArEAsLLkeSW4xsk98rOUIQqysEIQgATaspQ9pBTlCAMazgZDFxM0Q/CDeP7QDh2qh4ZiToTouBLL2LeLTxt8F6Ur6ASAghZblpkDpEyxC0nk/oevVOYM9fTPobw56+mXRW2QMeNOMix8P3FKxRW3qvxulp3lpu1w3tO4/HtU7RYvG+wf6Luu49hWipNLyh/c0vKJKFifwxppEbdifQSN5+OxRcrIN2Oook6jhXWBqeRsVEmVNiYhQYU8bGuHRqG4hZHSRJpLEpSRiZTgDfsVkWTTIqaNMJ2KSnlbw2qPqJWgXcQB1NlcpUWqVDF8BKbVVRHALna87hxPwCTr8c4RD/ADH7gmGHYPNVvs0E3PpPO4fE9F2UuLlwiUpcXLhDaKCasmDW7XH9FjefYtkyIyPZTMAA2na5x3uPMoyQyKZTtGzadrnHe48yrzBAGiwWZnz+pwujOzZt/C6O0cdhZd0ISwuCEIQAIQhAAhCEACbVNI14sQnKEAULKXIeOYG7dvAjYR2FZtiuSk9OTYFzeYG0doXoR7AVG1uDMkG4K7Hmlj6LceaUOjAaWtkj2NJ+qdo8FL0+OD57e9vwKvOMZBRvuQ3bzGwqqVuRMsfq7RyPxTsdTjl93A5HUQl93ApT4rHwfonvapGHE3cJAe8FVeTCpmb2Hu2roIyN4I7lclCXTLUoS6ZdW4tLzH6K4kxWU8QOxoCpzSVw4o9JB6aLLPih+dJ9oD3KNqMXjHEuPQX8yooQOO5pPcl4cCnfubbtXH6ce2ceyPbEqnG3H1AB1O0qLfrJXfOe49//AMVyw7IF77GQnsGwK44RkZHGBZoCplqoR+xWVS1MY/ajPMDyDklIMtwPZH3lafgeS7IWgBoAG4WU1TYe1g2BOwEjkyyyP6hOeSU3ydY4g0WC7oQqysEIQgAQhCABCEIAEIQgAQhCABCEIA6uYCkJKFruCcoQBEzYDG7gEylyUjPzQrGhAFUdkdH7IXLMj4/ZCtVkIAr8WS8Y4BPocGY3gFJIQAjHStHBKgLlCABCEIAEIQgAQhCABCEIA//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AutoShape 18" descr="data:image/jpeg;base64,/9j/4AAQSkZJRgABAQAAAQABAAD/2wCEAAkGBhISDxUQEhQSEBUSFRQUFhYWEhAUGhoZFBUWHRQXGhoXJzIhGBojGhsUHy8gIycpOCwtGCIyNTwsNSY3OCkBCQoKDgwOGQ8PGTUkHCU1LDAuLDU1LywsLCksLDQqLiwpKjUsLCwsLCksKSksLCksKSwuLC0pMiwpLCwpLCwsKf/AABEIAH4AfgMBIgACEQEDEQH/xAAcAAEAAgMBAQEAAAAAAAAAAAAABgcEBQgDAgH/xABHEAABAwIBBgcLCQgDAQAAAAABAAIDBBEFBgcSIUFREyIxYXGBkQgyNEJTg5KTocHRFSNiY3OCsbLhFBYXQ1JUcsKi0vEk/8QAGQEBAAMBAQAAAAAAAAAAAAAAAAECAwQF/8QAIBEBAAICAQUBAQAAAAAAAAAAAAECAxEEEiExMlFBE//aAAwDAQACEQMRAD8AvFERAREQEREBERAREQEREBERAREQEREBFX+VOezDqNxja51XI3UWw2LQdxeeL2XVfYh3SVUT8xSwRj6x8sh/46KDoFFzvT90fXB3Hp6RzdzROw9pefwUxye7oaimIZUxyUZPjX4VnWQA4eigtdF40dbHNG2WJ7ZGPF2ua4OaRvBHKvZARYWLYtHTx8LJpaNw3ii5ueRaf+INJ9b6v9VMRMqWyVrOplJUUa/iDSfW+r/VP4g0n1vq/wBVPTPxX+tPqSoo0M4NJ9b6tZNNlpSPNuE0L/1tc328idM/ExlpP63iL5jkDgHNIcDrBBBB6wvpVaC52zuZ3X1Mj6KieWU7SWySMOuY8hAI/l9HfdCsPPllcaPDeBjdoy1ZdECDYiMAcK4dRa376rzMLkI2pqHYhM0OipnBsYOsOlte53hgselw3IMnN/mEfM1tRiJfCx1i2BvFkI+mT3g+iBf/ABVuYbm5wyBto6On5LXfG2Q9slypIiDSVOROHyNLX0dKQfqIh7QLhVxlv3P0MjXS4cTDILngXOJjdzNcdbD0kjk5FcSIOUsicuqvBqsxPD+DD9Gendq1g2cWg97IN+3bqXUmG4jHUQsnicHxytD2uG0Eav8AxU13RGR7NCPE422dpCGa20EfNPPOLFt9xbuWd3OmURkpZqJ5v+zvEkdz4kt9Jo5g8E/fQTrOF4F5xnvVa3Vk5w/AvOM96rS66Mfh5vJ92bHhM7gHNhmcCLgiKQgjeCBrX18i1PkJ/Uy/BWlk74HB9kz8oWxVZyNY4sTG9qbdg9QBcwzAc8Uo9yxDuV3qI5wcJY6D9oAAewtBO9rjax32JCmuTc6VycbpruJRTJ7KN9LINZMZPHZsttI3OVrxyBzQ4G4IBB5jyKj7q2skZS6hhJ2Nt1NcQPYAoyR+rcW896qA7oDFjLi/A34tPExgHO/juPTxmjqV25r8HFNg9LHaxdE2V3+UvHN+0DqXO2ds3xys+0A7I2WXVtHCGRsYLWa1rRbksAAFi7XsiIgIiIMevw+KeMxTMZKx1rte0OBsbi4POsbDMnKWmcXU8EMBcLOMcbWEgHkNuVbFEEXzieBecZ71WV1ZmcbwLzjPeqxut8fh53J91zZO+BwfZM/KFsVT1PlbVsY1jZSGtAAFmagOTYvT99KzyzvRZ8FWccto5NYjWluqJZwsWayn/ZwQXyFpI3Nab3O7WAO1Q2TLCsItwzx0Bo/ALVSzuc4ucS4nlJJJPWVNaanupk5EWrqIfUbC5wa0ElxAAG0nkCuXBqHgaeOLaxgB6fG9t1D8hIqLSBDy+fYHjRtv0ByE8979CnqrknfZpx8eo6nKWeakMeOVV/HLHjodG39V05k7XCajgmH82GJ/pMaSqW7o/J0tmp69o4r2mB/M5l3R9rS8fcUvzDZStqMLFMT85SO0CNug4kxu6O+b91ZupZaIiAiIgx8QxCOCF88rtCOJrnvdYmzWi5NhrOrctHgGcXDq2bgKaoE0miXaIjnbqba5u9oG0bVH8+uOinwd8V7PqnNiaNtrh0h6NEW+8oL3N2Dl1TU1ZGqONsLTr76R2k63QGj0ggtTOR4D52P3qr7qz85PgPnY/eqtut8fh5/I91n4LkVRyU0Uj43Fz42uJ4WUayNeoGwWb+4ND5N3rpv+yz8mvAoPsmflC2Sym078uuuOmo7I6cgKLybh52b3laDKLN6GRulp3OdogkxusTYcuifcVYK/CEi0wWw0mPCh2vsQQbEawR7CFbWRmOmpprv1yRnQed+riu6x7QVU9XYSPA5A91ujSNlM81kh4SduzRjPXdwWt43DjwTMX0lWWOTLMQopaSTVwg4rrX0Xt1sd1H2XXMmAYxVYFip02EOiJjmjvYPYbXAO46nNd0LrVQ7OHm0p8ViGl8zOwWjmAubf0vHjMv2bNt8Hot7k5lNT11O2opniRjuUatJp2te3xXDd7ltFypXZNYxgc5lYJYgLDhobvicNgds+68KR4V3RlawBs8FPUW8YacTjzm1x2AIOiFjYliUVPE6aZ7Yo2C7nONgP15tqoqs7pOpLbR0kLHb3ySSDsAb+KhlZiWL47MGWmqrHisY3QiZfaeRrd2k49aD6ziZZy4xiA4JrzG08FTRAXcdIjXYeO821dA2LojNzkiMOw6OmNuEN5JiNsj7aXSAA1o5mqN5sMz0eHEVVQWzVVuLbWyK416N++dyjS6hz2WgimcvwHzsf+yqu6tPOaf8A4POx/wCyqnTG8doW9PDz+R7rgyfx+mbSQtdUQNc2NgIMsYIIAuCCdRWw/eSk/uaf10XxVH8IN47U4TnHao6Fo5ExGtLwOUtJ/c0/rovio7lLnBhbG6OmdwsjgRpAHRbflNz3x3WVY8IN47V7QUz3mzGueTyBrS4+xIpCJ5FpjUPi6snNjhpbDJORbhSGt52svc9FyR1LTZP5uppHB9ReFnLo3Gm7m+iOnWrLggaxoYwBrWgAAcgA5Aovb8XwYpieqXoiIsnY/CLrTVuRdBMdKWkpZDvMEd+2y3SII/Fm+wxp0m0NICNvAR/BbyCmYxoaxrWNHIGtDR2BeiICIiD4lha4WcA4biAfxXl8nReTj9BvwWQiGmP8nReTj9BvwT5Oi8nH6DfgshERqGP8nReTj9BvwXrHEG6gA3oAH4L7REiIiAiIgIiICIiAiIgIiICIiAiIgIiI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30"/>
          <p:cNvSpPr/>
          <p:nvPr/>
        </p:nvSpPr>
        <p:spPr>
          <a:xfrm>
            <a:off x="4238355"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494387"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735788" y="5789349"/>
            <a:ext cx="110358" cy="110359"/>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4984503" y="5789349"/>
            <a:ext cx="110358" cy="110359"/>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3024189"/>
            <a:ext cx="2352675" cy="197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771900" y="5257800"/>
            <a:ext cx="1524000" cy="304800"/>
          </a:xfrm>
          <a:prstGeom prst="roundRect">
            <a:avLst/>
          </a:prstGeom>
          <a:solidFill>
            <a:srgbClr val="FF00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Get Started</a:t>
            </a:r>
            <a:endParaRPr lang="en-US" sz="2000" b="1" dirty="0">
              <a:solidFill>
                <a:schemeClr val="bg1"/>
              </a:solidFill>
            </a:endParaRPr>
          </a:p>
        </p:txBody>
      </p:sp>
      <p:sp>
        <p:nvSpPr>
          <p:cNvPr id="32"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GageIn Intro</a:t>
            </a:r>
            <a:endParaRPr lang="en-US" sz="3200" b="1" dirty="0">
              <a:latin typeface="Times New Roman" pitchFamily="18" charset="0"/>
              <a:cs typeface="Times New Roman" pitchFamily="18" charset="0"/>
            </a:endParaRPr>
          </a:p>
        </p:txBody>
      </p:sp>
      <p:sp>
        <p:nvSpPr>
          <p:cNvPr id="41" name="Rectangular Callout 40"/>
          <p:cNvSpPr/>
          <p:nvPr/>
        </p:nvSpPr>
        <p:spPr>
          <a:xfrm>
            <a:off x="1210618" y="4694817"/>
            <a:ext cx="1257116" cy="1050878"/>
          </a:xfrm>
          <a:prstGeom prst="wedgeRectCallout">
            <a:avLst>
              <a:gd name="adj1" fmla="val 148749"/>
              <a:gd name="adj2" fmla="val 1784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back to slide #3</a:t>
            </a:r>
            <a:endParaRPr lang="en-US" sz="1200" dirty="0"/>
          </a:p>
        </p:txBody>
      </p:sp>
    </p:spTree>
    <p:extLst>
      <p:ext uri="{BB962C8B-B14F-4D97-AF65-F5344CB8AC3E}">
        <p14:creationId xmlns:p14="http://schemas.microsoft.com/office/powerpoint/2010/main" val="16120914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139281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886634"/>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3043486"/>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4658530"/>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8788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141264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George Hedge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David Gunn has a new location: Orange County, California, United States</a:t>
            </a:r>
            <a:endParaRPr lang="en-US" sz="1200" b="1" dirty="0">
              <a:solidFill>
                <a:schemeClr val="tx1">
                  <a:lumMod val="50000"/>
                  <a:lumOff val="50000"/>
                </a:schemeClr>
              </a:solidFill>
            </a:endParaRPr>
          </a:p>
        </p:txBody>
      </p:sp>
      <p:pic>
        <p:nvPicPr>
          <p:cNvPr id="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3917722"/>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Cathy London has joined another company: International Business Machines</a:t>
            </a:r>
            <a:endParaRPr lang="en-US" sz="1200" b="1" dirty="0">
              <a:solidFill>
                <a:schemeClr val="tx1">
                  <a:lumMod val="50000"/>
                  <a:lumOff val="50000"/>
                </a:schemeClr>
              </a:solidFill>
            </a:endParaRPr>
          </a:p>
        </p:txBody>
      </p:sp>
      <p:pic>
        <p:nvPicPr>
          <p:cNvPr id="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68" y="5546497"/>
            <a:ext cx="494414" cy="50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sp>
        <p:nvSpPr>
          <p:cNvPr id="1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Streams: George Hedge</a:t>
            </a:r>
            <a:endParaRPr lang="en-US" sz="3200" b="1" dirty="0">
              <a:latin typeface="Times New Roman" pitchFamily="18" charset="0"/>
              <a:cs typeface="Times New Roman" pitchFamily="18" charset="0"/>
            </a:endParaRPr>
          </a:p>
        </p:txBody>
      </p:sp>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TextBox 19"/>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1" name="TextBox 20"/>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2" name="Rectangle 21"/>
          <p:cNvSpPr/>
          <p:nvPr/>
        </p:nvSpPr>
        <p:spPr>
          <a:xfrm>
            <a:off x="265449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616653" y="5643349"/>
            <a:ext cx="962179" cy="375314"/>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8816"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34155"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62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158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223" y="5698580"/>
            <a:ext cx="240355" cy="20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2743" y="5689055"/>
            <a:ext cx="240869" cy="21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68178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4" name="TextBox 43"/>
          <p:cNvSpPr txBox="1"/>
          <p:nvPr/>
        </p:nvSpPr>
        <p:spPr>
          <a:xfrm>
            <a:off x="363030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5" name="TextBox 44"/>
          <p:cNvSpPr txBox="1"/>
          <p:nvPr/>
        </p:nvSpPr>
        <p:spPr>
          <a:xfrm>
            <a:off x="4626591"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Profile</a:t>
            </a:r>
            <a:endParaRPr lang="en-US" sz="800" dirty="0">
              <a:solidFill>
                <a:schemeClr val="bg1">
                  <a:lumMod val="85000"/>
                </a:schemeClr>
              </a:solidFill>
            </a:endParaRPr>
          </a:p>
        </p:txBody>
      </p:sp>
      <p:sp>
        <p:nvSpPr>
          <p:cNvPr id="46" name="TextBox 45"/>
          <p:cNvSpPr txBox="1"/>
          <p:nvPr/>
        </p:nvSpPr>
        <p:spPr>
          <a:xfrm>
            <a:off x="558193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Settings</a:t>
            </a:r>
            <a:endParaRPr lang="en-US" sz="800" dirty="0">
              <a:solidFill>
                <a:schemeClr val="bg1">
                  <a:lumMod val="85000"/>
                </a:schemeClr>
              </a:solidFill>
            </a:endParaRP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3533" y="1045985"/>
            <a:ext cx="116325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402419" y="1021839"/>
            <a:ext cx="2307265" cy="307777"/>
          </a:xfrm>
          <a:prstGeom prst="rect">
            <a:avLst/>
          </a:prstGeom>
          <a:noFill/>
        </p:spPr>
        <p:txBody>
          <a:bodyPr wrap="square" rtlCol="0">
            <a:spAutoFit/>
          </a:bodyPr>
          <a:lstStyle/>
          <a:p>
            <a:pPr algn="ctr"/>
            <a:r>
              <a:rPr lang="en-US" sz="1400" b="1" dirty="0" smtClean="0">
                <a:solidFill>
                  <a:schemeClr val="bg1"/>
                </a:solidFill>
              </a:rPr>
              <a:t>George Hedge</a:t>
            </a:r>
            <a:endParaRPr lang="en-US" sz="1400" b="1" dirty="0">
              <a:solidFill>
                <a:schemeClr val="bg1"/>
              </a:solidFill>
            </a:endParaRPr>
          </a:p>
        </p:txBody>
      </p:sp>
      <p:pic>
        <p:nvPicPr>
          <p:cNvPr id="4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25" y="2224089"/>
            <a:ext cx="561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9389" y="2922075"/>
            <a:ext cx="538162" cy="52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100" y="4843464"/>
            <a:ext cx="585409"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2649429" y="1324531"/>
            <a:ext cx="2881222" cy="43107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2660072" y="2419174"/>
            <a:ext cx="1781298" cy="276999"/>
          </a:xfrm>
          <a:prstGeom prst="rect">
            <a:avLst/>
          </a:prstGeom>
          <a:noFill/>
        </p:spPr>
        <p:txBody>
          <a:bodyPr wrap="square" rtlCol="0">
            <a:spAutoFit/>
          </a:bodyPr>
          <a:lstStyle/>
          <a:p>
            <a:r>
              <a:rPr lang="en-US" sz="1200" b="1" dirty="0" smtClean="0">
                <a:solidFill>
                  <a:schemeClr val="bg1"/>
                </a:solidFill>
              </a:rPr>
              <a:t>   EXPLORING</a:t>
            </a:r>
            <a:endParaRPr lang="en-US" sz="1200" b="1" dirty="0">
              <a:solidFill>
                <a:schemeClr val="bg1"/>
              </a:solidFill>
            </a:endParaRPr>
          </a:p>
        </p:txBody>
      </p:sp>
      <p:sp>
        <p:nvSpPr>
          <p:cNvPr id="62" name="Rectangle 61"/>
          <p:cNvSpPr/>
          <p:nvPr/>
        </p:nvSpPr>
        <p:spPr>
          <a:xfrm>
            <a:off x="2660072" y="2706664"/>
            <a:ext cx="2838203" cy="13190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Finance		                     </a:t>
            </a:r>
            <a:r>
              <a:rPr lang="en-US" sz="900" dirty="0" smtClean="0">
                <a:solidFill>
                  <a:schemeClr val="bg1">
                    <a:lumMod val="85000"/>
                  </a:schemeClr>
                </a:solidFill>
              </a:rPr>
              <a:t>1m</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Human Resource</a:t>
            </a:r>
            <a:r>
              <a:rPr lang="en-US" sz="1000" dirty="0" smtClean="0">
                <a:solidFill>
                  <a:schemeClr val="bg1">
                    <a:lumMod val="85000"/>
                  </a:schemeClr>
                </a:solidFill>
              </a:rPr>
              <a:t>                 	                     </a:t>
            </a:r>
            <a:r>
              <a:rPr lang="en-US" sz="900" dirty="0" smtClean="0">
                <a:solidFill>
                  <a:schemeClr val="bg1">
                    <a:lumMod val="85000"/>
                  </a:schemeClr>
                </a:solidFill>
              </a:rPr>
              <a:t>5d</a:t>
            </a:r>
          </a:p>
          <a:p>
            <a:pPr>
              <a:spcBef>
                <a:spcPts val="800"/>
              </a:spcBef>
            </a:pPr>
            <a:r>
              <a:rPr lang="en-US" sz="1000" b="1" dirty="0" smtClean="0">
                <a:solidFill>
                  <a:schemeClr val="bg1">
                    <a:lumMod val="85000"/>
                  </a:schemeClr>
                </a:solidFill>
              </a:rPr>
              <a:t>    Information Technology	                     </a:t>
            </a:r>
            <a:r>
              <a:rPr lang="en-US" sz="900"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Marketing		                     </a:t>
            </a:r>
            <a:r>
              <a:rPr lang="en-US" sz="900" b="1" dirty="0" smtClean="0">
                <a:solidFill>
                  <a:schemeClr val="bg1">
                    <a:lumMod val="85000"/>
                  </a:schemeClr>
                </a:solidFill>
              </a:rPr>
              <a:t>3d</a:t>
            </a:r>
            <a:endParaRPr lang="en-US" sz="900" dirty="0">
              <a:solidFill>
                <a:schemeClr val="bg1">
                  <a:lumMod val="85000"/>
                </a:schemeClr>
              </a:solidFill>
            </a:endParaRPr>
          </a:p>
          <a:p>
            <a:pPr>
              <a:spcBef>
                <a:spcPts val="800"/>
              </a:spcBef>
            </a:pPr>
            <a:r>
              <a:rPr lang="en-US" sz="1000" b="1" dirty="0" smtClean="0">
                <a:solidFill>
                  <a:schemeClr val="bg1">
                    <a:lumMod val="85000"/>
                  </a:schemeClr>
                </a:solidFill>
              </a:rPr>
              <a:t>    Sales		</a:t>
            </a:r>
            <a:r>
              <a:rPr lang="en-US" sz="1000" dirty="0" smtClean="0">
                <a:solidFill>
                  <a:schemeClr val="bg1">
                    <a:lumMod val="85000"/>
                  </a:schemeClr>
                </a:solidFill>
              </a:rPr>
              <a:t>                     </a:t>
            </a:r>
            <a:r>
              <a:rPr lang="en-US" sz="900" dirty="0" smtClean="0">
                <a:solidFill>
                  <a:schemeClr val="bg1">
                    <a:lumMod val="85000"/>
                  </a:schemeClr>
                </a:solidFill>
              </a:rPr>
              <a:t>1d</a:t>
            </a:r>
            <a:endParaRPr lang="en-US" sz="900" dirty="0">
              <a:solidFill>
                <a:schemeClr val="bg1">
                  <a:lumMod val="85000"/>
                </a:schemeClr>
              </a:solidFill>
            </a:endParaRPr>
          </a:p>
        </p:txBody>
      </p:sp>
      <p:cxnSp>
        <p:nvCxnSpPr>
          <p:cNvPr id="63" name="Straight Connector 62"/>
          <p:cNvCxnSpPr/>
          <p:nvPr/>
        </p:nvCxnSpPr>
        <p:spPr>
          <a:xfrm>
            <a:off x="2648196" y="324104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48196" y="350230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48196" y="3751688"/>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129506" y="2443426"/>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91373" y="2467919"/>
            <a:ext cx="157517" cy="165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2648196" y="2991663"/>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60072" y="1326665"/>
            <a:ext cx="1781298" cy="276999"/>
          </a:xfrm>
          <a:prstGeom prst="rect">
            <a:avLst/>
          </a:prstGeom>
          <a:noFill/>
        </p:spPr>
        <p:txBody>
          <a:bodyPr wrap="square" rtlCol="0">
            <a:spAutoFit/>
          </a:bodyPr>
          <a:lstStyle/>
          <a:p>
            <a:r>
              <a:rPr lang="en-US" sz="1200" b="1" dirty="0" smtClean="0">
                <a:solidFill>
                  <a:schemeClr val="bg1"/>
                </a:solidFill>
              </a:rPr>
              <a:t>   FOLLOWING</a:t>
            </a:r>
            <a:endParaRPr lang="en-US" sz="1200" b="1" dirty="0">
              <a:solidFill>
                <a:schemeClr val="bg1"/>
              </a:solidFill>
            </a:endParaRPr>
          </a:p>
        </p:txBody>
      </p:sp>
      <p:sp>
        <p:nvSpPr>
          <p:cNvPr id="70" name="Rounded Rectangle 69"/>
          <p:cNvSpPr/>
          <p:nvPr/>
        </p:nvSpPr>
        <p:spPr>
          <a:xfrm>
            <a:off x="5129505" y="1355558"/>
            <a:ext cx="266700" cy="190500"/>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72" name="Rectangle 71"/>
          <p:cNvSpPr/>
          <p:nvPr/>
        </p:nvSpPr>
        <p:spPr>
          <a:xfrm>
            <a:off x="2660072" y="1604865"/>
            <a:ext cx="2838203" cy="8058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800"/>
              </a:spcBef>
            </a:pPr>
            <a:r>
              <a:rPr lang="en-US" sz="1000" b="1" dirty="0" smtClean="0">
                <a:solidFill>
                  <a:schemeClr val="bg1">
                    <a:lumMod val="85000"/>
                  </a:schemeClr>
                </a:solidFill>
              </a:rPr>
              <a:t>    Cathy </a:t>
            </a:r>
            <a:r>
              <a:rPr lang="en-US" sz="1000" b="1" dirty="0">
                <a:solidFill>
                  <a:schemeClr val="bg1">
                    <a:lumMod val="85000"/>
                  </a:schemeClr>
                </a:solidFill>
              </a:rPr>
              <a:t>London		                  </a:t>
            </a:r>
            <a:r>
              <a:rPr lang="en-US" sz="1000" b="1" dirty="0" smtClean="0">
                <a:solidFill>
                  <a:schemeClr val="bg1">
                    <a:lumMod val="85000"/>
                  </a:schemeClr>
                </a:solidFill>
              </a:rPr>
              <a:t>   </a:t>
            </a:r>
            <a:r>
              <a:rPr lang="en-US" sz="900" b="1" dirty="0">
                <a:solidFill>
                  <a:schemeClr val="bg1">
                    <a:lumMod val="85000"/>
                  </a:schemeClr>
                </a:solidFill>
              </a:rPr>
              <a:t>2h</a:t>
            </a:r>
          </a:p>
          <a:p>
            <a:pPr>
              <a:spcBef>
                <a:spcPts val="800"/>
              </a:spcBef>
            </a:pPr>
            <a:r>
              <a:rPr lang="en-US" sz="1000" b="1" dirty="0" smtClean="0">
                <a:solidFill>
                  <a:schemeClr val="bg1">
                    <a:lumMod val="85000"/>
                  </a:schemeClr>
                </a:solidFill>
              </a:rPr>
              <a:t>    David Elephant	                  	                     </a:t>
            </a:r>
            <a:r>
              <a:rPr lang="en-US" sz="900" b="1" dirty="0" smtClean="0">
                <a:solidFill>
                  <a:schemeClr val="bg1">
                    <a:lumMod val="85000"/>
                  </a:schemeClr>
                </a:solidFill>
              </a:rPr>
              <a:t>5d</a:t>
            </a:r>
            <a:endParaRPr lang="en-US" sz="900" b="1" dirty="0">
              <a:solidFill>
                <a:schemeClr val="bg1">
                  <a:lumMod val="85000"/>
                </a:schemeClr>
              </a:solidFill>
            </a:endParaRPr>
          </a:p>
          <a:p>
            <a:pPr>
              <a:spcBef>
                <a:spcPts val="800"/>
              </a:spcBef>
            </a:pPr>
            <a:r>
              <a:rPr lang="en-US" sz="1000" b="1" dirty="0" smtClean="0">
                <a:solidFill>
                  <a:schemeClr val="bg1">
                    <a:lumMod val="85000"/>
                  </a:schemeClr>
                </a:solidFill>
              </a:rPr>
              <a:t>    George </a:t>
            </a:r>
            <a:r>
              <a:rPr lang="en-US" sz="1000" b="1" dirty="0">
                <a:solidFill>
                  <a:schemeClr val="bg1">
                    <a:lumMod val="85000"/>
                  </a:schemeClr>
                </a:solidFill>
              </a:rPr>
              <a:t>Hedge		                 </a:t>
            </a:r>
            <a:r>
              <a:rPr lang="en-US" sz="1000" b="1" dirty="0" smtClean="0">
                <a:solidFill>
                  <a:schemeClr val="bg1">
                    <a:lumMod val="85000"/>
                  </a:schemeClr>
                </a:solidFill>
              </a:rPr>
              <a:t>    </a:t>
            </a:r>
            <a:r>
              <a:rPr lang="en-US" sz="900" b="1" dirty="0">
                <a:solidFill>
                  <a:schemeClr val="bg1">
                    <a:lumMod val="85000"/>
                  </a:schemeClr>
                </a:solidFill>
              </a:rPr>
              <a:t>3m</a:t>
            </a:r>
          </a:p>
        </p:txBody>
      </p:sp>
      <p:cxnSp>
        <p:nvCxnSpPr>
          <p:cNvPr id="73" name="Straight Connector 72"/>
          <p:cNvCxnSpPr/>
          <p:nvPr/>
        </p:nvCxnSpPr>
        <p:spPr>
          <a:xfrm>
            <a:off x="2648196" y="1877996"/>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48196" y="2139255"/>
            <a:ext cx="286195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695698" y="2220664"/>
            <a:ext cx="71252" cy="8312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8550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a:t>
            </a:r>
            <a:r>
              <a:rPr lang="en-US" sz="1400" dirty="0" smtClean="0">
                <a:solidFill>
                  <a:schemeClr val="bg1">
                    <a:lumMod val="85000"/>
                  </a:schemeClr>
                </a:solidFill>
              </a:rPr>
              <a:t>m </a:t>
            </a:r>
          </a:p>
        </p:txBody>
      </p:sp>
      <p:sp>
        <p:nvSpPr>
          <p:cNvPr id="8" name="Rounded Rectangle 7"/>
          <p:cNvSpPr/>
          <p:nvPr/>
        </p:nvSpPr>
        <p:spPr>
          <a:xfrm>
            <a:off x="2727434" y="2112579"/>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sp>
        <p:nvSpPr>
          <p:cNvPr id="63" name="Rectangle 62"/>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72" name="TextBox 7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5" name="Rectangular Callout 7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7363170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ular Callout 59"/>
          <p:cNvSpPr/>
          <p:nvPr/>
        </p:nvSpPr>
        <p:spPr>
          <a:xfrm>
            <a:off x="1142380" y="1932489"/>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Tree>
    <p:extLst>
      <p:ext uri="{BB962C8B-B14F-4D97-AF65-F5344CB8AC3E}">
        <p14:creationId xmlns:p14="http://schemas.microsoft.com/office/powerpoint/2010/main" val="1659348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5"/>
            <a:ext cx="3912782" cy="11044139"/>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2603428" y="4214133"/>
            <a:ext cx="3906554" cy="2309522"/>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The Wall Street Journal</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How to maximize ROI with optimized use of Websphere 2.0</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TechCrunch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Internet based CRM Version 2.1 announced today!</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a:solidFill>
                  <a:schemeClr val="bg1">
                    <a:lumMod val="65000"/>
                  </a:schemeClr>
                </a:solidFill>
              </a:rPr>
              <a:t>The Wall Street Journal</a:t>
            </a:r>
            <a:r>
              <a:rPr lang="en-US" sz="1100" dirty="0">
                <a:solidFill>
                  <a:schemeClr val="bg1">
                    <a:lumMod val="65000"/>
                  </a:schemeClr>
                </a:solidFill>
              </a:rPr>
              <a:t>		                 1m ago</a:t>
            </a:r>
          </a:p>
          <a:p>
            <a:pPr>
              <a:spcBef>
                <a:spcPts val="200"/>
              </a:spcBef>
            </a:pPr>
            <a:r>
              <a:rPr lang="en-US" sz="1200" b="1" dirty="0">
                <a:solidFill>
                  <a:schemeClr val="tx1">
                    <a:lumMod val="65000"/>
                    <a:lumOff val="35000"/>
                  </a:schemeClr>
                </a:solidFill>
              </a:rPr>
              <a:t>How to maximize ROI with optimized use of Websphere 2.0</a:t>
            </a: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2" name="TextBox 1"/>
          <p:cNvSpPr txBox="1"/>
          <p:nvPr/>
        </p:nvSpPr>
        <p:spPr>
          <a:xfrm>
            <a:off x="2647666" y="255767"/>
            <a:ext cx="3848668" cy="307777"/>
          </a:xfrm>
          <a:prstGeom prst="rect">
            <a:avLst/>
          </a:prstGeom>
          <a:noFill/>
        </p:spPr>
        <p:txBody>
          <a:bodyPr wrap="square" rtlCol="0">
            <a:spAutoFit/>
          </a:bodyPr>
          <a:lstStyle/>
          <a:p>
            <a:pPr algn="ctr"/>
            <a:r>
              <a:rPr lang="en-US" sz="1400" b="1" dirty="0" smtClean="0">
                <a:solidFill>
                  <a:schemeClr val="bg1"/>
                </a:solidFill>
              </a:rPr>
              <a:t>Company</a:t>
            </a:r>
            <a:endParaRPr lang="en-US" sz="1400" b="1"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08056"/>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21583"/>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08849"/>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2587397" y="3908091"/>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sp>
        <p:nvSpPr>
          <p:cNvPr id="7" name="Rectangle 6"/>
          <p:cNvSpPr/>
          <p:nvPr/>
        </p:nvSpPr>
        <p:spPr>
          <a:xfrm>
            <a:off x="2617076" y="520262"/>
            <a:ext cx="3894083" cy="19706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425" y="579282"/>
            <a:ext cx="1017662" cy="100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2676840" y="1579379"/>
            <a:ext cx="3755487" cy="523220"/>
          </a:xfrm>
          <a:prstGeom prst="rect">
            <a:avLst/>
          </a:prstGeom>
          <a:noFill/>
        </p:spPr>
        <p:txBody>
          <a:bodyPr wrap="square" rtlCol="0">
            <a:spAutoFit/>
          </a:bodyPr>
          <a:lstStyle/>
          <a:p>
            <a:pPr algn="ctr"/>
            <a:r>
              <a:rPr lang="en-US" sz="1400" b="1" dirty="0" smtClean="0">
                <a:solidFill>
                  <a:schemeClr val="bg1"/>
                </a:solidFill>
              </a:rPr>
              <a:t>International Business Machines</a:t>
            </a:r>
          </a:p>
          <a:p>
            <a:pPr algn="ctr"/>
            <a:r>
              <a:rPr lang="en-US" sz="1400" u="sng" dirty="0" smtClean="0">
                <a:solidFill>
                  <a:schemeClr val="bg1">
                    <a:lumMod val="85000"/>
                  </a:schemeClr>
                </a:solidFill>
              </a:rPr>
              <a:t>www.ibm.com</a:t>
            </a:r>
          </a:p>
        </p:txBody>
      </p:sp>
      <p:cxnSp>
        <p:nvCxnSpPr>
          <p:cNvPr id="10" name="Straight Connector 9"/>
          <p:cNvCxnSpPr/>
          <p:nvPr/>
        </p:nvCxnSpPr>
        <p:spPr>
          <a:xfrm>
            <a:off x="2632841" y="490780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632841" y="5491130"/>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632841" y="619422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587397" y="6569403"/>
            <a:ext cx="2847975" cy="276999"/>
          </a:xfrm>
          <a:prstGeom prst="rect">
            <a:avLst/>
          </a:prstGeom>
          <a:noFill/>
        </p:spPr>
        <p:txBody>
          <a:bodyPr wrap="square" rtlCol="0">
            <a:spAutoFit/>
          </a:bodyPr>
          <a:lstStyle/>
          <a:p>
            <a:pPr>
              <a:spcBef>
                <a:spcPts val="600"/>
              </a:spcBef>
            </a:pPr>
            <a:r>
              <a:rPr lang="en-US" sz="1200" b="1" dirty="0" smtClean="0"/>
              <a:t>HAPPENINGS</a:t>
            </a:r>
            <a:endParaRPr lang="en-US" sz="1200" dirty="0" smtClean="0"/>
          </a:p>
        </p:txBody>
      </p:sp>
      <p:sp>
        <p:nvSpPr>
          <p:cNvPr id="142" name="Rounded Rectangle 141"/>
          <p:cNvSpPr/>
          <p:nvPr/>
        </p:nvSpPr>
        <p:spPr>
          <a:xfrm>
            <a:off x="2612124" y="6856267"/>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p:cNvSpPr txBox="1"/>
          <p:nvPr/>
        </p:nvSpPr>
        <p:spPr>
          <a:xfrm>
            <a:off x="2587398" y="6864912"/>
            <a:ext cx="3922584" cy="1015663"/>
          </a:xfrm>
          <a:prstGeom prst="rect">
            <a:avLst/>
          </a:prstGeom>
          <a:noFill/>
        </p:spPr>
        <p:txBody>
          <a:bodyPr wrap="square" rtlCol="0">
            <a:spAutoFit/>
          </a:bodyPr>
          <a:lstStyle/>
          <a:p>
            <a:r>
              <a:rPr lang="en-US" sz="1200" b="1" dirty="0" smtClean="0">
                <a:solidFill>
                  <a:schemeClr val="tx1">
                    <a:lumMod val="65000"/>
                    <a:lumOff val="35000"/>
                  </a:schemeClr>
                </a:solidFill>
              </a:rPr>
              <a:t>International Business Machines’ quarterly revenue has increased 5.34%</a:t>
            </a:r>
          </a:p>
          <a:p>
            <a:pPr>
              <a:spcBef>
                <a:spcPts val="200"/>
              </a:spcBef>
            </a:pPr>
            <a:r>
              <a:rPr lang="en-US" sz="1100" dirty="0" smtClean="0">
                <a:solidFill>
                  <a:schemeClr val="bg1">
                    <a:lumMod val="50000"/>
                  </a:schemeClr>
                </a:solidFill>
              </a:rPr>
              <a:t>Sep 13, 10:30am – Yahoo</a:t>
            </a:r>
          </a:p>
          <a:p>
            <a:pPr>
              <a:spcBef>
                <a:spcPts val="200"/>
              </a:spcBef>
            </a:pPr>
            <a:endParaRPr lang="en-US" sz="800" dirty="0">
              <a:solidFill>
                <a:schemeClr val="bg1">
                  <a:lumMod val="50000"/>
                </a:schemeClr>
              </a:solidFill>
            </a:endParaRPr>
          </a:p>
          <a:p>
            <a:pPr>
              <a:spcBef>
                <a:spcPts val="200"/>
              </a:spcBef>
            </a:pPr>
            <a:r>
              <a:rPr lang="en-US" sz="1200" b="1" dirty="0" smtClean="0">
                <a:solidFill>
                  <a:schemeClr val="tx1">
                    <a:lumMod val="65000"/>
                    <a:lumOff val="35000"/>
                  </a:schemeClr>
                </a:solidFill>
              </a:rPr>
              <a:t>See all			                         &gt;</a:t>
            </a:r>
            <a:endParaRPr lang="en-US" sz="1200" b="1" dirty="0">
              <a:solidFill>
                <a:schemeClr val="tx1">
                  <a:lumMod val="65000"/>
                  <a:lumOff val="35000"/>
                </a:schemeClr>
              </a:solidFill>
            </a:endParaRPr>
          </a:p>
        </p:txBody>
      </p:sp>
      <p:cxnSp>
        <p:nvCxnSpPr>
          <p:cNvPr id="147" name="Straight Connector 146"/>
          <p:cNvCxnSpPr/>
          <p:nvPr/>
        </p:nvCxnSpPr>
        <p:spPr>
          <a:xfrm>
            <a:off x="2632841" y="7559002"/>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587397" y="7945801"/>
            <a:ext cx="2847975" cy="276999"/>
          </a:xfrm>
          <a:prstGeom prst="rect">
            <a:avLst/>
          </a:prstGeom>
          <a:noFill/>
        </p:spPr>
        <p:txBody>
          <a:bodyPr wrap="square" rtlCol="0">
            <a:spAutoFit/>
          </a:bodyPr>
          <a:lstStyle/>
          <a:p>
            <a:pPr>
              <a:spcBef>
                <a:spcPts val="600"/>
              </a:spcBef>
            </a:pPr>
            <a:r>
              <a:rPr lang="en-US" sz="1200" b="1" dirty="0" smtClean="0"/>
              <a:t>PEOPLE</a:t>
            </a:r>
            <a:endParaRPr lang="en-US" sz="1200" dirty="0" smtClean="0"/>
          </a:p>
        </p:txBody>
      </p:sp>
      <p:sp>
        <p:nvSpPr>
          <p:cNvPr id="149" name="Rounded Rectangle 148"/>
          <p:cNvSpPr/>
          <p:nvPr/>
        </p:nvSpPr>
        <p:spPr>
          <a:xfrm>
            <a:off x="2612123" y="8222421"/>
            <a:ext cx="3911507" cy="928444"/>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pic>
        <p:nvPicPr>
          <p:cNvPr id="15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2447"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3747"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447"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 name="TextBox 152"/>
          <p:cNvSpPr txBox="1"/>
          <p:nvPr/>
        </p:nvSpPr>
        <p:spPr>
          <a:xfrm>
            <a:off x="2587397" y="8890959"/>
            <a:ext cx="3936233" cy="27699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You are following 3 people from this company</a:t>
            </a:r>
          </a:p>
        </p:txBody>
      </p:sp>
      <p:cxnSp>
        <p:nvCxnSpPr>
          <p:cNvPr id="154" name="Straight Connector 153"/>
          <p:cNvCxnSpPr/>
          <p:nvPr/>
        </p:nvCxnSpPr>
        <p:spPr>
          <a:xfrm>
            <a:off x="2612123" y="888462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pic>
        <p:nvPicPr>
          <p:cNvPr id="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480" y="829243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8780" y="827814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1480" y="827814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8" name="TextBox 157"/>
          <p:cNvSpPr txBox="1"/>
          <p:nvPr/>
        </p:nvSpPr>
        <p:spPr>
          <a:xfrm>
            <a:off x="2587397" y="8608965"/>
            <a:ext cx="3936233" cy="246221"/>
          </a:xfrm>
          <a:prstGeom prst="rect">
            <a:avLst/>
          </a:prstGeom>
          <a:noFill/>
        </p:spPr>
        <p:txBody>
          <a:bodyPr wrap="square" rtlCol="0">
            <a:spAutoFit/>
          </a:bodyPr>
          <a:lstStyle/>
          <a:p>
            <a:pPr>
              <a:spcBef>
                <a:spcPts val="600"/>
              </a:spcBef>
            </a:pPr>
            <a:r>
              <a:rPr lang="en-US" sz="1000" dirty="0" smtClean="0">
                <a:solidFill>
                  <a:schemeClr val="bg1">
                    <a:lumMod val="50000"/>
                  </a:schemeClr>
                </a:solidFill>
              </a:rPr>
              <a:t>VP Sales, CEO, CMO, VP Engineers, Senior Marketing Director, CT… </a:t>
            </a:r>
          </a:p>
        </p:txBody>
      </p:sp>
      <p:sp>
        <p:nvSpPr>
          <p:cNvPr id="159" name="TextBox 158"/>
          <p:cNvSpPr txBox="1"/>
          <p:nvPr/>
        </p:nvSpPr>
        <p:spPr>
          <a:xfrm>
            <a:off x="6198781" y="8407369"/>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0" name="TextBox 159"/>
          <p:cNvSpPr txBox="1"/>
          <p:nvPr/>
        </p:nvSpPr>
        <p:spPr>
          <a:xfrm>
            <a:off x="6198781" y="888504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61" name="Rounded Rectangle 160"/>
          <p:cNvSpPr/>
          <p:nvPr/>
        </p:nvSpPr>
        <p:spPr>
          <a:xfrm>
            <a:off x="2612123" y="9469764"/>
            <a:ext cx="3897859" cy="68907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6244" y="9566725"/>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257"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644"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 name="TextBox 164"/>
          <p:cNvSpPr txBox="1"/>
          <p:nvPr/>
        </p:nvSpPr>
        <p:spPr>
          <a:xfrm>
            <a:off x="2612990" y="9913693"/>
            <a:ext cx="3896991" cy="246221"/>
          </a:xfrm>
          <a:prstGeom prst="rect">
            <a:avLst/>
          </a:prstGeom>
          <a:noFill/>
        </p:spPr>
        <p:txBody>
          <a:bodyPr wrap="square" rtlCol="0">
            <a:spAutoFit/>
          </a:bodyPr>
          <a:lstStyle/>
          <a:p>
            <a:r>
              <a:rPr lang="en-US" sz="1000" dirty="0" smtClean="0">
                <a:solidFill>
                  <a:schemeClr val="bg1">
                    <a:lumMod val="50000"/>
                  </a:schemeClr>
                </a:solidFill>
              </a:rPr>
              <a:t>International Business machines, Hewlett Packard, Microsoft Corp…</a:t>
            </a:r>
          </a:p>
        </p:txBody>
      </p:sp>
      <p:pic>
        <p:nvPicPr>
          <p:cNvPr id="166"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031" y="9561961"/>
            <a:ext cx="352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7"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418" y="9554849"/>
            <a:ext cx="352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TextBox 167"/>
          <p:cNvSpPr txBox="1"/>
          <p:nvPr/>
        </p:nvSpPr>
        <p:spPr>
          <a:xfrm>
            <a:off x="2573749" y="9196679"/>
            <a:ext cx="2847975" cy="276999"/>
          </a:xfrm>
          <a:prstGeom prst="rect">
            <a:avLst/>
          </a:prstGeom>
          <a:noFill/>
        </p:spPr>
        <p:txBody>
          <a:bodyPr wrap="square" rtlCol="0">
            <a:spAutoFit/>
          </a:bodyPr>
          <a:lstStyle/>
          <a:p>
            <a:pPr>
              <a:spcBef>
                <a:spcPts val="600"/>
              </a:spcBef>
            </a:pPr>
            <a:r>
              <a:rPr lang="en-US" sz="1200" b="1" dirty="0" smtClean="0"/>
              <a:t>SIMILAR COMPANIES</a:t>
            </a:r>
          </a:p>
        </p:txBody>
      </p:sp>
      <p:sp>
        <p:nvSpPr>
          <p:cNvPr id="169" name="TextBox 168"/>
          <p:cNvSpPr txBox="1"/>
          <p:nvPr/>
        </p:nvSpPr>
        <p:spPr>
          <a:xfrm>
            <a:off x="6198781" y="9701945"/>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0" name="TextBox 169"/>
          <p:cNvSpPr txBox="1"/>
          <p:nvPr/>
        </p:nvSpPr>
        <p:spPr>
          <a:xfrm>
            <a:off x="2587397" y="2529671"/>
            <a:ext cx="2847975" cy="276999"/>
          </a:xfrm>
          <a:prstGeom prst="rect">
            <a:avLst/>
          </a:prstGeom>
          <a:noFill/>
        </p:spPr>
        <p:txBody>
          <a:bodyPr wrap="square" rtlCol="0">
            <a:spAutoFit/>
          </a:bodyPr>
          <a:lstStyle/>
          <a:p>
            <a:pPr>
              <a:spcBef>
                <a:spcPts val="600"/>
              </a:spcBef>
            </a:pPr>
            <a:r>
              <a:rPr lang="en-US" sz="1200" b="1" dirty="0" smtClean="0"/>
              <a:t>OVERVIEW</a:t>
            </a:r>
            <a:endParaRPr lang="en-US" sz="1200" dirty="0" smtClean="0"/>
          </a:p>
        </p:txBody>
      </p:sp>
      <p:sp>
        <p:nvSpPr>
          <p:cNvPr id="172" name="Rounded Rectangle 171"/>
          <p:cNvSpPr/>
          <p:nvPr/>
        </p:nvSpPr>
        <p:spPr>
          <a:xfrm>
            <a:off x="2612124" y="2816532"/>
            <a:ext cx="3884210" cy="10458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bg1">
                    <a:lumMod val="50000"/>
                  </a:schemeClr>
                </a:solidFill>
              </a:rPr>
              <a:t>Computer Software</a:t>
            </a:r>
          </a:p>
          <a:p>
            <a:pPr>
              <a:spcBef>
                <a:spcPts val="200"/>
              </a:spcBef>
            </a:pPr>
            <a:r>
              <a:rPr lang="en-US" sz="1200" dirty="0" smtClean="0">
                <a:solidFill>
                  <a:schemeClr val="tx1">
                    <a:lumMod val="65000"/>
                    <a:lumOff val="35000"/>
                  </a:schemeClr>
                </a:solidFill>
              </a:rPr>
              <a:t>International </a:t>
            </a:r>
            <a:r>
              <a:rPr lang="en-US" sz="1200" dirty="0">
                <a:solidFill>
                  <a:schemeClr val="tx1">
                    <a:lumMod val="65000"/>
                    <a:lumOff val="35000"/>
                  </a:schemeClr>
                </a:solidFill>
              </a:rPr>
              <a:t>Business Machines Corporation provides information technology (IT) products and services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r>
              <a:rPr lang="en-US" sz="1200" dirty="0" smtClean="0">
                <a:solidFill>
                  <a:schemeClr val="tx1">
                    <a:lumMod val="65000"/>
                    <a:lumOff val="35000"/>
                  </a:schemeClr>
                </a:solidFill>
              </a:rPr>
              <a:t> worldwide</a:t>
            </a:r>
            <a:r>
              <a:rPr lang="en-US" sz="1200" dirty="0">
                <a:solidFill>
                  <a:schemeClr val="tx1">
                    <a:lumMod val="65000"/>
                    <a:lumOff val="35000"/>
                  </a:schemeClr>
                </a:solidFill>
              </a:rPr>
              <a:t>. The company operates in five segments</a:t>
            </a:r>
            <a:r>
              <a:rPr lang="en-US" sz="1200" dirty="0" smtClean="0">
                <a:solidFill>
                  <a:schemeClr val="tx1">
                    <a:lumMod val="65000"/>
                    <a:lumOff val="35000"/>
                  </a:schemeClr>
                </a:solidFill>
              </a:rPr>
              <a:t>: …</a:t>
            </a:r>
          </a:p>
          <a:p>
            <a:pPr>
              <a:spcBef>
                <a:spcPts val="200"/>
              </a:spcBef>
            </a:pPr>
            <a:r>
              <a:rPr lang="en-US" sz="1100" dirty="0" smtClean="0">
                <a:solidFill>
                  <a:schemeClr val="bg1">
                    <a:lumMod val="50000"/>
                  </a:schemeClr>
                </a:solidFill>
              </a:rPr>
              <a:t>Mountain View, CA 99889, Unites States</a:t>
            </a:r>
            <a:endParaRPr lang="en-US" sz="1100" dirty="0">
              <a:solidFill>
                <a:schemeClr val="bg1">
                  <a:lumMod val="50000"/>
                </a:schemeClr>
              </a:solidFill>
            </a:endParaRPr>
          </a:p>
        </p:txBody>
      </p:sp>
      <p:sp>
        <p:nvSpPr>
          <p:cNvPr id="173" name="Rounded Rectangle 172"/>
          <p:cNvSpPr/>
          <p:nvPr/>
        </p:nvSpPr>
        <p:spPr>
          <a:xfrm>
            <a:off x="2612123" y="10446755"/>
            <a:ext cx="3911507" cy="104865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p:cNvSpPr txBox="1"/>
          <p:nvPr/>
        </p:nvSpPr>
        <p:spPr>
          <a:xfrm>
            <a:off x="2573749" y="10177526"/>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75" name="TextBox 174"/>
          <p:cNvSpPr txBox="1"/>
          <p:nvPr/>
        </p:nvSpPr>
        <p:spPr>
          <a:xfrm>
            <a:off x="2573750" y="10452877"/>
            <a:ext cx="3649629"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YouTube                      	</a:t>
            </a:r>
            <a:endParaRPr lang="en-US" sz="1200" b="1" dirty="0">
              <a:solidFill>
                <a:schemeClr val="tx1">
                  <a:lumMod val="65000"/>
                  <a:lumOff val="35000"/>
                </a:schemeClr>
              </a:solidFill>
            </a:endParaRPr>
          </a:p>
        </p:txBody>
      </p:sp>
      <p:cxnSp>
        <p:nvCxnSpPr>
          <p:cNvPr id="176" name="Straight Connector 175"/>
          <p:cNvCxnSpPr/>
          <p:nvPr/>
        </p:nvCxnSpPr>
        <p:spPr>
          <a:xfrm>
            <a:off x="2612123" y="1072420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198781" y="1045166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78" name="Straight Connector 177"/>
          <p:cNvCxnSpPr/>
          <p:nvPr/>
        </p:nvCxnSpPr>
        <p:spPr>
          <a:xfrm>
            <a:off x="2612123" y="10969866"/>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6198781" y="107109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180" name="Straight Connector 179"/>
          <p:cNvCxnSpPr/>
          <p:nvPr/>
        </p:nvCxnSpPr>
        <p:spPr>
          <a:xfrm>
            <a:off x="2612123" y="11229174"/>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6198781" y="1096795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82" name="TextBox 181"/>
          <p:cNvSpPr txBox="1"/>
          <p:nvPr/>
        </p:nvSpPr>
        <p:spPr>
          <a:xfrm>
            <a:off x="6198781" y="1123610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55" name="Rounded Rectangle 54"/>
          <p:cNvSpPr/>
          <p:nvPr/>
        </p:nvSpPr>
        <p:spPr>
          <a:xfrm>
            <a:off x="2727434" y="2112579"/>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pic>
        <p:nvPicPr>
          <p:cNvPr id="5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9181" y="1097410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3778" y="1074129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8546" y="1047928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71764" y="11252171"/>
            <a:ext cx="235209" cy="23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17076" y="252248"/>
            <a:ext cx="3878317" cy="11319642"/>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63" name="Rounded Rectangle 62"/>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64" name="Rectangle 6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9" name="TextBox 6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70" name="Rectangular Callout 6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7837437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1"/>
            <a:ext cx="3912782" cy="15810771"/>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811068"/>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826678"/>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487720"/>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497362"/>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95846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3"/>
            <a:ext cx="3925155" cy="7113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1200" b="1" dirty="0">
                <a:solidFill>
                  <a:schemeClr val="tx1">
                    <a:lumMod val="65000"/>
                    <a:lumOff val="35000"/>
                  </a:schemeClr>
                </a:solidFill>
              </a:rPr>
              <a:t>Ownership:	      </a:t>
            </a:r>
            <a:r>
              <a:rPr lang="en-US" sz="1200" dirty="0" smtClean="0">
                <a:solidFill>
                  <a:schemeClr val="tx1">
                    <a:lumMod val="65000"/>
                    <a:lumOff val="35000"/>
                  </a:schemeClr>
                </a:solidFill>
              </a:rPr>
              <a:t>Public</a:t>
            </a:r>
          </a:p>
          <a:p>
            <a:r>
              <a:rPr lang="en-US" sz="1200" b="1" dirty="0" smtClean="0">
                <a:solidFill>
                  <a:schemeClr val="tx1">
                    <a:lumMod val="65000"/>
                    <a:lumOff val="35000"/>
                  </a:schemeClr>
                </a:solidFill>
              </a:rPr>
              <a:t>Stock Exchange:</a:t>
            </a:r>
            <a:r>
              <a:rPr lang="en-US" sz="1200" dirty="0" smtClean="0">
                <a:solidFill>
                  <a:schemeClr val="tx1">
                    <a:lumMod val="65000"/>
                    <a:lumOff val="35000"/>
                  </a:schemeClr>
                </a:solidFill>
              </a:rPr>
              <a:t>   NSAD</a:t>
            </a:r>
          </a:p>
          <a:p>
            <a:pPr>
              <a:spcBef>
                <a:spcPts val="600"/>
              </a:spcBef>
            </a:pPr>
            <a:r>
              <a:rPr lang="en-US" sz="1200" b="1" dirty="0" smtClean="0">
                <a:solidFill>
                  <a:schemeClr val="tx1">
                    <a:lumMod val="65000"/>
                    <a:lumOff val="35000"/>
                  </a:schemeClr>
                </a:solidFill>
              </a:rPr>
              <a:t>Stock Symbol:</a:t>
            </a:r>
            <a:r>
              <a:rPr lang="en-US" sz="1200" dirty="0" smtClean="0">
                <a:solidFill>
                  <a:srgbClr val="0070C0"/>
                </a:solidFill>
              </a:rPr>
              <a:t>	      </a:t>
            </a:r>
            <a:r>
              <a:rPr lang="en-US" sz="1200" dirty="0" smtClean="0">
                <a:solidFill>
                  <a:schemeClr val="tx1">
                    <a:lumMod val="65000"/>
                    <a:lumOff val="35000"/>
                  </a:schemeClr>
                </a:solidFill>
              </a:rPr>
              <a:t>AMZN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756999"/>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772609"/>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34" name="TextBox 33"/>
          <p:cNvSpPr txBox="1"/>
          <p:nvPr/>
        </p:nvSpPr>
        <p:spPr>
          <a:xfrm>
            <a:off x="2628900" y="12613808"/>
            <a:ext cx="3878778" cy="276999"/>
          </a:xfrm>
          <a:prstGeom prst="rect">
            <a:avLst/>
          </a:prstGeom>
          <a:noFill/>
        </p:spPr>
        <p:txBody>
          <a:bodyPr wrap="square" rtlCol="0">
            <a:spAutoFit/>
          </a:bodyPr>
          <a:lstStyle/>
          <a:p>
            <a:r>
              <a:rPr lang="en-US" sz="1200" b="1" dirty="0" smtClean="0"/>
              <a:t>Quarterly Revenues</a:t>
            </a:r>
          </a:p>
        </p:txBody>
      </p:sp>
      <p:sp>
        <p:nvSpPr>
          <p:cNvPr id="35" name="Rounded Rectangle 34"/>
          <p:cNvSpPr/>
          <p:nvPr/>
        </p:nvSpPr>
        <p:spPr>
          <a:xfrm>
            <a:off x="2598475" y="12894338"/>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6" name="TextBox 35"/>
          <p:cNvSpPr txBox="1"/>
          <p:nvPr/>
        </p:nvSpPr>
        <p:spPr>
          <a:xfrm>
            <a:off x="2573750" y="12909948"/>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Dec 30, ‘12:	      </a:t>
            </a:r>
            <a:r>
              <a:rPr lang="en-US" sz="1200" dirty="0" smtClean="0">
                <a:solidFill>
                  <a:schemeClr val="tx1">
                    <a:lumMod val="65000"/>
                    <a:lumOff val="35000"/>
                  </a:schemeClr>
                </a:solidFill>
              </a:rPr>
              <a:t>$2,500 million</a:t>
            </a:r>
          </a:p>
          <a:p>
            <a:r>
              <a:rPr lang="en-US" sz="1200" b="1" dirty="0" smtClean="0">
                <a:solidFill>
                  <a:schemeClr val="tx1">
                    <a:lumMod val="65000"/>
                    <a:lumOff val="35000"/>
                  </a:schemeClr>
                </a:solidFill>
              </a:rPr>
              <a:t>Sep 30, ‘12:	</a:t>
            </a:r>
            <a:r>
              <a:rPr lang="en-US" sz="1200" dirty="0" smtClean="0">
                <a:solidFill>
                  <a:schemeClr val="tx1">
                    <a:lumMod val="65000"/>
                    <a:lumOff val="35000"/>
                  </a:schemeClr>
                </a:solidFill>
              </a:rPr>
              <a:t>      $1,999 million</a:t>
            </a:r>
          </a:p>
          <a:p>
            <a:r>
              <a:rPr lang="en-US" sz="1200" b="1" dirty="0" smtClean="0">
                <a:solidFill>
                  <a:schemeClr val="tx1">
                    <a:lumMod val="65000"/>
                    <a:lumOff val="35000"/>
                  </a:schemeClr>
                </a:solidFill>
              </a:rPr>
              <a:t>Jun 30, ‘12:	     </a:t>
            </a:r>
            <a:r>
              <a:rPr lang="en-US" sz="1200" dirty="0" smtClean="0">
                <a:solidFill>
                  <a:schemeClr val="tx1">
                    <a:lumMod val="65000"/>
                    <a:lumOff val="35000"/>
                  </a:schemeClr>
                </a:solidFill>
              </a:rPr>
              <a:t> $1,630 million</a:t>
            </a:r>
          </a:p>
          <a:p>
            <a:r>
              <a:rPr lang="en-US" sz="1200" b="1" dirty="0" smtClean="0">
                <a:solidFill>
                  <a:schemeClr val="tx1">
                    <a:lumMod val="65000"/>
                    <a:lumOff val="35000"/>
                  </a:schemeClr>
                </a:solidFill>
              </a:rPr>
              <a:t>Mar 31, ‘12:	      </a:t>
            </a:r>
            <a:r>
              <a:rPr lang="en-US" sz="1200" dirty="0" smtClean="0">
                <a:solidFill>
                  <a:schemeClr val="tx1">
                    <a:lumMod val="65000"/>
                    <a:lumOff val="35000"/>
                  </a:schemeClr>
                </a:solidFill>
              </a:rPr>
              <a:t>$1,260 million</a:t>
            </a:r>
          </a:p>
          <a:p>
            <a:r>
              <a:rPr lang="en-US" sz="1200" b="1" dirty="0" smtClean="0">
                <a:solidFill>
                  <a:schemeClr val="tx1">
                    <a:lumMod val="65000"/>
                    <a:lumOff val="35000"/>
                  </a:schemeClr>
                </a:solidFill>
              </a:rPr>
              <a:t>Dec 31, ‘11:</a:t>
            </a:r>
            <a:r>
              <a:rPr lang="en-US" sz="1200" dirty="0" smtClean="0">
                <a:solidFill>
                  <a:schemeClr val="tx1">
                    <a:lumMod val="65000"/>
                    <a:lumOff val="35000"/>
                  </a:schemeClr>
                </a:solidFill>
              </a:rPr>
              <a:t>	      $1,431 million</a:t>
            </a:r>
          </a:p>
          <a:p>
            <a:r>
              <a:rPr lang="en-US" sz="1200" b="1" dirty="0" smtClean="0">
                <a:solidFill>
                  <a:schemeClr val="tx1">
                    <a:lumMod val="65000"/>
                    <a:lumOff val="35000"/>
                  </a:schemeClr>
                </a:solidFill>
              </a:rPr>
              <a:t>Sep 30, ‘11:	      </a:t>
            </a:r>
            <a:r>
              <a:rPr lang="en-US" sz="1200" dirty="0" smtClean="0">
                <a:solidFill>
                  <a:schemeClr val="tx1">
                    <a:lumMod val="65000"/>
                    <a:lumOff val="35000"/>
                  </a:schemeClr>
                </a:solidFill>
              </a:rPr>
              <a:t>$1,920 million</a:t>
            </a:r>
          </a:p>
          <a:p>
            <a:r>
              <a:rPr lang="en-US" sz="1200" b="1" dirty="0" smtClean="0">
                <a:solidFill>
                  <a:schemeClr val="tx1">
                    <a:lumMod val="65000"/>
                    <a:lumOff val="35000"/>
                  </a:schemeClr>
                </a:solidFill>
              </a:rPr>
              <a:t>Jun 30, ‘11:</a:t>
            </a:r>
            <a:r>
              <a:rPr lang="en-US" sz="1200" dirty="0" smtClean="0">
                <a:solidFill>
                  <a:schemeClr val="tx1">
                    <a:lumMod val="65000"/>
                    <a:lumOff val="35000"/>
                  </a:schemeClr>
                </a:solidFill>
              </a:rPr>
              <a:t>	      $2,100 million</a:t>
            </a:r>
          </a:p>
          <a:p>
            <a:r>
              <a:rPr lang="en-US" sz="1200" b="1" dirty="0" smtClean="0">
                <a:solidFill>
                  <a:schemeClr val="tx1">
                    <a:lumMod val="65000"/>
                    <a:lumOff val="35000"/>
                  </a:schemeClr>
                </a:solidFill>
              </a:rPr>
              <a:t>Mar 30, ‘11:</a:t>
            </a:r>
            <a:r>
              <a:rPr lang="en-US" sz="1200" dirty="0" smtClean="0">
                <a:solidFill>
                  <a:schemeClr val="tx1">
                    <a:lumMod val="65000"/>
                    <a:lumOff val="35000"/>
                  </a:schemeClr>
                </a:solidFill>
              </a:rPr>
              <a:t>	      $1,233 million</a:t>
            </a:r>
          </a:p>
        </p:txBody>
      </p:sp>
      <p:cxnSp>
        <p:nvCxnSpPr>
          <p:cNvPr id="7" name="Straight Connector 6"/>
          <p:cNvCxnSpPr/>
          <p:nvPr/>
        </p:nvCxnSpPr>
        <p:spPr>
          <a:xfrm flipV="1">
            <a:off x="4903076" y="13101157"/>
            <a:ext cx="220717" cy="1213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39558" y="13085392"/>
            <a:ext cx="299545" cy="220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39103" y="13306110"/>
            <a:ext cx="189186" cy="425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644055" y="13731779"/>
            <a:ext cx="157655"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817475" y="13589888"/>
            <a:ext cx="110359" cy="2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927834" y="13495295"/>
            <a:ext cx="189186" cy="94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17020" y="13432232"/>
            <a:ext cx="204951" cy="6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06206" y="13195750"/>
            <a:ext cx="126124" cy="236483"/>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628900" y="14568733"/>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4845776"/>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511646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5435836"/>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5712879"/>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5983570"/>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473034"/>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3" name="TextBox 42"/>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44" name="Rectangular Callout 43"/>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4478447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Overview</a:t>
            </a:r>
            <a:endParaRPr lang="en-US" sz="32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4172"/>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281852"/>
            <a:ext cx="3848668" cy="307777"/>
          </a:xfrm>
          <a:prstGeom prst="rect">
            <a:avLst/>
          </a:prstGeom>
          <a:noFill/>
        </p:spPr>
        <p:txBody>
          <a:bodyPr wrap="square" rtlCol="0">
            <a:spAutoFit/>
          </a:bodyPr>
          <a:lstStyle/>
          <a:p>
            <a:pPr algn="ctr"/>
            <a:r>
              <a:rPr lang="en-US" sz="1400" b="1" dirty="0" smtClean="0">
                <a:solidFill>
                  <a:schemeClr val="bg1"/>
                </a:solidFill>
              </a:rPr>
              <a:t>Overview</a:t>
            </a:r>
            <a:endParaRPr lang="en-US" sz="1400" b="1" dirty="0">
              <a:solidFill>
                <a:schemeClr val="bg1"/>
              </a:solidFill>
            </a:endParaRPr>
          </a:p>
        </p:txBody>
      </p:sp>
      <p:sp>
        <p:nvSpPr>
          <p:cNvPr id="5" name="Rectangle 4"/>
          <p:cNvSpPr/>
          <p:nvPr/>
        </p:nvSpPr>
        <p:spPr>
          <a:xfrm>
            <a:off x="2606084" y="569602"/>
            <a:ext cx="3912782" cy="13650895"/>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34141"/>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347668"/>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34934"/>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ounded Rectangle 71"/>
          <p:cNvSpPr/>
          <p:nvPr/>
        </p:nvSpPr>
        <p:spPr>
          <a:xfrm>
            <a:off x="2598475" y="8621876"/>
            <a:ext cx="3925155" cy="85320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73" name="TextBox 72"/>
          <p:cNvSpPr txBox="1"/>
          <p:nvPr/>
        </p:nvSpPr>
        <p:spPr>
          <a:xfrm>
            <a:off x="2573750" y="8637486"/>
            <a:ext cx="3540447" cy="830997"/>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Revenue:	      </a:t>
            </a:r>
            <a:r>
              <a:rPr lang="en-US" sz="1200" dirty="0" smtClean="0">
                <a:solidFill>
                  <a:schemeClr val="tx1">
                    <a:lumMod val="65000"/>
                    <a:lumOff val="35000"/>
                  </a:schemeClr>
                </a:solidFill>
              </a:rPr>
              <a:t>&gt; $1 Billion</a:t>
            </a:r>
          </a:p>
          <a:p>
            <a:r>
              <a:rPr lang="en-US" sz="1200" b="1" dirty="0" smtClean="0">
                <a:solidFill>
                  <a:schemeClr val="tx1">
                    <a:lumMod val="65000"/>
                    <a:lumOff val="35000"/>
                  </a:schemeClr>
                </a:solidFill>
              </a:rPr>
              <a:t>Employees:	      </a:t>
            </a:r>
            <a:r>
              <a:rPr lang="en-US" sz="1200" dirty="0" smtClean="0">
                <a:solidFill>
                  <a:schemeClr val="tx1">
                    <a:lumMod val="65000"/>
                    <a:lumOff val="35000"/>
                  </a:schemeClr>
                </a:solidFill>
              </a:rPr>
              <a:t>50,000 – 10,000</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p:txBody>
      </p:sp>
      <p:sp>
        <p:nvSpPr>
          <p:cNvPr id="74" name="Rounded Rectangle 73"/>
          <p:cNvSpPr/>
          <p:nvPr/>
        </p:nvSpPr>
        <p:spPr>
          <a:xfrm>
            <a:off x="2612123" y="11298528"/>
            <a:ext cx="3911507" cy="1076711"/>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p:cNvSpPr txBox="1"/>
          <p:nvPr/>
        </p:nvSpPr>
        <p:spPr>
          <a:xfrm>
            <a:off x="2573750" y="11308170"/>
            <a:ext cx="3799754" cy="1092607"/>
          </a:xfrm>
          <a:prstGeom prst="rect">
            <a:avLst/>
          </a:prstGeom>
          <a:noFill/>
        </p:spPr>
        <p:txBody>
          <a:bodyPr wrap="square" rtlCol="0">
            <a:spAutoFit/>
          </a:bodyPr>
          <a:lstStyle/>
          <a:p>
            <a:pPr>
              <a:spcBef>
                <a:spcPts val="600"/>
              </a:spcBef>
            </a:pPr>
            <a:r>
              <a:rPr lang="en-US" sz="1200" dirty="0" smtClean="0">
                <a:solidFill>
                  <a:schemeClr val="tx1">
                    <a:lumMod val="65000"/>
                    <a:lumOff val="35000"/>
                  </a:schemeClr>
                </a:solidFill>
              </a:rPr>
              <a:t>1200 12</a:t>
            </a:r>
            <a:r>
              <a:rPr lang="en-US" sz="1200" baseline="30000" dirty="0" smtClean="0">
                <a:solidFill>
                  <a:schemeClr val="tx1">
                    <a:lumMod val="65000"/>
                    <a:lumOff val="35000"/>
                  </a:schemeClr>
                </a:solidFill>
              </a:rPr>
              <a:t>th</a:t>
            </a:r>
            <a:r>
              <a:rPr lang="en-US" sz="1200" dirty="0" smtClean="0">
                <a:solidFill>
                  <a:schemeClr val="tx1">
                    <a:lumMod val="65000"/>
                    <a:lumOff val="35000"/>
                  </a:schemeClr>
                </a:solidFill>
              </a:rPr>
              <a:t> Avenue South, Suite 1200, Seattle, WA 98144-2734, United States</a:t>
            </a:r>
          </a:p>
          <a:p>
            <a:pPr>
              <a:spcBef>
                <a:spcPts val="600"/>
              </a:spcBef>
            </a:pPr>
            <a:r>
              <a:rPr lang="en-US" sz="1200" dirty="0" smtClean="0">
                <a:solidFill>
                  <a:schemeClr val="tx1">
                    <a:lumMod val="65000"/>
                    <a:lumOff val="35000"/>
                  </a:schemeClr>
                </a:solidFill>
              </a:rPr>
              <a:t>info@google.com</a:t>
            </a:r>
          </a:p>
          <a:p>
            <a:r>
              <a:rPr lang="en-US" sz="1200" dirty="0" smtClean="0">
                <a:solidFill>
                  <a:schemeClr val="tx1">
                    <a:lumMod val="65000"/>
                    <a:lumOff val="35000"/>
                  </a:schemeClr>
                </a:solidFill>
              </a:rPr>
              <a:t>(T) +1 (206) 266-1000</a:t>
            </a:r>
          </a:p>
          <a:p>
            <a:r>
              <a:rPr lang="en-US" sz="1200" dirty="0" smtClean="0">
                <a:solidFill>
                  <a:schemeClr val="tx1">
                    <a:lumMod val="65000"/>
                    <a:lumOff val="35000"/>
                  </a:schemeClr>
                </a:solidFill>
              </a:rPr>
              <a:t>(F) +1(206) 266-1001</a:t>
            </a:r>
            <a:endParaRPr lang="en-US" sz="1200" dirty="0">
              <a:solidFill>
                <a:schemeClr val="tx1">
                  <a:lumMod val="65000"/>
                  <a:lumOff val="35000"/>
                </a:schemeClr>
              </a:solidFill>
            </a:endParaRPr>
          </a:p>
        </p:txBody>
      </p:sp>
      <p:cxnSp>
        <p:nvCxnSpPr>
          <p:cNvPr id="122" name="Straight Connector 121"/>
          <p:cNvCxnSpPr/>
          <p:nvPr/>
        </p:nvCxnSpPr>
        <p:spPr>
          <a:xfrm>
            <a:off x="2612123" y="11769269"/>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28900" y="571500"/>
            <a:ext cx="3878778" cy="276999"/>
          </a:xfrm>
          <a:prstGeom prst="rect">
            <a:avLst/>
          </a:prstGeom>
          <a:solidFill>
            <a:schemeClr val="bg1">
              <a:lumMod val="95000"/>
            </a:schemeClr>
          </a:solidFill>
        </p:spPr>
        <p:txBody>
          <a:bodyPr wrap="square" rtlCol="0">
            <a:spAutoFit/>
          </a:bodyPr>
          <a:lstStyle/>
          <a:p>
            <a:r>
              <a:rPr lang="en-US" sz="1200" dirty="0" smtClean="0"/>
              <a:t>Last updated on Apr 4, 2012</a:t>
            </a:r>
            <a:endParaRPr lang="en-US" sz="1200" dirty="0"/>
          </a:p>
        </p:txBody>
      </p:sp>
      <p:sp>
        <p:nvSpPr>
          <p:cNvPr id="26" name="TextBox 25"/>
          <p:cNvSpPr txBox="1"/>
          <p:nvPr/>
        </p:nvSpPr>
        <p:spPr>
          <a:xfrm>
            <a:off x="2628900" y="868383"/>
            <a:ext cx="3878778" cy="276999"/>
          </a:xfrm>
          <a:prstGeom prst="rect">
            <a:avLst/>
          </a:prstGeom>
          <a:noFill/>
        </p:spPr>
        <p:txBody>
          <a:bodyPr wrap="square" rtlCol="0">
            <a:spAutoFit/>
          </a:bodyPr>
          <a:lstStyle/>
          <a:p>
            <a:r>
              <a:rPr lang="en-US" sz="1200" b="1" dirty="0" smtClean="0"/>
              <a:t>About International Business Machines</a:t>
            </a:r>
          </a:p>
        </p:txBody>
      </p:sp>
      <p:sp>
        <p:nvSpPr>
          <p:cNvPr id="4" name="TextBox 3"/>
          <p:cNvSpPr txBox="1"/>
          <p:nvPr/>
        </p:nvSpPr>
        <p:spPr>
          <a:xfrm>
            <a:off x="2612571" y="1162891"/>
            <a:ext cx="3895107" cy="6740307"/>
          </a:xfrm>
          <a:prstGeom prst="rect">
            <a:avLst/>
          </a:prstGeom>
          <a:solidFill>
            <a:schemeClr val="bg1">
              <a:lumMod val="95000"/>
            </a:schemeClr>
          </a:solidFill>
          <a:ln>
            <a:solidFill>
              <a:schemeClr val="bg1">
                <a:lumMod val="85000"/>
              </a:schemeClr>
            </a:solidFill>
          </a:ln>
        </p:spPr>
        <p:txBody>
          <a:bodyPr wrap="square" rtlCol="0">
            <a:spAutoFit/>
          </a:bodyPr>
          <a:lstStyle/>
          <a:p>
            <a:r>
              <a:rPr lang="en-US" sz="1200" dirty="0"/>
              <a:t>International Business Machines Corporation provides information technology (IT) products and services worldwide. The company operates in five segments: Global Technology Services, Global Business Services, Software, Systems and Technology, and Global Financing. The Global Technology Services segment provides IT infrastructure and business process services, including strategic outsourcing, process, integrated technology, and maintenance services, as well as technology- and process-based services. The Global Business Services segment offers consulting and systems integration, and application management services. The Software segment offers middleware and operating systems software, such as WebSphere software to integrate and manage business processes; information management software for database and enterprise content management, information integration, data warehousing, performance management business analytics, intelligence, and data analytics; Tivoli software for identity management, data security, storage management, cloud computing, enterprise mobility, and automation and provisioning of the datacenter; Lotus Software to connect people and processes for communication; rational software to support software development for IT and embedded systems; security systems software; and operating systems software. The Systems and Technology segment provides computing power and storage solutions; and semiconductor technology products and packaging solutions. The company's Global Financing segment provides lease and loan financing to end users; commercial financing to dealers and remarketers of IT products; and remanufacturing and remarketing of equipment. The company was formerly known as Computing-Tabulating-Recording Co. and changed its name to International Business Machines Corporation in 1924. International Business Machines Corporation was founded in 1911 and is headquartered in Armonk, New York.</a:t>
            </a:r>
          </a:p>
        </p:txBody>
      </p:sp>
      <p:sp>
        <p:nvSpPr>
          <p:cNvPr id="28" name="Rounded Rectangle 27"/>
          <p:cNvSpPr/>
          <p:nvPr/>
        </p:nvSpPr>
        <p:spPr>
          <a:xfrm>
            <a:off x="2598475" y="8007014"/>
            <a:ext cx="3925155" cy="506366"/>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a:solidFill>
                  <a:schemeClr val="tx1">
                    <a:lumMod val="65000"/>
                    <a:lumOff val="35000"/>
                  </a:schemeClr>
                </a:solidFill>
              </a:rPr>
              <a:t>Ownership:	</a:t>
            </a:r>
            <a:r>
              <a:rPr lang="en-US" sz="1200" dirty="0">
                <a:solidFill>
                  <a:schemeClr val="tx1">
                    <a:lumMod val="65000"/>
                    <a:lumOff val="35000"/>
                  </a:schemeClr>
                </a:solidFill>
              </a:rPr>
              <a:t>      </a:t>
            </a:r>
            <a:r>
              <a:rPr lang="en-US" sz="1200" dirty="0" smtClean="0">
                <a:solidFill>
                  <a:schemeClr val="tx1">
                    <a:lumMod val="65000"/>
                    <a:lumOff val="35000"/>
                  </a:schemeClr>
                </a:solidFill>
              </a:rPr>
              <a:t>Subsidiary</a:t>
            </a:r>
          </a:p>
          <a:p>
            <a:pPr>
              <a:spcBef>
                <a:spcPts val="600"/>
              </a:spcBef>
            </a:pPr>
            <a:r>
              <a:rPr lang="en-US" sz="1200" b="1" dirty="0" smtClean="0">
                <a:solidFill>
                  <a:schemeClr val="tx1">
                    <a:lumMod val="65000"/>
                    <a:lumOff val="35000"/>
                  </a:schemeClr>
                </a:solidFill>
              </a:rPr>
              <a:t>Parent:</a:t>
            </a:r>
            <a:r>
              <a:rPr lang="en-US" sz="1200" b="1" dirty="0" smtClean="0">
                <a:solidFill>
                  <a:srgbClr val="0070C0"/>
                </a:solidFill>
              </a:rPr>
              <a:t> </a:t>
            </a:r>
            <a:r>
              <a:rPr lang="en-US" sz="1200" dirty="0" smtClean="0">
                <a:solidFill>
                  <a:srgbClr val="0070C0"/>
                </a:solidFill>
              </a:rPr>
              <a:t>	      </a:t>
            </a:r>
            <a:r>
              <a:rPr lang="en-US" sz="1200" dirty="0" smtClean="0">
                <a:solidFill>
                  <a:schemeClr val="tx1">
                    <a:lumMod val="65000"/>
                    <a:lumOff val="35000"/>
                  </a:schemeClr>
                </a:solidFill>
              </a:rPr>
              <a:t>Amazon</a:t>
            </a:r>
            <a:r>
              <a:rPr lang="en-US" sz="1200" dirty="0" smtClean="0">
                <a:solidFill>
                  <a:srgbClr val="0070C0"/>
                </a:solidFill>
              </a:rPr>
              <a:t>	</a:t>
            </a:r>
            <a:r>
              <a:rPr lang="en-US" sz="1200" dirty="0" smtClean="0">
                <a:solidFill>
                  <a:schemeClr val="tx1">
                    <a:lumMod val="65000"/>
                    <a:lumOff val="35000"/>
                  </a:schemeClr>
                </a:solidFill>
              </a:rPr>
              <a:t>	                          </a:t>
            </a:r>
            <a:r>
              <a:rPr lang="en-US" sz="1200" b="1" dirty="0" smtClean="0">
                <a:solidFill>
                  <a:schemeClr val="tx1">
                    <a:lumMod val="65000"/>
                    <a:lumOff val="35000"/>
                  </a:schemeClr>
                </a:solidFill>
              </a:rPr>
              <a:t>&gt;</a:t>
            </a:r>
            <a:endParaRPr lang="en-US" sz="1200" dirty="0">
              <a:solidFill>
                <a:srgbClr val="0070C0"/>
              </a:solidFill>
            </a:endParaRPr>
          </a:p>
        </p:txBody>
      </p:sp>
      <p:sp>
        <p:nvSpPr>
          <p:cNvPr id="29" name="Rounded Rectangle 28"/>
          <p:cNvSpPr/>
          <p:nvPr/>
        </p:nvSpPr>
        <p:spPr>
          <a:xfrm>
            <a:off x="2598475" y="9567807"/>
            <a:ext cx="3925155" cy="1625717"/>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65000"/>
                  <a:lumOff val="35000"/>
                </a:schemeClr>
              </a:solidFill>
            </a:endParaRPr>
          </a:p>
        </p:txBody>
      </p:sp>
      <p:sp>
        <p:nvSpPr>
          <p:cNvPr id="32" name="TextBox 31"/>
          <p:cNvSpPr txBox="1"/>
          <p:nvPr/>
        </p:nvSpPr>
        <p:spPr>
          <a:xfrm>
            <a:off x="2573750" y="9583417"/>
            <a:ext cx="3937409" cy="1569660"/>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Industry:	      </a:t>
            </a:r>
            <a:r>
              <a:rPr lang="en-US" sz="1200" dirty="0" smtClean="0">
                <a:solidFill>
                  <a:schemeClr val="tx1">
                    <a:lumMod val="65000"/>
                    <a:lumOff val="35000"/>
                  </a:schemeClr>
                </a:solidFill>
              </a:rPr>
              <a:t>Computer Software, Business Consulting, 	      Computer Hardware</a:t>
            </a:r>
          </a:p>
          <a:p>
            <a:r>
              <a:rPr lang="en-US" sz="1200" b="1" dirty="0" smtClean="0">
                <a:solidFill>
                  <a:schemeClr val="tx1">
                    <a:lumMod val="65000"/>
                    <a:lumOff val="35000"/>
                  </a:schemeClr>
                </a:solidFill>
              </a:rPr>
              <a:t>Specialty:	      </a:t>
            </a:r>
            <a:r>
              <a:rPr lang="en-US" sz="1200" dirty="0" smtClean="0">
                <a:solidFill>
                  <a:schemeClr val="tx1">
                    <a:lumMod val="65000"/>
                    <a:lumOff val="35000"/>
                  </a:schemeClr>
                </a:solidFill>
              </a:rPr>
              <a:t>e-Commerce, Retail, Operations, Internet, 	      Consulting</a:t>
            </a:r>
          </a:p>
          <a:p>
            <a:r>
              <a:rPr lang="en-US" sz="1200" b="1" dirty="0" smtClean="0">
                <a:solidFill>
                  <a:schemeClr val="tx1">
                    <a:lumMod val="65000"/>
                    <a:lumOff val="35000"/>
                  </a:schemeClr>
                </a:solidFill>
              </a:rPr>
              <a:t>Fortune Rank:	     </a:t>
            </a:r>
            <a:r>
              <a:rPr lang="en-US" sz="1200" dirty="0" smtClean="0">
                <a:solidFill>
                  <a:schemeClr val="tx1">
                    <a:lumMod val="65000"/>
                    <a:lumOff val="35000"/>
                  </a:schemeClr>
                </a:solidFill>
              </a:rPr>
              <a:t> 51 – 100</a:t>
            </a:r>
          </a:p>
          <a:p>
            <a:r>
              <a:rPr lang="en-US" sz="1200" b="1" dirty="0" smtClean="0">
                <a:solidFill>
                  <a:schemeClr val="tx1">
                    <a:lumMod val="65000"/>
                    <a:lumOff val="35000"/>
                  </a:schemeClr>
                </a:solidFill>
              </a:rPr>
              <a:t>Fiscal Year:	      </a:t>
            </a:r>
            <a:r>
              <a:rPr lang="en-US" sz="1200" dirty="0" smtClean="0">
                <a:solidFill>
                  <a:schemeClr val="tx1">
                    <a:lumMod val="65000"/>
                    <a:lumOff val="35000"/>
                  </a:schemeClr>
                </a:solidFill>
              </a:rPr>
              <a:t>Ending on Dec 30</a:t>
            </a:r>
          </a:p>
          <a:p>
            <a:r>
              <a:rPr lang="en-US" sz="1200" b="1" dirty="0" smtClean="0">
                <a:solidFill>
                  <a:schemeClr val="tx1">
                    <a:lumMod val="65000"/>
                    <a:lumOff val="35000"/>
                  </a:schemeClr>
                </a:solidFill>
              </a:rPr>
              <a:t>Founded:</a:t>
            </a:r>
            <a:r>
              <a:rPr lang="en-US" sz="1200" dirty="0" smtClean="0">
                <a:solidFill>
                  <a:schemeClr val="tx1">
                    <a:lumMod val="65000"/>
                    <a:lumOff val="35000"/>
                  </a:schemeClr>
                </a:solidFill>
              </a:rPr>
              <a:t>	      1904</a:t>
            </a:r>
          </a:p>
          <a:p>
            <a:r>
              <a:rPr lang="en-US" sz="1200" b="1" dirty="0" smtClean="0">
                <a:solidFill>
                  <a:schemeClr val="tx1">
                    <a:lumMod val="65000"/>
                    <a:lumOff val="35000"/>
                  </a:schemeClr>
                </a:solidFill>
              </a:rPr>
              <a:t>Also Known As:    </a:t>
            </a:r>
            <a:r>
              <a:rPr lang="en-US" sz="1200" dirty="0" smtClean="0">
                <a:solidFill>
                  <a:schemeClr val="tx1">
                    <a:lumMod val="65000"/>
                    <a:lumOff val="35000"/>
                  </a:schemeClr>
                </a:solidFill>
              </a:rPr>
              <a:t>IBM, Big Blue</a:t>
            </a:r>
          </a:p>
        </p:txBody>
      </p:sp>
      <p:sp>
        <p:nvSpPr>
          <p:cNvPr id="53" name="TextBox 52"/>
          <p:cNvSpPr txBox="1"/>
          <p:nvPr/>
        </p:nvSpPr>
        <p:spPr>
          <a:xfrm>
            <a:off x="2628900" y="12424557"/>
            <a:ext cx="3878778" cy="276999"/>
          </a:xfrm>
          <a:prstGeom prst="rect">
            <a:avLst/>
          </a:prstGeom>
          <a:noFill/>
        </p:spPr>
        <p:txBody>
          <a:bodyPr wrap="square" rtlCol="0">
            <a:spAutoFit/>
          </a:bodyPr>
          <a:lstStyle/>
          <a:p>
            <a:r>
              <a:rPr lang="en-US" sz="1200" b="1" dirty="0" smtClean="0"/>
              <a:t>Subsidiaries</a:t>
            </a:r>
          </a:p>
        </p:txBody>
      </p:sp>
      <p:sp>
        <p:nvSpPr>
          <p:cNvPr id="54" name="Rounded Rectangle 53"/>
          <p:cNvSpPr/>
          <p:nvPr/>
        </p:nvSpPr>
        <p:spPr>
          <a:xfrm>
            <a:off x="2612123" y="12701600"/>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Online		                          &gt;</a:t>
            </a:r>
          </a:p>
          <a:p>
            <a:pPr>
              <a:spcBef>
                <a:spcPts val="600"/>
              </a:spcBef>
            </a:pPr>
            <a:r>
              <a:rPr lang="en-US" sz="1200" b="1" dirty="0" smtClean="0">
                <a:solidFill>
                  <a:schemeClr val="tx1">
                    <a:lumMod val="65000"/>
                    <a:lumOff val="35000"/>
                  </a:schemeClr>
                </a:solidFill>
              </a:rPr>
              <a:t>Amazon Electronics		                          &gt;</a:t>
            </a:r>
          </a:p>
        </p:txBody>
      </p:sp>
      <p:cxnSp>
        <p:nvCxnSpPr>
          <p:cNvPr id="23" name="Straight Connector 22"/>
          <p:cNvCxnSpPr>
            <a:stCxn id="54" idx="1"/>
            <a:endCxn id="54" idx="3"/>
          </p:cNvCxnSpPr>
          <p:nvPr/>
        </p:nvCxnSpPr>
        <p:spPr>
          <a:xfrm>
            <a:off x="2612123" y="12972291"/>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28900" y="13291660"/>
            <a:ext cx="3878778" cy="276999"/>
          </a:xfrm>
          <a:prstGeom prst="rect">
            <a:avLst/>
          </a:prstGeom>
          <a:noFill/>
        </p:spPr>
        <p:txBody>
          <a:bodyPr wrap="square" rtlCol="0">
            <a:spAutoFit/>
          </a:bodyPr>
          <a:lstStyle/>
          <a:p>
            <a:r>
              <a:rPr lang="en-US" sz="1200" b="1" dirty="0" smtClean="0"/>
              <a:t>Divisions</a:t>
            </a:r>
          </a:p>
        </p:txBody>
      </p:sp>
      <p:sp>
        <p:nvSpPr>
          <p:cNvPr id="58" name="Rounded Rectangle 57"/>
          <p:cNvSpPr/>
          <p:nvPr/>
        </p:nvSpPr>
        <p:spPr>
          <a:xfrm>
            <a:off x="2612123" y="13568703"/>
            <a:ext cx="3911507" cy="54138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smtClean="0">
                <a:solidFill>
                  <a:schemeClr val="tx1">
                    <a:lumMod val="65000"/>
                    <a:lumOff val="35000"/>
                  </a:schemeClr>
                </a:solidFill>
              </a:rPr>
              <a:t>Amazon Hosting Services		                          &gt;</a:t>
            </a:r>
          </a:p>
          <a:p>
            <a:pPr>
              <a:spcBef>
                <a:spcPts val="600"/>
              </a:spcBef>
            </a:pPr>
            <a:r>
              <a:rPr lang="en-US" sz="1200" b="1" dirty="0" smtClean="0">
                <a:solidFill>
                  <a:schemeClr val="tx1">
                    <a:lumMod val="65000"/>
                    <a:lumOff val="35000"/>
                  </a:schemeClr>
                </a:solidFill>
              </a:rPr>
              <a:t>Amazon Books &amp; Music		                          &gt;</a:t>
            </a:r>
          </a:p>
        </p:txBody>
      </p:sp>
      <p:cxnSp>
        <p:nvCxnSpPr>
          <p:cNvPr id="59" name="Straight Connector 58"/>
          <p:cNvCxnSpPr>
            <a:stCxn id="58" idx="1"/>
            <a:endCxn id="58" idx="3"/>
          </p:cNvCxnSpPr>
          <p:nvPr/>
        </p:nvCxnSpPr>
        <p:spPr>
          <a:xfrm>
            <a:off x="2612123" y="13839394"/>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598475" y="8283842"/>
            <a:ext cx="392515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3906179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757238"/>
            <a:ext cx="3971925"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sp>
        <p:nvSpPr>
          <p:cNvPr id="20" name="Rectangle 19"/>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690038" y="164804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3221663" y="1658677"/>
            <a:ext cx="3242932" cy="446276"/>
          </a:xfrm>
          <a:prstGeom prst="rect">
            <a:avLst/>
          </a:prstGeom>
          <a:noFill/>
        </p:spPr>
        <p:txBody>
          <a:bodyPr wrap="square" rtlCol="0">
            <a:spAutoFit/>
          </a:bodyPr>
          <a:lstStyle/>
          <a:p>
            <a:r>
              <a:rPr lang="en-US" sz="800" dirty="0" smtClean="0">
                <a:solidFill>
                  <a:schemeClr val="bg1">
                    <a:lumMod val="65000"/>
                  </a:schemeClr>
                </a:solidFill>
              </a:rPr>
              <a:t>The Wall Street Journal 		1m ago</a:t>
            </a:r>
          </a:p>
          <a:p>
            <a:pPr>
              <a:spcBef>
                <a:spcPts val="600"/>
              </a:spcBef>
            </a:pPr>
            <a:r>
              <a:rPr lang="en-US" sz="1000" b="1" dirty="0">
                <a:solidFill>
                  <a:schemeClr val="tx1">
                    <a:lumMod val="65000"/>
                    <a:lumOff val="35000"/>
                  </a:schemeClr>
                </a:solidFill>
              </a:rPr>
              <a:t>Google+ Hangouts Get New Features</a:t>
            </a:r>
          </a:p>
        </p:txBody>
      </p:sp>
      <p:sp>
        <p:nvSpPr>
          <p:cNvPr id="23" name="TextBox 22"/>
          <p:cNvSpPr txBox="1"/>
          <p:nvPr/>
        </p:nvSpPr>
        <p:spPr>
          <a:xfrm>
            <a:off x="2743200" y="2254103"/>
            <a:ext cx="3636335" cy="507831"/>
          </a:xfrm>
          <a:prstGeom prst="rect">
            <a:avLst/>
          </a:prstGeom>
          <a:noFill/>
        </p:spPr>
        <p:txBody>
          <a:bodyPr wrap="square" rtlCol="0">
            <a:spAutoFit/>
          </a:bodyPr>
          <a:lstStyle/>
          <a:p>
            <a:r>
              <a:rPr lang="en-US" sz="900" dirty="0" smtClean="0">
                <a:solidFill>
                  <a:schemeClr val="tx1">
                    <a:lumMod val="65000"/>
                    <a:lumOff val="35000"/>
                  </a:schemeClr>
                </a:solidFill>
              </a:rPr>
              <a:t>Google+ Hangouts are gaining traction. Are they taking the world by storm? Probably not but that doesn’t </a:t>
            </a:r>
            <a:r>
              <a:rPr lang="en-US" sz="900" dirty="0">
                <a:solidFill>
                  <a:schemeClr val="tx1">
                    <a:lumMod val="65000"/>
                    <a:lumOff val="35000"/>
                  </a:schemeClr>
                </a:solidFill>
              </a:rPr>
              <a:t>mean they shouldn’t or that Google is simply letting them go ‘as is’.</a:t>
            </a:r>
          </a:p>
        </p:txBody>
      </p:sp>
      <p:sp>
        <p:nvSpPr>
          <p:cNvPr id="24" name="Rectangle 23"/>
          <p:cNvSpPr/>
          <p:nvPr/>
        </p:nvSpPr>
        <p:spPr>
          <a:xfrm>
            <a:off x="2690038" y="2828259"/>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221663" y="2838891"/>
            <a:ext cx="3242932" cy="600164"/>
          </a:xfrm>
          <a:prstGeom prst="rect">
            <a:avLst/>
          </a:prstGeom>
          <a:noFill/>
        </p:spPr>
        <p:txBody>
          <a:bodyPr wrap="square" rtlCol="0">
            <a:spAutoFit/>
          </a:bodyPr>
          <a:lstStyle/>
          <a:p>
            <a:r>
              <a:rPr lang="en-US" sz="800" dirty="0" smtClean="0">
                <a:solidFill>
                  <a:schemeClr val="bg1">
                    <a:lumMod val="65000"/>
                  </a:schemeClr>
                </a:solidFill>
              </a:rPr>
              <a:t>CBS MarketWatch		                                       50m ago</a:t>
            </a:r>
          </a:p>
          <a:p>
            <a:pPr>
              <a:spcBef>
                <a:spcPts val="600"/>
              </a:spcBef>
            </a:pPr>
            <a:r>
              <a:rPr lang="en-US" sz="1000" b="1" dirty="0">
                <a:solidFill>
                  <a:schemeClr val="tx1">
                    <a:lumMod val="65000"/>
                    <a:lumOff val="35000"/>
                  </a:schemeClr>
                </a:solidFill>
              </a:rPr>
              <a:t>Therese Poletti's Tech Tales: H-P back in spotlight with break-up rumors</a:t>
            </a:r>
          </a:p>
        </p:txBody>
      </p:sp>
      <p:sp>
        <p:nvSpPr>
          <p:cNvPr id="26" name="TextBox 25"/>
          <p:cNvSpPr txBox="1"/>
          <p:nvPr/>
        </p:nvSpPr>
        <p:spPr>
          <a:xfrm>
            <a:off x="2743200" y="3434317"/>
            <a:ext cx="3636335" cy="507831"/>
          </a:xfrm>
          <a:prstGeom prst="rect">
            <a:avLst/>
          </a:prstGeom>
          <a:noFill/>
        </p:spPr>
        <p:txBody>
          <a:bodyPr wrap="square" rtlCol="0">
            <a:spAutoFit/>
          </a:bodyPr>
          <a:lstStyle/>
          <a:p>
            <a:r>
              <a:rPr lang="en-US" sz="900" dirty="0">
                <a:solidFill>
                  <a:schemeClr val="tx1">
                    <a:lumMod val="65000"/>
                    <a:lumOff val="35000"/>
                  </a:schemeClr>
                </a:solidFill>
              </a:rPr>
              <a:t>In the wake of Dell’s news this week that it plans to go private in a $24.4 billion LBO deal, the state of H-P’s PC business is once again a topic of debate.</a:t>
            </a:r>
          </a:p>
        </p:txBody>
      </p:sp>
      <p:sp>
        <p:nvSpPr>
          <p:cNvPr id="28" name="Rectangle 27"/>
          <p:cNvSpPr/>
          <p:nvPr/>
        </p:nvSpPr>
        <p:spPr>
          <a:xfrm>
            <a:off x="2690038" y="4018705"/>
            <a:ext cx="3753292" cy="1116421"/>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221663" y="4029337"/>
            <a:ext cx="3242932" cy="600164"/>
          </a:xfrm>
          <a:prstGeom prst="rect">
            <a:avLst/>
          </a:prstGeom>
          <a:noFill/>
        </p:spPr>
        <p:txBody>
          <a:bodyPr wrap="square" rtlCol="0">
            <a:spAutoFit/>
          </a:bodyPr>
          <a:lstStyle/>
          <a:p>
            <a:r>
              <a:rPr lang="en-US" sz="800" dirty="0" smtClean="0">
                <a:solidFill>
                  <a:schemeClr val="bg1">
                    <a:lumMod val="65000"/>
                  </a:schemeClr>
                </a:solidFill>
              </a:rPr>
              <a:t>Forbes		                                        23h ago</a:t>
            </a:r>
          </a:p>
          <a:p>
            <a:pPr>
              <a:spcBef>
                <a:spcPts val="600"/>
              </a:spcBef>
            </a:pPr>
            <a:r>
              <a:rPr lang="en-US" sz="1000" b="1" dirty="0" smtClean="0">
                <a:solidFill>
                  <a:schemeClr val="tx1">
                    <a:lumMod val="65000"/>
                    <a:lumOff val="35000"/>
                  </a:schemeClr>
                </a:solidFill>
              </a:rPr>
              <a:t>IBM's </a:t>
            </a:r>
            <a:r>
              <a:rPr lang="en-US" sz="1000" b="1" dirty="0">
                <a:solidFill>
                  <a:schemeClr val="tx1">
                    <a:lumMod val="65000"/>
                    <a:lumOff val="35000"/>
                  </a:schemeClr>
                </a:solidFill>
              </a:rPr>
              <a:t>Watson Gets Its First Piece Of Business In Healthcare</a:t>
            </a:r>
          </a:p>
        </p:txBody>
      </p:sp>
      <p:sp>
        <p:nvSpPr>
          <p:cNvPr id="30" name="TextBox 29"/>
          <p:cNvSpPr txBox="1"/>
          <p:nvPr/>
        </p:nvSpPr>
        <p:spPr>
          <a:xfrm>
            <a:off x="2743200" y="4624763"/>
            <a:ext cx="3636335" cy="507831"/>
          </a:xfrm>
          <a:prstGeom prst="rect">
            <a:avLst/>
          </a:prstGeom>
          <a:noFill/>
        </p:spPr>
        <p:txBody>
          <a:bodyPr wrap="square" rtlCol="0">
            <a:spAutoFit/>
          </a:bodyPr>
          <a:lstStyle/>
          <a:p>
            <a:r>
              <a:rPr lang="en-US" sz="900" dirty="0"/>
              <a:t>The old Watson that beat Ken Jennings. Now it can fit into a desk drawer. (Credit: Getty Images via @daylife) IBM's Watson, the Jeopardy!-playing supercomputer that scored one for Team Robot Overlord two years </a:t>
            </a:r>
            <a:r>
              <a:rPr lang="en-US" sz="900" dirty="0" smtClean="0"/>
              <a:t>ago…</a:t>
            </a:r>
            <a:endParaRPr lang="en-US" sz="900" dirty="0">
              <a:solidFill>
                <a:schemeClr val="tx1">
                  <a:lumMod val="65000"/>
                  <a:lumOff val="35000"/>
                </a:schemeClr>
              </a:solidFill>
            </a:endParaRPr>
          </a:p>
        </p:txBody>
      </p:sp>
      <p:sp>
        <p:nvSpPr>
          <p:cNvPr id="31" name="Rectangle 30"/>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71351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877292"/>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076701"/>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264233"/>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42"/>
          <p:cNvSpPr txBox="1"/>
          <p:nvPr/>
        </p:nvSpPr>
        <p:spPr>
          <a:xfrm>
            <a:off x="2743200" y="5788546"/>
            <a:ext cx="3636335" cy="230832"/>
          </a:xfrm>
          <a:prstGeom prst="rect">
            <a:avLst/>
          </a:prstGeom>
          <a:noFill/>
        </p:spPr>
        <p:txBody>
          <a:bodyPr wrap="square" rtlCol="0">
            <a:spAutoFit/>
          </a:bodyPr>
          <a:lstStyle/>
          <a:p>
            <a:r>
              <a:rPr lang="en-US" sz="900" dirty="0"/>
              <a:t>The old Watson that beat Ken Jennings. Now it can fit into a desk drawer. </a:t>
            </a:r>
            <a:endParaRPr lang="en-US" sz="900" dirty="0">
              <a:solidFill>
                <a:schemeClr val="tx1">
                  <a:lumMod val="65000"/>
                  <a:lumOff val="35000"/>
                </a:schemeClr>
              </a:solidFill>
            </a:endParaRPr>
          </a:p>
        </p:txBody>
      </p:sp>
      <p:sp>
        <p:nvSpPr>
          <p:cNvPr id="4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Updates</a:t>
            </a:r>
            <a:endParaRPr lang="en-US" sz="3200" b="1" dirty="0">
              <a:latin typeface="Times New Roman" pitchFamily="18" charset="0"/>
              <a:cs typeface="Times New Roman" pitchFamily="18" charset="0"/>
            </a:endParaRPr>
          </a:p>
        </p:txBody>
      </p:sp>
      <p:sp>
        <p:nvSpPr>
          <p:cNvPr id="27" name="Rectangle 2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37" name="TextBox 3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8" name="Rectangular Callout 3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2" name="Rectangle 1"/>
          <p:cNvSpPr/>
          <p:nvPr/>
        </p:nvSpPr>
        <p:spPr>
          <a:xfrm>
            <a:off x="3562597" y="1330036"/>
            <a:ext cx="1947554" cy="2493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6012" y="1409790"/>
            <a:ext cx="136929" cy="107587"/>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3032" y="1412948"/>
            <a:ext cx="136929" cy="97806"/>
          </a:xfrm>
          <a:prstGeom prst="rect">
            <a:avLst/>
          </a:prstGeom>
        </p:spPr>
      </p:pic>
      <p:sp>
        <p:nvSpPr>
          <p:cNvPr id="53" name="TextBox 52"/>
          <p:cNvSpPr txBox="1"/>
          <p:nvPr/>
        </p:nvSpPr>
        <p:spPr>
          <a:xfrm>
            <a:off x="2655979" y="1332699"/>
            <a:ext cx="3871356" cy="276999"/>
          </a:xfrm>
          <a:prstGeom prst="rect">
            <a:avLst/>
          </a:prstGeom>
          <a:noFill/>
        </p:spPr>
        <p:txBody>
          <a:bodyPr wrap="square" rtlCol="0">
            <a:spAutoFit/>
          </a:bodyPr>
          <a:lstStyle/>
          <a:p>
            <a:r>
              <a:rPr lang="en-US" sz="1200" b="1" dirty="0" smtClean="0">
                <a:solidFill>
                  <a:schemeClr val="tx1">
                    <a:lumMod val="65000"/>
                    <a:lumOff val="35000"/>
                  </a:schemeClr>
                </a:solidFill>
              </a:rPr>
              <a:t>Relevance:</a:t>
            </a:r>
            <a:endParaRPr lang="en-US" sz="1200" b="1" dirty="0">
              <a:solidFill>
                <a:schemeClr val="tx1">
                  <a:lumMod val="65000"/>
                  <a:lumOff val="35000"/>
                </a:schemeClr>
              </a:solidFill>
            </a:endParaRPr>
          </a:p>
        </p:txBody>
      </p:sp>
      <p:sp>
        <p:nvSpPr>
          <p:cNvPr id="54" name="Flowchart: Merge 53"/>
          <p:cNvSpPr/>
          <p:nvPr/>
        </p:nvSpPr>
        <p:spPr>
          <a:xfrm>
            <a:off x="6329236" y="1423284"/>
            <a:ext cx="103367" cy="87464"/>
          </a:xfrm>
          <a:prstGeom prst="flowChartMerg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9110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6322" y="1318161"/>
            <a:ext cx="3835730" cy="4702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pPr>
            <a:endParaRPr lang="en-US" sz="600" b="1" dirty="0" smtClean="0">
              <a:solidFill>
                <a:schemeClr val="tx1">
                  <a:lumMod val="65000"/>
                  <a:lumOff val="35000"/>
                </a:schemeClr>
              </a:solidFill>
            </a:endParaRPr>
          </a:p>
          <a:p>
            <a:r>
              <a:rPr lang="en-US" sz="1200" b="1" dirty="0" smtClean="0">
                <a:solidFill>
                  <a:schemeClr val="tx1">
                    <a:lumMod val="65000"/>
                    <a:lumOff val="35000"/>
                  </a:schemeClr>
                </a:solidFill>
              </a:rPr>
              <a:t>Google Inc.			                       &gt;</a:t>
            </a:r>
          </a:p>
          <a:p>
            <a:pPr>
              <a:spcBef>
                <a:spcPts val="1200"/>
              </a:spcBef>
            </a:pPr>
            <a:r>
              <a:rPr lang="en-US" sz="1200" b="1" dirty="0" smtClean="0">
                <a:solidFill>
                  <a:schemeClr val="tx1">
                    <a:lumMod val="65000"/>
                    <a:lumOff val="35000"/>
                  </a:schemeClr>
                </a:solidFill>
              </a:rPr>
              <a:t>Apple Inc.			                       &gt;</a:t>
            </a:r>
          </a:p>
          <a:p>
            <a:pPr>
              <a:spcBef>
                <a:spcPts val="1200"/>
              </a:spcBef>
            </a:pPr>
            <a:r>
              <a:rPr lang="en-US" sz="1200" b="1" dirty="0" smtClean="0">
                <a:solidFill>
                  <a:schemeClr val="tx1">
                    <a:lumMod val="65000"/>
                    <a:lumOff val="35000"/>
                  </a:schemeClr>
                </a:solidFill>
              </a:rPr>
              <a:t>Microsoft Corp.		                       &gt;</a:t>
            </a:r>
          </a:p>
          <a:p>
            <a:pPr>
              <a:spcBef>
                <a:spcPts val="1200"/>
              </a:spcBef>
            </a:pPr>
            <a:r>
              <a:rPr lang="en-US" sz="1200" b="1" dirty="0" smtClean="0">
                <a:solidFill>
                  <a:schemeClr val="tx1">
                    <a:lumMod val="65000"/>
                    <a:lumOff val="35000"/>
                  </a:schemeClr>
                </a:solidFill>
              </a:rPr>
              <a:t>Twitter Inc.			                       &gt;</a:t>
            </a:r>
          </a:p>
          <a:p>
            <a:pPr>
              <a:spcBef>
                <a:spcPts val="1200"/>
              </a:spcBef>
            </a:pPr>
            <a:r>
              <a:rPr lang="en-US" sz="1200" b="1" dirty="0" smtClean="0">
                <a:solidFill>
                  <a:schemeClr val="tx1">
                    <a:lumMod val="65000"/>
                    <a:lumOff val="35000"/>
                  </a:schemeClr>
                </a:solidFill>
              </a:rPr>
              <a:t>LinkedIn Inc.			                       &gt;</a:t>
            </a:r>
          </a:p>
          <a:p>
            <a:pPr>
              <a:spcBef>
                <a:spcPts val="1200"/>
              </a:spcBef>
            </a:pPr>
            <a:r>
              <a:rPr lang="en-US" sz="1200" b="1" dirty="0" smtClean="0">
                <a:solidFill>
                  <a:schemeClr val="tx1">
                    <a:lumMod val="65000"/>
                    <a:lumOff val="35000"/>
                  </a:schemeClr>
                </a:solidFill>
              </a:rPr>
              <a:t>Yammer, Inc.			                       &gt;</a:t>
            </a:r>
          </a:p>
          <a:p>
            <a:endParaRPr lang="en-US" sz="1200" b="1" dirty="0">
              <a:solidFill>
                <a:schemeClr val="tx1">
                  <a:lumMod val="65000"/>
                  <a:lumOff val="35000"/>
                </a:schemeClr>
              </a:solidFill>
            </a:endParaRPr>
          </a:p>
        </p:txBody>
      </p:sp>
      <p:cxnSp>
        <p:nvCxnSpPr>
          <p:cNvPr id="7" name="Straight Connector 6"/>
          <p:cNvCxnSpPr/>
          <p:nvPr/>
        </p:nvCxnSpPr>
        <p:spPr>
          <a:xfrm>
            <a:off x="2636322" y="171004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36322" y="2042556"/>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322" y="238694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36322" y="2719450"/>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36322" y="307570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322" y="3408218"/>
            <a:ext cx="38476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28663"/>
            <a:ext cx="40005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125337" y="1037891"/>
            <a:ext cx="2866030" cy="307777"/>
          </a:xfrm>
          <a:prstGeom prst="rect">
            <a:avLst/>
          </a:prstGeom>
          <a:noFill/>
        </p:spPr>
        <p:txBody>
          <a:bodyPr wrap="square" rtlCol="0">
            <a:spAutoFit/>
          </a:bodyPr>
          <a:lstStyle/>
          <a:p>
            <a:pPr algn="ctr"/>
            <a:r>
              <a:rPr lang="en-US" sz="1400" b="1" dirty="0" smtClean="0">
                <a:solidFill>
                  <a:schemeClr val="bg1"/>
                </a:solidFill>
              </a:rPr>
              <a:t>Happenings</a:t>
            </a:r>
          </a:p>
        </p:txBody>
      </p:sp>
      <p:sp>
        <p:nvSpPr>
          <p:cNvPr id="3" name="Rectangle 2"/>
          <p:cNvSpPr/>
          <p:nvPr/>
        </p:nvSpPr>
        <p:spPr>
          <a:xfrm>
            <a:off x="2668772" y="1339702"/>
            <a:ext cx="3817088" cy="4667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3267910" y="1367651"/>
            <a:ext cx="3292381" cy="630942"/>
          </a:xfrm>
          <a:prstGeom prst="rect">
            <a:avLst/>
          </a:prstGeom>
          <a:noFill/>
        </p:spPr>
        <p:txBody>
          <a:bodyPr wrap="square" rtlCol="0">
            <a:spAutoFit/>
          </a:bodyPr>
          <a:lstStyle/>
          <a:p>
            <a:r>
              <a:rPr lang="en-US" sz="800" dirty="0" smtClean="0">
                <a:solidFill>
                  <a:schemeClr val="bg1">
                    <a:lumMod val="50000"/>
                  </a:schemeClr>
                </a:solidFill>
              </a:rPr>
              <a:t>Yahoo			5m ago</a:t>
            </a:r>
            <a:endParaRPr lang="en-US" sz="800" b="1" dirty="0" smtClean="0">
              <a:solidFill>
                <a:schemeClr val="tx1">
                  <a:lumMod val="65000"/>
                  <a:lumOff val="35000"/>
                </a:schemeClr>
              </a:solidFill>
            </a:endParaRPr>
          </a:p>
          <a:p>
            <a:pPr>
              <a:spcBef>
                <a:spcPts val="600"/>
              </a:spcBef>
            </a:pPr>
            <a:r>
              <a:rPr lang="en-US" sz="1100" b="1" dirty="0" smtClean="0">
                <a:solidFill>
                  <a:schemeClr val="tx1">
                    <a:lumMod val="65000"/>
                    <a:lumOff val="35000"/>
                  </a:schemeClr>
                </a:solidFill>
              </a:rPr>
              <a:t>International Business Machines’ quarterly revenue has decreased 5.34%</a:t>
            </a:r>
          </a:p>
        </p:txBody>
      </p:sp>
      <p:sp>
        <p:nvSpPr>
          <p:cNvPr id="40" name="TextBox 39"/>
          <p:cNvSpPr txBox="1"/>
          <p:nvPr/>
        </p:nvSpPr>
        <p:spPr>
          <a:xfrm>
            <a:off x="3267910" y="2196990"/>
            <a:ext cx="3292381" cy="630942"/>
          </a:xfrm>
          <a:prstGeom prst="rect">
            <a:avLst/>
          </a:prstGeom>
          <a:noFill/>
        </p:spPr>
        <p:txBody>
          <a:bodyPr wrap="square" rtlCol="0">
            <a:spAutoFit/>
          </a:bodyPr>
          <a:lstStyle/>
          <a:p>
            <a:r>
              <a:rPr lang="en-US" sz="800" dirty="0" smtClean="0">
                <a:solidFill>
                  <a:schemeClr val="bg1">
                    <a:lumMod val="50000"/>
                  </a:schemeClr>
                </a:solidFill>
              </a:rPr>
              <a:t>Yahoo			2h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41" name="TextBox 40"/>
          <p:cNvSpPr txBox="1"/>
          <p:nvPr/>
        </p:nvSpPr>
        <p:spPr>
          <a:xfrm>
            <a:off x="3267910" y="2983799"/>
            <a:ext cx="3292381" cy="646331"/>
          </a:xfrm>
          <a:prstGeom prst="rect">
            <a:avLst/>
          </a:prstGeom>
          <a:noFill/>
        </p:spPr>
        <p:txBody>
          <a:bodyPr wrap="square" rtlCol="0">
            <a:spAutoFit/>
          </a:bodyPr>
          <a:lstStyle/>
          <a:p>
            <a:r>
              <a:rPr lang="en-US" sz="800" dirty="0" smtClean="0">
                <a:solidFill>
                  <a:schemeClr val="bg1">
                    <a:lumMod val="50000"/>
                  </a:schemeClr>
                </a:solidFill>
              </a:rPr>
              <a:t>Yahoo 		                                         1d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25" name="TextBox 24"/>
          <p:cNvSpPr txBox="1"/>
          <p:nvPr/>
        </p:nvSpPr>
        <p:spPr>
          <a:xfrm>
            <a:off x="3267910" y="3825841"/>
            <a:ext cx="3292381" cy="630942"/>
          </a:xfrm>
          <a:prstGeom prst="rect">
            <a:avLst/>
          </a:prstGeom>
          <a:noFill/>
        </p:spPr>
        <p:txBody>
          <a:bodyPr wrap="square" rtlCol="0">
            <a:spAutoFit/>
          </a:bodyPr>
          <a:lstStyle/>
          <a:p>
            <a:r>
              <a:rPr lang="en-US" sz="800" dirty="0" smtClean="0">
                <a:solidFill>
                  <a:schemeClr val="bg1">
                    <a:lumMod val="50000"/>
                  </a:schemeClr>
                </a:solidFill>
              </a:rPr>
              <a:t>Yahoo			2d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a:t>
            </a:r>
            <a:r>
              <a:rPr lang="en-US" sz="1100" b="1" dirty="0" smtClean="0">
                <a:solidFill>
                  <a:schemeClr val="tx1">
                    <a:lumMod val="65000"/>
                    <a:lumOff val="35000"/>
                  </a:schemeClr>
                </a:solidFill>
              </a:rPr>
              <a:t>quarterly revenue has decreased 5.34%</a:t>
            </a:r>
          </a:p>
        </p:txBody>
      </p:sp>
      <p:sp>
        <p:nvSpPr>
          <p:cNvPr id="26" name="TextBox 25"/>
          <p:cNvSpPr txBox="1"/>
          <p:nvPr/>
        </p:nvSpPr>
        <p:spPr>
          <a:xfrm>
            <a:off x="3267910" y="4655180"/>
            <a:ext cx="3292381" cy="630942"/>
          </a:xfrm>
          <a:prstGeom prst="rect">
            <a:avLst/>
          </a:prstGeom>
          <a:noFill/>
        </p:spPr>
        <p:txBody>
          <a:bodyPr wrap="square" rtlCol="0">
            <a:spAutoFit/>
          </a:bodyPr>
          <a:lstStyle/>
          <a:p>
            <a:r>
              <a:rPr lang="en-US" sz="800" dirty="0" smtClean="0">
                <a:solidFill>
                  <a:schemeClr val="bg1">
                    <a:lumMod val="50000"/>
                  </a:schemeClr>
                </a:solidFill>
              </a:rPr>
              <a:t>Yahoo			5d ago</a:t>
            </a:r>
            <a:endParaRPr lang="en-US" sz="800" b="1" dirty="0" smtClean="0">
              <a:solidFill>
                <a:schemeClr val="tx1">
                  <a:lumMod val="65000"/>
                  <a:lumOff val="35000"/>
                </a:schemeClr>
              </a:solidFill>
            </a:endParaRP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endParaRPr lang="en-US" sz="1100" b="1" dirty="0">
              <a:solidFill>
                <a:schemeClr val="tx1">
                  <a:lumMod val="65000"/>
                  <a:lumOff val="35000"/>
                </a:schemeClr>
              </a:solidFill>
            </a:endParaRPr>
          </a:p>
        </p:txBody>
      </p:sp>
      <p:sp>
        <p:nvSpPr>
          <p:cNvPr id="27" name="TextBox 26"/>
          <p:cNvSpPr txBox="1"/>
          <p:nvPr/>
        </p:nvSpPr>
        <p:spPr>
          <a:xfrm>
            <a:off x="3267910" y="5441989"/>
            <a:ext cx="3292381" cy="646331"/>
          </a:xfrm>
          <a:prstGeom prst="rect">
            <a:avLst/>
          </a:prstGeom>
          <a:noFill/>
        </p:spPr>
        <p:txBody>
          <a:bodyPr wrap="square" rtlCol="0">
            <a:spAutoFit/>
          </a:bodyPr>
          <a:lstStyle/>
          <a:p>
            <a:r>
              <a:rPr lang="en-US" sz="800" dirty="0" smtClean="0">
                <a:solidFill>
                  <a:schemeClr val="bg1">
                    <a:lumMod val="50000"/>
                  </a:schemeClr>
                </a:solidFill>
              </a:rPr>
              <a:t>Yahoo 		                                         7d ago</a:t>
            </a:r>
          </a:p>
          <a:p>
            <a:pPr>
              <a:spcBef>
                <a:spcPts val="600"/>
              </a:spcBef>
            </a:pPr>
            <a:r>
              <a:rPr lang="en-US" sz="1100" b="1" dirty="0">
                <a:solidFill>
                  <a:schemeClr val="tx1">
                    <a:lumMod val="65000"/>
                    <a:lumOff val="35000"/>
                  </a:schemeClr>
                </a:solidFill>
              </a:rPr>
              <a:t>International Business Machines’ quarterly revenue has decreased 5.34</a:t>
            </a:r>
            <a:r>
              <a:rPr lang="en-US" sz="1100" b="1" dirty="0" smtClean="0">
                <a:solidFill>
                  <a:schemeClr val="tx1">
                    <a:lumMod val="65000"/>
                    <a:lumOff val="35000"/>
                  </a:schemeClr>
                </a:solidFill>
              </a:rPr>
              <a:t>%</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cxnSp>
        <p:nvCxnSpPr>
          <p:cNvPr id="6" name="Straight Connector 5"/>
          <p:cNvCxnSpPr/>
          <p:nvPr/>
        </p:nvCxnSpPr>
        <p:spPr>
          <a:xfrm>
            <a:off x="2600696" y="2113808"/>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00696" y="2921330"/>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00696" y="3728852"/>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00696" y="4548249"/>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00696" y="5343895"/>
            <a:ext cx="38951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1416635"/>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2247908"/>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019804"/>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385107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4682347"/>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57" y="5513620"/>
            <a:ext cx="514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Happenings</a:t>
            </a:r>
            <a:endParaRPr lang="en-US" sz="3200" b="1" dirty="0">
              <a:latin typeface="Times New Roman" pitchFamily="18" charset="0"/>
              <a:cs typeface="Times New Roman" pitchFamily="18" charset="0"/>
            </a:endParaRPr>
          </a:p>
        </p:txBody>
      </p:sp>
      <p:sp>
        <p:nvSpPr>
          <p:cNvPr id="44" name="Rectangle 43"/>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49" name="TextBox 48"/>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50" name="Rectangular Callout 4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23326583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8891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People</a:t>
            </a:r>
            <a:endParaRPr lang="en-US" sz="1400" b="1" dirty="0">
              <a:solidFill>
                <a:schemeClr val="bg1"/>
              </a:solidFill>
            </a:endParaRPr>
          </a:p>
        </p:txBody>
      </p:sp>
      <p:sp>
        <p:nvSpPr>
          <p:cNvPr id="6" name="TextBox 5"/>
          <p:cNvSpPr txBox="1"/>
          <p:nvPr/>
        </p:nvSpPr>
        <p:spPr>
          <a:xfrm>
            <a:off x="3267910" y="220762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519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5567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610582"/>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George El</a:t>
            </a:r>
          </a:p>
          <a:p>
            <a:pPr>
              <a:spcBef>
                <a:spcPts val="200"/>
              </a:spcBef>
            </a:pPr>
            <a:r>
              <a:rPr lang="en-US" sz="1100" dirty="0" smtClean="0">
                <a:solidFill>
                  <a:schemeClr val="bg1">
                    <a:lumMod val="50000"/>
                  </a:schemeClr>
                </a:solidFill>
              </a:rPr>
              <a:t>EMEA Sales</a:t>
            </a:r>
          </a:p>
          <a:p>
            <a:r>
              <a:rPr lang="en-US" sz="1100" dirty="0" smtClean="0">
                <a:solidFill>
                  <a:schemeClr val="bg1">
                    <a:lumMod val="50000"/>
                  </a:schemeClr>
                </a:solidFill>
              </a:rPr>
              <a:t>London, LONDON, UNITED KINGDOM</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1388847"/>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225008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015628"/>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3866233"/>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4653042"/>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708" y="5493014"/>
            <a:ext cx="527487" cy="5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People</a:t>
            </a:r>
            <a:endParaRPr lang="en-US" sz="3200" b="1" dirty="0">
              <a:latin typeface="Times New Roman" pitchFamily="18" charset="0"/>
              <a:cs typeface="Times New Roman" pitchFamily="18" charset="0"/>
            </a:endParaRPr>
          </a:p>
        </p:txBody>
      </p:sp>
      <p:sp>
        <p:nvSpPr>
          <p:cNvPr id="19" name="Rectangle 1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4" name="TextBox 2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25" name="Rectangular Callout 2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00706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762000"/>
            <a:ext cx="39909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47507" y="1605516"/>
            <a:ext cx="3848986" cy="443377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690038" y="5206155"/>
            <a:ext cx="3753292" cy="83269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3221663" y="5216787"/>
            <a:ext cx="3242932" cy="446276"/>
          </a:xfrm>
          <a:prstGeom prst="rect">
            <a:avLst/>
          </a:prstGeom>
          <a:noFill/>
        </p:spPr>
        <p:txBody>
          <a:bodyPr wrap="square" rtlCol="0">
            <a:spAutoFit/>
          </a:bodyPr>
          <a:lstStyle/>
          <a:p>
            <a:r>
              <a:rPr lang="en-US" sz="800" dirty="0" smtClean="0">
                <a:solidFill>
                  <a:schemeClr val="bg1">
                    <a:lumMod val="65000"/>
                  </a:schemeClr>
                </a:solidFill>
              </a:rPr>
              <a:t>Reuters		                                          7d ago</a:t>
            </a:r>
          </a:p>
          <a:p>
            <a:pPr>
              <a:spcBef>
                <a:spcPts val="600"/>
              </a:spcBef>
            </a:pPr>
            <a:r>
              <a:rPr lang="en-US" sz="1000" b="1" dirty="0">
                <a:solidFill>
                  <a:schemeClr val="tx1">
                    <a:lumMod val="65000"/>
                    <a:lumOff val="35000"/>
                  </a:schemeClr>
                </a:solidFill>
              </a:rPr>
              <a:t>IBM and AT&amp;T add to floating-rate note frenzy</a:t>
            </a:r>
          </a:p>
        </p:txBody>
      </p:sp>
      <p:sp>
        <p:nvSpPr>
          <p:cNvPr id="35" name="TextBox 34"/>
          <p:cNvSpPr txBox="1"/>
          <p:nvPr/>
        </p:nvSpPr>
        <p:spPr>
          <a:xfrm>
            <a:off x="2743200" y="5812213"/>
            <a:ext cx="3636335" cy="230832"/>
          </a:xfrm>
          <a:prstGeom prst="rect">
            <a:avLst/>
          </a:prstGeom>
          <a:noFill/>
        </p:spPr>
        <p:txBody>
          <a:bodyPr wrap="square" rtlCol="0">
            <a:spAutoFit/>
          </a:bodyPr>
          <a:lstStyle/>
          <a:p>
            <a:r>
              <a:rPr lang="en-US" sz="900" dirty="0"/>
              <a:t>Feb 8 (IFR) - IBM and AT&amp;T made the most of a surge </a:t>
            </a:r>
            <a:r>
              <a:rPr lang="en-US" sz="900" dirty="0" smtClean="0"/>
              <a:t>in demand for</a:t>
            </a:r>
            <a:endParaRPr lang="en-US" sz="900" dirty="0">
              <a:solidFill>
                <a:schemeClr val="tx1">
                  <a:lumMod val="65000"/>
                  <a:lumOff val="35000"/>
                </a:schemeClr>
              </a:solidFill>
            </a:endParaRPr>
          </a:p>
        </p:txBody>
      </p:sp>
      <p:pic>
        <p:nvPicPr>
          <p:cNvPr id="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706" y="5279558"/>
            <a:ext cx="54758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2634018" y="1050878"/>
            <a:ext cx="3875964" cy="4995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Login</a:t>
            </a:r>
            <a:endParaRPr lang="en-US" sz="3200" b="1" dirty="0">
              <a:latin typeface="Times New Roman" pitchFamily="18" charset="0"/>
              <a:cs typeface="Times New Roman" pitchFamily="18" charset="0"/>
            </a:endParaRPr>
          </a:p>
        </p:txBody>
      </p:sp>
      <p:sp>
        <p:nvSpPr>
          <p:cNvPr id="10" name="Rectangle 9"/>
          <p:cNvSpPr/>
          <p:nvPr/>
        </p:nvSpPr>
        <p:spPr>
          <a:xfrm>
            <a:off x="2624446" y="771896"/>
            <a:ext cx="3895107" cy="528600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647666" y="1351128"/>
            <a:ext cx="3862316" cy="466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a:p>
            <a:pPr algn="ctr"/>
            <a:endParaRPr lang="en-US" dirty="0" smtClean="0">
              <a:solidFill>
                <a:schemeClr val="tx1">
                  <a:lumMod val="65000"/>
                  <a:lumOff val="35000"/>
                </a:schemeClr>
              </a:solidFill>
            </a:endParaRPr>
          </a:p>
          <a:p>
            <a:pPr algn="ctr"/>
            <a:endParaRPr lang="en-US" dirty="0">
              <a:solidFill>
                <a:schemeClr val="tx1">
                  <a:lumMod val="65000"/>
                  <a:lumOff val="35000"/>
                </a:schemeClr>
              </a:solidFill>
            </a:endParaRPr>
          </a:p>
        </p:txBody>
      </p:sp>
      <p:sp>
        <p:nvSpPr>
          <p:cNvPr id="16" name="Rounded Rectangle 15"/>
          <p:cNvSpPr/>
          <p:nvPr/>
        </p:nvSpPr>
        <p:spPr>
          <a:xfrm>
            <a:off x="3016155" y="2142686"/>
            <a:ext cx="3098042" cy="1064525"/>
          </a:xfrm>
          <a:prstGeom prst="roundRect">
            <a:avLst>
              <a:gd name="adj" fmla="val 8975"/>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stCxn id="16" idx="1"/>
            <a:endCxn id="16" idx="3"/>
          </p:cNvCxnSpPr>
          <p:nvPr/>
        </p:nvCxnSpPr>
        <p:spPr>
          <a:xfrm>
            <a:off x="3016155" y="2674949"/>
            <a:ext cx="309804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3451" y="2238221"/>
            <a:ext cx="2497540" cy="369332"/>
          </a:xfrm>
          <a:prstGeom prst="rect">
            <a:avLst/>
          </a:prstGeom>
          <a:noFill/>
        </p:spPr>
        <p:txBody>
          <a:bodyPr wrap="square" rtlCol="0">
            <a:spAutoFit/>
          </a:bodyPr>
          <a:lstStyle/>
          <a:p>
            <a:r>
              <a:rPr lang="en-US" dirty="0" smtClean="0">
                <a:solidFill>
                  <a:schemeClr val="bg1">
                    <a:lumMod val="75000"/>
                  </a:schemeClr>
                </a:solidFill>
              </a:rPr>
              <a:t>Email</a:t>
            </a:r>
            <a:endParaRPr lang="en-US" dirty="0">
              <a:solidFill>
                <a:schemeClr val="bg1">
                  <a:lumMod val="75000"/>
                </a:schemeClr>
              </a:solidFill>
            </a:endParaRPr>
          </a:p>
        </p:txBody>
      </p:sp>
      <p:sp>
        <p:nvSpPr>
          <p:cNvPr id="45" name="TextBox 44"/>
          <p:cNvSpPr txBox="1"/>
          <p:nvPr/>
        </p:nvSpPr>
        <p:spPr>
          <a:xfrm>
            <a:off x="3043451" y="2770484"/>
            <a:ext cx="2497540" cy="369332"/>
          </a:xfrm>
          <a:prstGeom prst="rect">
            <a:avLst/>
          </a:prstGeom>
          <a:noFill/>
        </p:spPr>
        <p:txBody>
          <a:bodyPr wrap="square" rtlCol="0">
            <a:spAutoFit/>
          </a:bodyPr>
          <a:lstStyle/>
          <a:p>
            <a:r>
              <a:rPr lang="en-US" dirty="0" smtClean="0">
                <a:solidFill>
                  <a:schemeClr val="bg1">
                    <a:lumMod val="75000"/>
                  </a:schemeClr>
                </a:solidFill>
              </a:rPr>
              <a:t>Password</a:t>
            </a:r>
            <a:endParaRPr lang="en-US" dirty="0">
              <a:solidFill>
                <a:schemeClr val="bg1">
                  <a:lumMod val="75000"/>
                </a:schemeClr>
              </a:solidFill>
            </a:endParaRPr>
          </a:p>
        </p:txBody>
      </p:sp>
      <p:sp>
        <p:nvSpPr>
          <p:cNvPr id="43" name="Rounded Rectangle 42"/>
          <p:cNvSpPr/>
          <p:nvPr/>
        </p:nvSpPr>
        <p:spPr>
          <a:xfrm>
            <a:off x="3070746" y="3452870"/>
            <a:ext cx="3070747"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Login</a:t>
            </a:r>
            <a:endParaRPr lang="en-US" b="1" dirty="0">
              <a:solidFill>
                <a:schemeClr val="bg1"/>
              </a:solidFill>
            </a:endParaRP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635" y="1526568"/>
            <a:ext cx="1358730" cy="419048"/>
          </a:xfrm>
          <a:prstGeom prst="rect">
            <a:avLst/>
          </a:prstGeom>
        </p:spPr>
      </p:pic>
      <p:sp>
        <p:nvSpPr>
          <p:cNvPr id="6" name="Rectangle 5"/>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pic>
        <p:nvPicPr>
          <p:cNvPr id="686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621" y="1047253"/>
            <a:ext cx="39433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Pentagon 48"/>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52" name="TextBox 51"/>
          <p:cNvSpPr txBox="1"/>
          <p:nvPr/>
        </p:nvSpPr>
        <p:spPr>
          <a:xfrm>
            <a:off x="2624447" y="1045029"/>
            <a:ext cx="3871356" cy="307777"/>
          </a:xfrm>
          <a:prstGeom prst="rect">
            <a:avLst/>
          </a:prstGeom>
          <a:noFill/>
        </p:spPr>
        <p:txBody>
          <a:bodyPr wrap="square" rtlCol="0">
            <a:spAutoFit/>
          </a:bodyPr>
          <a:lstStyle/>
          <a:p>
            <a:pPr algn="ctr"/>
            <a:r>
              <a:rPr lang="en-US" sz="1400" b="1" dirty="0" smtClean="0">
                <a:solidFill>
                  <a:schemeClr val="bg1"/>
                </a:solidFill>
              </a:rPr>
              <a:t>Log In with Email</a:t>
            </a:r>
            <a:endParaRPr lang="en-US" sz="1400" b="1" dirty="0">
              <a:solidFill>
                <a:schemeClr val="bg1"/>
              </a:solidFill>
            </a:endParaRPr>
          </a:p>
        </p:txBody>
      </p:sp>
      <p:sp>
        <p:nvSpPr>
          <p:cNvPr id="22" name="Rectangular Callout 21"/>
          <p:cNvSpPr/>
          <p:nvPr/>
        </p:nvSpPr>
        <p:spPr>
          <a:xfrm>
            <a:off x="1210618" y="3331275"/>
            <a:ext cx="1257116" cy="447667"/>
          </a:xfrm>
          <a:prstGeom prst="wedgeRectCallout">
            <a:avLst>
              <a:gd name="adj1" fmla="val 96638"/>
              <a:gd name="adj2" fmla="val 2394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#15 or #22</a:t>
            </a:r>
            <a:endParaRPr lang="en-US" sz="1200" dirty="0"/>
          </a:p>
        </p:txBody>
      </p:sp>
    </p:spTree>
    <p:extLst>
      <p:ext uri="{BB962C8B-B14F-4D97-AF65-F5344CB8AC3E}">
        <p14:creationId xmlns:p14="http://schemas.microsoft.com/office/powerpoint/2010/main" val="221159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47713"/>
            <a:ext cx="40005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267910" y="1367651"/>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5" name="TextBox 4"/>
          <p:cNvSpPr txBox="1"/>
          <p:nvPr/>
        </p:nvSpPr>
        <p:spPr>
          <a:xfrm>
            <a:off x="2647666" y="1016385"/>
            <a:ext cx="3848668" cy="307777"/>
          </a:xfrm>
          <a:prstGeom prst="rect">
            <a:avLst/>
          </a:prstGeom>
          <a:noFill/>
        </p:spPr>
        <p:txBody>
          <a:bodyPr wrap="square" rtlCol="0">
            <a:spAutoFit/>
          </a:bodyPr>
          <a:lstStyle/>
          <a:p>
            <a:pPr algn="ctr"/>
            <a:r>
              <a:rPr lang="en-US" sz="1400" b="1" dirty="0" smtClean="0">
                <a:solidFill>
                  <a:schemeClr val="bg1"/>
                </a:solidFill>
              </a:rPr>
              <a:t>Similar Companies</a:t>
            </a:r>
            <a:endParaRPr lang="en-US" sz="1400" b="1" dirty="0">
              <a:solidFill>
                <a:schemeClr val="bg1"/>
              </a:solidFill>
            </a:endParaRPr>
          </a:p>
        </p:txBody>
      </p:sp>
      <p:sp>
        <p:nvSpPr>
          <p:cNvPr id="6" name="TextBox 5"/>
          <p:cNvSpPr txBox="1"/>
          <p:nvPr/>
        </p:nvSpPr>
        <p:spPr>
          <a:xfrm>
            <a:off x="3267910" y="2196989"/>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7" name="TextBox 6"/>
          <p:cNvSpPr txBox="1"/>
          <p:nvPr/>
        </p:nvSpPr>
        <p:spPr>
          <a:xfrm>
            <a:off x="3267910" y="2973166"/>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8" name="TextBox 7"/>
          <p:cNvSpPr txBox="1"/>
          <p:nvPr/>
        </p:nvSpPr>
        <p:spPr>
          <a:xfrm>
            <a:off x="3267910" y="3834403"/>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9" name="TextBox 8"/>
          <p:cNvSpPr txBox="1"/>
          <p:nvPr/>
        </p:nvSpPr>
        <p:spPr>
          <a:xfrm>
            <a:off x="3267910" y="4599947"/>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0" name="TextBox 9"/>
          <p:cNvSpPr txBox="1"/>
          <p:nvPr/>
        </p:nvSpPr>
        <p:spPr>
          <a:xfrm>
            <a:off x="3267910" y="5461184"/>
            <a:ext cx="3292381" cy="682238"/>
          </a:xfrm>
          <a:prstGeom prst="rect">
            <a:avLst/>
          </a:prstGeom>
          <a:noFill/>
        </p:spPr>
        <p:txBody>
          <a:bodyPr wrap="square" rtlCol="0">
            <a:spAutoFit/>
          </a:bodyPr>
          <a:lstStyle/>
          <a:p>
            <a:r>
              <a:rPr lang="en-US" sz="1200" b="1" dirty="0" smtClean="0">
                <a:solidFill>
                  <a:schemeClr val="tx1">
                    <a:lumMod val="65000"/>
                    <a:lumOff val="35000"/>
                  </a:schemeClr>
                </a:solidFill>
              </a:rPr>
              <a:t>Hewlett Packard Co.</a:t>
            </a:r>
          </a:p>
          <a:p>
            <a:pPr>
              <a:spcBef>
                <a:spcPts val="200"/>
              </a:spcBef>
            </a:pPr>
            <a:r>
              <a:rPr lang="en-US" sz="1100" dirty="0" smtClean="0">
                <a:solidFill>
                  <a:schemeClr val="bg1">
                    <a:lumMod val="50000"/>
                  </a:schemeClr>
                </a:solidFill>
              </a:rPr>
              <a:t>www.hp.com</a:t>
            </a:r>
          </a:p>
          <a:p>
            <a:r>
              <a:rPr lang="en-US" sz="1100" dirty="0" smtClean="0">
                <a:solidFill>
                  <a:schemeClr val="bg1">
                    <a:lumMod val="50000"/>
                  </a:schemeClr>
                </a:solidFill>
              </a:rPr>
              <a:t>Armonk, NY 10504, UNITED STATES</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Profile: Competitors</a:t>
            </a:r>
            <a:endParaRPr lang="en-US" sz="3200" b="1" dirty="0">
              <a:latin typeface="Times New Roman" pitchFamily="18" charset="0"/>
              <a:cs typeface="Times New Roman" pitchFamily="18" charset="0"/>
            </a:endParaRPr>
          </a:p>
        </p:txBody>
      </p:sp>
      <p:sp>
        <p:nvSpPr>
          <p:cNvPr id="12" name="Rectangle 11"/>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17" name="TextBox 1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19" name="Rectangular Callout 18"/>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1738195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Rounded Rectangle 102"/>
          <p:cNvSpPr/>
          <p:nvPr/>
        </p:nvSpPr>
        <p:spPr>
          <a:xfrm>
            <a:off x="2727434" y="2262707"/>
            <a:ext cx="3673366" cy="283780"/>
          </a:xfrm>
          <a:prstGeom prst="roundRect">
            <a:avLst/>
          </a:prstGeom>
          <a:solidFill>
            <a:srgbClr val="0070C0"/>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Follow</a:t>
            </a:r>
            <a:endParaRPr lang="en-US" sz="1200" b="1" dirty="0">
              <a:solidFill>
                <a:schemeClr val="bg1"/>
              </a:solidFill>
            </a:endParaRPr>
          </a:p>
        </p:txBody>
      </p:sp>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7" name="Rectangle 56"/>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Box 60"/>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2" name="TextBox 61"/>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3" name="Rectangular Callout 62"/>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4" name="Rectangular Callout 63"/>
          <p:cNvSpPr/>
          <p:nvPr/>
        </p:nvSpPr>
        <p:spPr>
          <a:xfrm>
            <a:off x="439387" y="1033152"/>
            <a:ext cx="1619269" cy="2576947"/>
          </a:xfrm>
          <a:prstGeom prst="wedgeRectCallout">
            <a:avLst>
              <a:gd name="adj1" fmla="val 83086"/>
              <a:gd name="adj2" fmla="val 4902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the user is a SOLO (FREE) user, display the companies only available to paid users in grey. If such a company is tapped, display  error message in a popup with an Ok button: “You may not view this company profile with your current plan”. Also send an email to the user.</a:t>
            </a:r>
            <a:endParaRPr lang="en-US" sz="1200" dirty="0"/>
          </a:p>
        </p:txBody>
      </p:sp>
      <p:sp>
        <p:nvSpPr>
          <p:cNvPr id="65" name="Rectangular Callout 64"/>
          <p:cNvSpPr/>
          <p:nvPr/>
        </p:nvSpPr>
        <p:spPr>
          <a:xfrm>
            <a:off x="6869837" y="3016333"/>
            <a:ext cx="1257116" cy="605642"/>
          </a:xfrm>
          <a:prstGeom prst="wedgeRectCallout">
            <a:avLst>
              <a:gd name="adj1" fmla="val -74795"/>
              <a:gd name="adj2" fmla="val -339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company profile</a:t>
            </a:r>
            <a:endParaRPr lang="en-US" sz="1200" dirty="0"/>
          </a:p>
        </p:txBody>
      </p:sp>
    </p:spTree>
    <p:extLst>
      <p:ext uri="{BB962C8B-B14F-4D97-AF65-F5344CB8AC3E}">
        <p14:creationId xmlns:p14="http://schemas.microsoft.com/office/powerpoint/2010/main" val="15245957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ular Callout 57"/>
          <p:cNvSpPr/>
          <p:nvPr/>
        </p:nvSpPr>
        <p:spPr>
          <a:xfrm>
            <a:off x="1142380" y="2049452"/>
            <a:ext cx="1257116" cy="545411"/>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sp>
        <p:nvSpPr>
          <p:cNvPr id="59" name="Rectangle 58"/>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4" name="TextBox 63"/>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5" name="Rectangular Callout 64"/>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6854385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13"/>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06084" y="543516"/>
            <a:ext cx="3912782" cy="7496898"/>
          </a:xfrm>
          <a:prstGeom prst="rect">
            <a:avLst/>
          </a:prstGeom>
          <a:solidFill>
            <a:schemeClr val="bg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p:cNvSpPr txBox="1"/>
          <p:nvPr/>
        </p:nvSpPr>
        <p:spPr>
          <a:xfrm>
            <a:off x="2647666" y="269415"/>
            <a:ext cx="3848668" cy="307777"/>
          </a:xfrm>
          <a:prstGeom prst="rect">
            <a:avLst/>
          </a:prstGeom>
          <a:noFill/>
        </p:spPr>
        <p:txBody>
          <a:bodyPr wrap="square" rtlCol="0">
            <a:spAutoFit/>
          </a:bodyPr>
          <a:lstStyle/>
          <a:p>
            <a:pPr algn="ctr"/>
            <a:r>
              <a:rPr lang="en-US" sz="1400" b="1" dirty="0" smtClean="0">
                <a:solidFill>
                  <a:schemeClr val="bg1"/>
                </a:solidFill>
              </a:rPr>
              <a:t>Person</a:t>
            </a:r>
            <a:endParaRPr lang="en-US" sz="1400" b="1" dirty="0">
              <a:solidFill>
                <a:schemeClr val="bg1"/>
              </a:solidFill>
            </a:endParaRPr>
          </a:p>
        </p:txBody>
      </p:sp>
      <p:sp>
        <p:nvSpPr>
          <p:cNvPr id="96" name="Rectangle 95"/>
          <p:cNvSpPr/>
          <p:nvPr/>
        </p:nvSpPr>
        <p:spPr>
          <a:xfrm>
            <a:off x="2606084" y="557166"/>
            <a:ext cx="3912782" cy="87760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32170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Pentagon 97"/>
          <p:cNvSpPr/>
          <p:nvPr/>
        </p:nvSpPr>
        <p:spPr>
          <a:xfrm flipH="1">
            <a:off x="2671679" y="33523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2249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Rectangle 99"/>
          <p:cNvSpPr/>
          <p:nvPr/>
        </p:nvSpPr>
        <p:spPr>
          <a:xfrm>
            <a:off x="2604978" y="546527"/>
            <a:ext cx="3923414" cy="20874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bg1">
                  <a:lumMod val="95000"/>
                </a:schemeClr>
              </a:solidFill>
            </a:endParaRPr>
          </a:p>
        </p:txBody>
      </p:sp>
      <p:sp>
        <p:nvSpPr>
          <p:cNvPr id="101" name="TextBox 100"/>
          <p:cNvSpPr txBox="1"/>
          <p:nvPr/>
        </p:nvSpPr>
        <p:spPr>
          <a:xfrm>
            <a:off x="2702256" y="1627261"/>
            <a:ext cx="3725839" cy="630942"/>
          </a:xfrm>
          <a:prstGeom prst="rect">
            <a:avLst/>
          </a:prstGeom>
          <a:noFill/>
        </p:spPr>
        <p:txBody>
          <a:bodyPr wrap="square" rtlCol="0">
            <a:spAutoFit/>
          </a:bodyPr>
          <a:lstStyle/>
          <a:p>
            <a:pPr algn="ctr"/>
            <a:r>
              <a:rPr lang="en-US" sz="1400" b="1" dirty="0" smtClean="0">
                <a:solidFill>
                  <a:schemeClr val="bg1"/>
                </a:solidFill>
              </a:rPr>
              <a:t>Bull Murray</a:t>
            </a:r>
          </a:p>
          <a:p>
            <a:pPr algn="ctr"/>
            <a:r>
              <a:rPr lang="en-US" sz="1050" b="1" dirty="0" smtClean="0">
                <a:solidFill>
                  <a:schemeClr val="bg1">
                    <a:lumMod val="85000"/>
                  </a:schemeClr>
                </a:solidFill>
              </a:rPr>
              <a:t>Senior Vice President, Business Development</a:t>
            </a:r>
          </a:p>
          <a:p>
            <a:pPr algn="ctr"/>
            <a:r>
              <a:rPr lang="en-US" sz="1050" b="1" dirty="0" smtClean="0">
                <a:solidFill>
                  <a:schemeClr val="bg1">
                    <a:lumMod val="85000"/>
                  </a:schemeClr>
                </a:solidFill>
              </a:rPr>
              <a:t>San Francisco Bay Area</a:t>
            </a:r>
            <a:endParaRPr lang="en-US" sz="1050" b="1" dirty="0">
              <a:solidFill>
                <a:schemeClr val="bg1">
                  <a:lumMod val="85000"/>
                </a:schemeClr>
              </a:solidFill>
            </a:endParaRPr>
          </a:p>
        </p:txBody>
      </p:sp>
      <p:pic>
        <p:nvPicPr>
          <p:cNvPr id="1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0545" y="594247"/>
            <a:ext cx="1026452" cy="105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Rounded Rectangle 103"/>
          <p:cNvSpPr/>
          <p:nvPr/>
        </p:nvSpPr>
        <p:spPr>
          <a:xfrm>
            <a:off x="2612123" y="2911730"/>
            <a:ext cx="3911507" cy="839285"/>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b="1" dirty="0" smtClean="0">
                <a:solidFill>
                  <a:schemeClr val="tx1">
                    <a:lumMod val="65000"/>
                    <a:lumOff val="35000"/>
                  </a:schemeClr>
                </a:solidFill>
              </a:rPr>
              <a:t>International Business Machines	                          &gt;</a:t>
            </a:r>
          </a:p>
          <a:p>
            <a:pPr>
              <a:spcBef>
                <a:spcPts val="600"/>
              </a:spcBef>
            </a:pPr>
            <a:r>
              <a:rPr lang="en-US" sz="1200" b="1" dirty="0" smtClean="0">
                <a:solidFill>
                  <a:schemeClr val="tx1">
                    <a:lumMod val="65000"/>
                    <a:lumOff val="35000"/>
                  </a:schemeClr>
                </a:solidFill>
              </a:rPr>
              <a:t>Hewlett Packard		                          &gt;</a:t>
            </a:r>
          </a:p>
          <a:p>
            <a:pPr>
              <a:spcBef>
                <a:spcPts val="600"/>
              </a:spcBef>
            </a:pPr>
            <a:r>
              <a:rPr lang="en-US" sz="1200" b="1" dirty="0" err="1" smtClean="0">
                <a:solidFill>
                  <a:schemeClr val="bg1">
                    <a:lumMod val="65000"/>
                  </a:schemeClr>
                </a:solidFill>
              </a:rPr>
              <a:t>InnoPath</a:t>
            </a:r>
            <a:r>
              <a:rPr lang="en-US" sz="1200" b="1" dirty="0" smtClean="0">
                <a:solidFill>
                  <a:schemeClr val="bg1">
                    <a:lumMod val="65000"/>
                  </a:schemeClr>
                </a:solidFill>
              </a:rPr>
              <a:t>, Inc.</a:t>
            </a:r>
            <a:r>
              <a:rPr lang="en-US" sz="1200" b="1" dirty="0" smtClean="0">
                <a:solidFill>
                  <a:schemeClr val="tx1">
                    <a:lumMod val="65000"/>
                    <a:lumOff val="35000"/>
                  </a:schemeClr>
                </a:solidFill>
              </a:rPr>
              <a:t>			                          &gt;</a:t>
            </a:r>
          </a:p>
          <a:p>
            <a:pPr>
              <a:spcBef>
                <a:spcPts val="600"/>
              </a:spcBef>
            </a:pPr>
            <a:endParaRPr lang="en-US" sz="1200" b="1" dirty="0">
              <a:solidFill>
                <a:schemeClr val="tx1">
                  <a:lumMod val="65000"/>
                  <a:lumOff val="35000"/>
                </a:schemeClr>
              </a:solidFill>
            </a:endParaRPr>
          </a:p>
        </p:txBody>
      </p:sp>
      <p:sp>
        <p:nvSpPr>
          <p:cNvPr id="105" name="TextBox 104"/>
          <p:cNvSpPr txBox="1"/>
          <p:nvPr/>
        </p:nvSpPr>
        <p:spPr>
          <a:xfrm>
            <a:off x="2601045" y="2641591"/>
            <a:ext cx="2847975" cy="276999"/>
          </a:xfrm>
          <a:prstGeom prst="rect">
            <a:avLst/>
          </a:prstGeom>
          <a:noFill/>
        </p:spPr>
        <p:txBody>
          <a:bodyPr wrap="square" rtlCol="0">
            <a:spAutoFit/>
          </a:bodyPr>
          <a:lstStyle/>
          <a:p>
            <a:pPr>
              <a:spcBef>
                <a:spcPts val="600"/>
              </a:spcBef>
            </a:pPr>
            <a:r>
              <a:rPr lang="en-US" sz="1200" b="1" dirty="0" smtClean="0"/>
              <a:t>EMPLOYMENT (CURRENT &amp; PAST)</a:t>
            </a:r>
            <a:endParaRPr lang="en-US" sz="1200" dirty="0" smtClean="0"/>
          </a:p>
        </p:txBody>
      </p:sp>
      <p:sp>
        <p:nvSpPr>
          <p:cNvPr id="106" name="TextBox 105"/>
          <p:cNvSpPr txBox="1"/>
          <p:nvPr/>
        </p:nvSpPr>
        <p:spPr>
          <a:xfrm>
            <a:off x="5182595" y="3062312"/>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07" name="Straight Connector 106"/>
          <p:cNvCxnSpPr/>
          <p:nvPr/>
        </p:nvCxnSpPr>
        <p:spPr>
          <a:xfrm>
            <a:off x="2612123" y="3167597"/>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612123" y="3440552"/>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2612123" y="4058143"/>
            <a:ext cx="3911507" cy="525388"/>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200" dirty="0" smtClean="0">
                <a:solidFill>
                  <a:schemeClr val="tx1">
                    <a:lumMod val="65000"/>
                    <a:lumOff val="35000"/>
                  </a:schemeClr>
                </a:solidFill>
              </a:rPr>
              <a:t>Stanford University</a:t>
            </a:r>
            <a:r>
              <a:rPr lang="en-US" sz="1200" b="1" dirty="0" smtClean="0">
                <a:solidFill>
                  <a:schemeClr val="tx1">
                    <a:lumMod val="65000"/>
                    <a:lumOff val="35000"/>
                  </a:schemeClr>
                </a:solidFill>
              </a:rPr>
              <a:t>	</a:t>
            </a:r>
          </a:p>
          <a:p>
            <a:pPr>
              <a:spcBef>
                <a:spcPts val="600"/>
              </a:spcBef>
            </a:pPr>
            <a:r>
              <a:rPr lang="en-US" sz="1200" dirty="0" smtClean="0">
                <a:solidFill>
                  <a:schemeClr val="tx1">
                    <a:lumMod val="65000"/>
                    <a:lumOff val="35000"/>
                  </a:schemeClr>
                </a:solidFill>
              </a:rPr>
              <a:t>UC Berkeley	</a:t>
            </a:r>
            <a:r>
              <a:rPr lang="en-US" sz="1200" b="1" dirty="0" smtClean="0">
                <a:solidFill>
                  <a:schemeClr val="tx1">
                    <a:lumMod val="65000"/>
                    <a:lumOff val="35000"/>
                  </a:schemeClr>
                </a:solidFill>
              </a:rPr>
              <a:t>		</a:t>
            </a:r>
            <a:endParaRPr lang="en-US" sz="1200" b="1" dirty="0">
              <a:solidFill>
                <a:schemeClr val="tx1">
                  <a:lumMod val="65000"/>
                  <a:lumOff val="35000"/>
                </a:schemeClr>
              </a:solidFill>
            </a:endParaRPr>
          </a:p>
        </p:txBody>
      </p:sp>
      <p:sp>
        <p:nvSpPr>
          <p:cNvPr id="110" name="TextBox 109"/>
          <p:cNvSpPr txBox="1"/>
          <p:nvPr/>
        </p:nvSpPr>
        <p:spPr>
          <a:xfrm>
            <a:off x="2601045" y="3788003"/>
            <a:ext cx="2847975" cy="276999"/>
          </a:xfrm>
          <a:prstGeom prst="rect">
            <a:avLst/>
          </a:prstGeom>
          <a:noFill/>
        </p:spPr>
        <p:txBody>
          <a:bodyPr wrap="square" rtlCol="0">
            <a:spAutoFit/>
          </a:bodyPr>
          <a:lstStyle/>
          <a:p>
            <a:pPr>
              <a:spcBef>
                <a:spcPts val="600"/>
              </a:spcBef>
            </a:pPr>
            <a:r>
              <a:rPr lang="en-US" sz="1200" b="1" dirty="0" smtClean="0"/>
              <a:t>Schools</a:t>
            </a:r>
            <a:endParaRPr lang="en-US" sz="1200" dirty="0" smtClean="0"/>
          </a:p>
        </p:txBody>
      </p:sp>
      <p:sp>
        <p:nvSpPr>
          <p:cNvPr id="111" name="TextBox 110"/>
          <p:cNvSpPr txBox="1"/>
          <p:nvPr/>
        </p:nvSpPr>
        <p:spPr>
          <a:xfrm>
            <a:off x="5182595" y="4208724"/>
            <a:ext cx="428625" cy="246221"/>
          </a:xfrm>
          <a:prstGeom prst="rect">
            <a:avLst/>
          </a:prstGeom>
          <a:noFill/>
        </p:spPr>
        <p:txBody>
          <a:bodyPr wrap="square" rtlCol="0">
            <a:spAutoFit/>
          </a:bodyPr>
          <a:lstStyle/>
          <a:p>
            <a:r>
              <a:rPr lang="en-US" sz="1000" dirty="0" smtClean="0">
                <a:solidFill>
                  <a:schemeClr val="bg1"/>
                </a:solidFill>
              </a:rPr>
              <a:t>&gt;</a:t>
            </a:r>
            <a:endParaRPr lang="en-US" sz="1000" dirty="0">
              <a:solidFill>
                <a:schemeClr val="bg1"/>
              </a:solidFill>
            </a:endParaRPr>
          </a:p>
        </p:txBody>
      </p:sp>
      <p:cxnSp>
        <p:nvCxnSpPr>
          <p:cNvPr id="112" name="Straight Connector 111"/>
          <p:cNvCxnSpPr/>
          <p:nvPr/>
        </p:nvCxnSpPr>
        <p:spPr>
          <a:xfrm>
            <a:off x="2612123" y="4314009"/>
            <a:ext cx="39115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601045" y="7053859"/>
            <a:ext cx="2847975" cy="276999"/>
          </a:xfrm>
          <a:prstGeom prst="rect">
            <a:avLst/>
          </a:prstGeom>
          <a:noFill/>
        </p:spPr>
        <p:txBody>
          <a:bodyPr wrap="square" rtlCol="0">
            <a:spAutoFit/>
          </a:bodyPr>
          <a:lstStyle/>
          <a:p>
            <a:pPr>
              <a:spcBef>
                <a:spcPts val="600"/>
              </a:spcBef>
            </a:pPr>
            <a:r>
              <a:rPr lang="en-US" sz="1200" b="1" dirty="0" smtClean="0"/>
              <a:t>LINKED PROFILES</a:t>
            </a:r>
            <a:endParaRPr lang="en-US" sz="1200" dirty="0" smtClean="0"/>
          </a:p>
        </p:txBody>
      </p:sp>
      <p:sp>
        <p:nvSpPr>
          <p:cNvPr id="116" name="Rounded Rectangle 115"/>
          <p:cNvSpPr/>
          <p:nvPr/>
        </p:nvSpPr>
        <p:spPr>
          <a:xfrm>
            <a:off x="2612123" y="8674081"/>
            <a:ext cx="3911507" cy="641783"/>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p:cNvSpPr txBox="1"/>
          <p:nvPr/>
        </p:nvSpPr>
        <p:spPr>
          <a:xfrm>
            <a:off x="2601045" y="8403940"/>
            <a:ext cx="2847975" cy="276999"/>
          </a:xfrm>
          <a:prstGeom prst="rect">
            <a:avLst/>
          </a:prstGeom>
          <a:noFill/>
        </p:spPr>
        <p:txBody>
          <a:bodyPr wrap="square" rtlCol="0">
            <a:spAutoFit/>
          </a:bodyPr>
          <a:lstStyle/>
          <a:p>
            <a:pPr>
              <a:spcBef>
                <a:spcPts val="600"/>
              </a:spcBef>
            </a:pPr>
            <a:r>
              <a:rPr lang="en-US" sz="1200" b="1" dirty="0" smtClean="0"/>
              <a:t>COWORKERS</a:t>
            </a:r>
            <a:endParaRPr lang="en-US" sz="1200" dirty="0" smtClean="0"/>
          </a:p>
        </p:txBody>
      </p:sp>
      <p:pic>
        <p:nvPicPr>
          <p:cNvPr id="11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095"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395"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095"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1128" y="8744094"/>
            <a:ext cx="3238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2428" y="8729807"/>
            <a:ext cx="342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5128" y="8729807"/>
            <a:ext cx="323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TextBox 123"/>
          <p:cNvSpPr txBox="1"/>
          <p:nvPr/>
        </p:nvSpPr>
        <p:spPr>
          <a:xfrm>
            <a:off x="2601045" y="9060625"/>
            <a:ext cx="3922585" cy="246221"/>
          </a:xfrm>
          <a:prstGeom prst="rect">
            <a:avLst/>
          </a:prstGeom>
          <a:noFill/>
        </p:spPr>
        <p:txBody>
          <a:bodyPr wrap="square" rtlCol="0">
            <a:spAutoFit/>
          </a:bodyPr>
          <a:lstStyle/>
          <a:p>
            <a:pPr>
              <a:spcBef>
                <a:spcPts val="600"/>
              </a:spcBef>
            </a:pPr>
            <a:r>
              <a:rPr lang="en-US" sz="1000" dirty="0">
                <a:solidFill>
                  <a:schemeClr val="bg1">
                    <a:lumMod val="50000"/>
                  </a:schemeClr>
                </a:solidFill>
              </a:rPr>
              <a:t>VP Sales, CEO, CMO, VP Engineers, Senior Marketing Director, CT… </a:t>
            </a:r>
          </a:p>
        </p:txBody>
      </p:sp>
      <p:sp>
        <p:nvSpPr>
          <p:cNvPr id="132" name="TextBox 131"/>
          <p:cNvSpPr txBox="1"/>
          <p:nvPr/>
        </p:nvSpPr>
        <p:spPr>
          <a:xfrm>
            <a:off x="6198781" y="8858986"/>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33" name="Rounded Rectangle 132"/>
          <p:cNvSpPr/>
          <p:nvPr/>
        </p:nvSpPr>
        <p:spPr>
          <a:xfrm>
            <a:off x="2612123" y="7320969"/>
            <a:ext cx="3911507" cy="1066842"/>
          </a:xfrm>
          <a:prstGeom prst="roundRect">
            <a:avLst>
              <a:gd name="adj" fmla="val 0"/>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p:cNvSpPr txBox="1"/>
          <p:nvPr/>
        </p:nvSpPr>
        <p:spPr>
          <a:xfrm>
            <a:off x="2601045" y="7337194"/>
            <a:ext cx="3062776" cy="1061829"/>
          </a:xfrm>
          <a:prstGeom prst="rect">
            <a:avLst/>
          </a:prstGeom>
          <a:noFill/>
        </p:spPr>
        <p:txBody>
          <a:bodyPr wrap="square" rtlCol="0">
            <a:spAutoFit/>
          </a:bodyPr>
          <a:lstStyle/>
          <a:p>
            <a:pPr>
              <a:spcBef>
                <a:spcPts val="600"/>
              </a:spcBef>
            </a:pPr>
            <a:r>
              <a:rPr lang="en-US" sz="1200" b="1" dirty="0" smtClean="0">
                <a:solidFill>
                  <a:schemeClr val="tx1">
                    <a:lumMod val="65000"/>
                    <a:lumOff val="35000"/>
                  </a:schemeClr>
                </a:solidFill>
              </a:rPr>
              <a:t>       LinkedIn		</a:t>
            </a:r>
          </a:p>
          <a:p>
            <a:pPr>
              <a:spcBef>
                <a:spcPts val="600"/>
              </a:spcBef>
            </a:pPr>
            <a:r>
              <a:rPr lang="en-US" sz="1200" b="1" dirty="0" smtClean="0">
                <a:solidFill>
                  <a:schemeClr val="tx1">
                    <a:lumMod val="65000"/>
                    <a:lumOff val="35000"/>
                  </a:schemeClr>
                </a:solidFill>
              </a:rPr>
              <a:t>       Twitter		</a:t>
            </a:r>
          </a:p>
          <a:p>
            <a:pPr>
              <a:spcBef>
                <a:spcPts val="600"/>
              </a:spcBef>
            </a:pPr>
            <a:r>
              <a:rPr lang="en-US" sz="1200" b="1" dirty="0" smtClean="0">
                <a:solidFill>
                  <a:schemeClr val="tx1">
                    <a:lumMod val="65000"/>
                    <a:lumOff val="35000"/>
                  </a:schemeClr>
                </a:solidFill>
              </a:rPr>
              <a:t>       Facebook		</a:t>
            </a:r>
          </a:p>
          <a:p>
            <a:pPr>
              <a:spcBef>
                <a:spcPts val="600"/>
              </a:spcBef>
            </a:pPr>
            <a:r>
              <a:rPr lang="en-US" sz="1200" b="1" dirty="0" smtClean="0">
                <a:solidFill>
                  <a:schemeClr val="tx1">
                    <a:lumMod val="65000"/>
                    <a:lumOff val="35000"/>
                  </a:schemeClr>
                </a:solidFill>
              </a:rPr>
              <a:t>       Crunchbase                      	</a:t>
            </a:r>
            <a:endParaRPr lang="en-US" sz="1200" b="1" dirty="0">
              <a:solidFill>
                <a:schemeClr val="tx1">
                  <a:lumMod val="65000"/>
                  <a:lumOff val="35000"/>
                </a:schemeClr>
              </a:solidFill>
            </a:endParaRPr>
          </a:p>
        </p:txBody>
      </p:sp>
      <p:cxnSp>
        <p:nvCxnSpPr>
          <p:cNvPr id="135" name="Straight Connector 134"/>
          <p:cNvCxnSpPr/>
          <p:nvPr/>
        </p:nvCxnSpPr>
        <p:spPr>
          <a:xfrm>
            <a:off x="2612123" y="760292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612123" y="7848583"/>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12123" y="8107891"/>
            <a:ext cx="3911507" cy="0"/>
          </a:xfrm>
          <a:prstGeom prst="line">
            <a:avLst/>
          </a:prstGeom>
          <a:ln>
            <a:solidFill>
              <a:schemeClr val="bg1">
                <a:lumMod val="75000"/>
              </a:schemeClr>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6198781" y="733038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4" name="TextBox 143"/>
          <p:cNvSpPr txBox="1"/>
          <p:nvPr/>
        </p:nvSpPr>
        <p:spPr>
          <a:xfrm>
            <a:off x="6198781" y="7589690"/>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45" name="TextBox 144"/>
          <p:cNvSpPr txBox="1"/>
          <p:nvPr/>
        </p:nvSpPr>
        <p:spPr>
          <a:xfrm>
            <a:off x="6198781" y="7846668"/>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sp>
        <p:nvSpPr>
          <p:cNvPr id="171" name="TextBox 170"/>
          <p:cNvSpPr txBox="1"/>
          <p:nvPr/>
        </p:nvSpPr>
        <p:spPr>
          <a:xfrm>
            <a:off x="6198781" y="811482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18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181" y="7856740"/>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778" y="7623936"/>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46" y="736192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1572" y="8133752"/>
            <a:ext cx="239049" cy="24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Rectangle 50"/>
          <p:cNvSpPr/>
          <p:nvPr/>
        </p:nvSpPr>
        <p:spPr>
          <a:xfrm>
            <a:off x="2603428" y="4907838"/>
            <a:ext cx="3906554" cy="2107818"/>
          </a:xfrm>
          <a:prstGeom prst="rect">
            <a:avLst/>
          </a:prstGeom>
          <a:solidFill>
            <a:schemeClr val="bg1">
              <a:lumMod val="9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bg1">
                    <a:lumMod val="65000"/>
                  </a:schemeClr>
                </a:solidFill>
              </a:rPr>
              <a:t>LinkedIn	</a:t>
            </a:r>
            <a:r>
              <a:rPr lang="en-US" sz="1100" dirty="0" smtClean="0">
                <a:solidFill>
                  <a:schemeClr val="bg1">
                    <a:lumMod val="65000"/>
                  </a:schemeClr>
                </a:solidFill>
              </a:rPr>
              <a:t>		                 1m ago</a:t>
            </a:r>
          </a:p>
          <a:p>
            <a:pPr>
              <a:spcBef>
                <a:spcPts val="200"/>
              </a:spcBef>
            </a:pPr>
            <a:r>
              <a:rPr lang="en-US" sz="1200" b="1" dirty="0" smtClean="0">
                <a:solidFill>
                  <a:schemeClr val="tx1">
                    <a:lumMod val="65000"/>
                    <a:lumOff val="35000"/>
                  </a:schemeClr>
                </a:solidFill>
              </a:rPr>
              <a:t>Bull Murray has joined another company: International Business Machines </a:t>
            </a:r>
          </a:p>
          <a:p>
            <a:pPr>
              <a:spcBef>
                <a:spcPts val="200"/>
              </a:spcBef>
            </a:pPr>
            <a:endParaRPr lang="en-US" sz="800" b="1" dirty="0">
              <a:solidFill>
                <a:schemeClr val="tx1">
                  <a:lumMod val="65000"/>
                  <a:lumOff val="35000"/>
                </a:schemeClr>
              </a:solidFill>
            </a:endParaRPr>
          </a:p>
          <a:p>
            <a:pPr>
              <a:spcBef>
                <a:spcPts val="200"/>
              </a:spcBef>
            </a:pPr>
            <a:r>
              <a:rPr lang="en-US" sz="1200" dirty="0" smtClean="0">
                <a:solidFill>
                  <a:schemeClr val="bg1">
                    <a:lumMod val="65000"/>
                  </a:schemeClr>
                </a:solidFill>
              </a:rPr>
              <a:t>Yahoo			             </a:t>
            </a:r>
            <a:r>
              <a:rPr lang="en-US" sz="1100" dirty="0" smtClean="0">
                <a:solidFill>
                  <a:schemeClr val="bg1">
                    <a:lumMod val="65000"/>
                  </a:schemeClr>
                </a:solidFill>
              </a:rPr>
              <a:t>50m ago</a:t>
            </a:r>
          </a:p>
          <a:p>
            <a:pPr>
              <a:spcBef>
                <a:spcPts val="200"/>
              </a:spcBef>
            </a:pPr>
            <a:r>
              <a:rPr lang="en-US" sz="1200" b="1" dirty="0" smtClean="0">
                <a:solidFill>
                  <a:schemeClr val="tx1">
                    <a:lumMod val="65000"/>
                    <a:lumOff val="35000"/>
                  </a:schemeClr>
                </a:solidFill>
              </a:rPr>
              <a:t>Bull Murray, VP Sales, has a new job title: SVP Sales</a:t>
            </a:r>
            <a:endParaRPr lang="en-US" sz="1200" dirty="0" smtClean="0">
              <a:solidFill>
                <a:schemeClr val="bg1">
                  <a:lumMod val="65000"/>
                </a:schemeClr>
              </a:solidFill>
            </a:endParaRPr>
          </a:p>
          <a:p>
            <a:pPr>
              <a:spcBef>
                <a:spcPts val="200"/>
              </a:spcBef>
            </a:pPr>
            <a:endParaRPr lang="en-US" sz="800" dirty="0" smtClean="0">
              <a:solidFill>
                <a:schemeClr val="bg1">
                  <a:lumMod val="65000"/>
                </a:schemeClr>
              </a:solidFill>
            </a:endParaRPr>
          </a:p>
          <a:p>
            <a:r>
              <a:rPr lang="en-US" sz="1200" dirty="0" smtClean="0">
                <a:solidFill>
                  <a:schemeClr val="bg1">
                    <a:lumMod val="65000"/>
                  </a:schemeClr>
                </a:solidFill>
              </a:rPr>
              <a:t>Crunchbase	</a:t>
            </a:r>
            <a:r>
              <a:rPr lang="en-US" sz="1100" dirty="0">
                <a:solidFill>
                  <a:schemeClr val="bg1">
                    <a:lumMod val="65000"/>
                  </a:schemeClr>
                </a:solidFill>
              </a:rPr>
              <a:t>		               </a:t>
            </a:r>
            <a:r>
              <a:rPr lang="en-US" sz="1100" dirty="0" smtClean="0">
                <a:solidFill>
                  <a:schemeClr val="bg1">
                    <a:lumMod val="65000"/>
                  </a:schemeClr>
                </a:solidFill>
              </a:rPr>
              <a:t>   7d </a:t>
            </a:r>
            <a:r>
              <a:rPr lang="en-US" sz="1100" dirty="0">
                <a:solidFill>
                  <a:schemeClr val="bg1">
                    <a:lumMod val="65000"/>
                  </a:schemeClr>
                </a:solidFill>
              </a:rPr>
              <a:t>ago</a:t>
            </a:r>
          </a:p>
          <a:p>
            <a:pPr>
              <a:spcBef>
                <a:spcPts val="200"/>
              </a:spcBef>
            </a:pPr>
            <a:r>
              <a:rPr lang="en-US" sz="1200" b="1" dirty="0" smtClean="0">
                <a:solidFill>
                  <a:schemeClr val="tx1">
                    <a:lumMod val="65000"/>
                    <a:lumOff val="35000"/>
                  </a:schemeClr>
                </a:solidFill>
              </a:rPr>
              <a:t>Bull Murray has a new location: San Francisco Bay Area</a:t>
            </a:r>
            <a:endParaRPr lang="en-US" sz="1200" b="1" dirty="0">
              <a:solidFill>
                <a:schemeClr val="tx1">
                  <a:lumMod val="65000"/>
                  <a:lumOff val="35000"/>
                </a:schemeClr>
              </a:solidFill>
            </a:endParaRPr>
          </a:p>
          <a:p>
            <a:pPr>
              <a:spcBef>
                <a:spcPts val="200"/>
              </a:spcBef>
            </a:pPr>
            <a:endParaRPr lang="en-US" sz="800" dirty="0" smtClean="0">
              <a:solidFill>
                <a:schemeClr val="bg1">
                  <a:lumMod val="65000"/>
                </a:schemeClr>
              </a:solidFill>
            </a:endParaRPr>
          </a:p>
          <a:p>
            <a:pPr>
              <a:spcBef>
                <a:spcPts val="200"/>
              </a:spcBef>
            </a:pPr>
            <a:r>
              <a:rPr lang="en-US" sz="1200" b="1" dirty="0" smtClean="0">
                <a:solidFill>
                  <a:schemeClr val="tx1">
                    <a:lumMod val="65000"/>
                    <a:lumOff val="35000"/>
                  </a:schemeClr>
                </a:solidFill>
              </a:rPr>
              <a:t>Sell all			                         &gt;</a:t>
            </a:r>
            <a:endParaRPr lang="en-US" sz="1200" b="1" dirty="0">
              <a:solidFill>
                <a:schemeClr val="tx1">
                  <a:lumMod val="65000"/>
                  <a:lumOff val="35000"/>
                </a:schemeClr>
              </a:solidFill>
            </a:endParaRPr>
          </a:p>
        </p:txBody>
      </p:sp>
      <p:sp>
        <p:nvSpPr>
          <p:cNvPr id="52" name="TextBox 51"/>
          <p:cNvSpPr txBox="1"/>
          <p:nvPr/>
        </p:nvSpPr>
        <p:spPr>
          <a:xfrm>
            <a:off x="2587397" y="4601795"/>
            <a:ext cx="2847975" cy="276999"/>
          </a:xfrm>
          <a:prstGeom prst="rect">
            <a:avLst/>
          </a:prstGeom>
          <a:noFill/>
        </p:spPr>
        <p:txBody>
          <a:bodyPr wrap="square" rtlCol="0">
            <a:spAutoFit/>
          </a:bodyPr>
          <a:lstStyle/>
          <a:p>
            <a:pPr>
              <a:spcBef>
                <a:spcPts val="600"/>
              </a:spcBef>
            </a:pPr>
            <a:r>
              <a:rPr lang="en-US" sz="1200" b="1" dirty="0" smtClean="0"/>
              <a:t>UPDATES</a:t>
            </a:r>
            <a:endParaRPr lang="en-US" sz="1200" dirty="0" smtClean="0"/>
          </a:p>
        </p:txBody>
      </p:sp>
      <p:cxnSp>
        <p:nvCxnSpPr>
          <p:cNvPr id="53" name="Straight Connector 52"/>
          <p:cNvCxnSpPr/>
          <p:nvPr/>
        </p:nvCxnSpPr>
        <p:spPr>
          <a:xfrm>
            <a:off x="2632841" y="5617276"/>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632841" y="6184834"/>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32841" y="6698738"/>
            <a:ext cx="38625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727434" y="2254473"/>
            <a:ext cx="3673366" cy="283780"/>
          </a:xfrm>
          <a:prstGeom prst="roundRect">
            <a:avLst/>
          </a:prstGeom>
          <a:solidFill>
            <a:schemeClr val="bg1">
              <a:lumMod val="75000"/>
            </a:schemeClr>
          </a:solid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Following</a:t>
            </a:r>
            <a:endParaRPr lang="en-US" sz="1200" b="1" dirty="0">
              <a:solidFill>
                <a:schemeClr val="tx1">
                  <a:lumMod val="65000"/>
                  <a:lumOff val="35000"/>
                </a:schemeClr>
              </a:solidFill>
            </a:endParaRPr>
          </a:p>
        </p:txBody>
      </p:sp>
      <p:sp>
        <p:nvSpPr>
          <p:cNvPr id="57"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a:t>
            </a:r>
            <a:endParaRPr lang="en-US" sz="3200" b="1" dirty="0">
              <a:latin typeface="Times New Roman" pitchFamily="18" charset="0"/>
              <a:cs typeface="Times New Roman" pitchFamily="18" charset="0"/>
            </a:endParaRPr>
          </a:p>
        </p:txBody>
      </p:sp>
      <p:sp>
        <p:nvSpPr>
          <p:cNvPr id="58" name="Rectangle 5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67" name="TextBox 66"/>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68" name="Rectangular Callout 67"/>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
        <p:nvSpPr>
          <p:cNvPr id="69" name="Rectangle 68"/>
          <p:cNvSpPr/>
          <p:nvPr/>
        </p:nvSpPr>
        <p:spPr>
          <a:xfrm>
            <a:off x="2617076" y="252248"/>
            <a:ext cx="3878317" cy="9080938"/>
          </a:xfrm>
          <a:prstGeom prst="rect">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617076" y="4401878"/>
            <a:ext cx="3846786" cy="1273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3678866" y="4646440"/>
            <a:ext cx="1956390" cy="317877"/>
          </a:xfrm>
          <a:prstGeom prst="roundRect">
            <a:avLst/>
          </a:prstGeom>
          <a:solidFill>
            <a:srgbClr val="FF66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bg1"/>
                </a:solidFill>
              </a:rPr>
              <a:t>Unfollow</a:t>
            </a:r>
            <a:endParaRPr lang="en-US" sz="1400" b="1" dirty="0">
              <a:solidFill>
                <a:schemeClr val="bg1"/>
              </a:solidFill>
            </a:endParaRPr>
          </a:p>
        </p:txBody>
      </p:sp>
      <p:sp>
        <p:nvSpPr>
          <p:cNvPr id="72" name="Rounded Rectangle 71"/>
          <p:cNvSpPr/>
          <p:nvPr/>
        </p:nvSpPr>
        <p:spPr>
          <a:xfrm>
            <a:off x="3678866" y="5169259"/>
            <a:ext cx="1956390" cy="317877"/>
          </a:xfrm>
          <a:prstGeom prst="roundRect">
            <a:avLst/>
          </a:prstGeom>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Tree>
    <p:extLst>
      <p:ext uri="{BB962C8B-B14F-4D97-AF65-F5344CB8AC3E}">
        <p14:creationId xmlns:p14="http://schemas.microsoft.com/office/powerpoint/2010/main" val="35760020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742950"/>
            <a:ext cx="39814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204987" y="134595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joined another company: Apple, Inc</a:t>
            </a:r>
            <a:endParaRPr lang="en-US" sz="1200" b="1" dirty="0">
              <a:solidFill>
                <a:schemeClr val="tx1">
                  <a:lumMod val="50000"/>
                  <a:lumOff val="50000"/>
                </a:schemeClr>
              </a:solidFill>
            </a:endParaRPr>
          </a:p>
        </p:txBody>
      </p:sp>
      <p:sp>
        <p:nvSpPr>
          <p:cNvPr id="29" name="TextBox 28"/>
          <p:cNvSpPr txBox="1"/>
          <p:nvPr/>
        </p:nvSpPr>
        <p:spPr>
          <a:xfrm>
            <a:off x="3204987" y="219368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job title: Senior Vice President, Business development</a:t>
            </a:r>
            <a:endParaRPr lang="en-US" sz="1200" b="1" dirty="0">
              <a:solidFill>
                <a:schemeClr val="tx1">
                  <a:lumMod val="50000"/>
                  <a:lumOff val="50000"/>
                </a:schemeClr>
              </a:solidFill>
            </a:endParaRPr>
          </a:p>
        </p:txBody>
      </p:sp>
      <p:sp>
        <p:nvSpPr>
          <p:cNvPr id="31" name="TextBox 30"/>
          <p:cNvSpPr txBox="1"/>
          <p:nvPr/>
        </p:nvSpPr>
        <p:spPr>
          <a:xfrm>
            <a:off x="3204987" y="3003308"/>
            <a:ext cx="3125972" cy="656590"/>
          </a:xfrm>
          <a:prstGeom prst="rect">
            <a:avLst/>
          </a:prstGeom>
          <a:noFill/>
        </p:spPr>
        <p:txBody>
          <a:bodyPr wrap="square" rtlCol="0">
            <a:spAutoFit/>
          </a:bodyPr>
          <a:lstStyle/>
          <a:p>
            <a:r>
              <a:rPr lang="en-US" sz="1100" dirty="0" smtClean="0">
                <a:solidFill>
                  <a:schemeClr val="bg1">
                    <a:lumMod val="65000"/>
                  </a:schemeClr>
                </a:solidFill>
              </a:rPr>
              <a:t>Crunchbase</a:t>
            </a:r>
          </a:p>
          <a:p>
            <a:pPr>
              <a:spcBef>
                <a:spcPts val="200"/>
              </a:spcBef>
            </a:pPr>
            <a:r>
              <a:rPr lang="en-US" sz="1200" b="1" dirty="0" smtClean="0">
                <a:solidFill>
                  <a:schemeClr val="tx1">
                    <a:lumMod val="50000"/>
                    <a:lumOff val="50000"/>
                  </a:schemeClr>
                </a:solidFill>
              </a:rPr>
              <a:t>Mike Edwards has a new location: Orange County, California, United States</a:t>
            </a:r>
            <a:endParaRPr lang="en-US" sz="1200" b="1" dirty="0">
              <a:solidFill>
                <a:schemeClr val="tx1">
                  <a:lumMod val="50000"/>
                  <a:lumOff val="50000"/>
                </a:schemeClr>
              </a:solidFill>
            </a:endParaRPr>
          </a:p>
        </p:txBody>
      </p:sp>
      <p:sp>
        <p:nvSpPr>
          <p:cNvPr id="33" name="TextBox 32"/>
          <p:cNvSpPr txBox="1"/>
          <p:nvPr/>
        </p:nvSpPr>
        <p:spPr>
          <a:xfrm>
            <a:off x="3204987" y="3851033"/>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an updated profile picture on LinkedIn</a:t>
            </a:r>
            <a:endParaRPr lang="en-US" sz="1200" b="1" dirty="0">
              <a:solidFill>
                <a:schemeClr val="tx1">
                  <a:lumMod val="50000"/>
                  <a:lumOff val="50000"/>
                </a:schemeClr>
              </a:solidFill>
            </a:endParaRPr>
          </a:p>
        </p:txBody>
      </p:sp>
      <p:sp>
        <p:nvSpPr>
          <p:cNvPr id="35" name="TextBox 34"/>
          <p:cNvSpPr txBox="1"/>
          <p:nvPr/>
        </p:nvSpPr>
        <p:spPr>
          <a:xfrm>
            <a:off x="3204987" y="4622558"/>
            <a:ext cx="3125972" cy="656590"/>
          </a:xfrm>
          <a:prstGeom prst="rect">
            <a:avLst/>
          </a:prstGeom>
          <a:noFill/>
        </p:spPr>
        <p:txBody>
          <a:bodyPr wrap="square" rtlCol="0">
            <a:spAutoFit/>
          </a:bodyPr>
          <a:lstStyle/>
          <a:p>
            <a:r>
              <a:rPr lang="en-US" sz="1100" dirty="0" smtClean="0">
                <a:solidFill>
                  <a:schemeClr val="bg1">
                    <a:lumMod val="65000"/>
                  </a:schemeClr>
                </a:solidFill>
              </a:rPr>
              <a:t>Yahoo</a:t>
            </a:r>
          </a:p>
          <a:p>
            <a:pPr>
              <a:spcBef>
                <a:spcPts val="200"/>
              </a:spcBef>
            </a:pPr>
            <a:r>
              <a:rPr lang="en-US" sz="1200" b="1" dirty="0" smtClean="0">
                <a:solidFill>
                  <a:schemeClr val="tx1">
                    <a:lumMod val="50000"/>
                    <a:lumOff val="50000"/>
                  </a:schemeClr>
                </a:solidFill>
              </a:rPr>
              <a:t>Mike Edwards has joined another company: International Business Machines</a:t>
            </a:r>
            <a:endParaRPr lang="en-US" sz="1200" b="1" dirty="0">
              <a:solidFill>
                <a:schemeClr val="tx1">
                  <a:lumMod val="50000"/>
                  <a:lumOff val="50000"/>
                </a:schemeClr>
              </a:solidFill>
            </a:endParaRPr>
          </a:p>
        </p:txBody>
      </p:sp>
      <p:sp>
        <p:nvSpPr>
          <p:cNvPr id="37" name="TextBox 36"/>
          <p:cNvSpPr txBox="1"/>
          <p:nvPr/>
        </p:nvSpPr>
        <p:spPr>
          <a:xfrm>
            <a:off x="3204987" y="5479808"/>
            <a:ext cx="3125972" cy="656590"/>
          </a:xfrm>
          <a:prstGeom prst="rect">
            <a:avLst/>
          </a:prstGeom>
          <a:noFill/>
        </p:spPr>
        <p:txBody>
          <a:bodyPr wrap="square" rtlCol="0">
            <a:spAutoFit/>
          </a:bodyPr>
          <a:lstStyle/>
          <a:p>
            <a:r>
              <a:rPr lang="en-US" sz="1100" dirty="0" smtClean="0">
                <a:solidFill>
                  <a:schemeClr val="bg1">
                    <a:lumMod val="65000"/>
                  </a:schemeClr>
                </a:solidFill>
              </a:rPr>
              <a:t>LinkedIn</a:t>
            </a:r>
          </a:p>
          <a:p>
            <a:pPr>
              <a:spcBef>
                <a:spcPts val="200"/>
              </a:spcBef>
            </a:pPr>
            <a:r>
              <a:rPr lang="en-US" sz="1200" b="1" dirty="0" smtClean="0">
                <a:solidFill>
                  <a:schemeClr val="tx1">
                    <a:lumMod val="50000"/>
                    <a:lumOff val="50000"/>
                  </a:schemeClr>
                </a:solidFill>
              </a:rPr>
              <a:t>Mike Edwards has a new location: San Francisco Bay Area</a:t>
            </a:r>
            <a:endParaRPr lang="en-US" sz="1200" b="1" dirty="0">
              <a:solidFill>
                <a:schemeClr val="tx1">
                  <a:lumMod val="50000"/>
                  <a:lumOff val="50000"/>
                </a:schemeClr>
              </a:solidFill>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360" y="1053991"/>
            <a:ext cx="182170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1075621"/>
            <a:ext cx="26003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1412943"/>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223165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03972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3869064"/>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468777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4005" y="5517110"/>
            <a:ext cx="445280" cy="45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Profile: Updates</a:t>
            </a:r>
            <a:endParaRPr lang="en-US" sz="3200" b="1" dirty="0">
              <a:latin typeface="Times New Roman" pitchFamily="18" charset="0"/>
              <a:cs typeface="Times New Roman" pitchFamily="18" charset="0"/>
            </a:endParaRPr>
          </a:p>
        </p:txBody>
      </p:sp>
      <p:sp>
        <p:nvSpPr>
          <p:cNvPr id="18" name="Rectangle 17"/>
          <p:cNvSpPr/>
          <p:nvPr/>
        </p:nvSpPr>
        <p:spPr>
          <a:xfrm>
            <a:off x="303240"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65403" y="5643349"/>
            <a:ext cx="962179" cy="37531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377" y="5701281"/>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330" y="5697159"/>
            <a:ext cx="266059" cy="20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330535"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Companies</a:t>
            </a:r>
            <a:endParaRPr lang="en-US" sz="800" dirty="0">
              <a:solidFill>
                <a:schemeClr val="bg1">
                  <a:lumMod val="85000"/>
                </a:schemeClr>
              </a:solidFill>
            </a:endParaRPr>
          </a:p>
        </p:txBody>
      </p:sp>
      <p:sp>
        <p:nvSpPr>
          <p:cNvPr id="28" name="TextBox 27"/>
          <p:cNvSpPr txBox="1"/>
          <p:nvPr/>
        </p:nvSpPr>
        <p:spPr>
          <a:xfrm>
            <a:off x="1279054" y="5848065"/>
            <a:ext cx="900752" cy="215444"/>
          </a:xfrm>
          <a:prstGeom prst="rect">
            <a:avLst/>
          </a:prstGeom>
          <a:noFill/>
        </p:spPr>
        <p:txBody>
          <a:bodyPr wrap="square" rtlCol="0">
            <a:spAutoFit/>
          </a:bodyPr>
          <a:lstStyle/>
          <a:p>
            <a:pPr algn="ctr"/>
            <a:r>
              <a:rPr lang="en-US" sz="800" dirty="0" smtClean="0">
                <a:solidFill>
                  <a:schemeClr val="bg1">
                    <a:lumMod val="85000"/>
                  </a:schemeClr>
                </a:solidFill>
              </a:rPr>
              <a:t>People</a:t>
            </a:r>
            <a:endParaRPr lang="en-US" sz="800" dirty="0">
              <a:solidFill>
                <a:schemeClr val="bg1">
                  <a:lumMod val="85000"/>
                </a:schemeClr>
              </a:solidFill>
            </a:endParaRPr>
          </a:p>
        </p:txBody>
      </p:sp>
      <p:sp>
        <p:nvSpPr>
          <p:cNvPr id="30" name="Rectangular Callout 29"/>
          <p:cNvSpPr/>
          <p:nvPr/>
        </p:nvSpPr>
        <p:spPr>
          <a:xfrm>
            <a:off x="374034" y="3906980"/>
            <a:ext cx="1257116" cy="1436026"/>
          </a:xfrm>
          <a:prstGeom prst="wedgeRectCallout">
            <a:avLst>
              <a:gd name="adj1" fmla="val 20615"/>
              <a:gd name="adj2" fmla="val 6718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Depending on where it comes from, mark either Companies or People selected (Refer to Twitter)</a:t>
            </a:r>
            <a:endParaRPr lang="en-US" sz="1200" dirty="0"/>
          </a:p>
        </p:txBody>
      </p:sp>
    </p:spTree>
    <p:extLst>
      <p:ext uri="{BB962C8B-B14F-4D97-AF65-F5344CB8AC3E}">
        <p14:creationId xmlns:p14="http://schemas.microsoft.com/office/powerpoint/2010/main" val="17288509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6901735" y="218355"/>
            <a:ext cx="1737298" cy="2838740"/>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move to the text view of the previous or next article in the current agent (or company, saved, people) update stream, depending where it comes from)</a:t>
            </a:r>
          </a:p>
          <a:p>
            <a:endParaRPr lang="en-US" sz="1200" dirty="0"/>
          </a:p>
          <a:p>
            <a:r>
              <a:rPr lang="en-US" sz="1200" dirty="0" smtClean="0"/>
              <a:t>If no previous article, the upward arrow button should be greyed out; if no next article, the downward arrow button should be greyed out</a:t>
            </a:r>
            <a:endParaRPr lang="en-US" sz="1200" dirty="0"/>
          </a:p>
        </p:txBody>
      </p:sp>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87454" y="3248168"/>
            <a:ext cx="1962767" cy="859808"/>
          </a:xfrm>
          <a:prstGeom prst="wedgeRectCallout">
            <a:avLst>
              <a:gd name="adj1" fmla="val 62406"/>
              <a:gd name="adj2" fmla="val 146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text view if that exists; or show web view otherwise</a:t>
            </a:r>
            <a:endParaRPr lang="en-US" sz="1200" dirty="0"/>
          </a:p>
        </p:txBody>
      </p:sp>
      <p:sp>
        <p:nvSpPr>
          <p:cNvPr id="33" name="Rectangular Callout 32"/>
          <p:cNvSpPr/>
          <p:nvPr/>
        </p:nvSpPr>
        <p:spPr>
          <a:xfrm>
            <a:off x="6901735" y="5704690"/>
            <a:ext cx="1737298" cy="458539"/>
          </a:xfrm>
          <a:prstGeom prst="wedgeRectCallout">
            <a:avLst>
              <a:gd name="adj1" fmla="val -69533"/>
              <a:gd name="adj2" fmla="val -1580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Toggle between Save and </a:t>
            </a:r>
            <a:r>
              <a:rPr lang="en-US" sz="1200" dirty="0" err="1" smtClean="0"/>
              <a:t>Unsave</a:t>
            </a:r>
            <a:endParaRPr lang="en-US" sz="1200" dirty="0"/>
          </a:p>
        </p:txBody>
      </p:sp>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ular Callout 34"/>
          <p:cNvSpPr/>
          <p:nvPr/>
        </p:nvSpPr>
        <p:spPr>
          <a:xfrm>
            <a:off x="2351314" y="6239079"/>
            <a:ext cx="1496319" cy="517981"/>
          </a:xfrm>
          <a:prstGeom prst="wedgeRectCallout">
            <a:avLst>
              <a:gd name="adj1" fmla="val 97180"/>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LinkedIn  Signal</a:t>
            </a:r>
            <a:endParaRPr lang="en-US" sz="1200" dirty="0"/>
          </a:p>
        </p:txBody>
      </p:sp>
      <p:sp>
        <p:nvSpPr>
          <p:cNvPr id="36" name="Rectangular Callout 35"/>
          <p:cNvSpPr/>
          <p:nvPr/>
        </p:nvSpPr>
        <p:spPr>
          <a:xfrm>
            <a:off x="4229814" y="6239079"/>
            <a:ext cx="1517843" cy="517981"/>
          </a:xfrm>
          <a:prstGeom prst="wedgeRectCallout">
            <a:avLst>
              <a:gd name="adj1" fmla="val 3597"/>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 a new browser window to display Twitter Tweets</a:t>
            </a:r>
            <a:endParaRPr lang="en-US" sz="1200" dirty="0"/>
          </a:p>
        </p:txBody>
      </p:sp>
      <p:sp>
        <p:nvSpPr>
          <p:cNvPr id="38" name="Rectangular Callout 37"/>
          <p:cNvSpPr/>
          <p:nvPr/>
        </p:nvSpPr>
        <p:spPr>
          <a:xfrm>
            <a:off x="5856733" y="6239079"/>
            <a:ext cx="1779101" cy="517981"/>
          </a:xfrm>
          <a:prstGeom prst="wedgeRectCallout">
            <a:avLst>
              <a:gd name="adj1" fmla="val -49605"/>
              <a:gd name="adj2" fmla="val -94388"/>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Call the default email app with subject line and message pre-populated</a:t>
            </a:r>
            <a:endParaRPr lang="en-US" sz="1200" dirty="0"/>
          </a:p>
        </p:txBody>
      </p:sp>
      <p:pic>
        <p:nvPicPr>
          <p:cNvPr id="3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Rectangular Callout 39"/>
          <p:cNvSpPr/>
          <p:nvPr/>
        </p:nvSpPr>
        <p:spPr>
          <a:xfrm>
            <a:off x="387454" y="5404517"/>
            <a:ext cx="1962767" cy="668740"/>
          </a:xfrm>
          <a:prstGeom prst="wedgeRectCallout">
            <a:avLst>
              <a:gd name="adj1" fmla="val 67273"/>
              <a:gd name="adj2" fmla="val 19457"/>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next slide to display companies mentioned in the story</a:t>
            </a:r>
            <a:endParaRPr lang="en-US" sz="1200" dirty="0"/>
          </a:p>
        </p:txBody>
      </p:sp>
    </p:spTree>
    <p:extLst>
      <p:ext uri="{BB962C8B-B14F-4D97-AF65-F5344CB8AC3E}">
        <p14:creationId xmlns:p14="http://schemas.microsoft.com/office/powerpoint/2010/main" val="2673964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603885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522552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95"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ounded Rectangle 27"/>
          <p:cNvSpPr/>
          <p:nvPr/>
        </p:nvSpPr>
        <p:spPr>
          <a:xfrm>
            <a:off x="481609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43930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ounded Rectangle 33"/>
          <p:cNvSpPr/>
          <p:nvPr/>
        </p:nvSpPr>
        <p:spPr>
          <a:xfrm>
            <a:off x="562321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Rectangle 40"/>
          <p:cNvSpPr/>
          <p:nvPr/>
        </p:nvSpPr>
        <p:spPr>
          <a:xfrm>
            <a:off x="2593075" y="777923"/>
            <a:ext cx="3930555" cy="5281683"/>
          </a:xfrm>
          <a:prstGeom prst="rect">
            <a:avLst/>
          </a:prstGeom>
          <a:solidFill>
            <a:schemeClr val="tx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2579427" y="3875981"/>
            <a:ext cx="3944203" cy="2197300"/>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600" dirty="0" smtClean="0">
              <a:solidFill>
                <a:schemeClr val="bg1">
                  <a:lumMod val="65000"/>
                </a:schemeClr>
              </a:solidFill>
            </a:endParaRPr>
          </a:p>
          <a:p>
            <a:pPr algn="ctr"/>
            <a:r>
              <a:rPr lang="en-US" sz="1200" dirty="0" smtClean="0">
                <a:solidFill>
                  <a:schemeClr val="bg1">
                    <a:lumMod val="65000"/>
                  </a:schemeClr>
                </a:solidFill>
              </a:rPr>
              <a:t>Companies mentioned in the story</a:t>
            </a:r>
          </a:p>
          <a:p>
            <a:pPr>
              <a:spcBef>
                <a:spcPts val="1200"/>
              </a:spcBef>
            </a:pPr>
            <a:r>
              <a:rPr lang="en-US" sz="1400" dirty="0" smtClean="0">
                <a:solidFill>
                  <a:schemeClr val="tx1">
                    <a:lumMod val="65000"/>
                    <a:lumOff val="35000"/>
                  </a:schemeClr>
                </a:solidFill>
              </a:rPr>
              <a:t>International Business Machines	                       &gt;</a:t>
            </a:r>
          </a:p>
          <a:p>
            <a:pPr>
              <a:spcBef>
                <a:spcPts val="600"/>
              </a:spcBef>
            </a:pPr>
            <a:r>
              <a:rPr lang="en-US" sz="1400" dirty="0" smtClean="0">
                <a:solidFill>
                  <a:schemeClr val="tx1">
                    <a:lumMod val="65000"/>
                    <a:lumOff val="35000"/>
                  </a:schemeClr>
                </a:solidFill>
              </a:rPr>
              <a:t>AT &amp; T				&gt;</a:t>
            </a:r>
          </a:p>
          <a:p>
            <a:pPr>
              <a:spcBef>
                <a:spcPts val="600"/>
              </a:spcBef>
            </a:pPr>
            <a:r>
              <a:rPr lang="en-US" sz="1400" dirty="0" smtClean="0">
                <a:solidFill>
                  <a:schemeClr val="tx1">
                    <a:lumMod val="65000"/>
                    <a:lumOff val="35000"/>
                  </a:schemeClr>
                </a:solidFill>
              </a:rPr>
              <a:t>Verizon Wireless			&gt;</a:t>
            </a:r>
          </a:p>
          <a:p>
            <a:pPr>
              <a:spcBef>
                <a:spcPts val="600"/>
              </a:spcBef>
            </a:pPr>
            <a:r>
              <a:rPr lang="en-US" sz="1400" dirty="0" smtClean="0">
                <a:solidFill>
                  <a:schemeClr val="tx1">
                    <a:lumMod val="65000"/>
                    <a:lumOff val="35000"/>
                  </a:schemeClr>
                </a:solidFill>
              </a:rPr>
              <a:t>Spring Nextel			&gt;</a:t>
            </a:r>
            <a:endParaRPr lang="en-US" sz="1400" dirty="0">
              <a:solidFill>
                <a:schemeClr val="tx1">
                  <a:lumMod val="65000"/>
                  <a:lumOff val="35000"/>
                </a:schemeClr>
              </a:solidFill>
            </a:endParaRPr>
          </a:p>
        </p:txBody>
      </p:sp>
      <p:cxnSp>
        <p:nvCxnSpPr>
          <p:cNvPr id="43" name="Straight Connector 42"/>
          <p:cNvCxnSpPr/>
          <p:nvPr/>
        </p:nvCxnSpPr>
        <p:spPr>
          <a:xfrm>
            <a:off x="2579427" y="4299073"/>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579427" y="4585676"/>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79427" y="4885926"/>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579427" y="5172529"/>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579427" y="5472780"/>
            <a:ext cx="39442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3643952" y="5650203"/>
            <a:ext cx="1978926" cy="272955"/>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Cancel</a:t>
            </a:r>
            <a:endParaRPr lang="en-US" sz="1400" dirty="0"/>
          </a:p>
        </p:txBody>
      </p:sp>
      <p:sp>
        <p:nvSpPr>
          <p:cNvPr id="50" name="Rectangular Callout 49"/>
          <p:cNvSpPr/>
          <p:nvPr/>
        </p:nvSpPr>
        <p:spPr>
          <a:xfrm>
            <a:off x="933899" y="4329122"/>
            <a:ext cx="1460310" cy="638663"/>
          </a:xfrm>
          <a:prstGeom prst="wedgeRectCallout">
            <a:avLst>
              <a:gd name="adj1" fmla="val 61458"/>
              <a:gd name="adj2" fmla="val -1918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a company name is tapped, go to the company profile</a:t>
            </a:r>
            <a:endParaRPr lang="en-US" sz="1200" dirty="0"/>
          </a:p>
        </p:txBody>
      </p:sp>
    </p:spTree>
    <p:extLst>
      <p:ext uri="{BB962C8B-B14F-4D97-AF65-F5344CB8AC3E}">
        <p14:creationId xmlns:p14="http://schemas.microsoft.com/office/powerpoint/2010/main" val="90583234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Awards &amp; Certifications</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423139"/>
            <a:ext cx="3891517" cy="307777"/>
          </a:xfrm>
          <a:prstGeom prst="rect">
            <a:avLst/>
          </a:prstGeom>
          <a:noFill/>
        </p:spPr>
        <p:txBody>
          <a:bodyPr wrap="square" rtlCol="0">
            <a:spAutoFit/>
          </a:bodyPr>
          <a:lstStyle/>
          <a:p>
            <a:r>
              <a:rPr lang="en-US" sz="1400" b="1" dirty="0" smtClean="0">
                <a:solidFill>
                  <a:schemeClr val="tx1">
                    <a:lumMod val="65000"/>
                    <a:lumOff val="35000"/>
                  </a:schemeClr>
                </a:solidFill>
              </a:rPr>
              <a:t>IBM </a:t>
            </a:r>
            <a:r>
              <a:rPr lang="en-US" sz="1400" b="1" dirty="0">
                <a:solidFill>
                  <a:schemeClr val="tx1">
                    <a:lumMod val="65000"/>
                    <a:lumOff val="35000"/>
                  </a:schemeClr>
                </a:solidFill>
              </a:rPr>
              <a:t>and AT&amp;T add to floating-rate note frenzy</a:t>
            </a:r>
            <a:endParaRPr lang="en-US" sz="1400" b="1" dirty="0">
              <a:solidFill>
                <a:schemeClr val="tx1">
                  <a:lumMod val="65000"/>
                  <a:lumOff val="35000"/>
                </a:schemeClr>
              </a:solidFill>
              <a:effectLst/>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Update Details</a:t>
            </a:r>
            <a:endParaRPr lang="en-US" sz="3200" b="1" dirty="0">
              <a:latin typeface="Times New Roman" pitchFamily="18" charset="0"/>
              <a:cs typeface="Times New Roman" pitchFamily="18" charset="0"/>
            </a:endParaRPr>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615609" y="4931889"/>
            <a:ext cx="3891517" cy="707886"/>
          </a:xfrm>
          <a:prstGeom prst="rect">
            <a:avLst/>
          </a:prstGeom>
          <a:noFill/>
        </p:spPr>
        <p:txBody>
          <a:bodyPr wrap="square" rtlCol="0">
            <a:spAutoFit/>
          </a:bodyPr>
          <a:lstStyle/>
          <a:p>
            <a:r>
              <a:rPr lang="en-US" sz="1000" dirty="0">
                <a:solidFill>
                  <a:schemeClr val="tx1">
                    <a:lumMod val="65000"/>
                    <a:lumOff val="35000"/>
                  </a:schemeClr>
                </a:solidFill>
              </a:rPr>
              <a:t>IBM issued US$1bn of two-year notes at three-month Libor minus 2basis points, making it one of the very few corporates to have issued a floater inside of Libor since the credit crisis.</a:t>
            </a:r>
          </a:p>
          <a:p>
            <a:r>
              <a:rPr lang="en-US" sz="1000" dirty="0">
                <a:solidFill>
                  <a:schemeClr val="tx1">
                    <a:lumMod val="65000"/>
                    <a:lumOff val="35000"/>
                  </a:schemeClr>
                </a:solidFill>
              </a:rPr>
              <a:t>AT&amp;T, meanwhile, issued US$1.25bn of three-year floaters at </a:t>
            </a:r>
            <a:r>
              <a:rPr lang="en-US" sz="1000" dirty="0" smtClean="0">
                <a:solidFill>
                  <a:schemeClr val="tx1">
                    <a:lumMod val="65000"/>
                    <a:lumOff val="35000"/>
                  </a:schemeClr>
                </a:solidFill>
              </a:rPr>
              <a:t>38.5bp</a:t>
            </a:r>
            <a:endParaRPr lang="en-US" sz="1000" dirty="0">
              <a:solidFill>
                <a:schemeClr val="tx1">
                  <a:lumMod val="65000"/>
                  <a:lumOff val="35000"/>
                </a:schemeClr>
              </a:solidFill>
            </a:endParaRPr>
          </a:p>
        </p:txBody>
      </p:sp>
      <p:sp>
        <p:nvSpPr>
          <p:cNvPr id="15" name="TextBox 14"/>
          <p:cNvSpPr txBox="1"/>
          <p:nvPr/>
        </p:nvSpPr>
        <p:spPr>
          <a:xfrm>
            <a:off x="2674960" y="5732060"/>
            <a:ext cx="1458890" cy="245659"/>
          </a:xfrm>
          <a:prstGeom prst="rect">
            <a:avLst/>
          </a:prstGeom>
          <a:noFill/>
        </p:spPr>
        <p:txBody>
          <a:bodyPr wrap="square" rtlCol="0">
            <a:spAutoFit/>
          </a:bodyPr>
          <a:lstStyle/>
          <a:p>
            <a:r>
              <a:rPr lang="en-US" sz="1000" dirty="0" smtClean="0">
                <a:solidFill>
                  <a:schemeClr val="bg1">
                    <a:lumMod val="65000"/>
                  </a:schemeClr>
                </a:solidFill>
              </a:rPr>
              <a:t>Text </a:t>
            </a:r>
            <a:r>
              <a:rPr lang="en-US" sz="1000" dirty="0" smtClean="0">
                <a:solidFill>
                  <a:srgbClr val="00B050"/>
                </a:solidFill>
              </a:rPr>
              <a:t> </a:t>
            </a:r>
            <a:r>
              <a:rPr lang="en-US" sz="1000" dirty="0" smtClean="0">
                <a:solidFill>
                  <a:schemeClr val="tx1">
                    <a:lumMod val="65000"/>
                    <a:lumOff val="35000"/>
                  </a:schemeClr>
                </a:solidFill>
              </a:rPr>
              <a:t>|  Web</a:t>
            </a:r>
            <a:endParaRPr lang="en-US" sz="1000" dirty="0">
              <a:solidFill>
                <a:schemeClr val="tx1">
                  <a:lumMod val="65000"/>
                  <a:lumOff val="35000"/>
                </a:schemeClr>
              </a:solidFill>
            </a:endParaRPr>
          </a:p>
        </p:txBody>
      </p:sp>
      <p:sp>
        <p:nvSpPr>
          <p:cNvPr id="16" name="Isosceles Triangle 15"/>
          <p:cNvSpPr/>
          <p:nvPr/>
        </p:nvSpPr>
        <p:spPr>
          <a:xfrm>
            <a:off x="2828260" y="5709684"/>
            <a:ext cx="138223" cy="5316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2711302" y="1754372"/>
            <a:ext cx="3732028" cy="3104707"/>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0209" y="1834893"/>
            <a:ext cx="3561415" cy="294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615069" y="3540639"/>
            <a:ext cx="1945758" cy="246221"/>
          </a:xfrm>
          <a:prstGeom prst="rect">
            <a:avLst/>
          </a:prstGeom>
          <a:noFill/>
        </p:spPr>
        <p:txBody>
          <a:bodyPr wrap="square" rtlCol="0">
            <a:spAutoFit/>
          </a:bodyPr>
          <a:lstStyle/>
          <a:p>
            <a:pPr algn="ctr"/>
            <a:r>
              <a:rPr lang="en-US" sz="1000" dirty="0" smtClean="0"/>
              <a:t>Share</a:t>
            </a:r>
            <a:endParaRPr lang="en-US" sz="1000" dirty="0"/>
          </a:p>
        </p:txBody>
      </p:sp>
      <p:sp>
        <p:nvSpPr>
          <p:cNvPr id="33" name="Rectangular Callout 32"/>
          <p:cNvSpPr/>
          <p:nvPr/>
        </p:nvSpPr>
        <p:spPr>
          <a:xfrm>
            <a:off x="6710349" y="5013574"/>
            <a:ext cx="1737298" cy="458539"/>
          </a:xfrm>
          <a:prstGeom prst="wedgeRectCallout">
            <a:avLst>
              <a:gd name="adj1" fmla="val -100134"/>
              <a:gd name="adj2" fmla="val -11164"/>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see next slide</a:t>
            </a:r>
            <a:endParaRPr lang="en-US" sz="1200" dirty="0"/>
          </a:p>
        </p:txBody>
      </p:sp>
      <p:pic>
        <p:nvPicPr>
          <p:cNvPr id="4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315" y="5742225"/>
            <a:ext cx="240185" cy="21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0288" y="5753100"/>
            <a:ext cx="191691"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9118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72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2458" y="5773859"/>
            <a:ext cx="173508" cy="16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0445"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26242" y="1052623"/>
            <a:ext cx="3891516" cy="4986670"/>
          </a:xfrm>
          <a:prstGeom prst="rect">
            <a:avLst/>
          </a:prstGeom>
          <a:solidFill>
            <a:schemeClr val="tx1">
              <a:lumMod val="65000"/>
              <a:lumOff val="35000"/>
              <a:alpha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26242" y="3519377"/>
            <a:ext cx="3880884" cy="2519916"/>
          </a:xfrm>
          <a:prstGeom prst="rect">
            <a:avLst/>
          </a:prstGeom>
          <a:solidFill>
            <a:schemeClr val="bg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34316" y="383835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Chatter</a:t>
            </a:r>
            <a:endParaRPr lang="en-US" sz="1200" b="1" dirty="0">
              <a:solidFill>
                <a:schemeClr val="tx1">
                  <a:lumMod val="65000"/>
                  <a:lumOff val="35000"/>
                </a:schemeClr>
              </a:solidFill>
            </a:endParaRPr>
          </a:p>
        </p:txBody>
      </p:sp>
      <p:sp>
        <p:nvSpPr>
          <p:cNvPr id="39" name="Rounded Rectangle 38"/>
          <p:cNvSpPr/>
          <p:nvPr/>
        </p:nvSpPr>
        <p:spPr>
          <a:xfrm>
            <a:off x="3434316" y="4210490"/>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Twitter</a:t>
            </a:r>
            <a:endParaRPr lang="en-US" sz="1200" b="1" dirty="0">
              <a:solidFill>
                <a:schemeClr val="tx1">
                  <a:lumMod val="65000"/>
                  <a:lumOff val="35000"/>
                </a:schemeClr>
              </a:solidFill>
            </a:endParaRPr>
          </a:p>
        </p:txBody>
      </p:sp>
      <p:sp>
        <p:nvSpPr>
          <p:cNvPr id="41" name="Rounded Rectangle 40"/>
          <p:cNvSpPr/>
          <p:nvPr/>
        </p:nvSpPr>
        <p:spPr>
          <a:xfrm>
            <a:off x="3434316" y="4593263"/>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Facebook</a:t>
            </a:r>
            <a:endParaRPr lang="en-US" sz="1200" b="1" dirty="0">
              <a:solidFill>
                <a:schemeClr val="tx1">
                  <a:lumMod val="65000"/>
                  <a:lumOff val="35000"/>
                </a:schemeClr>
              </a:solidFill>
            </a:endParaRPr>
          </a:p>
        </p:txBody>
      </p:sp>
      <p:pic>
        <p:nvPicPr>
          <p:cNvPr id="42"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2689" y="4620339"/>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7450" y="3880825"/>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7286" y="4259931"/>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ounded Rectangle 46"/>
          <p:cNvSpPr/>
          <p:nvPr/>
        </p:nvSpPr>
        <p:spPr>
          <a:xfrm>
            <a:off x="3434316" y="5018565"/>
            <a:ext cx="2360428" cy="297712"/>
          </a:xfrm>
          <a:prstGeom prst="round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lumMod val="65000"/>
                    <a:lumOff val="35000"/>
                  </a:schemeClr>
                </a:solidFill>
              </a:rPr>
              <a:t>           Edit Linked Accounts</a:t>
            </a:r>
            <a:endParaRPr lang="en-US" sz="1200" b="1" dirty="0">
              <a:solidFill>
                <a:schemeClr val="tx1">
                  <a:lumMod val="65000"/>
                  <a:lumOff val="35000"/>
                </a:schemeClr>
              </a:solidFill>
            </a:endParaRPr>
          </a:p>
        </p:txBody>
      </p:sp>
      <p:sp>
        <p:nvSpPr>
          <p:cNvPr id="48" name="Rounded Rectangle 47"/>
          <p:cNvSpPr/>
          <p:nvPr/>
        </p:nvSpPr>
        <p:spPr>
          <a:xfrm>
            <a:off x="3434316" y="5550193"/>
            <a:ext cx="2360428" cy="297712"/>
          </a:xfrm>
          <a:prstGeom prst="roundRect">
            <a:avLst/>
          </a:prstGeom>
          <a:solidFill>
            <a:schemeClr val="tx1">
              <a:lumMod val="65000"/>
              <a:lumOff val="3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Cancel</a:t>
            </a:r>
            <a:endParaRPr lang="en-US" sz="1200" b="1" dirty="0">
              <a:solidFill>
                <a:schemeClr val="bg1"/>
              </a:solidFill>
            </a:endParaRPr>
          </a:p>
        </p:txBody>
      </p:sp>
    </p:spTree>
    <p:extLst>
      <p:ext uri="{BB962C8B-B14F-4D97-AF65-F5344CB8AC3E}">
        <p14:creationId xmlns:p14="http://schemas.microsoft.com/office/powerpoint/2010/main" val="30182073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Settings: Linked Accounts</a:t>
            </a:r>
            <a:endParaRPr lang="en-US" sz="3200" b="1" dirty="0">
              <a:latin typeface="Times New Roman" pitchFamily="18" charset="0"/>
              <a:cs typeface="Times New Roman" pitchFamily="18" charset="0"/>
            </a:endParaRPr>
          </a:p>
        </p:txBody>
      </p:sp>
      <p:sp>
        <p:nvSpPr>
          <p:cNvPr id="21" name="Rectangle 20"/>
          <p:cNvSpPr/>
          <p:nvPr/>
        </p:nvSpPr>
        <p:spPr>
          <a:xfrm>
            <a:off x="2517569" y="5771408"/>
            <a:ext cx="4405745" cy="653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Edit Linked Accounts</a:t>
            </a:r>
            <a:endParaRPr lang="en-US" sz="1400" b="1" dirty="0">
              <a:solidFill>
                <a:schemeClr val="bg1"/>
              </a:solidFill>
            </a:endParaRPr>
          </a:p>
        </p:txBody>
      </p:sp>
      <p:sp>
        <p:nvSpPr>
          <p:cNvPr id="5" name="Rectangle 4"/>
          <p:cNvSpPr/>
          <p:nvPr/>
        </p:nvSpPr>
        <p:spPr>
          <a:xfrm>
            <a:off x="2624446" y="1307805"/>
            <a:ext cx="3894419" cy="47421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2713939" y="1661719"/>
            <a:ext cx="3708807" cy="1825760"/>
          </a:xfrm>
          <a:prstGeom prst="roundRect">
            <a:avLst>
              <a:gd name="adj" fmla="val 2624"/>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600" b="1" dirty="0" smtClean="0">
              <a:solidFill>
                <a:schemeClr val="tx1"/>
              </a:solidFill>
            </a:endParaRPr>
          </a:p>
          <a:p>
            <a:r>
              <a:rPr lang="en-US" sz="1200" b="1" dirty="0" smtClean="0">
                <a:solidFill>
                  <a:schemeClr val="tx1"/>
                </a:solidFill>
              </a:rPr>
              <a:t>              Chatter	</a:t>
            </a:r>
            <a:r>
              <a:rPr lang="en-US" sz="1200" b="1" dirty="0">
                <a:solidFill>
                  <a:schemeClr val="tx1"/>
                </a:solidFill>
              </a:rPr>
              <a:t>	 </a:t>
            </a:r>
            <a:r>
              <a:rPr lang="en-US" sz="1200" b="1" dirty="0" smtClean="0">
                <a:solidFill>
                  <a:schemeClr val="tx1"/>
                </a:solidFill>
              </a:rPr>
              <a:t>                  √</a:t>
            </a:r>
          </a:p>
          <a:p>
            <a:pPr>
              <a:spcBef>
                <a:spcPts val="1200"/>
              </a:spcBef>
            </a:pPr>
            <a:r>
              <a:rPr lang="en-US" sz="1200" b="1" dirty="0">
                <a:solidFill>
                  <a:schemeClr val="tx1"/>
                </a:solidFill>
              </a:rPr>
              <a:t> </a:t>
            </a:r>
            <a:r>
              <a:rPr lang="en-US" sz="1200" b="1" dirty="0" smtClean="0">
                <a:solidFill>
                  <a:schemeClr val="tx1"/>
                </a:solidFill>
              </a:rPr>
              <a:t>             LinkedIn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Twitter		 </a:t>
            </a:r>
            <a:r>
              <a:rPr lang="en-US" sz="1200" b="1" dirty="0" smtClean="0">
                <a:solidFill>
                  <a:schemeClr val="tx1"/>
                </a:solidFill>
              </a:rPr>
              <a:t>                  √</a:t>
            </a:r>
          </a:p>
          <a:p>
            <a:pPr>
              <a:spcBef>
                <a:spcPts val="1200"/>
              </a:spcBef>
            </a:pPr>
            <a:r>
              <a:rPr lang="en-US" sz="1200" b="1" dirty="0">
                <a:solidFill>
                  <a:schemeClr val="tx1"/>
                </a:solidFill>
              </a:rPr>
              <a:t> </a:t>
            </a:r>
            <a:r>
              <a:rPr lang="en-US" sz="1200" b="1" dirty="0" smtClean="0">
                <a:solidFill>
                  <a:schemeClr val="tx1"/>
                </a:solidFill>
              </a:rPr>
              <a:t>             </a:t>
            </a:r>
            <a:r>
              <a:rPr lang="en-US" sz="1200" b="1" dirty="0">
                <a:solidFill>
                  <a:schemeClr val="tx1"/>
                </a:solidFill>
              </a:rPr>
              <a:t>Facebook		 </a:t>
            </a:r>
            <a:r>
              <a:rPr lang="en-US" sz="1200" b="1" dirty="0" smtClean="0">
                <a:solidFill>
                  <a:schemeClr val="tx1"/>
                </a:solidFill>
              </a:rPr>
              <a:t>                  √</a:t>
            </a:r>
          </a:p>
          <a:p>
            <a:pPr>
              <a:spcBef>
                <a:spcPts val="1200"/>
              </a:spcBef>
            </a:pPr>
            <a:r>
              <a:rPr lang="en-US" sz="1200" b="1" dirty="0" smtClean="0">
                <a:solidFill>
                  <a:schemeClr val="tx1"/>
                </a:solidFill>
              </a:rPr>
              <a:t>              Yammer			</a:t>
            </a:r>
          </a:p>
        </p:txBody>
      </p:sp>
      <p:cxnSp>
        <p:nvCxnSpPr>
          <p:cNvPr id="32" name="Straight Connector 31"/>
          <p:cNvCxnSpPr/>
          <p:nvPr/>
        </p:nvCxnSpPr>
        <p:spPr>
          <a:xfrm>
            <a:off x="2713939" y="207793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13939" y="2396917"/>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713939" y="2737162"/>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Pentagon 37"/>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41" name="Rectangle 40"/>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ular Callout 25"/>
          <p:cNvSpPr/>
          <p:nvPr/>
        </p:nvSpPr>
        <p:spPr>
          <a:xfrm>
            <a:off x="6919416" y="1665023"/>
            <a:ext cx="1749186" cy="1255594"/>
          </a:xfrm>
          <a:prstGeom prst="wedgeRectCallout">
            <a:avLst>
              <a:gd name="adj1" fmla="val -58604"/>
              <a:gd name="adj2" fmla="val 2229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connect or disconnect with social network account</a:t>
            </a:r>
          </a:p>
          <a:p>
            <a:endParaRPr lang="en-US" sz="1200" dirty="0" smtClean="0"/>
          </a:p>
          <a:p>
            <a:r>
              <a:rPr lang="en-US" sz="1200" dirty="0" smtClean="0"/>
              <a:t>Connected accounts are indicated by check marks</a:t>
            </a:r>
            <a:endParaRPr lang="en-US" sz="1200" dirty="0"/>
          </a:p>
        </p:txBody>
      </p:sp>
      <p:sp>
        <p:nvSpPr>
          <p:cNvPr id="3" name="Right Brace 2"/>
          <p:cNvSpPr/>
          <p:nvPr/>
        </p:nvSpPr>
        <p:spPr>
          <a:xfrm>
            <a:off x="6605516" y="1665031"/>
            <a:ext cx="95535" cy="1815808"/>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8" name="Straight Connector 17"/>
          <p:cNvCxnSpPr/>
          <p:nvPr/>
        </p:nvCxnSpPr>
        <p:spPr>
          <a:xfrm>
            <a:off x="2713939" y="3077406"/>
            <a:ext cx="3708807" cy="731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6922" y="2791538"/>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152" y="2505570"/>
            <a:ext cx="249427" cy="20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6921" y="2137234"/>
            <a:ext cx="23812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1051" y="1807476"/>
            <a:ext cx="228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4066" y="3163498"/>
            <a:ext cx="2286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2679405" y="1392913"/>
            <a:ext cx="3785190" cy="276999"/>
          </a:xfrm>
          <a:prstGeom prst="rect">
            <a:avLst/>
          </a:prstGeom>
          <a:noFill/>
        </p:spPr>
        <p:txBody>
          <a:bodyPr wrap="square" rtlCol="0">
            <a:spAutoFit/>
          </a:bodyPr>
          <a:lstStyle/>
          <a:p>
            <a:r>
              <a:rPr lang="en-US" sz="1200" b="1" dirty="0" smtClean="0">
                <a:solidFill>
                  <a:schemeClr val="tx1">
                    <a:lumMod val="65000"/>
                    <a:lumOff val="35000"/>
                  </a:schemeClr>
                </a:solidFill>
              </a:rPr>
              <a:t>Connect with your social network accounts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0708331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quarterly revenue has increased 5.34%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48197" y="2137558"/>
            <a:ext cx="3847605" cy="1567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288" y="2225588"/>
            <a:ext cx="3695263" cy="13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95194" y="2493818"/>
            <a:ext cx="1749186" cy="570694"/>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chart. If turned horizontal go to next slide</a:t>
            </a:r>
            <a:endParaRPr lang="en-US" sz="1200" dirty="0"/>
          </a:p>
        </p:txBody>
      </p:sp>
      <p:sp>
        <p:nvSpPr>
          <p:cNvPr id="3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35" name="Rectangular Callout 34"/>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ular Callout 27"/>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346215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747713"/>
            <a:ext cx="401955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2790701" y="2045929"/>
            <a:ext cx="3550722" cy="1584381"/>
          </a:xfrm>
          <a:prstGeom prst="roundRect">
            <a:avLst>
              <a:gd name="adj" fmla="val 4405"/>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a:t>
            </a:r>
            <a:endParaRPr lang="en-US" sz="1400" dirty="0"/>
          </a:p>
        </p:txBody>
      </p:sp>
      <p:sp>
        <p:nvSpPr>
          <p:cNvPr id="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Signup</a:t>
            </a:r>
            <a:endParaRPr lang="en-US" sz="3200" b="1" dirty="0">
              <a:latin typeface="Times New Roman" pitchFamily="18" charset="0"/>
              <a:cs typeface="Times New Roman" pitchFamily="18" charset="0"/>
            </a:endParaRPr>
          </a:p>
        </p:txBody>
      </p:sp>
      <p:sp>
        <p:nvSpPr>
          <p:cNvPr id="41" name="Pentagon 40"/>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sp>
        <p:nvSpPr>
          <p:cNvPr id="15" name="TextBox 14"/>
          <p:cNvSpPr txBox="1"/>
          <p:nvPr/>
        </p:nvSpPr>
        <p:spPr>
          <a:xfrm>
            <a:off x="2624447" y="1031381"/>
            <a:ext cx="3871356" cy="307777"/>
          </a:xfrm>
          <a:prstGeom prst="rect">
            <a:avLst/>
          </a:prstGeom>
          <a:noFill/>
        </p:spPr>
        <p:txBody>
          <a:bodyPr wrap="square" rtlCol="0">
            <a:spAutoFit/>
          </a:bodyPr>
          <a:lstStyle/>
          <a:p>
            <a:pPr algn="ctr"/>
            <a:r>
              <a:rPr lang="en-US" sz="1400" b="1" dirty="0" smtClean="0">
                <a:solidFill>
                  <a:schemeClr val="bg1"/>
                </a:solidFill>
              </a:rPr>
              <a:t>Join GageIn</a:t>
            </a:r>
            <a:endParaRPr lang="en-US" sz="1400" b="1" dirty="0">
              <a:solidFill>
                <a:schemeClr val="bg1"/>
              </a:solidFill>
            </a:endParaRPr>
          </a:p>
        </p:txBody>
      </p:sp>
      <p:cxnSp>
        <p:nvCxnSpPr>
          <p:cNvPr id="47" name="Straight Connector 46"/>
          <p:cNvCxnSpPr/>
          <p:nvPr/>
        </p:nvCxnSpPr>
        <p:spPr>
          <a:xfrm>
            <a:off x="2790701" y="3227091"/>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861953" y="2083327"/>
            <a:ext cx="2933205" cy="307777"/>
          </a:xfrm>
          <a:prstGeom prst="rect">
            <a:avLst/>
          </a:prstGeom>
          <a:noFill/>
        </p:spPr>
        <p:txBody>
          <a:bodyPr wrap="square" rtlCol="0">
            <a:spAutoFit/>
          </a:bodyPr>
          <a:lstStyle/>
          <a:p>
            <a:r>
              <a:rPr lang="en-US" sz="1400" dirty="0" smtClean="0">
                <a:solidFill>
                  <a:schemeClr val="bg1">
                    <a:lumMod val="75000"/>
                  </a:schemeClr>
                </a:solidFill>
              </a:rPr>
              <a:t>First Name</a:t>
            </a:r>
            <a:endParaRPr lang="en-US" sz="1400" dirty="0">
              <a:solidFill>
                <a:schemeClr val="bg1">
                  <a:lumMod val="75000"/>
                </a:schemeClr>
              </a:solidFill>
            </a:endParaRPr>
          </a:p>
        </p:txBody>
      </p:sp>
      <p:sp>
        <p:nvSpPr>
          <p:cNvPr id="52" name="TextBox 51"/>
          <p:cNvSpPr txBox="1"/>
          <p:nvPr/>
        </p:nvSpPr>
        <p:spPr>
          <a:xfrm>
            <a:off x="2861953" y="2477519"/>
            <a:ext cx="2933205" cy="307777"/>
          </a:xfrm>
          <a:prstGeom prst="rect">
            <a:avLst/>
          </a:prstGeom>
          <a:noFill/>
        </p:spPr>
        <p:txBody>
          <a:bodyPr wrap="square" rtlCol="0">
            <a:spAutoFit/>
          </a:bodyPr>
          <a:lstStyle/>
          <a:p>
            <a:r>
              <a:rPr lang="en-US" sz="1400" dirty="0" smtClean="0">
                <a:solidFill>
                  <a:schemeClr val="bg1">
                    <a:lumMod val="75000"/>
                  </a:schemeClr>
                </a:solidFill>
              </a:rPr>
              <a:t>Last Name</a:t>
            </a:r>
            <a:endParaRPr lang="en-US" sz="1400" dirty="0">
              <a:solidFill>
                <a:schemeClr val="bg1">
                  <a:lumMod val="75000"/>
                </a:schemeClr>
              </a:solidFill>
            </a:endParaRPr>
          </a:p>
        </p:txBody>
      </p:sp>
      <p:cxnSp>
        <p:nvCxnSpPr>
          <p:cNvPr id="59" name="Straight Connector 58"/>
          <p:cNvCxnSpPr/>
          <p:nvPr/>
        </p:nvCxnSpPr>
        <p:spPr>
          <a:xfrm>
            <a:off x="2790701" y="2828003"/>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61953" y="2868319"/>
            <a:ext cx="2933205" cy="307777"/>
          </a:xfrm>
          <a:prstGeom prst="rect">
            <a:avLst/>
          </a:prstGeom>
          <a:noFill/>
        </p:spPr>
        <p:txBody>
          <a:bodyPr wrap="square" rtlCol="0">
            <a:spAutoFit/>
          </a:bodyPr>
          <a:lstStyle/>
          <a:p>
            <a:r>
              <a:rPr lang="en-US" sz="1400" dirty="0" smtClean="0">
                <a:solidFill>
                  <a:schemeClr val="bg1">
                    <a:lumMod val="75000"/>
                  </a:schemeClr>
                </a:solidFill>
              </a:rPr>
              <a:t>Email</a:t>
            </a:r>
            <a:endParaRPr lang="en-US" sz="1400" dirty="0">
              <a:solidFill>
                <a:schemeClr val="bg1">
                  <a:lumMod val="75000"/>
                </a:schemeClr>
              </a:solidFill>
            </a:endParaRPr>
          </a:p>
        </p:txBody>
      </p:sp>
      <p:sp>
        <p:nvSpPr>
          <p:cNvPr id="61" name="TextBox 60"/>
          <p:cNvSpPr txBox="1"/>
          <p:nvPr/>
        </p:nvSpPr>
        <p:spPr>
          <a:xfrm>
            <a:off x="2861953" y="3276159"/>
            <a:ext cx="2933205" cy="307777"/>
          </a:xfrm>
          <a:prstGeom prst="rect">
            <a:avLst/>
          </a:prstGeom>
          <a:noFill/>
        </p:spPr>
        <p:txBody>
          <a:bodyPr wrap="square" rtlCol="0">
            <a:spAutoFit/>
          </a:bodyPr>
          <a:lstStyle/>
          <a:p>
            <a:r>
              <a:rPr lang="en-US" sz="1400" dirty="0">
                <a:solidFill>
                  <a:schemeClr val="bg1">
                    <a:lumMod val="75000"/>
                  </a:schemeClr>
                </a:solidFill>
              </a:rPr>
              <a:t>Password (6-12 characters)</a:t>
            </a:r>
          </a:p>
        </p:txBody>
      </p:sp>
      <p:cxnSp>
        <p:nvCxnSpPr>
          <p:cNvPr id="32" name="Straight Connector 31"/>
          <p:cNvCxnSpPr/>
          <p:nvPr/>
        </p:nvCxnSpPr>
        <p:spPr>
          <a:xfrm>
            <a:off x="2790701" y="2435512"/>
            <a:ext cx="355072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2770496" y="3780422"/>
            <a:ext cx="3589361" cy="436728"/>
          </a:xfrm>
          <a:prstGeom prst="roundRect">
            <a:avLst/>
          </a:prstGeom>
          <a:solidFill>
            <a:srgbClr val="00B0F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Join Now</a:t>
            </a:r>
            <a:endParaRPr lang="en-US" b="1"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35" y="1458328"/>
            <a:ext cx="1358730" cy="419048"/>
          </a:xfrm>
          <a:prstGeom prst="rect">
            <a:avLst/>
          </a:prstGeom>
        </p:spPr>
      </p:pic>
      <p:sp>
        <p:nvSpPr>
          <p:cNvPr id="18" name="Rectangle 17"/>
          <p:cNvSpPr/>
          <p:nvPr/>
        </p:nvSpPr>
        <p:spPr>
          <a:xfrm>
            <a:off x="2634019" y="4094328"/>
            <a:ext cx="3875964" cy="196527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65000"/>
                    <a:lumOff val="35000"/>
                  </a:schemeClr>
                </a:solidFill>
              </a:rPr>
              <a:t>[Keyboard]</a:t>
            </a:r>
            <a:endParaRPr lang="en-US" dirty="0">
              <a:solidFill>
                <a:schemeClr val="tx1">
                  <a:lumMod val="65000"/>
                  <a:lumOff val="35000"/>
                </a:schemeClr>
              </a:solidFill>
            </a:endParaRPr>
          </a:p>
        </p:txBody>
      </p:sp>
      <p:sp>
        <p:nvSpPr>
          <p:cNvPr id="17" name="Rectangular Callout 16"/>
          <p:cNvSpPr/>
          <p:nvPr/>
        </p:nvSpPr>
        <p:spPr>
          <a:xfrm>
            <a:off x="1210618" y="3631531"/>
            <a:ext cx="1257116" cy="447667"/>
          </a:xfrm>
          <a:prstGeom prst="wedgeRectCallout">
            <a:avLst>
              <a:gd name="adj1" fmla="val 71668"/>
              <a:gd name="adj2" fmla="val 300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If tapped, go to slide #11</a:t>
            </a:r>
            <a:endParaRPr lang="en-US" sz="1200" dirty="0"/>
          </a:p>
        </p:txBody>
      </p:sp>
    </p:spTree>
    <p:extLst>
      <p:ext uri="{BB962C8B-B14F-4D97-AF65-F5344CB8AC3E}">
        <p14:creationId xmlns:p14="http://schemas.microsoft.com/office/powerpoint/2010/main" val="30313384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268" y="1477443"/>
            <a:ext cx="5215303" cy="391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4984834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International Business Machines has a new address: &lt;address&gt;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2837" y="2152465"/>
            <a:ext cx="3831090" cy="173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ular Callout 18"/>
          <p:cNvSpPr/>
          <p:nvPr/>
        </p:nvSpPr>
        <p:spPr>
          <a:xfrm>
            <a:off x="495194" y="2481943"/>
            <a:ext cx="1749186" cy="582569"/>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a real Google map. If turned horizontal go to next slide</a:t>
            </a:r>
            <a:endParaRPr lang="en-US" sz="1200" dirty="0"/>
          </a:p>
        </p:txBody>
      </p:sp>
      <p:sp>
        <p:nvSpPr>
          <p:cNvPr id="21"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Tree>
    <p:extLst>
      <p:ext uri="{BB962C8B-B14F-4D97-AF65-F5344CB8AC3E}">
        <p14:creationId xmlns:p14="http://schemas.microsoft.com/office/powerpoint/2010/main" val="25545692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2624446" y="771896"/>
            <a:ext cx="3895107" cy="5284520"/>
          </a:xfrm>
          <a:prstGeom prst="rect">
            <a:avLst/>
          </a:prstGeom>
          <a:noFill/>
          <a:ln w="38100">
            <a:solidFill>
              <a:schemeClr val="bg1">
                <a:lumMod val="75000"/>
              </a:schemeClr>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94" y="1475571"/>
            <a:ext cx="5213100" cy="384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57199" y="274638"/>
            <a:ext cx="4264925" cy="339511"/>
          </a:xfrm>
          <a:prstGeom prst="rect">
            <a:avLst/>
          </a:prstGeom>
        </p:spPr>
        <p:txBody>
          <a:bodyPr>
            <a:normAutofit fontScale="5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 Horizontal</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2731500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The employee size at International Business Machines has increased to &lt;employee size&gt;</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ular Callout 2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 name="TextBox 2"/>
          <p:cNvSpPr txBox="1"/>
          <p:nvPr/>
        </p:nvSpPr>
        <p:spPr>
          <a:xfrm>
            <a:off x="2743200" y="2183641"/>
            <a:ext cx="1282890" cy="677108"/>
          </a:xfrm>
          <a:prstGeom prst="rect">
            <a:avLst/>
          </a:prstGeom>
          <a:noFill/>
        </p:spPr>
        <p:txBody>
          <a:bodyPr wrap="square" rtlCol="0">
            <a:spAutoFit/>
          </a:bodyPr>
          <a:lstStyle/>
          <a:p>
            <a:pPr algn="ctr"/>
            <a:r>
              <a:rPr lang="en-US" sz="1400" b="1" dirty="0" smtClean="0"/>
              <a:t>231,887</a:t>
            </a:r>
            <a:r>
              <a:rPr lang="en-US" sz="1400" dirty="0" smtClean="0"/>
              <a:t> </a:t>
            </a:r>
            <a:r>
              <a:rPr lang="en-US" sz="1200" dirty="0" smtClean="0"/>
              <a:t>employees on 3/31/2013</a:t>
            </a:r>
            <a:endParaRPr lang="en-US" sz="1200" dirty="0"/>
          </a:p>
        </p:txBody>
      </p:sp>
      <p:sp>
        <p:nvSpPr>
          <p:cNvPr id="24" name="TextBox 23"/>
          <p:cNvSpPr txBox="1"/>
          <p:nvPr/>
        </p:nvSpPr>
        <p:spPr>
          <a:xfrm>
            <a:off x="5008728" y="2183641"/>
            <a:ext cx="1282890" cy="677108"/>
          </a:xfrm>
          <a:prstGeom prst="rect">
            <a:avLst/>
          </a:prstGeom>
          <a:noFill/>
        </p:spPr>
        <p:txBody>
          <a:bodyPr wrap="square" rtlCol="0">
            <a:spAutoFit/>
          </a:bodyPr>
          <a:lstStyle/>
          <a:p>
            <a:pPr algn="ctr"/>
            <a:r>
              <a:rPr lang="en-US" sz="1400" b="1" dirty="0" smtClean="0"/>
              <a:t>2431,435</a:t>
            </a:r>
            <a:r>
              <a:rPr lang="en-US" sz="1400" dirty="0" smtClean="0"/>
              <a:t> </a:t>
            </a:r>
            <a:r>
              <a:rPr lang="en-US" sz="1200" dirty="0" smtClean="0"/>
              <a:t>employees on 3/31/2013</a:t>
            </a:r>
            <a:endParaRPr lang="en-US" sz="1200" dirty="0"/>
          </a:p>
        </p:txBody>
      </p:sp>
      <p:sp>
        <p:nvSpPr>
          <p:cNvPr id="28" name="Right Arrow 27"/>
          <p:cNvSpPr/>
          <p:nvPr/>
        </p:nvSpPr>
        <p:spPr>
          <a:xfrm>
            <a:off x="4096987" y="2250998"/>
            <a:ext cx="855023" cy="423516"/>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ular Callout 30"/>
          <p:cNvSpPr/>
          <p:nvPr/>
        </p:nvSpPr>
        <p:spPr>
          <a:xfrm>
            <a:off x="495194" y="2169991"/>
            <a:ext cx="1749186" cy="492560"/>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previous and new employee numbers</a:t>
            </a:r>
            <a:endParaRPr lang="en-US" sz="1200" dirty="0"/>
          </a:p>
        </p:txBody>
      </p:sp>
    </p:spTree>
    <p:extLst>
      <p:ext uri="{BB962C8B-B14F-4D97-AF65-F5344CB8AC3E}">
        <p14:creationId xmlns:p14="http://schemas.microsoft.com/office/powerpoint/2010/main" val="31937106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has joined International Business Machines as CFO</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3" name="Rounded Rectangle 22"/>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ular Callout 29"/>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1" name="Rectangular Callout 30"/>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
        <p:nvSpPr>
          <p:cNvPr id="36" name="TextBox 35"/>
          <p:cNvSpPr txBox="1"/>
          <p:nvPr/>
        </p:nvSpPr>
        <p:spPr>
          <a:xfrm>
            <a:off x="6198781" y="303980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39" name="Straight Connector 38"/>
          <p:cNvCxnSpPr/>
          <p:nvPr/>
        </p:nvCxnSpPr>
        <p:spPr>
          <a:xfrm>
            <a:off x="2648197" y="339369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630526" y="2972197"/>
            <a:ext cx="3893104" cy="438582"/>
          </a:xfrm>
          <a:prstGeom prst="rect">
            <a:avLst/>
          </a:prstGeom>
          <a:noFill/>
        </p:spPr>
        <p:txBody>
          <a:bodyPr wrap="square" rtlCol="0">
            <a:spAutoFit/>
          </a:bodyPr>
          <a:lstStyle/>
          <a:p>
            <a:r>
              <a:rPr lang="en-US" sz="1050" dirty="0" smtClean="0">
                <a:solidFill>
                  <a:schemeClr val="bg1">
                    <a:lumMod val="65000"/>
                  </a:schemeClr>
                </a:solidFill>
              </a:rPr>
              <a:t>Previous Employer</a:t>
            </a:r>
          </a:p>
          <a:p>
            <a:r>
              <a:rPr lang="en-US" sz="1200" b="1" dirty="0">
                <a:solidFill>
                  <a:schemeClr val="tx1">
                    <a:lumMod val="65000"/>
                    <a:lumOff val="35000"/>
                  </a:schemeClr>
                </a:solidFill>
              </a:rPr>
              <a:t>Hewlett Packard Co</a:t>
            </a:r>
          </a:p>
        </p:txBody>
      </p:sp>
      <p:sp>
        <p:nvSpPr>
          <p:cNvPr id="48" name="Rectangular Callout 47"/>
          <p:cNvSpPr/>
          <p:nvPr/>
        </p:nvSpPr>
        <p:spPr>
          <a:xfrm>
            <a:off x="7033149" y="2890827"/>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9" name="Rectangular Callout 48"/>
          <p:cNvSpPr/>
          <p:nvPr/>
        </p:nvSpPr>
        <p:spPr>
          <a:xfrm>
            <a:off x="495194" y="2169991"/>
            <a:ext cx="1749186" cy="492560"/>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a:t>
            </a:r>
            <a:endParaRPr lang="en-US" sz="1200" dirty="0"/>
          </a:p>
        </p:txBody>
      </p:sp>
    </p:spTree>
    <p:extLst>
      <p:ext uri="{BB962C8B-B14F-4D97-AF65-F5344CB8AC3E}">
        <p14:creationId xmlns:p14="http://schemas.microsoft.com/office/powerpoint/2010/main" val="2024570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Google Inc</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ular Callout 22"/>
          <p:cNvSpPr/>
          <p:nvPr/>
        </p:nvSpPr>
        <p:spPr>
          <a:xfrm>
            <a:off x="495194" y="2018805"/>
            <a:ext cx="1749186" cy="807522"/>
          </a:xfrm>
          <a:prstGeom prst="wedgeRectCallout">
            <a:avLst>
              <a:gd name="adj1" fmla="val 68260"/>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contact’s new info if available, or display as in the next slide</a:t>
            </a:r>
            <a:endParaRPr lang="en-US" sz="1200" dirty="0"/>
          </a:p>
        </p:txBody>
      </p:sp>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8" name="Rounded Rectangle 27"/>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ular Callout 3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2" name="Rounded Rectangle 31"/>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ular Callout 33"/>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9" name="Straight Connector 38"/>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98781" y="3039801"/>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41" name="Straight Connector 40"/>
          <p:cNvCxnSpPr/>
          <p:nvPr/>
        </p:nvCxnSpPr>
        <p:spPr>
          <a:xfrm>
            <a:off x="2648197" y="3393694"/>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ular Callout 41"/>
          <p:cNvSpPr/>
          <p:nvPr/>
        </p:nvSpPr>
        <p:spPr>
          <a:xfrm>
            <a:off x="7033149" y="2890827"/>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3" name="TextBox 42"/>
          <p:cNvSpPr txBox="1"/>
          <p:nvPr/>
        </p:nvSpPr>
        <p:spPr>
          <a:xfrm>
            <a:off x="2630526" y="2972197"/>
            <a:ext cx="3893104" cy="438582"/>
          </a:xfrm>
          <a:prstGeom prst="rect">
            <a:avLst/>
          </a:prstGeom>
          <a:noFill/>
        </p:spPr>
        <p:txBody>
          <a:bodyPr wrap="square" rtlCol="0">
            <a:spAutoFit/>
          </a:bodyPr>
          <a:lstStyle/>
          <a:p>
            <a:r>
              <a:rPr lang="en-US" sz="1050" dirty="0" smtClean="0">
                <a:solidFill>
                  <a:schemeClr val="bg1">
                    <a:lumMod val="65000"/>
                  </a:schemeClr>
                </a:solidFill>
              </a:rPr>
              <a:t>New Employer</a:t>
            </a:r>
          </a:p>
          <a:p>
            <a:r>
              <a:rPr lang="en-US" sz="1200" b="1" dirty="0" smtClean="0">
                <a:solidFill>
                  <a:schemeClr val="tx1">
                    <a:lumMod val="65000"/>
                    <a:lumOff val="35000"/>
                  </a:schemeClr>
                </a:solidFill>
              </a:rPr>
              <a:t>Google Inc.</a:t>
            </a:r>
            <a:endParaRPr lang="en-US" sz="1200" b="1" dirty="0">
              <a:solidFill>
                <a:schemeClr val="tx1">
                  <a:lumMod val="65000"/>
                  <a:lumOff val="35000"/>
                </a:schemeClr>
              </a:solidFill>
            </a:endParaRPr>
          </a:p>
        </p:txBody>
      </p:sp>
      <p:sp>
        <p:nvSpPr>
          <p:cNvPr id="48" name="Rectangular Callout 47"/>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Tree>
    <p:extLst>
      <p:ext uri="{BB962C8B-B14F-4D97-AF65-F5344CB8AC3E}">
        <p14:creationId xmlns:p14="http://schemas.microsoft.com/office/powerpoint/2010/main" val="216692208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CFO, has left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0" name="Rounded Rectangle 19"/>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bg1">
                    <a:lumMod val="75000"/>
                  </a:schemeClr>
                </a:solidFill>
              </a:rPr>
              <a:t>New job title not available</a:t>
            </a:r>
          </a:p>
          <a:p>
            <a:r>
              <a:rPr lang="en-US" sz="1050" dirty="0" smtClean="0">
                <a:solidFill>
                  <a:schemeClr val="bg1">
                    <a:lumMod val="75000"/>
                  </a:schemeClr>
                </a:solidFill>
              </a:rPr>
              <a:t>New company not available</a:t>
            </a:r>
            <a:endParaRPr lang="en-US" sz="1050" dirty="0">
              <a:solidFill>
                <a:schemeClr val="bg1">
                  <a:lumMod val="75000"/>
                </a:schemeClr>
              </a:solidFill>
            </a:endParaRPr>
          </a:p>
        </p:txBody>
      </p:sp>
      <p:sp>
        <p:nvSpPr>
          <p:cNvPr id="24" name="TextBox 23"/>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3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Connector 3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ular Callout 32"/>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4" name="Rounded Rectangle 33"/>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29" name="Straight Connector 28"/>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ular Callout 41"/>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people profile</a:t>
            </a:r>
            <a:endParaRPr lang="en-US" sz="1200" dirty="0"/>
          </a:p>
        </p:txBody>
      </p:sp>
    </p:spTree>
    <p:extLst>
      <p:ext uri="{BB962C8B-B14F-4D97-AF65-F5344CB8AC3E}">
        <p14:creationId xmlns:p14="http://schemas.microsoft.com/office/powerpoint/2010/main" val="5678025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692497"/>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a:solidFill>
                  <a:schemeClr val="tx1">
                    <a:lumMod val="65000"/>
                    <a:lumOff val="35000"/>
                  </a:schemeClr>
                </a:solidFill>
              </a:rPr>
              <a:t>Ganesh </a:t>
            </a:r>
            <a:r>
              <a:rPr lang="en-US" sz="1200" b="1" dirty="0" smtClean="0">
                <a:solidFill>
                  <a:schemeClr val="tx1">
                    <a:lumMod val="65000"/>
                    <a:lumOff val="35000"/>
                  </a:schemeClr>
                </a:solidFill>
              </a:rPr>
              <a:t>Kumaraswamy, VP Finance, is now CFO at International Business Machines</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381153" y="2180629"/>
            <a:ext cx="2881423" cy="600164"/>
          </a:xfrm>
          <a:prstGeom prst="rect">
            <a:avLst/>
          </a:prstGeom>
          <a:noFill/>
        </p:spPr>
        <p:txBody>
          <a:bodyPr wrap="square" rtlCol="0">
            <a:spAutoFit/>
          </a:bodyPr>
          <a:lstStyle/>
          <a:p>
            <a:r>
              <a:rPr lang="en-US" sz="1200" b="1" dirty="0">
                <a:solidFill>
                  <a:schemeClr val="tx1">
                    <a:lumMod val="65000"/>
                    <a:lumOff val="35000"/>
                  </a:schemeClr>
                </a:solidFill>
              </a:rPr>
              <a:t>Ganesh Kumaraswamy</a:t>
            </a:r>
          </a:p>
          <a:p>
            <a:r>
              <a:rPr lang="en-US" sz="1050" dirty="0" smtClean="0">
                <a:solidFill>
                  <a:schemeClr val="tx1">
                    <a:lumMod val="65000"/>
                    <a:lumOff val="35000"/>
                  </a:schemeClr>
                </a:solidFill>
              </a:rPr>
              <a:t>CFO</a:t>
            </a:r>
            <a:endParaRPr lang="en-US" sz="1050" dirty="0">
              <a:solidFill>
                <a:schemeClr val="tx1">
                  <a:lumMod val="65000"/>
                  <a:lumOff val="35000"/>
                </a:schemeClr>
              </a:solidFill>
            </a:endParaRPr>
          </a:p>
          <a:p>
            <a:r>
              <a:rPr lang="en-US" sz="1050" dirty="0" smtClean="0">
                <a:solidFill>
                  <a:schemeClr val="tx1">
                    <a:lumMod val="65000"/>
                    <a:lumOff val="35000"/>
                  </a:schemeClr>
                </a:solidFill>
              </a:rPr>
              <a:t>International Business Machines</a:t>
            </a:r>
            <a:endParaRPr lang="en-US" sz="1050" dirty="0">
              <a:solidFill>
                <a:schemeClr val="tx1">
                  <a:lumMod val="65000"/>
                  <a:lumOff val="35000"/>
                </a:schemeClr>
              </a:solidFill>
            </a:endParaRPr>
          </a:p>
        </p:txBody>
      </p:sp>
      <p:sp>
        <p:nvSpPr>
          <p:cNvPr id="19" name="TextBox 18"/>
          <p:cNvSpPr txBox="1"/>
          <p:nvPr/>
        </p:nvSpPr>
        <p:spPr>
          <a:xfrm>
            <a:off x="6198781" y="2384714"/>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pic>
        <p:nvPicPr>
          <p:cNvPr id="2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619" y="2191914"/>
            <a:ext cx="640730" cy="65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2648197" y="207820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sp>
        <p:nvSpPr>
          <p:cNvPr id="24" name="Rounded Rectangle 23"/>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ectangular Callout 28"/>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0" name="Rounded Rectangle 29"/>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ular Callout 31"/>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cxnSp>
        <p:nvCxnSpPr>
          <p:cNvPr id="33" name="Straight Connector 32"/>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48197" y="29569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36621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Happening</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34061"/>
            <a:ext cx="3891517" cy="507831"/>
          </a:xfrm>
          <a:prstGeom prst="rect">
            <a:avLst/>
          </a:prstGeom>
          <a:noFill/>
        </p:spPr>
        <p:txBody>
          <a:bodyPr wrap="square" rtlCol="0">
            <a:spAutoFit/>
          </a:bodyPr>
          <a:lstStyle/>
          <a:p>
            <a:r>
              <a:rPr lang="en-US" sz="1000" dirty="0" smtClean="0">
                <a:solidFill>
                  <a:schemeClr val="bg1">
                    <a:lumMod val="50000"/>
                  </a:schemeClr>
                </a:solidFill>
              </a:rPr>
              <a:t>Yahoo			                     Sep 13</a:t>
            </a:r>
          </a:p>
          <a:p>
            <a:pPr>
              <a:spcBef>
                <a:spcPts val="600"/>
              </a:spcBef>
            </a:pPr>
            <a:r>
              <a:rPr lang="en-US" sz="1200" b="1" dirty="0" smtClean="0">
                <a:solidFill>
                  <a:schemeClr val="tx1">
                    <a:lumMod val="65000"/>
                    <a:lumOff val="35000"/>
                  </a:schemeClr>
                </a:solidFill>
              </a:rPr>
              <a:t>GageIn closed $3 Millions in B funding </a:t>
            </a: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Company Happening Details</a:t>
            </a:r>
            <a:endParaRPr lang="en-US" sz="3200" b="1" dirty="0">
              <a:latin typeface="Times New Roman" pitchFamily="18" charset="0"/>
              <a:cs typeface="Times New Roman" pitchFamily="18" charset="0"/>
            </a:endParaRPr>
          </a:p>
        </p:txBody>
      </p:sp>
      <p:pic>
        <p:nvPicPr>
          <p:cNvPr id="55297"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029" y="1965917"/>
            <a:ext cx="3445847" cy="3397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ular Callout 20"/>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22" name="Rectangular Callout 21"/>
          <p:cNvSpPr/>
          <p:nvPr/>
        </p:nvSpPr>
        <p:spPr>
          <a:xfrm>
            <a:off x="495194" y="2481943"/>
            <a:ext cx="1749186" cy="582569"/>
          </a:xfrm>
          <a:prstGeom prst="wedgeRectCallout">
            <a:avLst>
              <a:gd name="adj1" fmla="val 84554"/>
              <a:gd name="adj2" fmla="val 2689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just a static image</a:t>
            </a:r>
            <a:endParaRPr lang="en-US" sz="1200" dirty="0"/>
          </a:p>
        </p:txBody>
      </p:sp>
      <p:sp>
        <p:nvSpPr>
          <p:cNvPr id="23" name="Rectangular Callout 22"/>
          <p:cNvSpPr/>
          <p:nvPr/>
        </p:nvSpPr>
        <p:spPr>
          <a:xfrm>
            <a:off x="495194" y="1280940"/>
            <a:ext cx="1749186" cy="582569"/>
          </a:xfrm>
          <a:prstGeom prst="wedgeRectCallout">
            <a:avLst>
              <a:gd name="adj1" fmla="val 69730"/>
              <a:gd name="adj2" fmla="val 19865"/>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FFFF00"/>
                </a:solidFill>
              </a:rPr>
              <a:t>Display “GageIn closed $3 Million” if the funding round is not available</a:t>
            </a:r>
            <a:endParaRPr lang="en-US" sz="1200" dirty="0">
              <a:solidFill>
                <a:srgbClr val="FFFF00"/>
              </a:solidFill>
            </a:endParaRPr>
          </a:p>
        </p:txBody>
      </p:sp>
    </p:spTree>
    <p:extLst>
      <p:ext uri="{BB962C8B-B14F-4D97-AF65-F5344CB8AC3E}">
        <p14:creationId xmlns:p14="http://schemas.microsoft.com/office/powerpoint/2010/main" val="33836609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762375"/>
            <a:ext cx="40005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7666" y="1020055"/>
            <a:ext cx="3848668" cy="307777"/>
          </a:xfrm>
          <a:prstGeom prst="rect">
            <a:avLst/>
          </a:prstGeom>
          <a:noFill/>
        </p:spPr>
        <p:txBody>
          <a:bodyPr wrap="square" rtlCol="0">
            <a:spAutoFit/>
          </a:bodyPr>
          <a:lstStyle/>
          <a:p>
            <a:pPr algn="ctr"/>
            <a:r>
              <a:rPr lang="en-US" sz="1400" b="1" dirty="0" smtClean="0">
                <a:solidFill>
                  <a:schemeClr val="bg1"/>
                </a:solidFill>
              </a:rPr>
              <a:t>Ganesh Kumaraswamy</a:t>
            </a:r>
            <a:endParaRPr lang="en-US" sz="1400" b="1" dirty="0">
              <a:solidFill>
                <a:schemeClr val="bg1"/>
              </a:solidFill>
            </a:endParaRPr>
          </a:p>
        </p:txBody>
      </p:sp>
      <p:sp>
        <p:nvSpPr>
          <p:cNvPr id="5" name="Rectangle 4"/>
          <p:cNvSpPr/>
          <p:nvPr/>
        </p:nvSpPr>
        <p:spPr>
          <a:xfrm>
            <a:off x="2606084" y="1307806"/>
            <a:ext cx="3912782" cy="4724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22" y="1072344"/>
            <a:ext cx="327871" cy="22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Pentagon 26"/>
          <p:cNvSpPr/>
          <p:nvPr/>
        </p:nvSpPr>
        <p:spPr>
          <a:xfrm flipH="1">
            <a:off x="2671679" y="1085871"/>
            <a:ext cx="617786" cy="17813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cs typeface="Helvetica"/>
              </a:rPr>
              <a:t>Back</a:t>
            </a:r>
            <a:endParaRPr lang="en-US" sz="1200" b="1" dirty="0">
              <a:cs typeface="Helvetica"/>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073137"/>
            <a:ext cx="660496"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15609" y="1310311"/>
            <a:ext cx="3891517" cy="877163"/>
          </a:xfrm>
          <a:prstGeom prst="rect">
            <a:avLst/>
          </a:prstGeom>
          <a:noFill/>
        </p:spPr>
        <p:txBody>
          <a:bodyPr wrap="square" rtlCol="0">
            <a:spAutoFit/>
          </a:bodyPr>
          <a:lstStyle/>
          <a:p>
            <a:r>
              <a:rPr lang="en-US" sz="1000" dirty="0" smtClean="0">
                <a:solidFill>
                  <a:schemeClr val="bg1">
                    <a:lumMod val="50000"/>
                  </a:schemeClr>
                </a:solidFill>
              </a:rPr>
              <a:t>LinkedIn			                     Sep 13</a:t>
            </a:r>
          </a:p>
          <a:p>
            <a:pPr>
              <a:spcBef>
                <a:spcPts val="600"/>
              </a:spcBef>
            </a:pPr>
            <a:r>
              <a:rPr lang="en-US" sz="1200" b="1" dirty="0" smtClean="0">
                <a:solidFill>
                  <a:schemeClr val="tx1">
                    <a:lumMod val="65000"/>
                    <a:lumOff val="35000"/>
                  </a:schemeClr>
                </a:solidFill>
              </a:rPr>
              <a:t>Ganesh Kumaraswamy </a:t>
            </a:r>
            <a:r>
              <a:rPr lang="en-US" sz="1200" b="1" dirty="0">
                <a:solidFill>
                  <a:schemeClr val="tx1">
                    <a:lumMod val="65000"/>
                    <a:lumOff val="35000"/>
                  </a:schemeClr>
                </a:solidFill>
              </a:rPr>
              <a:t>has joined another company: </a:t>
            </a:r>
            <a:r>
              <a:rPr lang="en-US" sz="1200" b="1" dirty="0" smtClean="0">
                <a:solidFill>
                  <a:schemeClr val="tx1">
                    <a:lumMod val="65000"/>
                    <a:lumOff val="35000"/>
                  </a:schemeClr>
                </a:solidFill>
              </a:rPr>
              <a:t>Google, </a:t>
            </a:r>
            <a:r>
              <a:rPr lang="en-US" sz="1200" b="1" dirty="0">
                <a:solidFill>
                  <a:schemeClr val="tx1">
                    <a:lumMod val="65000"/>
                    <a:lumOff val="35000"/>
                  </a:schemeClr>
                </a:solidFill>
              </a:rPr>
              <a:t>Inc</a:t>
            </a:r>
          </a:p>
          <a:p>
            <a:endParaRPr lang="en-US" sz="1200" b="1" dirty="0">
              <a:solidFill>
                <a:srgbClr val="0070C0"/>
              </a:solidFill>
            </a:endParaRPr>
          </a:p>
        </p:txBody>
      </p:sp>
      <p:sp>
        <p:nvSpPr>
          <p:cNvPr id="6" name="Rectangle 5"/>
          <p:cNvSpPr/>
          <p:nvPr/>
        </p:nvSpPr>
        <p:spPr>
          <a:xfrm>
            <a:off x="2648198" y="5644240"/>
            <a:ext cx="3847606" cy="3721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932627" y="1095153"/>
            <a:ext cx="531968" cy="180754"/>
          </a:xfrm>
          <a:prstGeom prst="rect">
            <a:avLst/>
          </a:prstGeom>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erge 6"/>
          <p:cNvSpPr/>
          <p:nvPr/>
        </p:nvSpPr>
        <p:spPr>
          <a:xfrm>
            <a:off x="6295835" y="1146360"/>
            <a:ext cx="97649" cy="82592"/>
          </a:xfrm>
          <a:prstGeom prst="flowChartMerg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6026622" y="1146360"/>
            <a:ext cx="83700" cy="8259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624446" y="771896"/>
            <a:ext cx="3895107" cy="528452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9" idx="0"/>
            <a:endCxn id="9" idx="2"/>
          </p:cNvCxnSpPr>
          <p:nvPr/>
        </p:nvCxnSpPr>
        <p:spPr>
          <a:xfrm>
            <a:off x="6198611" y="1095153"/>
            <a:ext cx="0" cy="180754"/>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0" name="Rectangular Callout 89"/>
          <p:cNvSpPr/>
          <p:nvPr/>
        </p:nvSpPr>
        <p:spPr>
          <a:xfrm>
            <a:off x="5199797" y="166046"/>
            <a:ext cx="3370997"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display the previous or next update. Gray out the button if there is no prev/next update</a:t>
            </a:r>
            <a:endParaRPr lang="en-US" sz="1200" dirty="0"/>
          </a:p>
        </p:txBody>
      </p:sp>
      <p:pic>
        <p:nvPicPr>
          <p:cNvPr id="358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693" y="2195129"/>
            <a:ext cx="5429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3356129" y="2127319"/>
            <a:ext cx="2881423" cy="600164"/>
          </a:xfrm>
          <a:prstGeom prst="rect">
            <a:avLst/>
          </a:prstGeom>
          <a:noFill/>
        </p:spPr>
        <p:txBody>
          <a:bodyPr wrap="square" rtlCol="0">
            <a:spAutoFit/>
          </a:bodyPr>
          <a:lstStyle/>
          <a:p>
            <a:r>
              <a:rPr lang="en-US" sz="1200" b="1" dirty="0" smtClean="0">
                <a:solidFill>
                  <a:schemeClr val="tx1">
                    <a:lumMod val="65000"/>
                    <a:lumOff val="35000"/>
                  </a:schemeClr>
                </a:solidFill>
              </a:rPr>
              <a:t>Google Inc.</a:t>
            </a:r>
          </a:p>
          <a:p>
            <a:r>
              <a:rPr lang="en-US" sz="1050" dirty="0" smtClean="0">
                <a:solidFill>
                  <a:schemeClr val="bg1">
                    <a:lumMod val="50000"/>
                  </a:schemeClr>
                </a:solidFill>
              </a:rPr>
              <a:t>www.google.com</a:t>
            </a:r>
          </a:p>
          <a:p>
            <a:r>
              <a:rPr lang="en-US" sz="1050" dirty="0" smtClean="0">
                <a:solidFill>
                  <a:schemeClr val="bg1">
                    <a:lumMod val="50000"/>
                  </a:schemeClr>
                </a:solidFill>
              </a:rPr>
              <a:t>Mountain View, CA 99980, United States</a:t>
            </a:r>
            <a:endParaRPr lang="en-US" sz="1050" dirty="0">
              <a:solidFill>
                <a:schemeClr val="bg1">
                  <a:lumMod val="50000"/>
                </a:schemeClr>
              </a:solidFill>
            </a:endParaRPr>
          </a:p>
        </p:txBody>
      </p:sp>
      <p:sp>
        <p:nvSpPr>
          <p:cNvPr id="29" name="TextBox 28"/>
          <p:cNvSpPr txBox="1"/>
          <p:nvPr/>
        </p:nvSpPr>
        <p:spPr>
          <a:xfrm>
            <a:off x="6241997" y="2290460"/>
            <a:ext cx="276447" cy="276999"/>
          </a:xfrm>
          <a:prstGeom prst="rect">
            <a:avLst/>
          </a:prstGeom>
          <a:noFill/>
        </p:spPr>
        <p:txBody>
          <a:bodyPr wrap="square" rtlCol="0">
            <a:spAutoFit/>
          </a:bodyPr>
          <a:lstStyle/>
          <a:p>
            <a:r>
              <a:rPr lang="en-US" sz="1200" b="1" dirty="0" smtClean="0">
                <a:solidFill>
                  <a:schemeClr val="bg1">
                    <a:lumMod val="50000"/>
                  </a:schemeClr>
                </a:solidFill>
              </a:rPr>
              <a:t>&gt;</a:t>
            </a:r>
            <a:endParaRPr lang="en-US" sz="1200" b="1" dirty="0">
              <a:solidFill>
                <a:schemeClr val="bg1">
                  <a:lumMod val="50000"/>
                </a:schemeClr>
              </a:solidFill>
            </a:endParaRPr>
          </a:p>
        </p:txBody>
      </p:sp>
      <p:sp>
        <p:nvSpPr>
          <p:cNvPr id="30" name="Rectangular Callout 29"/>
          <p:cNvSpPr/>
          <p:nvPr/>
        </p:nvSpPr>
        <p:spPr>
          <a:xfrm>
            <a:off x="7033149" y="2112908"/>
            <a:ext cx="1749186" cy="464024"/>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cxnSp>
        <p:nvCxnSpPr>
          <p:cNvPr id="10" name="Straight Connector 9"/>
          <p:cNvCxnSpPr/>
          <p:nvPr/>
        </p:nvCxnSpPr>
        <p:spPr>
          <a:xfrm>
            <a:off x="2648197" y="205445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48197" y="2814475"/>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5629275"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4939" y="5750813"/>
            <a:ext cx="208539" cy="1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itle 1"/>
          <p:cNvSpPr txBox="1">
            <a:spLocks/>
          </p:cNvSpPr>
          <p:nvPr/>
        </p:nvSpPr>
        <p:spPr>
          <a:xfrm>
            <a:off x="457199" y="274638"/>
            <a:ext cx="4264925" cy="339511"/>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smtClean="0">
                <a:latin typeface="Times New Roman" pitchFamily="18" charset="0"/>
                <a:cs typeface="Times New Roman" pitchFamily="18" charset="0"/>
              </a:rPr>
              <a:t>People Update Details</a:t>
            </a:r>
            <a:endParaRPr lang="en-US" sz="3200" b="1" dirty="0">
              <a:latin typeface="Times New Roman" pitchFamily="18" charset="0"/>
              <a:cs typeface="Times New Roman" pitchFamily="18" charset="0"/>
            </a:endParaRPr>
          </a:p>
        </p:txBody>
      </p:sp>
      <p:sp>
        <p:nvSpPr>
          <p:cNvPr id="89" name="Rectangular Callout 88"/>
          <p:cNvSpPr/>
          <p:nvPr/>
        </p:nvSpPr>
        <p:spPr>
          <a:xfrm>
            <a:off x="2609002" y="166046"/>
            <a:ext cx="1749186" cy="464024"/>
          </a:xfrm>
          <a:prstGeom prst="wedgeRectCallout">
            <a:avLst>
              <a:gd name="adj1" fmla="val -22713"/>
              <a:gd name="adj2" fmla="val 134379"/>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Slide to left or right when tapped</a:t>
            </a:r>
            <a:endParaRPr lang="en-US" sz="1200" dirty="0"/>
          </a:p>
        </p:txBody>
      </p:sp>
      <p:sp>
        <p:nvSpPr>
          <p:cNvPr id="26" name="Rounded Rectangle 25"/>
          <p:cNvSpPr/>
          <p:nvPr/>
        </p:nvSpPr>
        <p:spPr>
          <a:xfrm>
            <a:off x="6051840"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9070" y="5777779"/>
            <a:ext cx="216843" cy="16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Rectangular Callout 35"/>
          <p:cNvSpPr/>
          <p:nvPr/>
        </p:nvSpPr>
        <p:spPr>
          <a:xfrm>
            <a:off x="4782187" y="6287306"/>
            <a:ext cx="1749186" cy="570694"/>
          </a:xfrm>
          <a:prstGeom prst="wedgeRectCallout">
            <a:avLst>
              <a:gd name="adj1" fmla="val 23452"/>
              <a:gd name="adj2" fmla="val -854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This is new. Need marketing to specify templates</a:t>
            </a:r>
            <a:endParaRPr lang="en-US" sz="1200" dirty="0"/>
          </a:p>
        </p:txBody>
      </p:sp>
      <p:sp>
        <p:nvSpPr>
          <p:cNvPr id="37" name="Rounded Rectangle 36"/>
          <p:cNvSpPr/>
          <p:nvPr/>
        </p:nvSpPr>
        <p:spPr>
          <a:xfrm>
            <a:off x="5200512" y="5715000"/>
            <a:ext cx="333375" cy="266700"/>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74" y="5760468"/>
            <a:ext cx="178061" cy="19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ectangular Callout 38"/>
          <p:cNvSpPr/>
          <p:nvPr/>
        </p:nvSpPr>
        <p:spPr>
          <a:xfrm>
            <a:off x="3155267" y="4322618"/>
            <a:ext cx="3019901" cy="973777"/>
          </a:xfrm>
          <a:prstGeom prst="wedgeRectCallout">
            <a:avLst>
              <a:gd name="adj1" fmla="val 23845"/>
              <a:gd name="adj2" fmla="val 92841"/>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Display the icon if the contact has a LinkedIn profile.</a:t>
            </a:r>
          </a:p>
          <a:p>
            <a:r>
              <a:rPr lang="en-US" sz="1200" dirty="0" smtClean="0"/>
              <a:t>If tapped, allow the user to send a LinkedIn message or LinkedIn invite, depending on whether the two are LinkedIn connections</a:t>
            </a:r>
            <a:endParaRPr lang="en-US" sz="1200" dirty="0"/>
          </a:p>
        </p:txBody>
      </p:sp>
      <p:sp>
        <p:nvSpPr>
          <p:cNvPr id="43" name="TextBox 42"/>
          <p:cNvSpPr txBox="1"/>
          <p:nvPr/>
        </p:nvSpPr>
        <p:spPr>
          <a:xfrm>
            <a:off x="6239725" y="2889673"/>
            <a:ext cx="276447" cy="276999"/>
          </a:xfrm>
          <a:prstGeom prst="rect">
            <a:avLst/>
          </a:prstGeom>
          <a:noFill/>
        </p:spPr>
        <p:txBody>
          <a:bodyPr wrap="square" rtlCol="0">
            <a:spAutoFit/>
          </a:bodyPr>
          <a:lstStyle/>
          <a:p>
            <a:r>
              <a:rPr lang="en-US" sz="1200" b="1" dirty="0" smtClean="0">
                <a:solidFill>
                  <a:schemeClr val="tx1">
                    <a:lumMod val="65000"/>
                    <a:lumOff val="35000"/>
                  </a:schemeClr>
                </a:solidFill>
              </a:rPr>
              <a:t>&gt;</a:t>
            </a:r>
            <a:endParaRPr lang="en-US" sz="1200" b="1" dirty="0">
              <a:solidFill>
                <a:schemeClr val="tx1">
                  <a:lumMod val="65000"/>
                  <a:lumOff val="35000"/>
                </a:schemeClr>
              </a:solidFill>
            </a:endParaRPr>
          </a:p>
        </p:txBody>
      </p:sp>
      <p:cxnSp>
        <p:nvCxnSpPr>
          <p:cNvPr id="44" name="Straight Connector 43"/>
          <p:cNvCxnSpPr/>
          <p:nvPr/>
        </p:nvCxnSpPr>
        <p:spPr>
          <a:xfrm>
            <a:off x="2648197" y="3243566"/>
            <a:ext cx="38476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Rectangular Callout 44"/>
          <p:cNvSpPr/>
          <p:nvPr/>
        </p:nvSpPr>
        <p:spPr>
          <a:xfrm>
            <a:off x="7033149" y="2740699"/>
            <a:ext cx="1749186" cy="398282"/>
          </a:xfrm>
          <a:prstGeom prst="wedgeRectCallout">
            <a:avLst>
              <a:gd name="adj1" fmla="val -76549"/>
              <a:gd name="adj2" fmla="val 19673"/>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Tap to see company profile</a:t>
            </a:r>
            <a:endParaRPr lang="en-US" sz="1200" dirty="0"/>
          </a:p>
        </p:txBody>
      </p:sp>
      <p:sp>
        <p:nvSpPr>
          <p:cNvPr id="46" name="TextBox 45"/>
          <p:cNvSpPr txBox="1"/>
          <p:nvPr/>
        </p:nvSpPr>
        <p:spPr>
          <a:xfrm>
            <a:off x="2630526" y="2822069"/>
            <a:ext cx="3893104" cy="438582"/>
          </a:xfrm>
          <a:prstGeom prst="rect">
            <a:avLst/>
          </a:prstGeom>
          <a:noFill/>
        </p:spPr>
        <p:txBody>
          <a:bodyPr wrap="square" rtlCol="0">
            <a:spAutoFit/>
          </a:bodyPr>
          <a:lstStyle/>
          <a:p>
            <a:r>
              <a:rPr lang="en-US" sz="1050" dirty="0" smtClean="0">
                <a:solidFill>
                  <a:schemeClr val="bg1">
                    <a:lumMod val="65000"/>
                  </a:schemeClr>
                </a:solidFill>
              </a:rPr>
              <a:t>Previous Employer</a:t>
            </a:r>
          </a:p>
          <a:p>
            <a:r>
              <a:rPr lang="en-US" sz="1200" b="1" dirty="0" smtClean="0">
                <a:solidFill>
                  <a:schemeClr val="tx1">
                    <a:lumMod val="65000"/>
                    <a:lumOff val="35000"/>
                  </a:schemeClr>
                </a:solidFill>
              </a:rPr>
              <a:t>International Business Machines</a:t>
            </a:r>
            <a:endParaRPr lang="en-US" sz="1200" b="1" dirty="0">
              <a:solidFill>
                <a:schemeClr val="tx1">
                  <a:lumMod val="65000"/>
                  <a:lumOff val="35000"/>
                </a:schemeClr>
              </a:solidFill>
            </a:endParaRPr>
          </a:p>
        </p:txBody>
      </p:sp>
    </p:spTree>
    <p:extLst>
      <p:ext uri="{BB962C8B-B14F-4D97-AF65-F5344CB8AC3E}">
        <p14:creationId xmlns:p14="http://schemas.microsoft.com/office/powerpoint/2010/main" val="3105888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62217</TotalTime>
  <Words>13535</Words>
  <Application>Microsoft Office PowerPoint</Application>
  <PresentationFormat>On-screen Show (4:3)</PresentationFormat>
  <Paragraphs>2635</Paragraphs>
  <Slides>118</Slides>
  <Notes>0</Notes>
  <HiddenSlides>0</HiddenSlides>
  <MMClips>0</MMClips>
  <ScaleCrop>false</ScaleCrop>
  <HeadingPairs>
    <vt:vector size="4" baseType="variant">
      <vt:variant>
        <vt:lpstr>Theme</vt:lpstr>
      </vt:variant>
      <vt:variant>
        <vt:i4>1</vt:i4>
      </vt:variant>
      <vt:variant>
        <vt:lpstr>Slide Titles</vt:lpstr>
      </vt:variant>
      <vt:variant>
        <vt:i4>118</vt:i4>
      </vt:variant>
    </vt:vector>
  </HeadingPairs>
  <TitlesOfParts>
    <vt:vector size="119" baseType="lpstr">
      <vt:lpstr>Office Theme</vt:lpstr>
      <vt:lpstr>GageIn Mobile/iPhone Beta</vt:lpstr>
      <vt:lpstr>Guideline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lpeng</dc:creator>
  <cp:lastModifiedBy>lpeng</cp:lastModifiedBy>
  <cp:revision>718</cp:revision>
  <cp:lastPrinted>2013-03-05T20:21:37Z</cp:lastPrinted>
  <dcterms:created xsi:type="dcterms:W3CDTF">2012-06-27T02:46:32Z</dcterms:created>
  <dcterms:modified xsi:type="dcterms:W3CDTF">2013-04-13T00:50:09Z</dcterms:modified>
</cp:coreProperties>
</file>