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631" r:id="rId11"/>
    <p:sldId id="632" r:id="rId12"/>
    <p:sldId id="633" r:id="rId13"/>
    <p:sldId id="634" r:id="rId14"/>
    <p:sldId id="621" r:id="rId15"/>
    <p:sldId id="622" r:id="rId16"/>
    <p:sldId id="667" r:id="rId17"/>
    <p:sldId id="638" r:id="rId18"/>
    <p:sldId id="623" r:id="rId19"/>
    <p:sldId id="637" r:id="rId20"/>
    <p:sldId id="628" r:id="rId21"/>
    <p:sldId id="640" r:id="rId22"/>
    <p:sldId id="652" r:id="rId23"/>
    <p:sldId id="642" r:id="rId24"/>
    <p:sldId id="653" r:id="rId25"/>
    <p:sldId id="654" r:id="rId26"/>
    <p:sldId id="645" r:id="rId27"/>
    <p:sldId id="655" r:id="rId28"/>
    <p:sldId id="647" r:id="rId29"/>
    <p:sldId id="656" r:id="rId30"/>
    <p:sldId id="657" r:id="rId31"/>
    <p:sldId id="658" r:id="rId32"/>
    <p:sldId id="659" r:id="rId33"/>
    <p:sldId id="669" r:id="rId34"/>
    <p:sldId id="670" r:id="rId35"/>
    <p:sldId id="671" r:id="rId36"/>
    <p:sldId id="672" r:id="rId37"/>
    <p:sldId id="673" r:id="rId38"/>
    <p:sldId id="674" r:id="rId39"/>
    <p:sldId id="675" r:id="rId40"/>
    <p:sldId id="676" r:id="rId41"/>
    <p:sldId id="677" r:id="rId42"/>
    <p:sldId id="678" r:id="rId43"/>
    <p:sldId id="679" r:id="rId44"/>
    <p:sldId id="680" r:id="rId45"/>
    <p:sldId id="681" r:id="rId46"/>
    <p:sldId id="682" r:id="rId47"/>
    <p:sldId id="626" r:id="rId48"/>
    <p:sldId id="627" r:id="rId49"/>
    <p:sldId id="660" r:id="rId50"/>
    <p:sldId id="661" r:id="rId51"/>
    <p:sldId id="662" r:id="rId52"/>
    <p:sldId id="629" r:id="rId53"/>
    <p:sldId id="635" r:id="rId54"/>
    <p:sldId id="663" r:id="rId55"/>
    <p:sldId id="630" r:id="rId56"/>
    <p:sldId id="636" r:id="rId57"/>
    <p:sldId id="504" r:id="rId58"/>
    <p:sldId id="664" r:id="rId59"/>
    <p:sldId id="510" r:id="rId60"/>
    <p:sldId id="511" r:id="rId61"/>
    <p:sldId id="513" r:id="rId62"/>
    <p:sldId id="506" r:id="rId63"/>
    <p:sldId id="332" r:id="rId64"/>
    <p:sldId id="377" r:id="rId65"/>
    <p:sldId id="618" r:id="rId66"/>
    <p:sldId id="376" r:id="rId67"/>
    <p:sldId id="378" r:id="rId68"/>
    <p:sldId id="374" r:id="rId69"/>
    <p:sldId id="527" r:id="rId70"/>
    <p:sldId id="380" r:id="rId71"/>
    <p:sldId id="382" r:id="rId72"/>
    <p:sldId id="384" r:id="rId73"/>
    <p:sldId id="528" r:id="rId74"/>
    <p:sldId id="619" r:id="rId75"/>
    <p:sldId id="529" r:id="rId76"/>
    <p:sldId id="575" r:id="rId77"/>
    <p:sldId id="684" r:id="rId78"/>
    <p:sldId id="683" r:id="rId79"/>
    <p:sldId id="576" r:id="rId80"/>
    <p:sldId id="577" r:id="rId81"/>
    <p:sldId id="578" r:id="rId82"/>
    <p:sldId id="579" r:id="rId83"/>
    <p:sldId id="580" r:id="rId84"/>
    <p:sldId id="581" r:id="rId85"/>
    <p:sldId id="582" r:id="rId86"/>
    <p:sldId id="583" r:id="rId87"/>
    <p:sldId id="584" r:id="rId88"/>
    <p:sldId id="585" r:id="rId89"/>
    <p:sldId id="586" r:id="rId90"/>
    <p:sldId id="587" r:id="rId91"/>
    <p:sldId id="588" r:id="rId92"/>
    <p:sldId id="589" r:id="rId93"/>
    <p:sldId id="590" r:id="rId94"/>
    <p:sldId id="574" r:id="rId95"/>
    <p:sldId id="665" r:id="rId96"/>
    <p:sldId id="606" r:id="rId97"/>
    <p:sldId id="607" r:id="rId98"/>
    <p:sldId id="608" r:id="rId99"/>
    <p:sldId id="609" r:id="rId100"/>
    <p:sldId id="610" r:id="rId101"/>
    <p:sldId id="611" r:id="rId102"/>
    <p:sldId id="612" r:id="rId103"/>
    <p:sldId id="613" r:id="rId104"/>
    <p:sldId id="668" r:id="rId105"/>
    <p:sldId id="552" r:id="rId106"/>
    <p:sldId id="553" r:id="rId107"/>
    <p:sldId id="554" r:id="rId108"/>
    <p:sldId id="555" r:id="rId10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66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80" d="100"/>
          <a:sy n="80" d="100"/>
        </p:scale>
        <p:origin x="-108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3/2/2013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0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10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10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4.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6.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8.png"/><Relationship Id="rId10" Type="http://schemas.openxmlformats.org/officeDocument/2006/relationships/image" Target="../media/image23.png"/><Relationship Id="rId4" Type="http://schemas.openxmlformats.org/officeDocument/2006/relationships/image" Target="../media/image37.png"/><Relationship Id="rId9" Type="http://schemas.openxmlformats.org/officeDocument/2006/relationships/image" Target="../media/image22.png"/></Relationships>
</file>

<file path=ppt/slides/_rels/slide4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5.png"/><Relationship Id="rId5" Type="http://schemas.openxmlformats.org/officeDocument/2006/relationships/image" Target="../media/image38.png"/><Relationship Id="rId10" Type="http://schemas.openxmlformats.org/officeDocument/2006/relationships/image" Target="../media/image24.png"/><Relationship Id="rId4" Type="http://schemas.openxmlformats.org/officeDocument/2006/relationships/image" Target="../media/image37.png"/><Relationship Id="rId9"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5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4.png"/><Relationship Id="rId5" Type="http://schemas.openxmlformats.org/officeDocument/2006/relationships/image" Target="../media/image23.png"/><Relationship Id="rId10" Type="http://schemas.openxmlformats.org/officeDocument/2006/relationships/image" Target="../media/image43.png"/><Relationship Id="rId4" Type="http://schemas.openxmlformats.org/officeDocument/2006/relationships/image" Target="../media/image22.png"/><Relationship Id="rId9" Type="http://schemas.openxmlformats.org/officeDocument/2006/relationships/image" Target="../media/image42.png"/></Relationships>
</file>

<file path=ppt/slides/_rels/slide5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33.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23.png"/><Relationship Id="rId2" Type="http://schemas.openxmlformats.org/officeDocument/2006/relationships/image" Target="../media/image34.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35.png"/><Relationship Id="rId9" Type="http://schemas.openxmlformats.org/officeDocument/2006/relationships/image" Target="../media/image50.png"/><Relationship Id="rId14" Type="http://schemas.openxmlformats.org/officeDocument/2006/relationships/image" Target="../media/image55.png"/></Relationships>
</file>

<file path=ppt/slides/_rels/slide6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33.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35.png"/><Relationship Id="rId9" Type="http://schemas.openxmlformats.org/officeDocument/2006/relationships/image" Target="../media/image50.png"/><Relationship Id="rId14" Type="http://schemas.openxmlformats.org/officeDocument/2006/relationships/image" Target="../media/image55.png"/></Relationships>
</file>

<file path=ppt/slides/_rels/slide6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33.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23.png"/><Relationship Id="rId2" Type="http://schemas.openxmlformats.org/officeDocument/2006/relationships/image" Target="../media/image34.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35.png"/><Relationship Id="rId9" Type="http://schemas.openxmlformats.org/officeDocument/2006/relationships/image" Target="../media/image50.png"/><Relationship Id="rId14" Type="http://schemas.openxmlformats.org/officeDocument/2006/relationships/image" Target="../media/image55.png"/></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48.png"/><Relationship Id="rId12" Type="http://schemas.openxmlformats.org/officeDocument/2006/relationships/image" Target="../media/image62.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5.png"/><Relationship Id="rId5" Type="http://schemas.openxmlformats.org/officeDocument/2006/relationships/image" Target="../media/image61.png"/><Relationship Id="rId10" Type="http://schemas.openxmlformats.org/officeDocument/2006/relationships/image" Target="../media/image54.png"/><Relationship Id="rId4" Type="http://schemas.openxmlformats.org/officeDocument/2006/relationships/image" Target="../media/image35.png"/><Relationship Id="rId9" Type="http://schemas.openxmlformats.org/officeDocument/2006/relationships/image" Target="../media/image53.png"/><Relationship Id="rId14" Type="http://schemas.openxmlformats.org/officeDocument/2006/relationships/image" Target="../media/image23.png"/></Relationships>
</file>

<file path=ppt/slides/_rels/slide7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48.png"/><Relationship Id="rId12" Type="http://schemas.openxmlformats.org/officeDocument/2006/relationships/image" Target="../media/image62.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5.png"/><Relationship Id="rId5" Type="http://schemas.openxmlformats.org/officeDocument/2006/relationships/image" Target="../media/image61.png"/><Relationship Id="rId10" Type="http://schemas.openxmlformats.org/officeDocument/2006/relationships/image" Target="../media/image54.png"/><Relationship Id="rId4" Type="http://schemas.openxmlformats.org/officeDocument/2006/relationships/image" Target="../media/image35.png"/><Relationship Id="rId9" Type="http://schemas.openxmlformats.org/officeDocument/2006/relationships/image" Target="../media/image53.png"/><Relationship Id="rId14" Type="http://schemas.openxmlformats.org/officeDocument/2006/relationships/image" Target="../media/image23.png"/></Relationships>
</file>

<file path=ppt/slides/_rels/slide7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48.png"/><Relationship Id="rId12" Type="http://schemas.openxmlformats.org/officeDocument/2006/relationships/image" Target="../media/image62.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5.png"/><Relationship Id="rId5" Type="http://schemas.openxmlformats.org/officeDocument/2006/relationships/image" Target="../media/image61.png"/><Relationship Id="rId10" Type="http://schemas.openxmlformats.org/officeDocument/2006/relationships/image" Target="../media/image54.png"/><Relationship Id="rId4" Type="http://schemas.openxmlformats.org/officeDocument/2006/relationships/image" Target="../media/image35.png"/><Relationship Id="rId9" Type="http://schemas.openxmlformats.org/officeDocument/2006/relationships/image" Target="../media/image53.png"/><Relationship Id="rId14" Type="http://schemas.openxmlformats.org/officeDocument/2006/relationships/image" Target="../media/image23.png"/></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23.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1.png"/><Relationship Id="rId4" Type="http://schemas.openxmlformats.org/officeDocument/2006/relationships/image" Target="../media/image64.png"/></Relationships>
</file>

<file path=ppt/slides/_rels/slide7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33.png"/><Relationship Id="rId7" Type="http://schemas.openxmlformats.org/officeDocument/2006/relationships/image" Target="../media/image67.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35.png"/><Relationship Id="rId9" Type="http://schemas.openxmlformats.org/officeDocument/2006/relationships/image" Target="../media/image69.png"/></Relationships>
</file>

<file path=ppt/slides/_rels/slide7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33.png"/><Relationship Id="rId7" Type="http://schemas.openxmlformats.org/officeDocument/2006/relationships/image" Target="../media/image67.png"/><Relationship Id="rId12" Type="http://schemas.openxmlformats.org/officeDocument/2006/relationships/image" Target="../media/image5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70.png"/><Relationship Id="rId5" Type="http://schemas.openxmlformats.org/officeDocument/2006/relationships/image" Target="../media/image65.png"/><Relationship Id="rId10" Type="http://schemas.openxmlformats.org/officeDocument/2006/relationships/image" Target="../media/image53.png"/><Relationship Id="rId4" Type="http://schemas.openxmlformats.org/officeDocument/2006/relationships/image" Target="../media/image35.png"/><Relationship Id="rId9" Type="http://schemas.openxmlformats.org/officeDocument/2006/relationships/image" Target="../media/image69.png"/></Relationships>
</file>

<file path=ppt/slides/_rels/slide7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3.png"/><Relationship Id="rId7" Type="http://schemas.openxmlformats.org/officeDocument/2006/relationships/image" Target="../media/image5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35.png"/><Relationship Id="rId9" Type="http://schemas.openxmlformats.org/officeDocument/2006/relationships/image" Target="../media/image71.png"/></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6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66.png"/><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74.jpeg"/><Relationship Id="rId5" Type="http://schemas.openxmlformats.org/officeDocument/2006/relationships/image" Target="../media/image66.png"/><Relationship Id="rId4" Type="http://schemas.openxmlformats.org/officeDocument/2006/relationships/image" Target="../media/image35.png"/></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66.png"/><Relationship Id="rId4" Type="http://schemas.openxmlformats.org/officeDocument/2006/relationships/image" Target="../media/image35.png"/></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66.png"/><Relationship Id="rId4" Type="http://schemas.openxmlformats.org/officeDocument/2006/relationships/image" Target="../media/image35.png"/></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66.png"/><Relationship Id="rId4" Type="http://schemas.openxmlformats.org/officeDocument/2006/relationships/image" Target="../media/image35.png"/></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66.png"/><Relationship Id="rId4" Type="http://schemas.openxmlformats.org/officeDocument/2006/relationships/image" Target="../media/image35.png"/></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66.png"/><Relationship Id="rId4" Type="http://schemas.openxmlformats.org/officeDocument/2006/relationships/image" Target="../media/image35.png"/></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7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66.png"/><Relationship Id="rId4" Type="http://schemas.openxmlformats.org/officeDocument/2006/relationships/image" Target="../media/image35.png"/></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66.png"/><Relationship Id="rId4" Type="http://schemas.openxmlformats.org/officeDocument/2006/relationships/image" Target="../media/image35.png"/></Relationships>
</file>

<file path=ppt/slides/_rels/slide9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66.png"/><Relationship Id="rId4" Type="http://schemas.openxmlformats.org/officeDocument/2006/relationships/image" Target="../media/image35.png"/></Relationships>
</file>

<file path=ppt/slides/_rels/slide9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9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5.png"/></Relationships>
</file>

<file path=ppt/slides/_rels/slide9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_rels/slide9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January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15904" y="1771671"/>
            <a:ext cx="371219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Add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Country</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Save Country</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51487"/>
            <a:ext cx="3550722" cy="1166806"/>
          </a:xfrm>
          <a:prstGeom prst="roundRect">
            <a:avLst>
              <a:gd name="adj" fmla="val 339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a:stCxn id="53" idx="1"/>
            <a:endCxn id="53" idx="3"/>
          </p:cNvCxnSpPr>
          <p:nvPr/>
        </p:nvCxnSpPr>
        <p:spPr>
          <a:xfrm>
            <a:off x="2790701" y="203489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61953" y="147523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UNITED STATES		            √</a:t>
            </a:r>
            <a:endParaRPr lang="en-US" sz="1200" dirty="0">
              <a:solidFill>
                <a:schemeClr val="tx1">
                  <a:lumMod val="65000"/>
                  <a:lumOff val="35000"/>
                </a:schemeClr>
              </a:solidFill>
            </a:endParaRPr>
          </a:p>
        </p:txBody>
      </p:sp>
      <p:sp>
        <p:nvSpPr>
          <p:cNvPr id="56" name="TextBox 55"/>
          <p:cNvSpPr txBox="1"/>
          <p:nvPr/>
        </p:nvSpPr>
        <p:spPr>
          <a:xfrm>
            <a:off x="2861953" y="176024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CANADA</a:t>
            </a:r>
            <a:endParaRPr lang="en-US" sz="1200" dirty="0">
              <a:solidFill>
                <a:schemeClr val="tx1">
                  <a:lumMod val="65000"/>
                  <a:lumOff val="35000"/>
                </a:schemeClr>
              </a:solidFill>
            </a:endParaRPr>
          </a:p>
        </p:txBody>
      </p:sp>
      <p:cxnSp>
        <p:nvCxnSpPr>
          <p:cNvPr id="59" name="Straight Connector 58"/>
          <p:cNvCxnSpPr/>
          <p:nvPr/>
        </p:nvCxnSpPr>
        <p:spPr>
          <a:xfrm>
            <a:off x="2790701" y="23282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61016"/>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AGENTINA</a:t>
            </a:r>
            <a:endParaRPr lang="en-US" sz="1200" dirty="0">
              <a:solidFill>
                <a:schemeClr val="tx1">
                  <a:lumMod val="65000"/>
                  <a:lumOff val="35000"/>
                </a:schemeClr>
              </a:solidFill>
            </a:endParaRPr>
          </a:p>
        </p:txBody>
      </p:sp>
      <p:sp>
        <p:nvSpPr>
          <p:cNvPr id="61" name="TextBox 60"/>
          <p:cNvSpPr txBox="1"/>
          <p:nvPr/>
        </p:nvSpPr>
        <p:spPr>
          <a:xfrm>
            <a:off x="2861953" y="2346024"/>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AUSTRALIA		</a:t>
            </a:r>
            <a:endParaRPr lang="en-US" sz="1200" dirty="0">
              <a:solidFill>
                <a:schemeClr val="tx1">
                  <a:lumMod val="65000"/>
                  <a:lumOff val="35000"/>
                </a:schemeClr>
              </a:solidFill>
            </a:endParaRPr>
          </a:p>
        </p:txBody>
      </p:sp>
      <p:cxnSp>
        <p:nvCxnSpPr>
          <p:cNvPr id="71" name="Straight Connector 70"/>
          <p:cNvCxnSpPr/>
          <p:nvPr/>
        </p:nvCxnSpPr>
        <p:spPr>
          <a:xfrm>
            <a:off x="2790701" y="175500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43" name="TextBox 42"/>
          <p:cNvSpPr txBox="1"/>
          <p:nvPr/>
        </p:nvSpPr>
        <p:spPr>
          <a:xfrm>
            <a:off x="2679405" y="2700455"/>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93081"/>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1439" y="3330043"/>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Rectangle 23"/>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5449566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17187749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238801"/>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Marketing Coordinator</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13" name="TextBox 12"/>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8688367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a:t>
            </a:r>
            <a:r>
              <a:rPr lang="en-US" sz="1200" b="1" dirty="0" smtClean="0">
                <a:solidFill>
                  <a:schemeClr val="tx1"/>
                </a:solidFill>
              </a:rPr>
              <a:t>Changes</a:t>
            </a:r>
          </a:p>
          <a:p>
            <a:pPr>
              <a:spcBef>
                <a:spcPts val="1200"/>
              </a:spcBef>
            </a:pPr>
            <a:r>
              <a:rPr lang="en-US" sz="1200" b="1" dirty="0" smtClean="0">
                <a:solidFill>
                  <a:schemeClr val="tx1"/>
                </a:solidFill>
              </a:rPr>
              <a:t>LinkedIn Profile Picture Changes</a:t>
            </a:r>
            <a:endParaRPr lang="en-US" sz="1200" b="1" dirty="0" smtClean="0">
              <a:solidFill>
                <a:schemeClr val="tx1"/>
              </a:solidFill>
            </a:endParaRP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a:t>
            </a:r>
            <a:r>
              <a:rPr lang="en-US" sz="1200" dirty="0" smtClean="0"/>
              <a:t>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738664"/>
          </a:xfrm>
          <a:prstGeom prst="rect">
            <a:avLst/>
          </a:prstGeom>
        </p:spPr>
        <p:txBody>
          <a:bodyPr wrap="square">
            <a:spAutoFit/>
          </a:bodyPr>
          <a:lstStyle/>
          <a:p>
            <a:r>
              <a:rPr lang="en-US" sz="1050" dirty="0" smtClean="0">
                <a:solidFill>
                  <a:schemeClr val="bg1">
                    <a:lumMod val="50000"/>
                  </a:schemeClr>
                </a:solidFill>
              </a:rPr>
              <a:t>You </a:t>
            </a:r>
            <a:r>
              <a:rPr lang="en-US" sz="1050" dirty="0">
                <a:solidFill>
                  <a:schemeClr val="bg1">
                    <a:lumMod val="50000"/>
                  </a:schemeClr>
                </a:solidFill>
              </a:rPr>
              <a:t>can enter multiple keywords in the field. A space is treated as AND, a comma is treated as OR. Use double-quotes if you want an exact match. To exclude certain keywords from your filter, use a "-“.</a:t>
            </a: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666695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67" name="Rounded Rectangle 66"/>
          <p:cNvSpPr/>
          <p:nvPr/>
        </p:nvSpPr>
        <p:spPr>
          <a:xfrm>
            <a:off x="2713939" y="231660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68" name="TextBox 67"/>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69" name="Rounded Rectangle 68"/>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0" name="Rounded Rectangle 69"/>
          <p:cNvSpPr/>
          <p:nvPr/>
        </p:nvSpPr>
        <p:spPr>
          <a:xfrm>
            <a:off x="2715904" y="1777379"/>
            <a:ext cx="371219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Add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2713939" y="301777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81" name="Straight Connector 80"/>
          <p:cNvCxnSpPr/>
          <p:nvPr/>
        </p:nvCxnSpPr>
        <p:spPr>
          <a:xfrm>
            <a:off x="2713939" y="326984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7284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713939" y="350342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6127845" y="449103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86" name="Straight Connector 85"/>
          <p:cNvCxnSpPr/>
          <p:nvPr/>
        </p:nvCxnSpPr>
        <p:spPr>
          <a:xfrm>
            <a:off x="2713939" y="397396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713939" y="420580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713939" y="444067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13939" y="469378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713939" y="490738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713939" y="516050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127845" y="495377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93" name="Straight Connector 92"/>
          <p:cNvCxnSpPr/>
          <p:nvPr/>
        </p:nvCxnSpPr>
        <p:spPr>
          <a:xfrm>
            <a:off x="2713939" y="539536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6127845" y="54235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5" name="Rounded Rectangle 94"/>
          <p:cNvSpPr/>
          <p:nvPr/>
        </p:nvSpPr>
        <p:spPr>
          <a:xfrm>
            <a:off x="6127845" y="354845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96" name="Straight Connector 95"/>
          <p:cNvCxnSpPr/>
          <p:nvPr/>
        </p:nvCxnSpPr>
        <p:spPr>
          <a:xfrm>
            <a:off x="2713939" y="561864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6127845" y="402320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TextBox 97"/>
          <p:cNvSpPr txBox="1"/>
          <p:nvPr/>
        </p:nvSpPr>
        <p:spPr>
          <a:xfrm>
            <a:off x="2676549" y="279337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99" name="Rounded Rectangle 98"/>
          <p:cNvSpPr/>
          <p:nvPr/>
        </p:nvSpPr>
        <p:spPr>
          <a:xfrm>
            <a:off x="6127845" y="377865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1" name="Rectangle 30"/>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3" name="Rounded Rectangle 32"/>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Tree>
    <p:extLst>
      <p:ext uri="{BB962C8B-B14F-4D97-AF65-F5344CB8AC3E}">
        <p14:creationId xmlns:p14="http://schemas.microsoft.com/office/powerpoint/2010/main" val="410090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areas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areas are selected by default</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Agent</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6" name="Rectangular Callout 5"/>
          <p:cNvSpPr/>
          <p:nvPr/>
        </p:nvSpPr>
        <p:spPr>
          <a:xfrm>
            <a:off x="6701052" y="928047"/>
            <a:ext cx="1555844" cy="69603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ular Callout 11"/>
          <p:cNvSpPr/>
          <p:nvPr/>
        </p:nvSpPr>
        <p:spPr>
          <a:xfrm>
            <a:off x="937444" y="286010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company profile</a:t>
            </a:r>
            <a:endParaRPr lang="en-US" sz="1200" dirty="0"/>
          </a:p>
        </p:txBody>
      </p:sp>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Brace 12"/>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Right Brace 3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Rectangular Callout 3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39" name="Rectangular Callout 3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40" name="Rectangular Callout 3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Rectangle 5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0" name="TextBox 5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1" name="TextBox 6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2" name="TextBox 6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47" name="Rectangular Callout 46"/>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select the first </a:t>
            </a:r>
            <a:r>
              <a:rPr lang="en-US" sz="1200" dirty="0" smtClean="0">
                <a:solidFill>
                  <a:schemeClr val="bg1"/>
                </a:solidFill>
              </a:rPr>
              <a:t>company </a:t>
            </a:r>
            <a:r>
              <a:rPr lang="en-US" sz="1200" dirty="0">
                <a:solidFill>
                  <a:schemeClr val="bg1"/>
                </a:solidFill>
              </a:rPr>
              <a:t>to display updates by default; other wise, select the first </a:t>
            </a:r>
            <a:r>
              <a:rPr lang="en-US" sz="1200" dirty="0" smtClean="0">
                <a:solidFill>
                  <a:schemeClr val="bg1"/>
                </a:solidFill>
              </a:rPr>
              <a:t>agent </a:t>
            </a:r>
            <a:r>
              <a:rPr lang="en-US" sz="1200" dirty="0">
                <a:solidFill>
                  <a:schemeClr val="bg1"/>
                </a:solidFill>
              </a:rPr>
              <a:t>item</a:t>
            </a:r>
          </a:p>
        </p:txBody>
      </p:sp>
    </p:spTree>
    <p:extLst>
      <p:ext uri="{BB962C8B-B14F-4D97-AF65-F5344CB8AC3E}">
        <p14:creationId xmlns:p14="http://schemas.microsoft.com/office/powerpoint/2010/main" val="2195468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4605639" y="1824887"/>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22399"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Rectangle 5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0" name="TextBox 5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1" name="TextBox 6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2" name="TextBox 6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2660072" y="1338549"/>
            <a:ext cx="1781298" cy="230832"/>
          </a:xfrm>
          <a:prstGeom prst="rect">
            <a:avLst/>
          </a:prstGeom>
          <a:noFill/>
        </p:spPr>
        <p:txBody>
          <a:bodyPr wrap="square" rtlCol="0">
            <a:spAutoFit/>
          </a:bodyPr>
          <a:lstStyle/>
          <a:p>
            <a:r>
              <a:rPr lang="en-US" sz="900" dirty="0" smtClean="0">
                <a:solidFill>
                  <a:schemeClr val="bg1">
                    <a:lumMod val="85000"/>
                  </a:schemeClr>
                </a:solidFill>
              </a:rPr>
              <a:t>AGENTS</a:t>
            </a:r>
            <a:endParaRPr lang="en-US" sz="900" dirty="0">
              <a:solidFill>
                <a:schemeClr val="bg1">
                  <a:lumMod val="85000"/>
                </a:schemeClr>
              </a:solidFill>
            </a:endParaRPr>
          </a:p>
        </p:txBody>
      </p:sp>
      <p:sp>
        <p:nvSpPr>
          <p:cNvPr id="68" name="Rectangle 67"/>
          <p:cNvSpPr/>
          <p:nvPr/>
        </p:nvSpPr>
        <p:spPr>
          <a:xfrm>
            <a:off x="2660072" y="1590414"/>
            <a:ext cx="2838203" cy="14021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200" b="1" dirty="0" smtClean="0">
                <a:solidFill>
                  <a:schemeClr val="bg1"/>
                </a:solidFill>
              </a:rPr>
              <a:t>Funding Development</a:t>
            </a:r>
            <a:r>
              <a:rPr lang="en-US" sz="1200" b="1" dirty="0" smtClean="0">
                <a:solidFill>
                  <a:schemeClr val="bg1">
                    <a:lumMod val="85000"/>
                  </a:schemeClr>
                </a:solidFill>
              </a:rPr>
              <a:t>	                 </a:t>
            </a:r>
            <a:r>
              <a:rPr lang="en-US" sz="1000" dirty="0" smtClean="0">
                <a:solidFill>
                  <a:schemeClr val="bg1">
                    <a:lumMod val="85000"/>
                  </a:schemeClr>
                </a:solidFill>
              </a:rPr>
              <a:t>1m</a:t>
            </a:r>
            <a:endParaRPr lang="en-US" sz="1000" dirty="0">
              <a:solidFill>
                <a:schemeClr val="bg1">
                  <a:lumMod val="85000"/>
                </a:schemeClr>
              </a:solidFill>
            </a:endParaRPr>
          </a:p>
          <a:p>
            <a:pPr>
              <a:spcBef>
                <a:spcPts val="800"/>
              </a:spcBef>
            </a:pPr>
            <a:r>
              <a:rPr lang="en-US" sz="1200" b="1" dirty="0" smtClean="0">
                <a:solidFill>
                  <a:schemeClr val="bg1"/>
                </a:solidFill>
              </a:rPr>
              <a:t>Growth &amp; Expansion	</a:t>
            </a:r>
            <a:r>
              <a:rPr lang="en-US" sz="1200" dirty="0" smtClean="0">
                <a:solidFill>
                  <a:schemeClr val="tx1">
                    <a:lumMod val="65000"/>
                    <a:lumOff val="35000"/>
                  </a:schemeClr>
                </a:solidFill>
              </a:rPr>
              <a:t>                 </a:t>
            </a:r>
            <a:r>
              <a:rPr lang="en-US" sz="1000" dirty="0" smtClean="0">
                <a:solidFill>
                  <a:schemeClr val="bg1">
                    <a:lumMod val="85000"/>
                  </a:schemeClr>
                </a:solidFill>
              </a:rPr>
              <a:t>5d</a:t>
            </a:r>
            <a:endParaRPr lang="en-US" sz="1000" dirty="0" smtClean="0">
              <a:solidFill>
                <a:schemeClr val="tx1">
                  <a:lumMod val="65000"/>
                  <a:lumOff val="35000"/>
                </a:schemeClr>
              </a:solidFill>
            </a:endParaRPr>
          </a:p>
          <a:p>
            <a:pPr>
              <a:spcBef>
                <a:spcPts val="800"/>
              </a:spcBef>
            </a:pPr>
            <a:r>
              <a:rPr lang="en-US" sz="1200" b="1" dirty="0" smtClean="0">
                <a:solidFill>
                  <a:schemeClr val="bg1"/>
                </a:solidFill>
              </a:rPr>
              <a:t>Mergers &amp; Acquisitions	                 </a:t>
            </a:r>
            <a:r>
              <a:rPr lang="en-US" sz="1000"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New Offerings</a:t>
            </a:r>
            <a:r>
              <a:rPr lang="en-US" sz="1200" b="1" dirty="0">
                <a:solidFill>
                  <a:schemeClr val="bg1">
                    <a:lumMod val="85000"/>
                  </a:schemeClr>
                </a:solidFill>
              </a:rPr>
              <a:t>	</a:t>
            </a:r>
            <a:r>
              <a:rPr lang="en-US" sz="1200" b="1" dirty="0" smtClean="0">
                <a:solidFill>
                  <a:schemeClr val="bg1">
                    <a:lumMod val="85000"/>
                  </a:schemeClr>
                </a:solidFill>
              </a:rPr>
              <a:t>	                 </a:t>
            </a:r>
            <a:r>
              <a:rPr lang="en-US" sz="1000" b="1"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Personnel Changes	</a:t>
            </a:r>
            <a:r>
              <a:rPr lang="en-US" sz="1000" dirty="0" smtClean="0">
                <a:solidFill>
                  <a:schemeClr val="bg1">
                    <a:lumMod val="85000"/>
                  </a:schemeClr>
                </a:solidFill>
              </a:rPr>
              <a:t>                     1d</a:t>
            </a:r>
            <a:endParaRPr lang="en-US" sz="1000" dirty="0">
              <a:solidFill>
                <a:schemeClr val="bg1">
                  <a:lumMod val="85000"/>
                </a:schemeClr>
              </a:solidFill>
            </a:endParaRPr>
          </a:p>
        </p:txBody>
      </p:sp>
      <p:cxnSp>
        <p:nvCxnSpPr>
          <p:cNvPr id="69" name="Straight Connector 68"/>
          <p:cNvCxnSpPr/>
          <p:nvPr/>
        </p:nvCxnSpPr>
        <p:spPr>
          <a:xfrm>
            <a:off x="2648196" y="2160421"/>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648196" y="24573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648196" y="2730438"/>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ular Callout 93"/>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displayed right after signup</a:t>
            </a:r>
            <a:endParaRPr lang="en-US" sz="1200" dirty="0"/>
          </a:p>
        </p:txBody>
      </p:sp>
      <p:sp>
        <p:nvSpPr>
          <p:cNvPr id="9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Agent</a:t>
            </a:r>
            <a:endParaRPr lang="en-US" sz="3200" b="1" dirty="0">
              <a:latin typeface="Times New Roman" pitchFamily="18" charset="0"/>
              <a:cs typeface="Times New Roman" pitchFamily="18" charset="0"/>
            </a:endParaRPr>
          </a:p>
        </p:txBody>
      </p:sp>
      <p:cxnSp>
        <p:nvCxnSpPr>
          <p:cNvPr id="98" name="Straight Connector 97"/>
          <p:cNvCxnSpPr/>
          <p:nvPr/>
        </p:nvCxnSpPr>
        <p:spPr>
          <a:xfrm>
            <a:off x="2648196" y="1863538"/>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806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4605639" y="1824887"/>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22399"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Rectangle 5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0" name="TextBox 5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1" name="TextBox 6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2" name="TextBox 6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2660072" y="1338549"/>
            <a:ext cx="1781298" cy="230832"/>
          </a:xfrm>
          <a:prstGeom prst="rect">
            <a:avLst/>
          </a:prstGeom>
          <a:noFill/>
        </p:spPr>
        <p:txBody>
          <a:bodyPr wrap="square" rtlCol="0">
            <a:spAutoFit/>
          </a:bodyPr>
          <a:lstStyle/>
          <a:p>
            <a:r>
              <a:rPr lang="en-US" sz="900" dirty="0" smtClean="0">
                <a:solidFill>
                  <a:schemeClr val="bg1">
                    <a:lumMod val="85000"/>
                  </a:schemeClr>
                </a:solidFill>
              </a:rPr>
              <a:t>AGENTS</a:t>
            </a:r>
            <a:endParaRPr lang="en-US" sz="900" dirty="0">
              <a:solidFill>
                <a:schemeClr val="bg1">
                  <a:lumMod val="85000"/>
                </a:schemeClr>
              </a:solidFill>
            </a:endParaRPr>
          </a:p>
        </p:txBody>
      </p:sp>
      <p:sp>
        <p:nvSpPr>
          <p:cNvPr id="68" name="Rectangle 67"/>
          <p:cNvSpPr/>
          <p:nvPr/>
        </p:nvSpPr>
        <p:spPr>
          <a:xfrm>
            <a:off x="2660072" y="1590414"/>
            <a:ext cx="2838203" cy="14021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200" b="1" dirty="0" smtClean="0">
                <a:solidFill>
                  <a:schemeClr val="bg1"/>
                </a:solidFill>
              </a:rPr>
              <a:t>Funding Development</a:t>
            </a:r>
            <a:r>
              <a:rPr lang="en-US" sz="1200" b="1" dirty="0" smtClean="0">
                <a:solidFill>
                  <a:schemeClr val="bg1">
                    <a:lumMod val="85000"/>
                  </a:schemeClr>
                </a:solidFill>
              </a:rPr>
              <a:t>	                 </a:t>
            </a:r>
            <a:r>
              <a:rPr lang="en-US" sz="1000" dirty="0" smtClean="0">
                <a:solidFill>
                  <a:schemeClr val="bg1">
                    <a:lumMod val="85000"/>
                  </a:schemeClr>
                </a:solidFill>
              </a:rPr>
              <a:t>1m</a:t>
            </a:r>
            <a:endParaRPr lang="en-US" sz="1000" dirty="0">
              <a:solidFill>
                <a:schemeClr val="bg1">
                  <a:lumMod val="85000"/>
                </a:schemeClr>
              </a:solidFill>
            </a:endParaRPr>
          </a:p>
          <a:p>
            <a:pPr>
              <a:spcBef>
                <a:spcPts val="800"/>
              </a:spcBef>
            </a:pPr>
            <a:r>
              <a:rPr lang="en-US" sz="1200" b="1" dirty="0" smtClean="0">
                <a:solidFill>
                  <a:schemeClr val="bg1"/>
                </a:solidFill>
              </a:rPr>
              <a:t>Growth &amp; Expansion	</a:t>
            </a:r>
            <a:r>
              <a:rPr lang="en-US" sz="1200" dirty="0" smtClean="0">
                <a:solidFill>
                  <a:schemeClr val="tx1">
                    <a:lumMod val="65000"/>
                    <a:lumOff val="35000"/>
                  </a:schemeClr>
                </a:solidFill>
              </a:rPr>
              <a:t>                 </a:t>
            </a:r>
            <a:r>
              <a:rPr lang="en-US" sz="1000" dirty="0" smtClean="0">
                <a:solidFill>
                  <a:schemeClr val="bg1">
                    <a:lumMod val="85000"/>
                  </a:schemeClr>
                </a:solidFill>
              </a:rPr>
              <a:t>5d</a:t>
            </a:r>
            <a:endParaRPr lang="en-US" sz="1000" dirty="0" smtClean="0">
              <a:solidFill>
                <a:schemeClr val="tx1">
                  <a:lumMod val="65000"/>
                  <a:lumOff val="35000"/>
                </a:schemeClr>
              </a:solidFill>
            </a:endParaRPr>
          </a:p>
          <a:p>
            <a:pPr>
              <a:spcBef>
                <a:spcPts val="800"/>
              </a:spcBef>
            </a:pPr>
            <a:r>
              <a:rPr lang="en-US" sz="1200" b="1" dirty="0" smtClean="0">
                <a:solidFill>
                  <a:schemeClr val="bg1"/>
                </a:solidFill>
              </a:rPr>
              <a:t>Mergers &amp; Acquisitions	                 </a:t>
            </a:r>
            <a:r>
              <a:rPr lang="en-US" sz="1000"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New Offerings</a:t>
            </a:r>
            <a:r>
              <a:rPr lang="en-US" sz="1200" b="1" dirty="0">
                <a:solidFill>
                  <a:schemeClr val="bg1">
                    <a:lumMod val="85000"/>
                  </a:schemeClr>
                </a:solidFill>
              </a:rPr>
              <a:t>	</a:t>
            </a:r>
            <a:r>
              <a:rPr lang="en-US" sz="1200" b="1" dirty="0" smtClean="0">
                <a:solidFill>
                  <a:schemeClr val="bg1">
                    <a:lumMod val="85000"/>
                  </a:schemeClr>
                </a:solidFill>
              </a:rPr>
              <a:t>	                 </a:t>
            </a:r>
            <a:r>
              <a:rPr lang="en-US" sz="1000" b="1"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Personnel Changes	</a:t>
            </a:r>
            <a:r>
              <a:rPr lang="en-US" sz="1000" dirty="0" smtClean="0">
                <a:solidFill>
                  <a:schemeClr val="bg1">
                    <a:lumMod val="85000"/>
                  </a:schemeClr>
                </a:solidFill>
              </a:rPr>
              <a:t>                     1d</a:t>
            </a:r>
            <a:endParaRPr lang="en-US" sz="1000" dirty="0">
              <a:solidFill>
                <a:schemeClr val="bg1">
                  <a:lumMod val="85000"/>
                </a:schemeClr>
              </a:solidFill>
            </a:endParaRPr>
          </a:p>
        </p:txBody>
      </p:sp>
      <p:cxnSp>
        <p:nvCxnSpPr>
          <p:cNvPr id="69" name="Straight Connector 68"/>
          <p:cNvCxnSpPr/>
          <p:nvPr/>
        </p:nvCxnSpPr>
        <p:spPr>
          <a:xfrm>
            <a:off x="2648196" y="2160421"/>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648196" y="24573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648196" y="2730438"/>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660072" y="3006056"/>
            <a:ext cx="1781298" cy="230832"/>
          </a:xfrm>
          <a:prstGeom prst="rect">
            <a:avLst/>
          </a:prstGeom>
          <a:noFill/>
        </p:spPr>
        <p:txBody>
          <a:bodyPr wrap="square" rtlCol="0">
            <a:spAutoFit/>
          </a:bodyPr>
          <a:lstStyle/>
          <a:p>
            <a:r>
              <a:rPr lang="en-US" sz="900" dirty="0" smtClean="0">
                <a:solidFill>
                  <a:schemeClr val="bg1">
                    <a:lumMod val="85000"/>
                  </a:schemeClr>
                </a:solidFill>
              </a:rPr>
              <a:t>SAVED</a:t>
            </a:r>
            <a:endParaRPr lang="en-US" sz="900" dirty="0">
              <a:solidFill>
                <a:schemeClr val="bg1">
                  <a:lumMod val="85000"/>
                </a:schemeClr>
              </a:solidFill>
            </a:endParaRPr>
          </a:p>
        </p:txBody>
      </p:sp>
      <p:sp>
        <p:nvSpPr>
          <p:cNvPr id="73" name="Rectangle 72"/>
          <p:cNvSpPr/>
          <p:nvPr/>
        </p:nvSpPr>
        <p:spPr>
          <a:xfrm>
            <a:off x="2660072" y="3246046"/>
            <a:ext cx="2838203" cy="115190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All Saved (29)</a:t>
            </a:r>
          </a:p>
          <a:p>
            <a:pPr>
              <a:spcBef>
                <a:spcPts val="800"/>
              </a:spcBef>
            </a:pPr>
            <a:r>
              <a:rPr lang="en-US" sz="1200" b="1" i="1" dirty="0">
                <a:solidFill>
                  <a:schemeClr val="bg1"/>
                </a:solidFill>
              </a:rPr>
              <a:t>Notes (3)</a:t>
            </a:r>
          </a:p>
          <a:p>
            <a:pPr>
              <a:spcBef>
                <a:spcPts val="800"/>
              </a:spcBef>
            </a:pPr>
            <a:r>
              <a:rPr lang="en-US" sz="1200" b="1" dirty="0">
                <a:solidFill>
                  <a:schemeClr val="bg1"/>
                </a:solidFill>
              </a:rPr>
              <a:t>LinkedIn (12)	                  </a:t>
            </a:r>
          </a:p>
          <a:p>
            <a:pPr>
              <a:spcBef>
                <a:spcPts val="800"/>
              </a:spcBef>
            </a:pPr>
            <a:r>
              <a:rPr lang="en-US" sz="1200" b="1" i="1" dirty="0" smtClean="0">
                <a:solidFill>
                  <a:schemeClr val="bg1"/>
                </a:solidFill>
              </a:rPr>
              <a:t>Untagged (7)</a:t>
            </a:r>
            <a:endParaRPr lang="en-US" sz="1200" b="1" i="1" dirty="0">
              <a:solidFill>
                <a:schemeClr val="bg1"/>
              </a:solidFill>
            </a:endParaRPr>
          </a:p>
        </p:txBody>
      </p:sp>
      <p:cxnSp>
        <p:nvCxnSpPr>
          <p:cNvPr id="74" name="Straight Connector 73"/>
          <p:cNvCxnSpPr/>
          <p:nvPr/>
        </p:nvCxnSpPr>
        <p:spPr>
          <a:xfrm>
            <a:off x="2648196" y="355480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648196" y="3851687"/>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412482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Rounded Rectangle 81"/>
          <p:cNvSpPr/>
          <p:nvPr/>
        </p:nvSpPr>
        <p:spPr>
          <a:xfrm>
            <a:off x="5133120" y="302416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5204868" y="3052483"/>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5"/>
          </p:cNvCxnSpPr>
          <p:nvPr/>
        </p:nvCxnSpPr>
        <p:spPr>
          <a:xfrm>
            <a:off x="5295476" y="3142660"/>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Rectangular Callout 93"/>
          <p:cNvSpPr/>
          <p:nvPr/>
        </p:nvSpPr>
        <p:spPr>
          <a:xfrm>
            <a:off x="937444" y="1403131"/>
            <a:ext cx="1460310" cy="1497723"/>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 Swipe </a:t>
            </a:r>
            <a:r>
              <a:rPr lang="en-US" sz="1200" dirty="0"/>
              <a:t>down to see </a:t>
            </a:r>
            <a:r>
              <a:rPr lang="en-US" sz="1200" dirty="0" smtClean="0"/>
              <a:t>companies if added by the user over time</a:t>
            </a:r>
            <a:endParaRPr lang="en-US" sz="1200" dirty="0"/>
          </a:p>
        </p:txBody>
      </p:sp>
      <p:sp>
        <p:nvSpPr>
          <p:cNvPr id="95" name="Rectangular Callout 94"/>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9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Agent</a:t>
            </a:r>
            <a:endParaRPr lang="en-US" sz="3200" b="1" dirty="0">
              <a:latin typeface="Times New Roman" pitchFamily="18" charset="0"/>
              <a:cs typeface="Times New Roman" pitchFamily="18" charset="0"/>
            </a:endParaRPr>
          </a:p>
        </p:txBody>
      </p:sp>
      <p:cxnSp>
        <p:nvCxnSpPr>
          <p:cNvPr id="98" name="Straight Connector 97"/>
          <p:cNvCxnSpPr/>
          <p:nvPr/>
        </p:nvCxnSpPr>
        <p:spPr>
          <a:xfrm>
            <a:off x="2648196" y="1863538"/>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349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0" name="Rounded Rectangle 19"/>
          <p:cNvSpPr/>
          <p:nvPr/>
        </p:nvSpPr>
        <p:spPr>
          <a:xfrm>
            <a:off x="2715904" y="1516129"/>
            <a:ext cx="371219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Add Agent</a:t>
            </a:r>
            <a:endParaRPr lang="en-US" sz="1200" b="1"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 Co</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7" name="Rectangle 26"/>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8" name="Rectangle 27"/>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9" name="Rectangle 28"/>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15" name="Rectangular Callout 14"/>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30" name="TextBox 29"/>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1" name="Rectangle 30"/>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33" name="TextBox 32"/>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4"/>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7" name="TextBox 36"/>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9" name="Rectangle 38"/>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526135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408570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0" name="Rectangular Callout 5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next slide</a:t>
            </a:r>
            <a:endParaRPr lang="en-US" sz="1200"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Company</a:t>
            </a:r>
            <a:endParaRPr lang="en-US" sz="3200" b="1" dirty="0">
              <a:latin typeface="Times New Roman" pitchFamily="18" charset="0"/>
              <a:cs typeface="Times New Roman" pitchFamily="18" charset="0"/>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ular Callout 6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spTree>
    <p:extLst>
      <p:ext uri="{BB962C8B-B14F-4D97-AF65-F5344CB8AC3E}">
        <p14:creationId xmlns:p14="http://schemas.microsoft.com/office/powerpoint/2010/main" val="330786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 Co</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Company</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400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a:t>
            </a: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ollowed Companies; Agents; Saved Updates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the companies view</a:t>
            </a: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Decision-Makers; Followed People</a:t>
            </a:r>
          </a:p>
          <a:p>
            <a:pPr lvl="1">
              <a:lnSpc>
                <a:spcPct val="120000"/>
              </a:lnSpc>
            </a:pPr>
            <a:r>
              <a:rPr lang="en-US" dirty="0" smtClean="0">
                <a:latin typeface="Times New Roman" pitchFamily="18" charset="0"/>
                <a:cs typeface="Times New Roman" pitchFamily="18" charset="0"/>
              </a:rPr>
              <a:t>Adding known companies and people to follow</a:t>
            </a:r>
          </a:p>
          <a:p>
            <a:pPr>
              <a:lnSpc>
                <a:spcPct val="120000"/>
              </a:lnSpc>
              <a:spcBef>
                <a:spcPts val="1200"/>
              </a:spcBef>
            </a:pPr>
            <a:r>
              <a:rPr lang="en-US" b="1" dirty="0" smtClean="0">
                <a:latin typeface="Times New Roman" pitchFamily="18" charset="0"/>
                <a:cs typeface="Times New Roman" pitchFamily="18" charset="0"/>
              </a:rPr>
              <a:t>Allows users to find people in two ways:</a:t>
            </a:r>
          </a:p>
          <a:p>
            <a:pPr lvl="1">
              <a:lnSpc>
                <a:spcPct val="120000"/>
              </a:lnSpc>
            </a:pPr>
            <a:r>
              <a:rPr lang="en-US" dirty="0" smtClean="0">
                <a:latin typeface="Times New Roman" pitchFamily="18" charset="0"/>
                <a:cs typeface="Times New Roman" pitchFamily="18" charset="0"/>
              </a:rPr>
              <a:t>Search with name or job title from all GageIn contacts</a:t>
            </a:r>
          </a:p>
          <a:p>
            <a:pPr lvl="1">
              <a:lnSpc>
                <a:spcPct val="120000"/>
              </a:lnSpc>
            </a:pPr>
            <a:r>
              <a:rPr lang="en-US" dirty="0" smtClean="0">
                <a:latin typeface="Times New Roman" pitchFamily="18" charset="0"/>
                <a:cs typeface="Times New Roman" pitchFamily="18" charset="0"/>
              </a:rPr>
              <a:t>Search with name or job title from a followed company</a:t>
            </a:r>
          </a:p>
          <a:p>
            <a:pPr>
              <a:lnSpc>
                <a:spcPct val="120000"/>
              </a:lnSpc>
              <a:spcBef>
                <a:spcPts val="1200"/>
              </a:spcBef>
            </a:pPr>
            <a:r>
              <a:rPr lang="en-US" b="1" dirty="0" smtClean="0">
                <a:latin typeface="Times New Roman" pitchFamily="18" charset="0"/>
                <a:cs typeface="Times New Roman" pitchFamily="18" charset="0"/>
              </a:rPr>
              <a:t>Settings</a:t>
            </a:r>
          </a:p>
          <a:p>
            <a:pPr lvl="1">
              <a:lnSpc>
                <a:spcPct val="120000"/>
              </a:lnSpc>
            </a:pPr>
            <a:r>
              <a:rPr lang="en-US" dirty="0" smtClean="0">
                <a:latin typeface="Times New Roman" pitchFamily="18" charset="0"/>
                <a:cs typeface="Times New Roman" pitchFamily="18" charset="0"/>
              </a:rPr>
              <a:t>People job/title/location change notifications</a:t>
            </a:r>
          </a:p>
          <a:p>
            <a:pPr lvl="1">
              <a:lnSpc>
                <a:spcPct val="120000"/>
              </a:lnSpc>
            </a:pPr>
            <a:r>
              <a:rPr lang="en-US" smtClean="0">
                <a:latin typeface="Times New Roman" pitchFamily="18" charset="0"/>
                <a:cs typeface="Times New Roman" pitchFamily="18" charset="0"/>
              </a:rPr>
              <a:t>Change default view for update feed</a:t>
            </a:r>
          </a:p>
          <a:p>
            <a:pPr lvl="1">
              <a:lnSpc>
                <a:spcPct val="120000"/>
              </a:lnSpc>
            </a:pPr>
            <a:r>
              <a:rPr lang="en-US" smtClean="0">
                <a:latin typeface="Times New Roman" pitchFamily="18" charset="0"/>
                <a:cs typeface="Times New Roman" pitchFamily="18" charset="0"/>
              </a:rPr>
              <a:t>Configure </a:t>
            </a:r>
            <a:r>
              <a:rPr lang="en-US" dirty="0" smtClean="0">
                <a:latin typeface="Times New Roman" pitchFamily="18" charset="0"/>
                <a:cs typeface="Times New Roman" pitchFamily="18" charset="0"/>
              </a:rPr>
              <a:t>agent/category/media filters</a:t>
            </a: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 Co</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7" name="Rectangle 26"/>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8" name="Rectangle 27"/>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9" name="Rectangle 28"/>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30" name="TextBox 29"/>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1" name="Rectangle 30"/>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33" name="TextBox 32"/>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2605994"/>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4"/>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7" name="TextBox 36"/>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9" name="Rectangle 38"/>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526135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436" y="4076176"/>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6" name="Rectangle 45"/>
          <p:cNvSpPr/>
          <p:nvPr/>
        </p:nvSpPr>
        <p:spPr>
          <a:xfrm>
            <a:off x="4605639" y="1569695"/>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47" name="Rectangle 46"/>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2660072" y="1343147"/>
            <a:ext cx="1781298" cy="230832"/>
          </a:xfrm>
          <a:prstGeom prst="rect">
            <a:avLst/>
          </a:prstGeom>
          <a:noFill/>
        </p:spPr>
        <p:txBody>
          <a:bodyPr wrap="square" rtlCol="0">
            <a:spAutoFit/>
          </a:bodyPr>
          <a:lstStyle/>
          <a:p>
            <a:r>
              <a:rPr lang="en-US" sz="900" dirty="0" smtClean="0">
                <a:solidFill>
                  <a:schemeClr val="bg1">
                    <a:lumMod val="85000"/>
                  </a:schemeClr>
                </a:solidFill>
              </a:rPr>
              <a:t>COMPANIES</a:t>
            </a:r>
            <a:endParaRPr lang="en-US" sz="900" dirty="0">
              <a:solidFill>
                <a:schemeClr val="bg1">
                  <a:lumMod val="85000"/>
                </a:schemeClr>
              </a:solidFill>
            </a:endParaRPr>
          </a:p>
        </p:txBody>
      </p:sp>
      <p:sp>
        <p:nvSpPr>
          <p:cNvPr id="61" name="Rectangle 60"/>
          <p:cNvSpPr/>
          <p:nvPr/>
        </p:nvSpPr>
        <p:spPr>
          <a:xfrm>
            <a:off x="2660072" y="1583139"/>
            <a:ext cx="2838203" cy="8631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200" b="1" dirty="0">
                <a:solidFill>
                  <a:schemeClr val="bg1"/>
                </a:solidFill>
              </a:rPr>
              <a:t>Apple, </a:t>
            </a:r>
            <a:r>
              <a:rPr lang="en-US" sz="1200" b="1" dirty="0" err="1" smtClean="0">
                <a:solidFill>
                  <a:schemeClr val="bg1"/>
                </a:solidFill>
              </a:rPr>
              <a:t>Inc</a:t>
            </a:r>
            <a:r>
              <a:rPr lang="en-US" sz="1200" b="1" dirty="0" smtClean="0">
                <a:solidFill>
                  <a:schemeClr val="bg1">
                    <a:lumMod val="85000"/>
                  </a:schemeClr>
                </a:solidFill>
              </a:rPr>
              <a:t>		                 </a:t>
            </a:r>
            <a:r>
              <a:rPr lang="en-US" sz="1000" dirty="0" smtClean="0">
                <a:solidFill>
                  <a:schemeClr val="bg1">
                    <a:lumMod val="85000"/>
                  </a:schemeClr>
                </a:solidFill>
              </a:rPr>
              <a:t>1m</a:t>
            </a:r>
            <a:endParaRPr lang="en-US" sz="1000" dirty="0">
              <a:solidFill>
                <a:schemeClr val="bg1">
                  <a:lumMod val="85000"/>
                </a:schemeClr>
              </a:solidFill>
            </a:endParaRPr>
          </a:p>
          <a:p>
            <a:pPr>
              <a:spcBef>
                <a:spcPts val="800"/>
              </a:spcBef>
            </a:pPr>
            <a:r>
              <a:rPr lang="en-US" sz="1200" b="1" dirty="0" err="1" smtClean="0">
                <a:solidFill>
                  <a:schemeClr val="bg1"/>
                </a:solidFill>
              </a:rPr>
              <a:t>Bebo</a:t>
            </a:r>
            <a:r>
              <a:rPr lang="en-US" sz="1200" b="1" dirty="0">
                <a:solidFill>
                  <a:schemeClr val="bg1">
                    <a:lumMod val="85000"/>
                  </a:schemeClr>
                </a:solidFill>
              </a:rPr>
              <a:t>	</a:t>
            </a:r>
            <a:r>
              <a:rPr lang="en-US" sz="1200" b="1" dirty="0" smtClean="0">
                <a:solidFill>
                  <a:schemeClr val="bg1">
                    <a:lumMod val="85000"/>
                  </a:schemeClr>
                </a:solidFill>
              </a:rPr>
              <a:t>	                 </a:t>
            </a:r>
            <a:r>
              <a:rPr lang="en-US" sz="1000" b="1"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a:solidFill>
                  <a:schemeClr val="bg1"/>
                </a:solidFill>
              </a:rPr>
              <a:t>Berkshire </a:t>
            </a:r>
            <a:r>
              <a:rPr lang="en-US" sz="1200" b="1" dirty="0" smtClean="0">
                <a:solidFill>
                  <a:schemeClr val="bg1"/>
                </a:solidFill>
              </a:rPr>
              <a:t>Hathaway	</a:t>
            </a:r>
            <a:r>
              <a:rPr lang="en-US" sz="1000" dirty="0" smtClean="0">
                <a:solidFill>
                  <a:schemeClr val="bg1">
                    <a:lumMod val="85000"/>
                  </a:schemeClr>
                </a:solidFill>
              </a:rPr>
              <a:t>                     1d</a:t>
            </a:r>
            <a:endParaRPr lang="en-US" sz="1000" dirty="0">
              <a:solidFill>
                <a:schemeClr val="bg1">
                  <a:lumMod val="85000"/>
                </a:schemeClr>
              </a:solidFill>
            </a:endParaRPr>
          </a:p>
        </p:txBody>
      </p:sp>
      <p:cxnSp>
        <p:nvCxnSpPr>
          <p:cNvPr id="62" name="Straight Connector 61"/>
          <p:cNvCxnSpPr/>
          <p:nvPr/>
        </p:nvCxnSpPr>
        <p:spPr>
          <a:xfrm>
            <a:off x="2648196" y="1887071"/>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48196" y="21602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0072" y="2469105"/>
            <a:ext cx="1781298" cy="230832"/>
          </a:xfrm>
          <a:prstGeom prst="rect">
            <a:avLst/>
          </a:prstGeom>
          <a:noFill/>
        </p:spPr>
        <p:txBody>
          <a:bodyPr wrap="square" rtlCol="0">
            <a:spAutoFit/>
          </a:bodyPr>
          <a:lstStyle/>
          <a:p>
            <a:r>
              <a:rPr lang="en-US" sz="900" dirty="0" smtClean="0">
                <a:solidFill>
                  <a:schemeClr val="bg1">
                    <a:lumMod val="85000"/>
                  </a:schemeClr>
                </a:solidFill>
              </a:rPr>
              <a:t>AGENTS</a:t>
            </a:r>
            <a:endParaRPr lang="en-US" sz="900" dirty="0">
              <a:solidFill>
                <a:schemeClr val="bg1">
                  <a:lumMod val="85000"/>
                </a:schemeClr>
              </a:solidFill>
            </a:endParaRPr>
          </a:p>
        </p:txBody>
      </p:sp>
      <p:sp>
        <p:nvSpPr>
          <p:cNvPr id="66" name="Rectangle 65"/>
          <p:cNvSpPr/>
          <p:nvPr/>
        </p:nvSpPr>
        <p:spPr>
          <a:xfrm>
            <a:off x="2660072" y="2724149"/>
            <a:ext cx="2838203" cy="138941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200" b="1" dirty="0" smtClean="0">
                <a:solidFill>
                  <a:schemeClr val="bg1"/>
                </a:solidFill>
              </a:rPr>
              <a:t>Funding Development</a:t>
            </a:r>
            <a:r>
              <a:rPr lang="en-US" sz="1200" b="1" dirty="0" smtClean="0">
                <a:solidFill>
                  <a:schemeClr val="bg1">
                    <a:lumMod val="85000"/>
                  </a:schemeClr>
                </a:solidFill>
              </a:rPr>
              <a:t>	                 </a:t>
            </a:r>
            <a:r>
              <a:rPr lang="en-US" sz="1000" dirty="0" smtClean="0">
                <a:solidFill>
                  <a:schemeClr val="bg1">
                    <a:lumMod val="85000"/>
                  </a:schemeClr>
                </a:solidFill>
              </a:rPr>
              <a:t>1m</a:t>
            </a:r>
            <a:endParaRPr lang="en-US" sz="1000" dirty="0">
              <a:solidFill>
                <a:schemeClr val="bg1">
                  <a:lumMod val="85000"/>
                </a:schemeClr>
              </a:solidFill>
            </a:endParaRPr>
          </a:p>
          <a:p>
            <a:pPr>
              <a:spcBef>
                <a:spcPts val="800"/>
              </a:spcBef>
            </a:pPr>
            <a:r>
              <a:rPr lang="en-US" sz="1200" b="1" dirty="0" smtClean="0">
                <a:solidFill>
                  <a:schemeClr val="bg1"/>
                </a:solidFill>
              </a:rPr>
              <a:t>Growth &amp; Expansion	</a:t>
            </a:r>
            <a:r>
              <a:rPr lang="en-US" sz="1200" dirty="0" smtClean="0">
                <a:solidFill>
                  <a:schemeClr val="bg1">
                    <a:lumMod val="85000"/>
                  </a:schemeClr>
                </a:solidFill>
              </a:rPr>
              <a:t>                 </a:t>
            </a:r>
            <a:r>
              <a:rPr lang="en-US" sz="1000" dirty="0" smtClean="0">
                <a:solidFill>
                  <a:schemeClr val="bg1">
                    <a:lumMod val="85000"/>
                  </a:schemeClr>
                </a:solidFill>
              </a:rPr>
              <a:t>5d</a:t>
            </a:r>
            <a:endParaRPr lang="en-US" sz="1200" dirty="0" smtClean="0">
              <a:solidFill>
                <a:schemeClr val="bg1">
                  <a:lumMod val="85000"/>
                </a:schemeClr>
              </a:solidFill>
            </a:endParaRPr>
          </a:p>
          <a:p>
            <a:pPr>
              <a:spcBef>
                <a:spcPts val="800"/>
              </a:spcBef>
            </a:pPr>
            <a:r>
              <a:rPr lang="en-US" sz="1200" b="1" dirty="0" smtClean="0">
                <a:solidFill>
                  <a:schemeClr val="bg1"/>
                </a:solidFill>
              </a:rPr>
              <a:t>Mergers &amp; Acquisitions	                 </a:t>
            </a:r>
            <a:r>
              <a:rPr lang="en-US" sz="1000"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New Offerings</a:t>
            </a:r>
            <a:r>
              <a:rPr lang="en-US" sz="1200" b="1" dirty="0">
                <a:solidFill>
                  <a:schemeClr val="bg1">
                    <a:lumMod val="85000"/>
                  </a:schemeClr>
                </a:solidFill>
              </a:rPr>
              <a:t>	</a:t>
            </a:r>
            <a:r>
              <a:rPr lang="en-US" sz="1200" b="1" dirty="0" smtClean="0">
                <a:solidFill>
                  <a:schemeClr val="bg1">
                    <a:lumMod val="85000"/>
                  </a:schemeClr>
                </a:solidFill>
              </a:rPr>
              <a:t>	                 </a:t>
            </a:r>
            <a:r>
              <a:rPr lang="en-US" sz="1000" b="1"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Personnel Changes	</a:t>
            </a:r>
            <a:r>
              <a:rPr lang="en-US" sz="1000" dirty="0" smtClean="0">
                <a:solidFill>
                  <a:schemeClr val="bg1">
                    <a:lumMod val="85000"/>
                  </a:schemeClr>
                </a:solidFill>
              </a:rPr>
              <a:t>                     1d</a:t>
            </a:r>
            <a:endParaRPr lang="en-US" sz="1000" dirty="0">
              <a:solidFill>
                <a:schemeClr val="bg1">
                  <a:lumMod val="85000"/>
                </a:schemeClr>
              </a:solidFill>
            </a:endParaRPr>
          </a:p>
        </p:txBody>
      </p:sp>
      <p:cxnSp>
        <p:nvCxnSpPr>
          <p:cNvPr id="67" name="Straight Connector 66"/>
          <p:cNvCxnSpPr/>
          <p:nvPr/>
        </p:nvCxnSpPr>
        <p:spPr>
          <a:xfrm>
            <a:off x="2648196" y="3029727"/>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648196" y="3326611"/>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3599744"/>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0072" y="4134262"/>
            <a:ext cx="1781298" cy="230832"/>
          </a:xfrm>
          <a:prstGeom prst="rect">
            <a:avLst/>
          </a:prstGeom>
          <a:noFill/>
        </p:spPr>
        <p:txBody>
          <a:bodyPr wrap="square" rtlCol="0">
            <a:spAutoFit/>
          </a:bodyPr>
          <a:lstStyle/>
          <a:p>
            <a:r>
              <a:rPr lang="en-US" sz="900" dirty="0" smtClean="0">
                <a:solidFill>
                  <a:schemeClr val="bg1">
                    <a:lumMod val="85000"/>
                  </a:schemeClr>
                </a:solidFill>
              </a:rPr>
              <a:t>SAVED</a:t>
            </a:r>
            <a:endParaRPr lang="en-US" sz="900" dirty="0">
              <a:solidFill>
                <a:schemeClr val="bg1">
                  <a:lumMod val="85000"/>
                </a:schemeClr>
              </a:solidFill>
            </a:endParaRPr>
          </a:p>
        </p:txBody>
      </p:sp>
      <p:sp>
        <p:nvSpPr>
          <p:cNvPr id="71" name="Rectangle 70"/>
          <p:cNvSpPr/>
          <p:nvPr/>
        </p:nvSpPr>
        <p:spPr>
          <a:xfrm>
            <a:off x="2660072" y="4374252"/>
            <a:ext cx="2838203" cy="115190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All Saved (29)</a:t>
            </a:r>
          </a:p>
          <a:p>
            <a:pPr>
              <a:spcBef>
                <a:spcPts val="800"/>
              </a:spcBef>
            </a:pPr>
            <a:r>
              <a:rPr lang="en-US" sz="1200" b="1" i="1" dirty="0">
                <a:solidFill>
                  <a:schemeClr val="bg1"/>
                </a:solidFill>
              </a:rPr>
              <a:t>Notes (3)</a:t>
            </a:r>
          </a:p>
          <a:p>
            <a:pPr>
              <a:spcBef>
                <a:spcPts val="800"/>
              </a:spcBef>
            </a:pPr>
            <a:r>
              <a:rPr lang="en-US" sz="1200" b="1" dirty="0">
                <a:solidFill>
                  <a:schemeClr val="bg1"/>
                </a:solidFill>
              </a:rPr>
              <a:t>LinkedIn (12)	                  </a:t>
            </a:r>
          </a:p>
          <a:p>
            <a:pPr>
              <a:spcBef>
                <a:spcPts val="800"/>
              </a:spcBef>
            </a:pPr>
            <a:r>
              <a:rPr lang="en-US" sz="1200" b="1" i="1" dirty="0" smtClean="0">
                <a:solidFill>
                  <a:schemeClr val="bg1"/>
                </a:solidFill>
              </a:rPr>
              <a:t>Untagged (7)</a:t>
            </a:r>
            <a:endParaRPr lang="en-US" sz="1200" b="1" i="1" dirty="0">
              <a:solidFill>
                <a:schemeClr val="bg1"/>
              </a:solidFill>
            </a:endParaRPr>
          </a:p>
        </p:txBody>
      </p:sp>
      <p:cxnSp>
        <p:nvCxnSpPr>
          <p:cNvPr id="72" name="Straight Connector 71"/>
          <p:cNvCxnSpPr/>
          <p:nvPr/>
        </p:nvCxnSpPr>
        <p:spPr>
          <a:xfrm>
            <a:off x="2648196" y="4683009"/>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497989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525302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a:off x="4962525" y="16753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6" name="Isosceles Triangle 75"/>
          <p:cNvSpPr/>
          <p:nvPr/>
        </p:nvSpPr>
        <p:spPr>
          <a:xfrm>
            <a:off x="4962525" y="2249376"/>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7" name="Rounded Rectangle 76"/>
          <p:cNvSpPr/>
          <p:nvPr/>
        </p:nvSpPr>
        <p:spPr>
          <a:xfrm>
            <a:off x="5129506" y="2493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8"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2517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Rounded Rectangle 7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80" name="Rounded Rectangle 79"/>
          <p:cNvSpPr/>
          <p:nvPr/>
        </p:nvSpPr>
        <p:spPr>
          <a:xfrm>
            <a:off x="5133120" y="4152374"/>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204868" y="4180689"/>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5"/>
          </p:cNvCxnSpPr>
          <p:nvPr/>
        </p:nvCxnSpPr>
        <p:spPr>
          <a:xfrm>
            <a:off x="5295476" y="4270866"/>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Rectangular Callout 82"/>
          <p:cNvSpPr/>
          <p:nvPr/>
        </p:nvSpPr>
        <p:spPr>
          <a:xfrm>
            <a:off x="937444" y="1500382"/>
            <a:ext cx="1460310" cy="848673"/>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updates to display </a:t>
            </a:r>
            <a:endParaRPr lang="en-US" sz="1200"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Company</a:t>
            </a:r>
            <a:endParaRPr lang="en-US" sz="3200" b="1" dirty="0">
              <a:latin typeface="Times New Roman" pitchFamily="18" charset="0"/>
              <a:cs typeface="Times New Roman" pitchFamily="18" charset="0"/>
            </a:endParaRPr>
          </a:p>
        </p:txBody>
      </p:sp>
      <p:sp>
        <p:nvSpPr>
          <p:cNvPr id="91" name="Rectangular Callout 9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85" name="Rounded Rectangle 84"/>
          <p:cNvSpPr/>
          <p:nvPr/>
        </p:nvSpPr>
        <p:spPr>
          <a:xfrm>
            <a:off x="4824706"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86573"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Rectangular Callout 86"/>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smtClean="0"/>
              <a:t>see slide #33</a:t>
            </a:r>
            <a:endParaRPr lang="en-US" sz="1200" dirty="0"/>
          </a:p>
        </p:txBody>
      </p:sp>
    </p:spTree>
    <p:extLst>
      <p:ext uri="{BB962C8B-B14F-4D97-AF65-F5344CB8AC3E}">
        <p14:creationId xmlns:p14="http://schemas.microsoft.com/office/powerpoint/2010/main" val="1152921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36874" y="351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51" name="TextBox 50"/>
          <p:cNvSpPr txBox="1"/>
          <p:nvPr/>
        </p:nvSpPr>
        <p:spPr>
          <a:xfrm>
            <a:off x="2668772" y="378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3" name="Straight Connector 52"/>
          <p:cNvCxnSpPr/>
          <p:nvPr/>
        </p:nvCxnSpPr>
        <p:spPr>
          <a:xfrm>
            <a:off x="2647507" y="407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68772" y="408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6" name="Straight Connector 55"/>
          <p:cNvCxnSpPr/>
          <p:nvPr/>
        </p:nvCxnSpPr>
        <p:spPr>
          <a:xfrm>
            <a:off x="2647507" y="436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ectangular Callout 58"/>
          <p:cNvSpPr/>
          <p:nvPr/>
        </p:nvSpPr>
        <p:spPr>
          <a:xfrm>
            <a:off x="1169675" y="335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0" name="Rectangular Callout 59"/>
          <p:cNvSpPr/>
          <p:nvPr/>
        </p:nvSpPr>
        <p:spPr>
          <a:xfrm>
            <a:off x="6753896" y="2771233"/>
            <a:ext cx="1679943" cy="470727"/>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36874" y="351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51" name="TextBox 50"/>
          <p:cNvSpPr txBox="1"/>
          <p:nvPr/>
        </p:nvSpPr>
        <p:spPr>
          <a:xfrm>
            <a:off x="2668772" y="378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3" name="Straight Connector 52"/>
          <p:cNvCxnSpPr/>
          <p:nvPr/>
        </p:nvCxnSpPr>
        <p:spPr>
          <a:xfrm>
            <a:off x="2647507" y="407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68772" y="408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6" name="Straight Connector 55"/>
          <p:cNvCxnSpPr/>
          <p:nvPr/>
        </p:nvCxnSpPr>
        <p:spPr>
          <a:xfrm>
            <a:off x="2647507" y="436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48" name="Rounded Rectangle 47"/>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ular Callout 56"/>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8" name="Rectangle 5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549851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Be aggressive. Follow 3 more companies.</a:t>
            </a:r>
            <a:endParaRPr lang="en-US" sz="1200" dirty="0">
              <a:solidFill>
                <a:schemeClr val="tx1">
                  <a:lumMod val="65000"/>
                  <a:lumOff val="35000"/>
                </a:schemeClr>
              </a:solidFill>
            </a:endParaRPr>
          </a:p>
        </p:txBody>
      </p:sp>
      <p:sp>
        <p:nvSpPr>
          <p:cNvPr id="24" name="TextBox 23"/>
          <p:cNvSpPr txBox="1"/>
          <p:nvPr/>
        </p:nvSpPr>
        <p:spPr>
          <a:xfrm>
            <a:off x="2668772" y="376915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25" name="Straight Connector 24"/>
          <p:cNvCxnSpPr/>
          <p:nvPr/>
        </p:nvCxnSpPr>
        <p:spPr>
          <a:xfrm>
            <a:off x="2647507" y="405623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0" name="TextBox 59"/>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61" name="Straight Connector 6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64" name="Rounded Rectangle 63"/>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ounded Rectangle 6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ectangle 71"/>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7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tangular Callout 78"/>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80" name="Rounded Rectangle 79"/>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81" name="Rounded Rectangle 8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2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446577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5" name="Rectangular Callout 64"/>
          <p:cNvSpPr/>
          <p:nvPr/>
        </p:nvSpPr>
        <p:spPr>
          <a:xfrm>
            <a:off x="1169675" y="802041"/>
            <a:ext cx="1257116" cy="5186149"/>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and Competitors of the user’s company here. Companies must be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67" name="Rectangle 66"/>
          <p:cNvSpPr/>
          <p:nvPr/>
        </p:nvSpPr>
        <p:spPr>
          <a:xfrm>
            <a:off x="2636874" y="295946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68" name="TextBox 67"/>
          <p:cNvSpPr txBox="1"/>
          <p:nvPr/>
        </p:nvSpPr>
        <p:spPr>
          <a:xfrm>
            <a:off x="2668772" y="3225285"/>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69" name="Straight Connector 68"/>
          <p:cNvCxnSpPr/>
          <p:nvPr/>
        </p:nvCxnSpPr>
        <p:spPr>
          <a:xfrm>
            <a:off x="2647507" y="351236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352299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1" name="Straight Connector 70"/>
          <p:cNvCxnSpPr/>
          <p:nvPr/>
        </p:nvCxnSpPr>
        <p:spPr>
          <a:xfrm>
            <a:off x="2647507" y="381007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7507" y="38288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636874" y="383803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74" name="TextBox 73"/>
          <p:cNvSpPr txBox="1"/>
          <p:nvPr/>
        </p:nvSpPr>
        <p:spPr>
          <a:xfrm>
            <a:off x="2668772" y="410385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75" name="Straight Connector 74"/>
          <p:cNvCxnSpPr/>
          <p:nvPr/>
        </p:nvCxnSpPr>
        <p:spPr>
          <a:xfrm>
            <a:off x="2647507" y="439093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68772" y="440156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7" name="Straight Connector 76"/>
          <p:cNvCxnSpPr/>
          <p:nvPr/>
        </p:nvCxnSpPr>
        <p:spPr>
          <a:xfrm>
            <a:off x="2647507" y="468864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7507" y="469118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668772" y="470181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0" name="Straight Connector 79"/>
          <p:cNvCxnSpPr/>
          <p:nvPr/>
        </p:nvCxnSpPr>
        <p:spPr>
          <a:xfrm>
            <a:off x="2647507" y="498889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Rectangular Callout 65"/>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8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9634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36874" y="351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51" name="TextBox 50"/>
          <p:cNvSpPr txBox="1"/>
          <p:nvPr/>
        </p:nvSpPr>
        <p:spPr>
          <a:xfrm>
            <a:off x="2668772" y="378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3" name="Straight Connector 52"/>
          <p:cNvCxnSpPr/>
          <p:nvPr/>
        </p:nvCxnSpPr>
        <p:spPr>
          <a:xfrm>
            <a:off x="2647507" y="407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68772" y="408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6" name="Straight Connector 55"/>
          <p:cNvCxnSpPr/>
          <p:nvPr/>
        </p:nvCxnSpPr>
        <p:spPr>
          <a:xfrm>
            <a:off x="2647507" y="436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64" name="Rectangle 63"/>
          <p:cNvSpPr/>
          <p:nvPr/>
        </p:nvSpPr>
        <p:spPr>
          <a:xfrm>
            <a:off x="2636874" y="4377401"/>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65" name="TextBox 64"/>
          <p:cNvSpPr txBox="1"/>
          <p:nvPr/>
        </p:nvSpPr>
        <p:spPr>
          <a:xfrm>
            <a:off x="2668772" y="4643219"/>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66" name="Straight Connector 65"/>
          <p:cNvCxnSpPr/>
          <p:nvPr/>
        </p:nvCxnSpPr>
        <p:spPr>
          <a:xfrm>
            <a:off x="2647507" y="493029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668772" y="4940932"/>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68" name="Straight Connector 67"/>
          <p:cNvCxnSpPr/>
          <p:nvPr/>
        </p:nvCxnSpPr>
        <p:spPr>
          <a:xfrm>
            <a:off x="2647507" y="5228011"/>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523054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5241183"/>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71" name="Straight Connector 70"/>
          <p:cNvCxnSpPr/>
          <p:nvPr/>
        </p:nvCxnSpPr>
        <p:spPr>
          <a:xfrm>
            <a:off x="2647507" y="55282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85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#9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sp>
        <p:nvSpPr>
          <p:cNvPr id="47" name="Oval 46"/>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984503" y="5789349"/>
            <a:ext cx="110358" cy="110359"/>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0" name="Oval 69"/>
          <p:cNvSpPr/>
          <p:nvPr/>
        </p:nvSpPr>
        <p:spPr>
          <a:xfrm>
            <a:off x="3986169"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a:t>
            </a:r>
            <a:r>
              <a:rPr lang="en-US" sz="1200" b="1" dirty="0" smtClean="0">
                <a:solidFill>
                  <a:schemeClr val="tx1"/>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a:t>
            </a:r>
            <a:r>
              <a:rPr lang="en-US" sz="1200" b="1" dirty="0" smtClean="0">
                <a:solidFill>
                  <a:schemeClr val="tx1"/>
                </a:solidFill>
              </a:rPr>
              <a:t>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a:t>
            </a:r>
            <a:r>
              <a:rPr lang="en-US" sz="1200" b="1" dirty="0" smtClean="0">
                <a:solidFill>
                  <a:schemeClr val="tx1"/>
                </a:solidFill>
              </a:rPr>
              <a:t>Filters</a:t>
            </a:r>
            <a:r>
              <a:rPr lang="en-US" sz="1200" b="1" dirty="0" smtClean="0">
                <a:solidFill>
                  <a:schemeClr val="tx1"/>
                </a:solidFill>
              </a:rPr>
              <a:t>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578728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1" name="Rounded Rectangle 60"/>
          <p:cNvSpPr/>
          <p:nvPr/>
        </p:nvSpPr>
        <p:spPr>
          <a:xfrm>
            <a:off x="6127845" y="588554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62" name="TextBox 6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3" name="TextBox 6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Rectangle 65"/>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Box 73"/>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5" name="TextBox 7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6" name="TextBox 7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7" name="TextBox 7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16" name="TextBox 1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Rectangle 1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9" name="TextBox 2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0" name="TextBox 2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#15)</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Agent Filters: Edit</a:t>
            </a:r>
            <a:endParaRPr lang="en-US" sz="3200" b="1" dirty="0">
              <a:latin typeface="Times New Roman" pitchFamily="18" charset="0"/>
              <a:cs typeface="Times New Roman" pitchFamily="18" charset="0"/>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1" name="TextBox 5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2" name="TextBox 5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1" name="Rectangle 30"/>
          <p:cNvSpPr/>
          <p:nvPr/>
        </p:nvSpPr>
        <p:spPr>
          <a:xfrm>
            <a:off x="3030279" y="2030798"/>
            <a:ext cx="3083442" cy="1042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Keywords </a:t>
            </a:r>
          </a:p>
          <a:p>
            <a:endParaRPr lang="en-US" sz="1000" dirty="0" smtClean="0">
              <a:solidFill>
                <a:schemeClr val="bg1">
                  <a:lumMod val="75000"/>
                </a:schemeClr>
              </a:solidFill>
            </a:endParaRPr>
          </a:p>
          <a:p>
            <a:r>
              <a:rPr lang="en-US" sz="1000" dirty="0" smtClean="0">
                <a:solidFill>
                  <a:schemeClr val="bg1">
                    <a:lumMod val="75000"/>
                  </a:schemeClr>
                </a:solidFill>
              </a:rPr>
              <a:t>* You </a:t>
            </a:r>
            <a:r>
              <a:rPr lang="en-US" sz="1000" dirty="0">
                <a:solidFill>
                  <a:schemeClr val="bg1">
                    <a:lumMod val="75000"/>
                  </a:schemeClr>
                </a:solidFill>
              </a:rPr>
              <a:t>can enter multiple keywords in the field. A space is treated as AND, a comma is treated as OR. Use double-quotes if you want an exact </a:t>
            </a:r>
            <a:r>
              <a:rPr lang="en-US" sz="1000" dirty="0" smtClean="0">
                <a:solidFill>
                  <a:schemeClr val="bg1">
                    <a:lumMod val="75000"/>
                  </a:schemeClr>
                </a:solidFill>
              </a:rPr>
              <a:t>match. To </a:t>
            </a:r>
            <a:r>
              <a:rPr lang="en-US" sz="1000" dirty="0">
                <a:solidFill>
                  <a:schemeClr val="bg1">
                    <a:lumMod val="75000"/>
                  </a:schemeClr>
                </a:solidFill>
              </a:rPr>
              <a:t>exclude certain keywords from your filter, use a </a:t>
            </a:r>
            <a:r>
              <a:rPr lang="en-US" sz="1000" dirty="0" smtClean="0">
                <a:solidFill>
                  <a:schemeClr val="bg1">
                    <a:lumMod val="75000"/>
                  </a:schemeClr>
                </a:solidFill>
              </a:rPr>
              <a:t>"-“.</a:t>
            </a:r>
            <a:endParaRPr lang="en-US" sz="1000" dirty="0">
              <a:solidFill>
                <a:schemeClr val="bg1">
                  <a:lumMod val="75000"/>
                </a:schemeClr>
              </a:solidFill>
            </a:endParaRPr>
          </a:p>
        </p:txBody>
      </p:sp>
      <p:sp>
        <p:nvSpPr>
          <p:cNvPr id="33" name="Rounded Rectangle 32"/>
          <p:cNvSpPr/>
          <p:nvPr/>
        </p:nvSpPr>
        <p:spPr>
          <a:xfrm>
            <a:off x="3084393" y="3253562"/>
            <a:ext cx="298885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4"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Agent Filters: Add Custom Agent</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9" name="TextBox 2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TextBox 2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1" name="TextBox 3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Oval 42"/>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4" name="TextBox 3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5" name="TextBox 3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6" name="TextBox 3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9" name="TextBox 2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TextBox 2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1" name="TextBox 3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4" name="TextBox 3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5" name="TextBox 3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6" name="TextBox 3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9" name="TextBox 4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TextBox 5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2" name="Rectangle 5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1" name="TextBox 6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2" name="TextBox 6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3" name="TextBox 6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Media Filters: Add A Source</a:t>
            </a:r>
            <a:endParaRPr lang="en-US" sz="3200" b="1" dirty="0">
              <a:latin typeface="Times New Roman" pitchFamily="18" charset="0"/>
              <a:cs typeface="Times New Roman" pitchFamily="18" charset="0"/>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9" name="TextBox 38"/>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Media Filters: Add A Source</a:t>
            </a:r>
            <a:endParaRPr lang="en-US" sz="3200" b="1" dirty="0">
              <a:latin typeface="Times New Roman" pitchFamily="18" charset="0"/>
              <a:cs typeface="Times New Roman" pitchFamily="18" charset="0"/>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LinkedIn</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5" name="Rectangular Callout 74"/>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62274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LinkedIn</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423546"/>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7" name="Rectangle 56"/>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2660072" y="1337735"/>
            <a:ext cx="1781298" cy="230832"/>
          </a:xfrm>
          <a:prstGeom prst="rect">
            <a:avLst/>
          </a:prstGeom>
          <a:noFill/>
        </p:spPr>
        <p:txBody>
          <a:bodyPr wrap="square" rtlCol="0">
            <a:spAutoFit/>
          </a:bodyPr>
          <a:lstStyle/>
          <a:p>
            <a:r>
              <a:rPr lang="en-US" sz="900" dirty="0" smtClean="0">
                <a:solidFill>
                  <a:schemeClr val="bg1">
                    <a:lumMod val="85000"/>
                  </a:schemeClr>
                </a:solidFill>
              </a:rPr>
              <a:t>SAVED</a:t>
            </a:r>
            <a:endParaRPr lang="en-US" sz="900" dirty="0">
              <a:solidFill>
                <a:schemeClr val="bg1">
                  <a:lumMod val="85000"/>
                </a:schemeClr>
              </a:solidFill>
            </a:endParaRPr>
          </a:p>
        </p:txBody>
      </p:sp>
      <p:sp>
        <p:nvSpPr>
          <p:cNvPr id="64" name="Rectangle 63"/>
          <p:cNvSpPr/>
          <p:nvPr/>
        </p:nvSpPr>
        <p:spPr>
          <a:xfrm>
            <a:off x="2660072" y="1577725"/>
            <a:ext cx="2838203" cy="115190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All Saved (29)</a:t>
            </a:r>
          </a:p>
          <a:p>
            <a:pPr>
              <a:spcBef>
                <a:spcPts val="800"/>
              </a:spcBef>
            </a:pPr>
            <a:r>
              <a:rPr lang="en-US" sz="1200" b="1" i="1" dirty="0">
                <a:solidFill>
                  <a:schemeClr val="bg1"/>
                </a:solidFill>
              </a:rPr>
              <a:t>Notes (3)</a:t>
            </a:r>
          </a:p>
          <a:p>
            <a:pPr>
              <a:spcBef>
                <a:spcPts val="800"/>
              </a:spcBef>
            </a:pPr>
            <a:r>
              <a:rPr lang="en-US" sz="1200" b="1" dirty="0">
                <a:solidFill>
                  <a:schemeClr val="bg1"/>
                </a:solidFill>
              </a:rPr>
              <a:t>LinkedIn (12)	                  </a:t>
            </a:r>
          </a:p>
          <a:p>
            <a:pPr>
              <a:spcBef>
                <a:spcPts val="800"/>
              </a:spcBef>
            </a:pPr>
            <a:r>
              <a:rPr lang="en-US" sz="1200" b="1" i="1" dirty="0" smtClean="0">
                <a:solidFill>
                  <a:schemeClr val="bg1"/>
                </a:solidFill>
              </a:rPr>
              <a:t>Untagged (7)</a:t>
            </a:r>
            <a:endParaRPr lang="en-US" sz="1200" b="1" i="1" dirty="0">
              <a:solidFill>
                <a:schemeClr val="bg1"/>
              </a:solidFill>
            </a:endParaRPr>
          </a:p>
        </p:txBody>
      </p:sp>
      <p:cxnSp>
        <p:nvCxnSpPr>
          <p:cNvPr id="65" name="Straight Connector 64"/>
          <p:cNvCxnSpPr/>
          <p:nvPr/>
        </p:nvCxnSpPr>
        <p:spPr>
          <a:xfrm>
            <a:off x="2648196" y="1886482"/>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18336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48196" y="2456499"/>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5133120" y="135584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5204868" y="138416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1" idx="5"/>
          </p:cNvCxnSpPr>
          <p:nvPr/>
        </p:nvCxnSpPr>
        <p:spPr>
          <a:xfrm>
            <a:off x="5295476" y="147433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a:t>
            </a:r>
            <a:endParaRPr lang="en-US" sz="3200" b="1" dirty="0">
              <a:latin typeface="Times New Roman" pitchFamily="18" charset="0"/>
              <a:cs typeface="Times New Roman" pitchFamily="18" charset="0"/>
            </a:endParaRPr>
          </a:p>
        </p:txBody>
      </p:sp>
      <p:sp>
        <p:nvSpPr>
          <p:cNvPr id="95" name="Rectangular Callout 94"/>
          <p:cNvSpPr/>
          <p:nvPr/>
        </p:nvSpPr>
        <p:spPr>
          <a:xfrm>
            <a:off x="937444" y="1736871"/>
            <a:ext cx="1460310" cy="780697"/>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Saved on the top. </a:t>
            </a:r>
            <a:r>
              <a:rPr lang="en-US" sz="1200" dirty="0"/>
              <a:t>Swipe down to see </a:t>
            </a:r>
            <a:r>
              <a:rPr lang="en-US" sz="1200" dirty="0" smtClean="0"/>
              <a:t>companies and agents </a:t>
            </a:r>
            <a:endParaRPr lang="en-US" sz="1200" dirty="0"/>
          </a:p>
        </p:txBody>
      </p:sp>
      <p:sp>
        <p:nvSpPr>
          <p:cNvPr id="96" name="Rectangular Callout 9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264793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3 recent searches</a:t>
            </a:r>
            <a:endParaRPr lang="en-US" sz="1200" dirty="0"/>
          </a:p>
        </p:txBody>
      </p:sp>
      <p:sp>
        <p:nvSpPr>
          <p:cNvPr id="48" name="Rectangle 47"/>
          <p:cNvSpPr/>
          <p:nvPr/>
        </p:nvSpPr>
        <p:spPr>
          <a:xfrm>
            <a:off x="2615609" y="2179673"/>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Search Agents</a:t>
            </a:r>
            <a:endParaRPr lang="en-US" sz="1200" b="1" dirty="0">
              <a:solidFill>
                <a:schemeClr val="tx1">
                  <a:lumMod val="65000"/>
                  <a:lumOff val="35000"/>
                </a:schemeClr>
              </a:solidFill>
            </a:endParaRPr>
          </a:p>
        </p:txBody>
      </p:sp>
      <p:sp>
        <p:nvSpPr>
          <p:cNvPr id="49" name="Rectangle 48"/>
          <p:cNvSpPr/>
          <p:nvPr/>
        </p:nvSpPr>
        <p:spPr>
          <a:xfrm>
            <a:off x="2660073" y="2387638"/>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2660073" y="2387638"/>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2647950" y="2381702"/>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Business Social Networking		                       &gt;</a:t>
            </a:r>
            <a:endParaRPr lang="en-US" sz="1200" dirty="0">
              <a:solidFill>
                <a:schemeClr val="tx1">
                  <a:lumMod val="65000"/>
                  <a:lumOff val="35000"/>
                </a:schemeClr>
              </a:solidFill>
            </a:endParaRPr>
          </a:p>
        </p:txBody>
      </p:sp>
      <p:sp>
        <p:nvSpPr>
          <p:cNvPr id="53" name="TextBox 52"/>
          <p:cNvSpPr txBox="1"/>
          <p:nvPr/>
        </p:nvSpPr>
        <p:spPr>
          <a:xfrm>
            <a:off x="2647950" y="2657927"/>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Cloud Computing		                       &gt;</a:t>
            </a:r>
            <a:endParaRPr lang="en-US" sz="1200" dirty="0">
              <a:solidFill>
                <a:schemeClr val="tx1">
                  <a:lumMod val="65000"/>
                  <a:lumOff val="35000"/>
                </a:schemeClr>
              </a:solidFill>
            </a:endParaRPr>
          </a:p>
        </p:txBody>
      </p:sp>
      <p:cxnSp>
        <p:nvCxnSpPr>
          <p:cNvPr id="55" name="Straight Connector 54"/>
          <p:cNvCxnSpPr/>
          <p:nvPr/>
        </p:nvCxnSpPr>
        <p:spPr>
          <a:xfrm>
            <a:off x="2638425" y="2667452"/>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47950" y="2955862"/>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Awards &amp; Certifications		                       &gt;</a:t>
            </a:r>
            <a:endParaRPr lang="en-US" sz="1200" dirty="0">
              <a:solidFill>
                <a:schemeClr val="tx1">
                  <a:lumMod val="65000"/>
                  <a:lumOff val="35000"/>
                </a:schemeClr>
              </a:solidFill>
            </a:endParaRPr>
          </a:p>
        </p:txBody>
      </p:sp>
      <p:sp>
        <p:nvSpPr>
          <p:cNvPr id="58" name="TextBox 57"/>
          <p:cNvSpPr txBox="1"/>
          <p:nvPr/>
        </p:nvSpPr>
        <p:spPr>
          <a:xfrm>
            <a:off x="2647950" y="3232087"/>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Business Challenges		                       &gt;</a:t>
            </a:r>
            <a:endParaRPr lang="en-US" sz="1200" dirty="0">
              <a:solidFill>
                <a:schemeClr val="tx1">
                  <a:lumMod val="65000"/>
                  <a:lumOff val="35000"/>
                </a:schemeClr>
              </a:solidFill>
            </a:endParaRPr>
          </a:p>
        </p:txBody>
      </p:sp>
      <p:cxnSp>
        <p:nvCxnSpPr>
          <p:cNvPr id="59" name="Straight Connector 58"/>
          <p:cNvCxnSpPr/>
          <p:nvPr/>
        </p:nvCxnSpPr>
        <p:spPr>
          <a:xfrm>
            <a:off x="2638425" y="3241612"/>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8425" y="3518059"/>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638425" y="2943899"/>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753480" y="2636903"/>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all agents, custom agents first</a:t>
            </a:r>
            <a:endParaRPr lang="en-US" sz="1200" dirty="0"/>
          </a:p>
        </p:txBody>
      </p:sp>
    </p:spTree>
    <p:extLst>
      <p:ext uri="{BB962C8B-B14F-4D97-AF65-F5344CB8AC3E}">
        <p14:creationId xmlns:p14="http://schemas.microsoft.com/office/powerpoint/2010/main" val="869437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9" name="Oval 38"/>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989083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57114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Functional Area</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the first person to display updates by default; other wise, select the first functional area item</a:t>
            </a:r>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30832"/>
          </a:xfrm>
          <a:prstGeom prst="rect">
            <a:avLst/>
          </a:prstGeom>
          <a:noFill/>
        </p:spPr>
        <p:txBody>
          <a:bodyPr wrap="square" rtlCol="0">
            <a:spAutoFit/>
          </a:bodyPr>
          <a:lstStyle/>
          <a:p>
            <a:r>
              <a:rPr lang="en-US" sz="900" dirty="0" smtClean="0">
                <a:solidFill>
                  <a:schemeClr val="bg1">
                    <a:lumMod val="85000"/>
                  </a:schemeClr>
                </a:solidFill>
              </a:rPr>
              <a:t>FUNCTIONAL AREAS</a:t>
            </a:r>
            <a:endParaRPr lang="en-US" sz="900" dirty="0">
              <a:solidFill>
                <a:schemeClr val="bg1">
                  <a:lumMod val="85000"/>
                </a:schemeClr>
              </a:solidFill>
            </a:endParaRPr>
          </a:p>
        </p:txBody>
      </p:sp>
      <p:sp>
        <p:nvSpPr>
          <p:cNvPr id="71" name="Rectangle 70"/>
          <p:cNvSpPr/>
          <p:nvPr/>
        </p:nvSpPr>
        <p:spPr>
          <a:xfrm>
            <a:off x="2660072" y="1590414"/>
            <a:ext cx="2838203" cy="14021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200" b="1" dirty="0" smtClean="0">
                <a:solidFill>
                  <a:schemeClr val="bg1"/>
                </a:solidFill>
              </a:rPr>
              <a:t>Finance	</a:t>
            </a:r>
            <a:r>
              <a:rPr lang="en-US" sz="1200" b="1" dirty="0" smtClean="0">
                <a:solidFill>
                  <a:schemeClr val="bg1">
                    <a:lumMod val="85000"/>
                  </a:schemeClr>
                </a:solidFill>
              </a:rPr>
              <a:t>	                 </a:t>
            </a:r>
            <a:r>
              <a:rPr lang="en-US" sz="1000" dirty="0" smtClean="0">
                <a:solidFill>
                  <a:schemeClr val="bg1">
                    <a:lumMod val="85000"/>
                  </a:schemeClr>
                </a:solidFill>
              </a:rPr>
              <a:t>1m</a:t>
            </a:r>
            <a:endParaRPr lang="en-US" sz="1000" dirty="0">
              <a:solidFill>
                <a:schemeClr val="bg1">
                  <a:lumMod val="85000"/>
                </a:schemeClr>
              </a:solidFill>
            </a:endParaRPr>
          </a:p>
          <a:p>
            <a:pPr>
              <a:spcBef>
                <a:spcPts val="800"/>
              </a:spcBef>
            </a:pPr>
            <a:r>
              <a:rPr lang="en-US" sz="1200" b="1" dirty="0" smtClean="0">
                <a:solidFill>
                  <a:schemeClr val="bg1"/>
                </a:solidFill>
              </a:rPr>
              <a:t>Human Resource	</a:t>
            </a:r>
            <a:r>
              <a:rPr lang="en-US" sz="1200" dirty="0" smtClean="0">
                <a:solidFill>
                  <a:schemeClr val="tx1">
                    <a:lumMod val="65000"/>
                    <a:lumOff val="35000"/>
                  </a:schemeClr>
                </a:solidFill>
              </a:rPr>
              <a:t>                 </a:t>
            </a:r>
            <a:r>
              <a:rPr lang="en-US" sz="1000" dirty="0" smtClean="0">
                <a:solidFill>
                  <a:schemeClr val="bg1">
                    <a:lumMod val="85000"/>
                  </a:schemeClr>
                </a:solidFill>
              </a:rPr>
              <a:t>5d</a:t>
            </a:r>
            <a:endParaRPr lang="en-US" sz="1000" dirty="0" smtClean="0">
              <a:solidFill>
                <a:schemeClr val="tx1">
                  <a:lumMod val="65000"/>
                  <a:lumOff val="35000"/>
                </a:schemeClr>
              </a:solidFill>
            </a:endParaRPr>
          </a:p>
          <a:p>
            <a:pPr>
              <a:spcBef>
                <a:spcPts val="800"/>
              </a:spcBef>
            </a:pPr>
            <a:r>
              <a:rPr lang="en-US" sz="1200" b="1" dirty="0" smtClean="0">
                <a:solidFill>
                  <a:schemeClr val="bg1"/>
                </a:solidFill>
              </a:rPr>
              <a:t>Information Technology	                 </a:t>
            </a:r>
            <a:r>
              <a:rPr lang="en-US" sz="1000"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Marketing	</a:t>
            </a:r>
            <a:r>
              <a:rPr lang="en-US" sz="1200" b="1" dirty="0" smtClean="0">
                <a:solidFill>
                  <a:schemeClr val="bg1">
                    <a:lumMod val="85000"/>
                  </a:schemeClr>
                </a:solidFill>
              </a:rPr>
              <a:t>	                 </a:t>
            </a:r>
            <a:r>
              <a:rPr lang="en-US" sz="1000" b="1"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Sales		</a:t>
            </a:r>
            <a:r>
              <a:rPr lang="en-US" sz="1000" dirty="0" smtClean="0">
                <a:solidFill>
                  <a:schemeClr val="bg1">
                    <a:lumMod val="85000"/>
                  </a:schemeClr>
                </a:solidFill>
              </a:rPr>
              <a:t>                     1d</a:t>
            </a:r>
            <a:endParaRPr lang="en-US" sz="10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573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730438"/>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Rectangular Callout 77"/>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cxnSp>
        <p:nvCxnSpPr>
          <p:cNvPr id="79" name="Straight Connector 78"/>
          <p:cNvCxnSpPr/>
          <p:nvPr/>
        </p:nvCxnSpPr>
        <p:spPr>
          <a:xfrm>
            <a:off x="2648196" y="1863538"/>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Functional Area</a:t>
            </a:r>
            <a:endParaRPr lang="en-US" sz="3200" b="1" dirty="0">
              <a:latin typeface="Times New Roman" pitchFamily="18" charset="0"/>
              <a:cs typeface="Times New Roman" pitchFamily="18" charset="0"/>
            </a:endParaRPr>
          </a:p>
        </p:txBody>
      </p:sp>
      <p:sp>
        <p:nvSpPr>
          <p:cNvPr id="52" name="Rectangular Callout 51"/>
          <p:cNvSpPr/>
          <p:nvPr/>
        </p:nvSpPr>
        <p:spPr>
          <a:xfrm>
            <a:off x="937443" y="914400"/>
            <a:ext cx="1460310" cy="2349062"/>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areas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 if added by the user over time</a:t>
            </a:r>
          </a:p>
          <a:p>
            <a:endParaRPr lang="en-US" sz="1200" dirty="0"/>
          </a:p>
          <a:p>
            <a:r>
              <a:rPr lang="en-US" sz="1200" dirty="0"/>
              <a:t>There are only </a:t>
            </a:r>
            <a:r>
              <a:rPr lang="en-US" sz="1200" dirty="0" smtClean="0"/>
              <a:t>functional areas </a:t>
            </a:r>
            <a:r>
              <a:rPr lang="en-US" sz="1200" dirty="0"/>
              <a:t>displayed right after </a:t>
            </a:r>
            <a:r>
              <a:rPr lang="en-US" sz="1200" dirty="0" smtClean="0"/>
              <a:t>signup</a:t>
            </a:r>
            <a:endParaRPr lang="en-US" sz="1200" dirty="0"/>
          </a:p>
        </p:txBody>
      </p:sp>
    </p:spTree>
    <p:extLst>
      <p:ext uri="{BB962C8B-B14F-4D97-AF65-F5344CB8AC3E}">
        <p14:creationId xmlns:p14="http://schemas.microsoft.com/office/powerpoint/2010/main" val="7076905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Areas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Areas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pic>
        <p:nvPicPr>
          <p:cNvPr id="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0699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0" name="TextBox 4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TextBox 5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2" name="Rectangle 5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1" name="TextBox 6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2" name="TextBox 6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3" name="TextBox 6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126122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0" name="TextBox 4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TextBox 5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2" name="Rectangle 5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1" name="TextBox 6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2" name="TextBox 6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3" name="TextBox 6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ectangle 42"/>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p:cNvSpPr txBox="1"/>
          <p:nvPr/>
        </p:nvSpPr>
        <p:spPr>
          <a:xfrm>
            <a:off x="2660072" y="1329247"/>
            <a:ext cx="1781298" cy="230832"/>
          </a:xfrm>
          <a:prstGeom prst="rect">
            <a:avLst/>
          </a:prstGeom>
          <a:noFill/>
        </p:spPr>
        <p:txBody>
          <a:bodyPr wrap="square" rtlCol="0">
            <a:spAutoFit/>
          </a:bodyPr>
          <a:lstStyle/>
          <a:p>
            <a:r>
              <a:rPr lang="en-US" sz="900" dirty="0" smtClean="0">
                <a:solidFill>
                  <a:schemeClr val="bg1">
                    <a:lumMod val="85000"/>
                  </a:schemeClr>
                </a:solidFill>
              </a:rPr>
              <a:t>PEOPLE</a:t>
            </a:r>
            <a:endParaRPr lang="en-US" sz="900" dirty="0">
              <a:solidFill>
                <a:schemeClr val="bg1">
                  <a:lumMod val="85000"/>
                </a:schemeClr>
              </a:solidFill>
            </a:endParaRPr>
          </a:p>
        </p:txBody>
      </p:sp>
      <p:sp>
        <p:nvSpPr>
          <p:cNvPr id="93" name="Rectangle 92"/>
          <p:cNvSpPr/>
          <p:nvPr/>
        </p:nvSpPr>
        <p:spPr>
          <a:xfrm>
            <a:off x="2660072" y="1569239"/>
            <a:ext cx="2838203" cy="8750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200" b="1" dirty="0">
                <a:solidFill>
                  <a:schemeClr val="bg1"/>
                </a:solidFill>
              </a:rPr>
              <a:t>Cathy London	</a:t>
            </a:r>
            <a:r>
              <a:rPr lang="en-US" sz="1200" b="1" dirty="0">
                <a:solidFill>
                  <a:schemeClr val="bg1">
                    <a:lumMod val="85000"/>
                  </a:schemeClr>
                </a:solidFill>
              </a:rPr>
              <a:t>	                  </a:t>
            </a:r>
            <a:r>
              <a:rPr lang="en-US" sz="1000" b="1" dirty="0">
                <a:solidFill>
                  <a:schemeClr val="bg1">
                    <a:lumMod val="85000"/>
                  </a:schemeClr>
                </a:solidFill>
              </a:rPr>
              <a:t> 2h</a:t>
            </a:r>
            <a:endParaRPr lang="en-US" sz="1200" dirty="0">
              <a:solidFill>
                <a:schemeClr val="bg1">
                  <a:lumMod val="85000"/>
                </a:schemeClr>
              </a:solidFill>
            </a:endParaRPr>
          </a:p>
          <a:p>
            <a:pPr>
              <a:spcBef>
                <a:spcPts val="800"/>
              </a:spcBef>
            </a:pPr>
            <a:r>
              <a:rPr lang="en-US" sz="1200" b="1" dirty="0">
                <a:solidFill>
                  <a:schemeClr val="bg1"/>
                </a:solidFill>
              </a:rPr>
              <a:t>David Elephant	</a:t>
            </a:r>
            <a:r>
              <a:rPr lang="en-US" sz="1200" b="1" dirty="0">
                <a:solidFill>
                  <a:schemeClr val="bg1">
                    <a:lumMod val="85000"/>
                  </a:schemeClr>
                </a:solidFill>
              </a:rPr>
              <a:t>                  </a:t>
            </a:r>
            <a:r>
              <a:rPr lang="en-US" sz="1000" b="1" dirty="0">
                <a:solidFill>
                  <a:schemeClr val="bg1">
                    <a:lumMod val="85000"/>
                  </a:schemeClr>
                </a:solidFill>
              </a:rPr>
              <a:t>5d</a:t>
            </a:r>
            <a:endParaRPr lang="en-US" sz="1200" dirty="0">
              <a:solidFill>
                <a:schemeClr val="bg1">
                  <a:lumMod val="85000"/>
                </a:schemeClr>
              </a:solidFill>
            </a:endParaRPr>
          </a:p>
          <a:p>
            <a:pPr>
              <a:spcBef>
                <a:spcPts val="800"/>
              </a:spcBef>
            </a:pPr>
            <a:r>
              <a:rPr lang="en-US" sz="1200" b="1" dirty="0">
                <a:solidFill>
                  <a:schemeClr val="bg1"/>
                </a:solidFill>
              </a:rPr>
              <a:t>George Hedge	</a:t>
            </a:r>
            <a:r>
              <a:rPr lang="en-US" sz="1200" b="1" dirty="0">
                <a:solidFill>
                  <a:schemeClr val="bg1">
                    <a:lumMod val="85000"/>
                  </a:schemeClr>
                </a:solidFill>
              </a:rPr>
              <a:t>	                  </a:t>
            </a:r>
            <a:r>
              <a:rPr lang="en-US" sz="1000" dirty="0">
                <a:solidFill>
                  <a:schemeClr val="bg1">
                    <a:lumMod val="85000"/>
                  </a:schemeClr>
                </a:solidFill>
              </a:rPr>
              <a:t>3m</a:t>
            </a:r>
          </a:p>
        </p:txBody>
      </p:sp>
      <p:cxnSp>
        <p:nvCxnSpPr>
          <p:cNvPr id="94" name="Straight Connector 93"/>
          <p:cNvCxnSpPr/>
          <p:nvPr/>
        </p:nvCxnSpPr>
        <p:spPr>
          <a:xfrm>
            <a:off x="2648196" y="187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648196" y="21748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6" name="Rounded Rectangle 95"/>
          <p:cNvSpPr/>
          <p:nvPr/>
        </p:nvSpPr>
        <p:spPr>
          <a:xfrm>
            <a:off x="5129505" y="13416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97" name="Rectangular Callout 96"/>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9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People</a:t>
            </a:r>
            <a:endParaRPr lang="en-US" sz="3200" b="1" dirty="0">
              <a:latin typeface="Times New Roman" pitchFamily="18" charset="0"/>
              <a:cs typeface="Times New Roman" pitchFamily="18" charset="0"/>
            </a:endParaRPr>
          </a:p>
        </p:txBody>
      </p:sp>
      <p:sp>
        <p:nvSpPr>
          <p:cNvPr id="99" name="Rectangular Callout 9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379758"/>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2660072" y="2457935"/>
            <a:ext cx="1781298" cy="230832"/>
          </a:xfrm>
          <a:prstGeom prst="rect">
            <a:avLst/>
          </a:prstGeom>
          <a:noFill/>
        </p:spPr>
        <p:txBody>
          <a:bodyPr wrap="square" rtlCol="0">
            <a:spAutoFit/>
          </a:bodyPr>
          <a:lstStyle/>
          <a:p>
            <a:r>
              <a:rPr lang="en-US" sz="900" dirty="0" smtClean="0">
                <a:solidFill>
                  <a:schemeClr val="bg1">
                    <a:lumMod val="85000"/>
                  </a:schemeClr>
                </a:solidFill>
              </a:rPr>
              <a:t>FUNCTIONAL AREAS</a:t>
            </a:r>
            <a:endParaRPr lang="en-US" sz="900" dirty="0">
              <a:solidFill>
                <a:schemeClr val="bg1">
                  <a:lumMod val="85000"/>
                </a:schemeClr>
              </a:solidFill>
            </a:endParaRPr>
          </a:p>
        </p:txBody>
      </p:sp>
      <p:sp>
        <p:nvSpPr>
          <p:cNvPr id="41" name="Rectangle 40"/>
          <p:cNvSpPr/>
          <p:nvPr/>
        </p:nvSpPr>
        <p:spPr>
          <a:xfrm>
            <a:off x="2660072" y="2709800"/>
            <a:ext cx="2838203" cy="14021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200" b="1" dirty="0" smtClean="0">
                <a:solidFill>
                  <a:schemeClr val="bg1"/>
                </a:solidFill>
              </a:rPr>
              <a:t>Finance	</a:t>
            </a:r>
            <a:r>
              <a:rPr lang="en-US" sz="1200" b="1" dirty="0" smtClean="0">
                <a:solidFill>
                  <a:schemeClr val="bg1">
                    <a:lumMod val="85000"/>
                  </a:schemeClr>
                </a:solidFill>
              </a:rPr>
              <a:t>	                 </a:t>
            </a:r>
            <a:r>
              <a:rPr lang="en-US" sz="1000" dirty="0" smtClean="0">
                <a:solidFill>
                  <a:schemeClr val="bg1">
                    <a:lumMod val="85000"/>
                  </a:schemeClr>
                </a:solidFill>
              </a:rPr>
              <a:t>1m</a:t>
            </a:r>
            <a:endParaRPr lang="en-US" sz="1000" dirty="0">
              <a:solidFill>
                <a:schemeClr val="bg1">
                  <a:lumMod val="85000"/>
                </a:schemeClr>
              </a:solidFill>
            </a:endParaRPr>
          </a:p>
          <a:p>
            <a:pPr>
              <a:spcBef>
                <a:spcPts val="800"/>
              </a:spcBef>
            </a:pPr>
            <a:r>
              <a:rPr lang="en-US" sz="1200" b="1" dirty="0" smtClean="0">
                <a:solidFill>
                  <a:schemeClr val="bg1"/>
                </a:solidFill>
              </a:rPr>
              <a:t>Human Resource	</a:t>
            </a:r>
            <a:r>
              <a:rPr lang="en-US" sz="1200" dirty="0" smtClean="0">
                <a:solidFill>
                  <a:schemeClr val="tx1">
                    <a:lumMod val="65000"/>
                    <a:lumOff val="35000"/>
                  </a:schemeClr>
                </a:solidFill>
              </a:rPr>
              <a:t>                 </a:t>
            </a:r>
            <a:r>
              <a:rPr lang="en-US" sz="1000" dirty="0" smtClean="0">
                <a:solidFill>
                  <a:schemeClr val="bg1">
                    <a:lumMod val="85000"/>
                  </a:schemeClr>
                </a:solidFill>
              </a:rPr>
              <a:t>5d</a:t>
            </a:r>
            <a:endParaRPr lang="en-US" sz="1000" dirty="0" smtClean="0">
              <a:solidFill>
                <a:schemeClr val="tx1">
                  <a:lumMod val="65000"/>
                  <a:lumOff val="35000"/>
                </a:schemeClr>
              </a:solidFill>
            </a:endParaRPr>
          </a:p>
          <a:p>
            <a:pPr>
              <a:spcBef>
                <a:spcPts val="800"/>
              </a:spcBef>
            </a:pPr>
            <a:r>
              <a:rPr lang="en-US" sz="1200" b="1" dirty="0" smtClean="0">
                <a:solidFill>
                  <a:schemeClr val="bg1"/>
                </a:solidFill>
              </a:rPr>
              <a:t>Information Technology	                 </a:t>
            </a:r>
            <a:r>
              <a:rPr lang="en-US" sz="1000"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Marketing	</a:t>
            </a:r>
            <a:r>
              <a:rPr lang="en-US" sz="1200" b="1" dirty="0" smtClean="0">
                <a:solidFill>
                  <a:schemeClr val="bg1">
                    <a:lumMod val="85000"/>
                  </a:schemeClr>
                </a:solidFill>
              </a:rPr>
              <a:t>	                 </a:t>
            </a:r>
            <a:r>
              <a:rPr lang="en-US" sz="1000" b="1" dirty="0" smtClean="0">
                <a:solidFill>
                  <a:schemeClr val="bg1">
                    <a:lumMod val="85000"/>
                  </a:schemeClr>
                </a:solidFill>
              </a:rPr>
              <a:t>3d</a:t>
            </a:r>
            <a:endParaRPr lang="en-US" sz="1000" dirty="0">
              <a:solidFill>
                <a:schemeClr val="bg1">
                  <a:lumMod val="85000"/>
                </a:schemeClr>
              </a:solidFill>
            </a:endParaRPr>
          </a:p>
          <a:p>
            <a:pPr>
              <a:spcBef>
                <a:spcPts val="800"/>
              </a:spcBef>
            </a:pPr>
            <a:r>
              <a:rPr lang="en-US" sz="1200" b="1" dirty="0" smtClean="0">
                <a:solidFill>
                  <a:schemeClr val="bg1"/>
                </a:solidFill>
              </a:rPr>
              <a:t>Sales		</a:t>
            </a:r>
            <a:r>
              <a:rPr lang="en-US" sz="1000" dirty="0" smtClean="0">
                <a:solidFill>
                  <a:schemeClr val="bg1">
                    <a:lumMod val="85000"/>
                  </a:schemeClr>
                </a:solidFill>
              </a:rPr>
              <a:t>                     1d</a:t>
            </a:r>
            <a:endParaRPr lang="en-US" sz="1000" dirty="0">
              <a:solidFill>
                <a:schemeClr val="bg1">
                  <a:lumMod val="85000"/>
                </a:schemeClr>
              </a:solidFill>
            </a:endParaRPr>
          </a:p>
        </p:txBody>
      </p:sp>
      <p:cxnSp>
        <p:nvCxnSpPr>
          <p:cNvPr id="44" name="Straight Connector 43"/>
          <p:cNvCxnSpPr/>
          <p:nvPr/>
        </p:nvCxnSpPr>
        <p:spPr>
          <a:xfrm>
            <a:off x="2648196" y="3279807"/>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648196" y="3576691"/>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648196" y="3849824"/>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129506" y="248218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1373" y="250668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5" name="Straight Connector 64"/>
          <p:cNvCxnSpPr/>
          <p:nvPr/>
        </p:nvCxnSpPr>
        <p:spPr>
          <a:xfrm>
            <a:off x="2648196" y="2982924"/>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6330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0" name="Oval 39"/>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848" y="1310318"/>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4" name="Rectangle 3"/>
          <p:cNvSpPr/>
          <p:nvPr/>
        </p:nvSpPr>
        <p:spPr>
          <a:xfrm>
            <a:off x="4571006" y="1310318"/>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7" name="Oval 36"/>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smtClean="0">
                <a:solidFill>
                  <a:schemeClr val="tx1">
                    <a:lumMod val="65000"/>
                    <a:lumOff val="35000"/>
                  </a:schemeClr>
                </a:solidFill>
              </a:rPr>
              <a:t>Apple Inc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smtClean="0">
                <a:solidFill>
                  <a:schemeClr val="tx1">
                    <a:lumMod val="65000"/>
                    <a:lumOff val="35000"/>
                  </a:schemeClr>
                </a:solidFill>
              </a:rPr>
              <a:t>Apple Inc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smtClean="0">
                <a:solidFill>
                  <a:schemeClr val="tx1">
                    <a:lumMod val="65000"/>
                    <a:lumOff val="35000"/>
                  </a:schemeClr>
                </a:solidFill>
              </a:rPr>
              <a:t>Apple Inc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9" name="Rectangle 5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2" name="Rounded Rectangle 6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30" name="Rectangular Callout 29"/>
          <p:cNvSpPr/>
          <p:nvPr/>
        </p:nvSpPr>
        <p:spPr>
          <a:xfrm>
            <a:off x="464024"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428398"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t>
            </a:r>
            <a:r>
              <a:rPr lang="en-US" sz="1400" b="1" dirty="0" smtClean="0">
                <a:solidFill>
                  <a:schemeClr val="bg1"/>
                </a:solidFill>
              </a:rPr>
              <a:t>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Twitter</a:t>
            </a:r>
          </a:p>
          <a:p>
            <a:pPr>
              <a:spcBef>
                <a:spcPts val="1200"/>
              </a:spcBef>
            </a:pPr>
            <a:r>
              <a:rPr lang="en-US" sz="1200" b="1" dirty="0">
                <a:solidFill>
                  <a:schemeClr val="tx1"/>
                </a:solidFill>
              </a:rPr>
              <a:t> </a:t>
            </a:r>
            <a:r>
              <a:rPr lang="en-US" sz="1200" b="1" dirty="0" smtClean="0">
                <a:solidFill>
                  <a:schemeClr val="tx1"/>
                </a:solidFill>
              </a:rPr>
              <a:t>             Facebook</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105031"/>
            <a:ext cx="1749186" cy="624708"/>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698"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928"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0697"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4827"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7842"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26"/>
          <p:cNvSpPr/>
          <p:nvPr/>
        </p:nvSpPr>
        <p:spPr>
          <a:xfrm>
            <a:off x="2784143" y="1825786"/>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8" name="Oval 27"/>
          <p:cNvSpPr/>
          <p:nvPr/>
        </p:nvSpPr>
        <p:spPr>
          <a:xfrm>
            <a:off x="2784143" y="316440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30" name="Oval 29"/>
          <p:cNvSpPr/>
          <p:nvPr/>
        </p:nvSpPr>
        <p:spPr>
          <a:xfrm>
            <a:off x="2784143" y="282622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31" name="Group 30"/>
          <p:cNvGrpSpPr/>
          <p:nvPr/>
        </p:nvGrpSpPr>
        <p:grpSpPr>
          <a:xfrm>
            <a:off x="6138667" y="1864250"/>
            <a:ext cx="167716" cy="117729"/>
            <a:chOff x="3533775" y="1857375"/>
            <a:chExt cx="104775" cy="109728"/>
          </a:xfrm>
        </p:grpSpPr>
        <p:cxnSp>
          <p:nvCxnSpPr>
            <p:cNvPr id="33" name="Straight Connector 32"/>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2784143" y="249563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43" name="Oval 42"/>
          <p:cNvSpPr/>
          <p:nvPr/>
        </p:nvSpPr>
        <p:spPr>
          <a:xfrm>
            <a:off x="2784143" y="217557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44" name="Group 43"/>
          <p:cNvGrpSpPr/>
          <p:nvPr/>
        </p:nvGrpSpPr>
        <p:grpSpPr>
          <a:xfrm>
            <a:off x="6138667" y="2512835"/>
            <a:ext cx="167716" cy="117729"/>
            <a:chOff x="3533775" y="1857375"/>
            <a:chExt cx="104775" cy="109728"/>
          </a:xfrm>
        </p:grpSpPr>
        <p:cxnSp>
          <p:nvCxnSpPr>
            <p:cNvPr id="45" name="Straight Connector 44"/>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6138667" y="2853078"/>
            <a:ext cx="167716" cy="117729"/>
            <a:chOff x="3533775" y="1857375"/>
            <a:chExt cx="104775" cy="109728"/>
          </a:xfrm>
        </p:grpSpPr>
        <p:cxnSp>
          <p:nvCxnSpPr>
            <p:cNvPr id="49" name="Straight Connector 48"/>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600488"/>
            <a:ext cx="1749186" cy="46402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600488"/>
            <a:ext cx="1749186" cy="46402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2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381153" y="2180629"/>
            <a:ext cx="2881423" cy="646331"/>
          </a:xfrm>
          <a:prstGeom prst="rect">
            <a:avLst/>
          </a:prstGeom>
          <a:noFill/>
        </p:spPr>
        <p:txBody>
          <a:bodyPr wrap="square" rtlCol="0">
            <a:spAutoFit/>
          </a:bodyPr>
          <a:lstStyle/>
          <a:p>
            <a:r>
              <a:rPr lang="en-US" sz="3600" b="1" dirty="0" smtClean="0">
                <a:solidFill>
                  <a:schemeClr val="tx1">
                    <a:lumMod val="65000"/>
                    <a:lumOff val="35000"/>
                  </a:schemeClr>
                </a:solidFill>
              </a:rPr>
              <a:t>???</a:t>
            </a:r>
            <a:endParaRPr lang="en-US" sz="3600" dirty="0">
              <a:solidFill>
                <a:schemeClr val="tx1">
                  <a:lumMod val="65000"/>
                  <a:lumOff val="35000"/>
                </a:schemeClr>
              </a:solidFill>
            </a:endParaRPr>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a:t>
            </a:r>
          </a:p>
          <a:p>
            <a:r>
              <a:rPr lang="en-US" sz="1050" dirty="0" smtClean="0">
                <a:solidFill>
                  <a:schemeClr val="bg1">
                    <a:lumMod val="50000"/>
                  </a:schemeClr>
                </a:solidFill>
              </a:rPr>
              <a:t>www.ibm.com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Work 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087" y="2151731"/>
            <a:ext cx="3616657" cy="26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600488"/>
            <a:ext cx="1749186" cy="46402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994" y="2132538"/>
            <a:ext cx="3292300" cy="33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Company Name</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85408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45479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34741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91690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305709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49382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6" name="TextBox 2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0" name="TextBox 3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1" name="TextBox 4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6119800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ZIP Code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ZIP Code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584744"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Office ZIP/Postal Code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940605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673159"/>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6578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1218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Rounded Rectangle 17"/>
          <p:cNvSpPr/>
          <p:nvPr/>
        </p:nvSpPr>
        <p:spPr>
          <a:xfrm>
            <a:off x="2811439" y="328910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9" name="TextBox 18"/>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0" name="TextBox 3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4256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33410</TotalTime>
  <Words>10100</Words>
  <Application>Microsoft Office PowerPoint</Application>
  <PresentationFormat>On-screen Show (4:3)</PresentationFormat>
  <Paragraphs>2184</Paragraphs>
  <Slides>108</Slides>
  <Notes>0</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593</cp:revision>
  <cp:lastPrinted>2013-02-12T03:07:21Z</cp:lastPrinted>
  <dcterms:created xsi:type="dcterms:W3CDTF">2012-06-27T02:46:32Z</dcterms:created>
  <dcterms:modified xsi:type="dcterms:W3CDTF">2013-03-03T08:03:24Z</dcterms:modified>
</cp:coreProperties>
</file>