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44" r:id="rId1"/>
  </p:sldMasterIdLst>
  <p:notesMasterIdLst>
    <p:notesMasterId r:id="rId19"/>
  </p:notesMasterIdLst>
  <p:sldIdLst>
    <p:sldId id="256" r:id="rId2"/>
    <p:sldId id="258" r:id="rId3"/>
    <p:sldId id="343" r:id="rId4"/>
    <p:sldId id="346" r:id="rId5"/>
    <p:sldId id="345" r:id="rId6"/>
    <p:sldId id="298" r:id="rId7"/>
    <p:sldId id="347" r:id="rId8"/>
    <p:sldId id="299" r:id="rId9"/>
    <p:sldId id="348" r:id="rId10"/>
    <p:sldId id="349" r:id="rId11"/>
    <p:sldId id="351" r:id="rId12"/>
    <p:sldId id="350" r:id="rId13"/>
    <p:sldId id="339" r:id="rId14"/>
    <p:sldId id="354" r:id="rId15"/>
    <p:sldId id="352" r:id="rId16"/>
    <p:sldId id="353" r:id="rId17"/>
    <p:sldId id="326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8280" autoAdjust="0"/>
  </p:normalViewPr>
  <p:slideViewPr>
    <p:cSldViewPr snapToGrid="0" snapToObjects="1">
      <p:cViewPr>
        <p:scale>
          <a:sx n="81" d="100"/>
          <a:sy n="81" d="100"/>
        </p:scale>
        <p:origin x="-2336" y="-3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DD0D39-09AE-FB4C-B4D0-4E0DC57479D9}" type="datetimeFigureOut">
              <a:rPr lang="en-US" smtClean="0"/>
              <a:t>6/25/14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770B9F-29C6-9D44-81AA-B6E5D28FA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3287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•"/>
            </a:pPr>
            <a:r>
              <a:rPr lang="en-US" dirty="0" smtClean="0"/>
              <a:t>Volley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foi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apresentado</a:t>
            </a:r>
            <a:r>
              <a:rPr lang="en-US" baseline="0" dirty="0" smtClean="0"/>
              <a:t> no Google IO de 2013. </a:t>
            </a:r>
            <a:r>
              <a:rPr lang="en-US" baseline="0" dirty="0" err="1" smtClean="0"/>
              <a:t>Basicamente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uma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biblioteca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desenvolvida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pelo</a:t>
            </a:r>
            <a:r>
              <a:rPr lang="en-US" baseline="0" dirty="0" smtClean="0"/>
              <a:t> Google </a:t>
            </a:r>
            <a:r>
              <a:rPr lang="en-US" baseline="0" dirty="0" err="1" smtClean="0"/>
              <a:t>para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facilitar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realização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requisições</a:t>
            </a:r>
            <a:r>
              <a:rPr lang="en-US" baseline="0" dirty="0" smtClean="0"/>
              <a:t> HTTP.</a:t>
            </a:r>
          </a:p>
          <a:p>
            <a:pPr marL="171450" indent="-171450">
              <a:buFontTx/>
              <a:buChar char="•"/>
            </a:pPr>
            <a:endParaRPr lang="en-US" baseline="0" dirty="0" smtClean="0"/>
          </a:p>
          <a:p>
            <a:pPr marL="171450" indent="-171450">
              <a:buFontTx/>
              <a:buChar char="•"/>
            </a:pPr>
            <a:r>
              <a:rPr lang="en-US" baseline="0" dirty="0" err="1" smtClean="0"/>
              <a:t>Beleza</a:t>
            </a:r>
            <a:r>
              <a:rPr lang="en-US" baseline="0" dirty="0" smtClean="0"/>
              <a:t>, mas </a:t>
            </a:r>
            <a:r>
              <a:rPr lang="en-US" baseline="0" dirty="0" err="1" smtClean="0"/>
              <a:t>por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usá</a:t>
            </a:r>
            <a:r>
              <a:rPr lang="en-US" baseline="0" dirty="0" smtClean="0"/>
              <a:t>-la se a </a:t>
            </a:r>
            <a:r>
              <a:rPr lang="en-US" baseline="0" dirty="0" err="1" smtClean="0"/>
              <a:t>plataforma</a:t>
            </a:r>
            <a:r>
              <a:rPr lang="en-US" baseline="0" dirty="0" smtClean="0"/>
              <a:t> Android </a:t>
            </a:r>
            <a:r>
              <a:rPr lang="en-US" baseline="0" dirty="0" err="1" smtClean="0"/>
              <a:t>já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disponibilizava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uma</a:t>
            </a:r>
            <a:r>
              <a:rPr lang="en-US" baseline="0" dirty="0" smtClean="0"/>
              <a:t> forma de </a:t>
            </a:r>
            <a:r>
              <a:rPr lang="en-US" baseline="0" dirty="0" err="1" smtClean="0"/>
              <a:t>realizar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requisições</a:t>
            </a:r>
            <a:r>
              <a:rPr lang="en-US" baseline="0" dirty="0" smtClean="0"/>
              <a:t> HTTP com a </a:t>
            </a:r>
            <a:r>
              <a:rPr lang="en-US" baseline="0" dirty="0" err="1" smtClean="0"/>
              <a:t>classe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HTTPClient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HTTPURLConnection</a:t>
            </a:r>
            <a:r>
              <a:rPr lang="en-US" baseline="0" dirty="0" smtClean="0"/>
              <a:t>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770B9F-29C6-9D44-81AA-B6E5D28FA08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9991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Código</a:t>
            </a:r>
            <a:r>
              <a:rPr lang="en-US" dirty="0" smtClean="0"/>
              <a:t> </a:t>
            </a:r>
            <a:r>
              <a:rPr lang="en-US" dirty="0" err="1" smtClean="0"/>
              <a:t>aberto</a:t>
            </a:r>
            <a:r>
              <a:rPr lang="en-US" dirty="0" smtClean="0"/>
              <a:t> (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isso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vemos</a:t>
            </a:r>
            <a:r>
              <a:rPr lang="en-US" dirty="0" smtClean="0"/>
              <a:t> </a:t>
            </a:r>
            <a:r>
              <a:rPr lang="en-US" dirty="0" err="1" smtClean="0"/>
              <a:t>tanto</a:t>
            </a:r>
            <a:r>
              <a:rPr lang="en-US" dirty="0" smtClean="0"/>
              <a:t> </a:t>
            </a:r>
            <a:r>
              <a:rPr lang="en-US" dirty="0" err="1" smtClean="0"/>
              <a:t>chingling</a:t>
            </a:r>
            <a:r>
              <a:rPr lang="en-US" dirty="0" smtClean="0"/>
              <a:t> com Android)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770B9F-29C6-9D44-81AA-B6E5D28FA08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2550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770B9F-29C6-9D44-81AA-B6E5D28FA08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9991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770B9F-29C6-9D44-81AA-B6E5D28FA08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3927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770B9F-29C6-9D44-81AA-B6E5D28FA08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4695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Lembrar</a:t>
            </a:r>
            <a:r>
              <a:rPr lang="en-US" dirty="0" smtClean="0"/>
              <a:t> de </a:t>
            </a:r>
            <a:r>
              <a:rPr lang="en-US" dirty="0" err="1" smtClean="0"/>
              <a:t>comentar</a:t>
            </a:r>
            <a:r>
              <a:rPr lang="en-US" dirty="0" smtClean="0"/>
              <a:t> </a:t>
            </a:r>
            <a:r>
              <a:rPr lang="en-US" dirty="0" err="1" smtClean="0"/>
              <a:t>sobre</a:t>
            </a:r>
            <a:r>
              <a:rPr lang="en-US" dirty="0" smtClean="0"/>
              <a:t> a </a:t>
            </a:r>
            <a:r>
              <a:rPr lang="en-US" dirty="0" err="1" smtClean="0"/>
              <a:t>questão</a:t>
            </a:r>
            <a:r>
              <a:rPr lang="en-US" dirty="0" smtClean="0"/>
              <a:t> de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precisar</a:t>
            </a:r>
            <a:r>
              <a:rPr lang="en-US" dirty="0" smtClean="0"/>
              <a:t> </a:t>
            </a:r>
            <a:r>
              <a:rPr lang="en-US" dirty="0" err="1" smtClean="0"/>
              <a:t>usar</a:t>
            </a:r>
            <a:r>
              <a:rPr lang="en-US" baseline="0" dirty="0" smtClean="0"/>
              <a:t> um </a:t>
            </a:r>
            <a:r>
              <a:rPr lang="en-US" baseline="0" dirty="0" err="1" smtClean="0"/>
              <a:t>AsyncTask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realizar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requisição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770B9F-29C6-9D44-81AA-B6E5D28FA08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6549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Comentar</a:t>
            </a:r>
            <a:r>
              <a:rPr lang="en-US" dirty="0" smtClean="0"/>
              <a:t> </a:t>
            </a:r>
            <a:r>
              <a:rPr lang="en-US" dirty="0" err="1" smtClean="0"/>
              <a:t>sobre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como</a:t>
            </a:r>
            <a:r>
              <a:rPr lang="en-US" baseline="0" dirty="0" smtClean="0"/>
              <a:t> era um </a:t>
            </a:r>
            <a:r>
              <a:rPr lang="en-US" baseline="0" dirty="0" err="1" smtClean="0"/>
              <a:t>saco</a:t>
            </a:r>
            <a:r>
              <a:rPr lang="en-US" baseline="0" dirty="0" smtClean="0"/>
              <a:t> o </a:t>
            </a:r>
            <a:r>
              <a:rPr lang="en-US" baseline="0" dirty="0" err="1" smtClean="0"/>
              <a:t>carregamente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imagens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antigamente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onde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tínhamos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usar</a:t>
            </a:r>
            <a:r>
              <a:rPr lang="en-US" baseline="0" dirty="0" smtClean="0"/>
              <a:t> um </a:t>
            </a:r>
            <a:r>
              <a:rPr lang="en-US" baseline="0" dirty="0" err="1" smtClean="0"/>
              <a:t>AsyncTask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dentro</a:t>
            </a:r>
            <a:r>
              <a:rPr lang="en-US" baseline="0" dirty="0" smtClean="0"/>
              <a:t> do Adapter </a:t>
            </a:r>
            <a:r>
              <a:rPr lang="en-US" baseline="0" dirty="0" err="1" smtClean="0"/>
              <a:t>guardando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referência</a:t>
            </a:r>
            <a:r>
              <a:rPr lang="en-US" baseline="0" dirty="0" smtClean="0"/>
              <a:t> do </a:t>
            </a:r>
            <a:r>
              <a:rPr lang="en-US" baseline="0" dirty="0" err="1" smtClean="0"/>
              <a:t>componente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ImageView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770B9F-29C6-9D44-81AA-B6E5D28FA08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601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Comentar</a:t>
            </a:r>
            <a:r>
              <a:rPr lang="en-US" dirty="0" smtClean="0"/>
              <a:t> </a:t>
            </a:r>
            <a:r>
              <a:rPr lang="en-US" dirty="0" err="1" smtClean="0"/>
              <a:t>sobre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como</a:t>
            </a:r>
            <a:r>
              <a:rPr lang="en-US" baseline="0" dirty="0" smtClean="0"/>
              <a:t> era um </a:t>
            </a:r>
            <a:r>
              <a:rPr lang="en-US" baseline="0" dirty="0" err="1" smtClean="0"/>
              <a:t>saco</a:t>
            </a:r>
            <a:r>
              <a:rPr lang="en-US" baseline="0" dirty="0" smtClean="0"/>
              <a:t> o </a:t>
            </a:r>
            <a:r>
              <a:rPr lang="en-US" baseline="0" dirty="0" err="1" smtClean="0"/>
              <a:t>carregamente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imagens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antigamente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onde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tínhamos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usar</a:t>
            </a:r>
            <a:r>
              <a:rPr lang="en-US" baseline="0" dirty="0" smtClean="0"/>
              <a:t> um </a:t>
            </a:r>
            <a:r>
              <a:rPr lang="en-US" baseline="0" dirty="0" err="1" smtClean="0"/>
              <a:t>AsyncTask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dentro</a:t>
            </a:r>
            <a:r>
              <a:rPr lang="en-US" baseline="0" dirty="0" smtClean="0"/>
              <a:t> do Adapter </a:t>
            </a:r>
            <a:r>
              <a:rPr lang="en-US" baseline="0" dirty="0" err="1" smtClean="0"/>
              <a:t>guardando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referência</a:t>
            </a:r>
            <a:r>
              <a:rPr lang="en-US" baseline="0" dirty="0" smtClean="0"/>
              <a:t> do </a:t>
            </a:r>
            <a:r>
              <a:rPr lang="en-US" baseline="0" dirty="0" err="1" smtClean="0"/>
              <a:t>componente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ImageView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770B9F-29C6-9D44-81AA-B6E5D28FA08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601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Comentar</a:t>
            </a:r>
            <a:r>
              <a:rPr lang="en-US" dirty="0" smtClean="0"/>
              <a:t> </a:t>
            </a:r>
            <a:r>
              <a:rPr lang="en-US" dirty="0" err="1" smtClean="0"/>
              <a:t>sobre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como</a:t>
            </a:r>
            <a:r>
              <a:rPr lang="en-US" baseline="0" dirty="0" smtClean="0"/>
              <a:t> era um </a:t>
            </a:r>
            <a:r>
              <a:rPr lang="en-US" baseline="0" dirty="0" err="1" smtClean="0"/>
              <a:t>saco</a:t>
            </a:r>
            <a:r>
              <a:rPr lang="en-US" baseline="0" dirty="0" smtClean="0"/>
              <a:t> o </a:t>
            </a:r>
            <a:r>
              <a:rPr lang="en-US" baseline="0" dirty="0" err="1" smtClean="0"/>
              <a:t>carregamente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imagens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antigamente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onde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tínhamos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usar</a:t>
            </a:r>
            <a:r>
              <a:rPr lang="en-US" baseline="0" dirty="0" smtClean="0"/>
              <a:t> um </a:t>
            </a:r>
            <a:r>
              <a:rPr lang="en-US" baseline="0" dirty="0" err="1" smtClean="0"/>
              <a:t>AsyncTask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dentro</a:t>
            </a:r>
            <a:r>
              <a:rPr lang="en-US" baseline="0" dirty="0" smtClean="0"/>
              <a:t> do Adapter </a:t>
            </a:r>
            <a:r>
              <a:rPr lang="en-US" baseline="0" dirty="0" err="1" smtClean="0"/>
              <a:t>guardando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referência</a:t>
            </a:r>
            <a:r>
              <a:rPr lang="en-US" baseline="0" dirty="0" smtClean="0"/>
              <a:t> do </a:t>
            </a:r>
            <a:r>
              <a:rPr lang="en-US" baseline="0" dirty="0" err="1" smtClean="0"/>
              <a:t>componente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ImageView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770B9F-29C6-9D44-81AA-B6E5D28FA08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601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Comentar</a:t>
            </a:r>
            <a:r>
              <a:rPr lang="en-US" dirty="0" smtClean="0"/>
              <a:t> </a:t>
            </a:r>
            <a:r>
              <a:rPr lang="en-US" dirty="0" err="1" smtClean="0"/>
              <a:t>sobre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como</a:t>
            </a:r>
            <a:r>
              <a:rPr lang="en-US" baseline="0" dirty="0" smtClean="0"/>
              <a:t> era um </a:t>
            </a:r>
            <a:r>
              <a:rPr lang="en-US" baseline="0" dirty="0" err="1" smtClean="0"/>
              <a:t>saco</a:t>
            </a:r>
            <a:r>
              <a:rPr lang="en-US" baseline="0" dirty="0" smtClean="0"/>
              <a:t> o </a:t>
            </a:r>
            <a:r>
              <a:rPr lang="en-US" baseline="0" dirty="0" err="1" smtClean="0"/>
              <a:t>carregamente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imagens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antigamente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onde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tínhamos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usar</a:t>
            </a:r>
            <a:r>
              <a:rPr lang="en-US" baseline="0" dirty="0" smtClean="0"/>
              <a:t> um </a:t>
            </a:r>
            <a:r>
              <a:rPr lang="en-US" baseline="0" dirty="0" err="1" smtClean="0"/>
              <a:t>AsyncTask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dentro</a:t>
            </a:r>
            <a:r>
              <a:rPr lang="en-US" baseline="0" dirty="0" smtClean="0"/>
              <a:t> do Adapter </a:t>
            </a:r>
            <a:r>
              <a:rPr lang="en-US" baseline="0" dirty="0" err="1" smtClean="0"/>
              <a:t>guardando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referência</a:t>
            </a:r>
            <a:r>
              <a:rPr lang="en-US" baseline="0" dirty="0" smtClean="0"/>
              <a:t> do </a:t>
            </a:r>
            <a:r>
              <a:rPr lang="en-US" baseline="0" dirty="0" err="1" smtClean="0"/>
              <a:t>componente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ImageView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770B9F-29C6-9D44-81AA-B6E5D28FA08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601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DEABC-D766-4322-8E78-B830FAE35C72}" type="datetime4">
              <a:rPr lang="en-US" smtClean="0"/>
              <a:pPr/>
              <a:t>June 25, 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530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31F9E-604E-4343-9F29-EF72E8231CAD}" type="datetime4">
              <a:rPr lang="en-US" smtClean="0"/>
              <a:pPr/>
              <a:t>June 25,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58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8E1CE-37F8-4102-8DF9-852A0A51F293}" type="datetime4">
              <a:rPr lang="en-US" smtClean="0"/>
              <a:pPr/>
              <a:t>June 25,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182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3F43-3E86-47E4-BFBB-2476D384E1C6}" type="datetime4">
              <a:rPr lang="en-US" smtClean="0"/>
              <a:pPr/>
              <a:t>June 25,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51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663BA-01FC-4367-B6F3-ABB2645D55F1}" type="datetime4">
              <a:rPr lang="en-US" smtClean="0"/>
              <a:pPr/>
              <a:t>June 25, 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500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19C71-EC74-44AF-B27E-FC7DC3C3A61D}" type="datetime4">
              <a:rPr lang="en-US" smtClean="0"/>
              <a:pPr/>
              <a:t>June 25,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453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CDA29-3CBE-48EA-92AE-A996835462BA}" type="datetime4">
              <a:rPr lang="en-US" smtClean="0"/>
              <a:pPr/>
              <a:t>June 25, 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735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EC054-3869-4501-B163-1BBFDE8DCE04}" type="datetime4">
              <a:rPr lang="en-US" smtClean="0"/>
              <a:pPr/>
              <a:t>June 25, 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984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3D831-56C1-49CF-8EF7-8B9A98402BCD}" type="datetime4">
              <a:rPr lang="en-US" smtClean="0"/>
              <a:pPr/>
              <a:t>June 25, 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009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D5615-7F4F-4584-84D5-CC95918C321F}" type="datetime4">
              <a:rPr lang="en-US" smtClean="0"/>
              <a:pPr/>
              <a:t>June 25,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825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A923-9BEE-48CE-9F28-5B525F399BAD}" type="datetime4">
              <a:rPr lang="en-US" smtClean="0"/>
              <a:pPr/>
              <a:t>June 25,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688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D0EFEE-2756-4A20-BF2A-63F0A94F99AC}" type="datetime4">
              <a:rPr lang="en-US" smtClean="0"/>
              <a:pPr/>
              <a:t>June 25, 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324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  <p:sldLayoutId id="2147484046" r:id="rId2"/>
    <p:sldLayoutId id="2147484047" r:id="rId3"/>
    <p:sldLayoutId id="2147484048" r:id="rId4"/>
    <p:sldLayoutId id="2147484049" r:id="rId5"/>
    <p:sldLayoutId id="2147484050" r:id="rId6"/>
    <p:sldLayoutId id="2147484051" r:id="rId7"/>
    <p:sldLayoutId id="2147484052" r:id="rId8"/>
    <p:sldLayoutId id="2147484053" r:id="rId9"/>
    <p:sldLayoutId id="2147484054" r:id="rId10"/>
    <p:sldLayoutId id="2147484055" r:id="rId11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72139" y="319609"/>
            <a:ext cx="2512953" cy="553552"/>
          </a:xfrm>
        </p:spPr>
        <p:txBody>
          <a:bodyPr>
            <a:normAutofit/>
          </a:bodyPr>
          <a:lstStyle/>
          <a:p>
            <a:pPr algn="l"/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Gustavo </a:t>
            </a:r>
            <a:r>
              <a:rPr 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Soares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Vieira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703" y="5864535"/>
            <a:ext cx="6400800" cy="696576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Simples +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rápido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34703" y="4497956"/>
            <a:ext cx="4250103" cy="22428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6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Volley</a:t>
            </a:r>
            <a:endParaRPr lang="en-US" sz="6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7279002" y="695622"/>
            <a:ext cx="1757242" cy="52439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dirty="0" err="1" smtClean="0"/>
              <a:t>gugasv@gmail.com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8711919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83326" y="324104"/>
            <a:ext cx="880193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Volley</a:t>
            </a:r>
            <a:r>
              <a:rPr lang="pt-B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Requisição GET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9276" y="1301059"/>
            <a:ext cx="79041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/>
              <a:t>	Como visto no slide anterior, assim que ficará a nossa requisição GET.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5435" y="2273640"/>
            <a:ext cx="5993130" cy="963930"/>
          </a:xfrm>
          <a:prstGeom prst="rect">
            <a:avLst/>
          </a:prstGeom>
          <a:ln>
            <a:solidFill>
              <a:srgbClr val="D9D9D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569276" y="3552935"/>
            <a:ext cx="790418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	</a:t>
            </a:r>
            <a:r>
              <a:rPr lang="en-US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Nesse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exemplo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temos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uma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requisição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do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tipo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JsonObjectRequest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pois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o dado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retornado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pelo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servidor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é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um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objeto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JSON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</a:p>
          <a:p>
            <a:pPr algn="just"/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	Note </a:t>
            </a:r>
            <a:r>
              <a:rPr lang="en-US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que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não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informamos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o </a:t>
            </a:r>
            <a:r>
              <a:rPr lang="en-US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tipo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de </a:t>
            </a:r>
            <a:r>
              <a:rPr lang="en-US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requisição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HTTP </a:t>
            </a:r>
            <a:r>
              <a:rPr lang="en-US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que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está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sendo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feita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en-US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isso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porque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esse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construtor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entende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que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ao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passarmos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como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null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o </a:t>
            </a:r>
            <a:r>
              <a:rPr lang="en-US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segundo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parâmetro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estamos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realizando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uma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requisição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do </a:t>
            </a:r>
            <a:r>
              <a:rPr lang="en-US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tipo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GET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en-US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caso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seja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um valor </a:t>
            </a:r>
            <a:r>
              <a:rPr lang="en-US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diferente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de </a:t>
            </a:r>
            <a:r>
              <a:rPr 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null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a </a:t>
            </a:r>
            <a:r>
              <a:rPr lang="en-US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requisição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realizada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será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do </a:t>
            </a:r>
            <a:r>
              <a:rPr lang="en-US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tipo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POST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  <a:endParaRPr lang="en-US" sz="20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just"/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	</a:t>
            </a:r>
            <a:r>
              <a:rPr lang="en-US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Perceba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que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após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a </a:t>
            </a:r>
            <a:r>
              <a:rPr lang="en-US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criação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da </a:t>
            </a:r>
            <a:r>
              <a:rPr lang="en-US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nossa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requisição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en-US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adicionamos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ela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à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nossa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fila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de </a:t>
            </a:r>
            <a:r>
              <a:rPr lang="en-US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requisições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64481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83326" y="324104"/>
            <a:ext cx="880193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Volley</a:t>
            </a:r>
            <a:r>
              <a:rPr lang="pt-B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Requisição POST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9276" y="1301059"/>
            <a:ext cx="790418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/>
              <a:t>	Já no caso da requisição </a:t>
            </a:r>
            <a:r>
              <a:rPr lang="pt-BR" sz="2000" b="1" dirty="0" smtClean="0"/>
              <a:t>POST</a:t>
            </a:r>
            <a:r>
              <a:rPr lang="pt-BR" sz="2000" dirty="0" smtClean="0"/>
              <a:t> passamos como parâmetro uma variável do tipo </a:t>
            </a:r>
            <a:r>
              <a:rPr lang="pt-BR" sz="2000" dirty="0" err="1" smtClean="0"/>
              <a:t>Map</a:t>
            </a:r>
            <a:r>
              <a:rPr lang="pt-BR" sz="2000" dirty="0" smtClean="0"/>
              <a:t>, onde temos as chaves e valores da requisição.</a:t>
            </a:r>
          </a:p>
          <a:p>
            <a:r>
              <a:rPr lang="pt-BR" sz="2000" b="1" dirty="0"/>
              <a:t>	</a:t>
            </a:r>
            <a:r>
              <a:rPr lang="pt-BR" sz="2000" dirty="0" smtClean="0"/>
              <a:t>Diferentemente do exemplo anterior, informamos o tipo de requisição HTTP que queremos realizar.</a:t>
            </a:r>
            <a:endParaRPr lang="pt-BR" sz="2000" b="1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480" y="3249412"/>
            <a:ext cx="6625040" cy="2737106"/>
          </a:xfrm>
          <a:prstGeom prst="rect">
            <a:avLst/>
          </a:prstGeom>
          <a:ln>
            <a:solidFill>
              <a:srgbClr val="D9D9D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824699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83326" y="324104"/>
            <a:ext cx="880193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Volley</a:t>
            </a:r>
            <a:r>
              <a:rPr lang="pt-B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pt-BR" sz="3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Listeners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9276" y="1301059"/>
            <a:ext cx="79041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/>
              <a:t>	Uma vez que as requisições foram adicionadas à fila de requisições do </a:t>
            </a:r>
            <a:r>
              <a:rPr lang="pt-BR" sz="2000" dirty="0" err="1" smtClean="0"/>
              <a:t>Volley</a:t>
            </a:r>
            <a:r>
              <a:rPr lang="pt-BR" sz="2000" dirty="0" smtClean="0"/>
              <a:t>, o seu resultado irá ser tratado por um dos dois </a:t>
            </a:r>
            <a:r>
              <a:rPr lang="pt-BR" sz="2000" dirty="0" err="1" smtClean="0"/>
              <a:t>listeners</a:t>
            </a:r>
            <a:r>
              <a:rPr lang="pt-BR" sz="2000" dirty="0" smtClean="0"/>
              <a:t> passados como parâmetro nas requisições:</a:t>
            </a:r>
            <a:endParaRPr lang="en-US" sz="20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3730" y="4532612"/>
            <a:ext cx="5336540" cy="1871980"/>
          </a:xfrm>
          <a:prstGeom prst="rect">
            <a:avLst/>
          </a:prstGeom>
          <a:ln>
            <a:solidFill>
              <a:srgbClr val="D9D9D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1370" y="2532638"/>
            <a:ext cx="5001260" cy="1844040"/>
          </a:xfrm>
          <a:prstGeom prst="rect">
            <a:avLst/>
          </a:prstGeom>
          <a:ln>
            <a:solidFill>
              <a:srgbClr val="D9D9D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7" name="Straight Connector 6"/>
          <p:cNvCxnSpPr/>
          <p:nvPr/>
        </p:nvCxnSpPr>
        <p:spPr>
          <a:xfrm>
            <a:off x="4810944" y="3437819"/>
            <a:ext cx="975017" cy="1282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69228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83326" y="324104"/>
            <a:ext cx="880193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Volley</a:t>
            </a:r>
            <a:r>
              <a:rPr lang="pt-B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pt-BR" sz="3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NetworkImageView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9276" y="1301059"/>
            <a:ext cx="790418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	Como </a:t>
            </a:r>
            <a:r>
              <a:rPr lang="en-US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mencionado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no </a:t>
            </a:r>
            <a:r>
              <a:rPr lang="en-US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começo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dessa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palestra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 o Volley </a:t>
            </a:r>
            <a:r>
              <a:rPr lang="en-US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disponibiliza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um </a:t>
            </a:r>
            <a:r>
              <a:rPr lang="en-US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componente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para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carregamente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e </a:t>
            </a:r>
            <a:r>
              <a:rPr lang="en-US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exibição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de </a:t>
            </a:r>
            <a:r>
              <a:rPr lang="en-US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imagens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 o </a:t>
            </a:r>
            <a:r>
              <a:rPr lang="en-US" sz="20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NetworkImageView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</a:p>
          <a:p>
            <a:pPr algn="just"/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just"/>
            <a:endParaRPr lang="en-US" sz="20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just"/>
            <a:endParaRPr lang="en-US" sz="20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just"/>
            <a:endParaRPr lang="en-US" sz="20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just"/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just"/>
            <a:r>
              <a:rPr lang="pt-BR" sz="2000" dirty="0" smtClean="0"/>
              <a:t>	Com </a:t>
            </a:r>
            <a:r>
              <a:rPr lang="pt-BR" sz="2000" dirty="0"/>
              <a:t>ele o processo de </a:t>
            </a:r>
            <a:r>
              <a:rPr lang="pt-BR" sz="2000" i="1" dirty="0"/>
              <a:t>download</a:t>
            </a:r>
            <a:r>
              <a:rPr lang="pt-BR" sz="2000" dirty="0"/>
              <a:t> e exibição de uma imagem se tornou bastante simplificado, sendo necessário apenas chamar o método </a:t>
            </a:r>
            <a:r>
              <a:rPr lang="pt-BR" sz="2000" b="1" dirty="0" err="1"/>
              <a:t>setImageUrl</a:t>
            </a:r>
            <a:r>
              <a:rPr lang="pt-BR" sz="2000" b="1" dirty="0"/>
              <a:t>()</a:t>
            </a:r>
            <a:r>
              <a:rPr lang="pt-BR" sz="2000" dirty="0"/>
              <a:t> </a:t>
            </a:r>
            <a:r>
              <a:rPr lang="pt-BR" sz="2000" dirty="0" smtClean="0"/>
              <a:t>informando </a:t>
            </a:r>
            <a:r>
              <a:rPr lang="pt-BR" sz="2000" dirty="0"/>
              <a:t>a URL de acesso à imagem e uma instância do </a:t>
            </a:r>
            <a:r>
              <a:rPr lang="pt-BR" sz="2000" b="1" dirty="0" err="1" smtClean="0"/>
              <a:t>ImageLoader</a:t>
            </a:r>
            <a:r>
              <a:rPr lang="en-US" sz="2000" dirty="0" smtClean="0"/>
              <a:t>.</a:t>
            </a:r>
          </a:p>
          <a:p>
            <a:pPr algn="just"/>
            <a:endParaRPr lang="en-US" sz="2000" dirty="0"/>
          </a:p>
          <a:p>
            <a:pPr algn="just"/>
            <a:endParaRPr lang="en-US" sz="2000" dirty="0" smtClean="0"/>
          </a:p>
          <a:p>
            <a:pPr algn="just"/>
            <a:endParaRPr lang="en-US" sz="2000" dirty="0"/>
          </a:p>
          <a:p>
            <a:pPr algn="just"/>
            <a:r>
              <a:rPr lang="en-US" sz="2000" dirty="0" smtClean="0"/>
              <a:t>	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700" y="5459113"/>
            <a:ext cx="8343900" cy="355600"/>
          </a:xfrm>
          <a:prstGeom prst="rect">
            <a:avLst/>
          </a:prstGeom>
          <a:ln>
            <a:solidFill>
              <a:srgbClr val="D9D9D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0000" y="2402003"/>
            <a:ext cx="4051300" cy="12700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9647498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83326" y="324104"/>
            <a:ext cx="880193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Volley</a:t>
            </a:r>
            <a:r>
              <a:rPr lang="pt-B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pt-BR" sz="3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NetworkImageView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9276" y="1301059"/>
            <a:ext cx="79041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	</a:t>
            </a:r>
            <a:r>
              <a:rPr lang="en-US" sz="2000" dirty="0" err="1" smtClean="0"/>
              <a:t>Além</a:t>
            </a:r>
            <a:r>
              <a:rPr lang="en-US" sz="2000" dirty="0" smtClean="0"/>
              <a:t> </a:t>
            </a:r>
            <a:r>
              <a:rPr lang="en-US" sz="2000" dirty="0" smtClean="0"/>
              <a:t>disso, o </a:t>
            </a:r>
            <a:r>
              <a:rPr lang="en-US" sz="2000" dirty="0" err="1" smtClean="0"/>
              <a:t>componente</a:t>
            </a:r>
            <a:r>
              <a:rPr lang="en-US" sz="2000" dirty="0" smtClean="0"/>
              <a:t> </a:t>
            </a:r>
            <a:r>
              <a:rPr lang="en-US" sz="2000" dirty="0" err="1" smtClean="0"/>
              <a:t>permite</a:t>
            </a:r>
            <a:r>
              <a:rPr lang="en-US" sz="2000" dirty="0" smtClean="0"/>
              <a:t> </a:t>
            </a:r>
            <a:r>
              <a:rPr lang="en-US" sz="2000" dirty="0" err="1" smtClean="0"/>
              <a:t>definir</a:t>
            </a:r>
            <a:r>
              <a:rPr lang="en-US" sz="2000" dirty="0" smtClean="0"/>
              <a:t> </a:t>
            </a:r>
            <a:r>
              <a:rPr lang="en-US" sz="2000" dirty="0" err="1" smtClean="0"/>
              <a:t>imagens</a:t>
            </a:r>
            <a:r>
              <a:rPr lang="en-US" sz="2000" dirty="0" smtClean="0"/>
              <a:t> </a:t>
            </a:r>
            <a:r>
              <a:rPr lang="en-US" sz="2000" dirty="0" err="1" smtClean="0"/>
              <a:t>para</a:t>
            </a:r>
            <a:r>
              <a:rPr lang="en-US" sz="2000" dirty="0" smtClean="0"/>
              <a:t> </a:t>
            </a:r>
            <a:r>
              <a:rPr lang="en-US" sz="2000" dirty="0" err="1" smtClean="0"/>
              <a:t>serem</a:t>
            </a:r>
            <a:r>
              <a:rPr lang="en-US" sz="2000" dirty="0" smtClean="0"/>
              <a:t> </a:t>
            </a:r>
            <a:r>
              <a:rPr lang="en-US" sz="2000" dirty="0" err="1" smtClean="0"/>
              <a:t>exibidas</a:t>
            </a:r>
            <a:r>
              <a:rPr lang="en-US" sz="2000" dirty="0" smtClean="0"/>
              <a:t> </a:t>
            </a:r>
            <a:r>
              <a:rPr lang="en-US" sz="2000" dirty="0" err="1" smtClean="0"/>
              <a:t>enquanto</a:t>
            </a:r>
            <a:r>
              <a:rPr lang="en-US" sz="2000" dirty="0" smtClean="0"/>
              <a:t> a </a:t>
            </a:r>
            <a:r>
              <a:rPr lang="en-US" sz="2000" dirty="0" err="1" smtClean="0"/>
              <a:t>imagem</a:t>
            </a:r>
            <a:r>
              <a:rPr lang="en-US" sz="2000" dirty="0" smtClean="0"/>
              <a:t> </a:t>
            </a:r>
            <a:r>
              <a:rPr lang="en-US" sz="2000" dirty="0" err="1" smtClean="0"/>
              <a:t>é</a:t>
            </a:r>
            <a:r>
              <a:rPr lang="en-US" sz="2000" dirty="0" smtClean="0"/>
              <a:t> </a:t>
            </a:r>
            <a:r>
              <a:rPr lang="en-US" sz="2000" dirty="0" err="1" smtClean="0"/>
              <a:t>carregada</a:t>
            </a:r>
            <a:r>
              <a:rPr lang="en-US" sz="2000" dirty="0" smtClean="0"/>
              <a:t> </a:t>
            </a:r>
            <a:r>
              <a:rPr lang="en-US" sz="2000" dirty="0" err="1" smtClean="0"/>
              <a:t>ou</a:t>
            </a:r>
            <a:r>
              <a:rPr lang="en-US" sz="2000" dirty="0" smtClean="0"/>
              <a:t> </a:t>
            </a:r>
            <a:r>
              <a:rPr lang="en-US" sz="2000" dirty="0" err="1" smtClean="0"/>
              <a:t>caso</a:t>
            </a:r>
            <a:r>
              <a:rPr lang="en-US" sz="2000" dirty="0" smtClean="0"/>
              <a:t> </a:t>
            </a:r>
            <a:r>
              <a:rPr lang="en-US" sz="2000" dirty="0" err="1" smtClean="0"/>
              <a:t>ocorra</a:t>
            </a:r>
            <a:r>
              <a:rPr lang="en-US" sz="2000" dirty="0" smtClean="0"/>
              <a:t> </a:t>
            </a:r>
            <a:r>
              <a:rPr lang="en-US" sz="2000" dirty="0" err="1" smtClean="0"/>
              <a:t>alguma</a:t>
            </a:r>
            <a:r>
              <a:rPr lang="en-US" sz="2000" dirty="0" smtClean="0"/>
              <a:t> </a:t>
            </a:r>
            <a:r>
              <a:rPr lang="en-US" sz="2000" dirty="0" err="1" smtClean="0"/>
              <a:t>falha</a:t>
            </a:r>
            <a:r>
              <a:rPr lang="en-US" sz="2000" dirty="0" smtClean="0"/>
              <a:t> no download da </a:t>
            </a:r>
            <a:r>
              <a:rPr lang="en-US" sz="2000" dirty="0" err="1" smtClean="0"/>
              <a:t>imagem</a:t>
            </a:r>
            <a:r>
              <a:rPr lang="en-US" sz="2000" dirty="0" smtClean="0"/>
              <a:t>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2905" y="3021084"/>
            <a:ext cx="5825490" cy="768350"/>
          </a:xfrm>
          <a:prstGeom prst="rect">
            <a:avLst/>
          </a:prstGeom>
          <a:ln>
            <a:solidFill>
              <a:srgbClr val="D9D9D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38718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83326" y="324104"/>
            <a:ext cx="880193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Volley</a:t>
            </a:r>
            <a:r>
              <a:rPr lang="pt-B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Cache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9276" y="1301059"/>
            <a:ext cx="790418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	Agora </a:t>
            </a:r>
            <a:r>
              <a:rPr lang="en-US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que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já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vimos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como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realizar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uma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requisição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HTTP </a:t>
            </a:r>
            <a:r>
              <a:rPr lang="en-US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utilizando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Volley, o </a:t>
            </a:r>
            <a:r>
              <a:rPr lang="en-US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próximo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passo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é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a </a:t>
            </a:r>
            <a:r>
              <a:rPr lang="en-US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utilização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do cache das </a:t>
            </a:r>
            <a:r>
              <a:rPr lang="en-US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requisições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  <a:endParaRPr lang="en-US" sz="2000" dirty="0"/>
          </a:p>
          <a:p>
            <a:pPr algn="just"/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	O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</a:t>
            </a:r>
            <a:r>
              <a:rPr lang="en-US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rocesso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é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bastante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simples, e se resume </a:t>
            </a:r>
            <a:r>
              <a:rPr lang="en-US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em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dois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passos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:</a:t>
            </a:r>
          </a:p>
          <a:p>
            <a:pPr marL="342900" indent="-342900" algn="just">
              <a:buFontTx/>
              <a:buChar char="•"/>
            </a:pP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indent="-342900" algn="just">
              <a:lnSpc>
                <a:spcPct val="150000"/>
              </a:lnSpc>
              <a:buFontTx/>
              <a:buChar char="•"/>
            </a:pPr>
            <a:r>
              <a:rPr lang="en-US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Definir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que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a </a:t>
            </a:r>
            <a:r>
              <a:rPr lang="en-US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requisição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deve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ser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armazenada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no cache;</a:t>
            </a:r>
          </a:p>
          <a:p>
            <a:pPr marL="342900" indent="-342900" algn="just">
              <a:lnSpc>
                <a:spcPct val="150000"/>
              </a:lnSpc>
              <a:buFontTx/>
              <a:buChar char="•"/>
            </a:pPr>
            <a:r>
              <a:rPr lang="en-US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Verificar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se </a:t>
            </a:r>
            <a:r>
              <a:rPr lang="en-US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ela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está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no cache antes de </a:t>
            </a:r>
            <a:r>
              <a:rPr lang="en-US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adicionar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à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lista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de </a:t>
            </a:r>
            <a:r>
              <a:rPr lang="en-US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requisições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</a:p>
          <a:p>
            <a:pPr marL="342900" indent="-342900" algn="just">
              <a:buFontTx/>
              <a:buChar char="•"/>
            </a:pPr>
            <a:endParaRPr lang="en-US" sz="20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just"/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	No </a:t>
            </a:r>
            <a:r>
              <a:rPr lang="en-US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exemplo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apresentado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en-US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foi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feito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a </a:t>
            </a:r>
            <a:r>
              <a:rPr lang="en-US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verificação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do cache </a:t>
            </a:r>
            <a:r>
              <a:rPr lang="en-US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ao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listarmos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a </a:t>
            </a:r>
            <a:r>
              <a:rPr lang="en-US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lista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de </a:t>
            </a:r>
            <a:r>
              <a:rPr lang="en-US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tipos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de </a:t>
            </a:r>
            <a:r>
              <a:rPr lang="en-US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cerveja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308" y="4500133"/>
            <a:ext cx="8025384" cy="2279704"/>
          </a:xfrm>
          <a:prstGeom prst="rect">
            <a:avLst/>
          </a:prstGeom>
          <a:ln>
            <a:solidFill>
              <a:srgbClr val="D9D9D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727588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83326" y="324104"/>
            <a:ext cx="880193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Referências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9276" y="1301059"/>
            <a:ext cx="790418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Volley: Easy, Fast Networking </a:t>
            </a: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for Android</a:t>
            </a:r>
            <a:b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https://developers.google.com/events/io/sessions/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325304728</a:t>
            </a:r>
          </a:p>
          <a:p>
            <a:pPr algn="just"/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just"/>
            <a:r>
              <a:rPr lang="en-US" sz="20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Primeiros</a:t>
            </a:r>
            <a:r>
              <a:rPr 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passos</a:t>
            </a:r>
            <a:r>
              <a:rPr 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com o Google Volley</a:t>
            </a:r>
          </a:p>
          <a:p>
            <a:pPr algn="just"/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(PAES, </a:t>
            </a:r>
            <a:r>
              <a:rPr lang="en-US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Josias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; VIEIRA, Gustavo; LEITE, Renato)</a:t>
            </a:r>
          </a:p>
          <a:p>
            <a:pPr algn="just"/>
            <a:endParaRPr lang="en-US" sz="20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just"/>
            <a:r>
              <a:rPr 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Volley! An Android HTTP library from Google</a:t>
            </a:r>
          </a:p>
          <a:p>
            <a:pPr algn="just"/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http://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blog.zitec.com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/2014/volley-an-android-http-library-from-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google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</a:t>
            </a:r>
          </a:p>
          <a:p>
            <a:pPr algn="just"/>
            <a:endParaRPr lang="en-US" sz="20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just"/>
            <a:r>
              <a:rPr lang="en-US" sz="20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Comunicação</a:t>
            </a:r>
            <a:r>
              <a:rPr 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HTTP </a:t>
            </a:r>
            <a:r>
              <a:rPr lang="en-US" sz="20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eficiente</a:t>
            </a:r>
            <a:r>
              <a:rPr 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no Android com Volley</a:t>
            </a:r>
            <a:endParaRPr lang="en-US" sz="2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just"/>
            <a:r>
              <a:rPr lang="it-IT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http://</a:t>
            </a:r>
            <a:r>
              <a:rPr lang="it-IT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nglauber.blogspot.com.br</a:t>
            </a:r>
            <a:r>
              <a:rPr lang="it-IT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/2013/11/</a:t>
            </a:r>
            <a:r>
              <a:rPr lang="it-IT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comunicacao</a:t>
            </a:r>
            <a:r>
              <a:rPr lang="it-IT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-http-</a:t>
            </a:r>
            <a:r>
              <a:rPr lang="it-IT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eficiente</a:t>
            </a:r>
            <a:r>
              <a:rPr lang="it-IT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-no-</a:t>
            </a:r>
            <a:r>
              <a:rPr lang="it-IT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android.html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545185" y="6192157"/>
            <a:ext cx="44400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err="1"/>
              <a:t>https</a:t>
            </a:r>
            <a:r>
              <a:rPr lang="fr-FR" dirty="0"/>
              <a:t>://</a:t>
            </a:r>
            <a:r>
              <a:rPr lang="fr-FR" dirty="0" err="1"/>
              <a:t>github.com</a:t>
            </a:r>
            <a:r>
              <a:rPr lang="fr-FR" dirty="0"/>
              <a:t>/</a:t>
            </a:r>
            <a:r>
              <a:rPr lang="fr-FR" dirty="0" err="1"/>
              <a:t>gugasv</a:t>
            </a:r>
            <a:r>
              <a:rPr lang="fr-FR" dirty="0"/>
              <a:t>/</a:t>
            </a:r>
            <a:r>
              <a:rPr lang="fr-FR" dirty="0" err="1"/>
              <a:t>android_gdgjp_io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6072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nimal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840" y="-35946"/>
            <a:ext cx="9500414" cy="693791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83326" y="324104"/>
            <a:ext cx="880193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 smtClean="0">
                <a:solidFill>
                  <a:schemeClr val="bg1"/>
                </a:solidFill>
              </a:rPr>
              <a:t>Obrigado!!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6427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83326" y="324104"/>
            <a:ext cx="880193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Agenda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2118" y="1225687"/>
            <a:ext cx="7904183" cy="547492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 </a:t>
            </a:r>
            <a:r>
              <a:rPr lang="en-US" sz="2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que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é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o Volley?</a:t>
            </a:r>
          </a:p>
          <a:p>
            <a:pPr marL="285750" indent="-285750">
              <a:buFont typeface="Arial"/>
              <a:buChar char="•"/>
            </a:pPr>
            <a:r>
              <a:rPr lang="en-US" sz="2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Por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que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usar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?</a:t>
            </a:r>
          </a:p>
          <a:p>
            <a:pPr marL="285750" indent="-285750">
              <a:buFont typeface="Arial"/>
              <a:buChar char="•"/>
            </a:pPr>
            <a:r>
              <a:rPr lang="en-US" sz="2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Criando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uma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applicação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com Volley</a:t>
            </a:r>
          </a:p>
          <a:p>
            <a:pPr marL="285750" indent="-285750">
              <a:buFont typeface="Arial"/>
              <a:buChar char="•"/>
            </a:pP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Como </a:t>
            </a:r>
            <a:r>
              <a:rPr lang="en-US" sz="2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realizar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requisições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?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42950" lvl="1" indent="-285750">
              <a:buFont typeface="Arial"/>
              <a:buChar char="•"/>
            </a:pP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GET</a:t>
            </a:r>
          </a:p>
          <a:p>
            <a:pPr marL="742950" lvl="1" indent="-285750">
              <a:buFont typeface="Arial"/>
              <a:buChar char="•"/>
            </a:pP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POST</a:t>
            </a:r>
          </a:p>
          <a:p>
            <a:pPr marL="742950" lvl="1" indent="-285750">
              <a:buFont typeface="Arial"/>
              <a:buChar char="•"/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Listeners</a:t>
            </a:r>
            <a:endParaRPr lang="en-US" sz="2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sz="2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NetworkImageView</a:t>
            </a:r>
            <a:endParaRPr lang="en-US" sz="2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Cache</a:t>
            </a:r>
          </a:p>
        </p:txBody>
      </p:sp>
    </p:spTree>
    <p:extLst>
      <p:ext uri="{BB962C8B-B14F-4D97-AF65-F5344CB8AC3E}">
        <p14:creationId xmlns:p14="http://schemas.microsoft.com/office/powerpoint/2010/main" val="2536979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rcRect t="11182" b="11182"/>
          <a:stretch>
            <a:fillRect/>
          </a:stretch>
        </p:blipFill>
        <p:spPr>
          <a:xfrm>
            <a:off x="-2466393" y="-343479"/>
            <a:ext cx="13740114" cy="7556534"/>
          </a:xfrm>
        </p:spPr>
      </p:pic>
      <p:sp>
        <p:nvSpPr>
          <p:cNvPr id="5" name="TextBox 4"/>
          <p:cNvSpPr txBox="1"/>
          <p:nvPr/>
        </p:nvSpPr>
        <p:spPr>
          <a:xfrm>
            <a:off x="627106" y="324104"/>
            <a:ext cx="835815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O </a:t>
            </a:r>
            <a:r>
              <a:rPr lang="en-US" sz="3200" b="1" dirty="0" err="1">
                <a:solidFill>
                  <a:schemeClr val="bg1"/>
                </a:solidFill>
              </a:rPr>
              <a:t>q</a:t>
            </a:r>
            <a:r>
              <a:rPr lang="en-US" sz="3200" b="1" dirty="0" err="1" smtClean="0">
                <a:solidFill>
                  <a:schemeClr val="bg1"/>
                </a:solidFill>
              </a:rPr>
              <a:t>ue</a:t>
            </a:r>
            <a:r>
              <a:rPr lang="en-US" sz="3200" b="1" dirty="0" smtClean="0">
                <a:solidFill>
                  <a:schemeClr val="bg1"/>
                </a:solidFill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</a:rPr>
              <a:t>é</a:t>
            </a:r>
            <a:r>
              <a:rPr lang="en-US" sz="3200" b="1" dirty="0" smtClean="0">
                <a:solidFill>
                  <a:schemeClr val="bg1"/>
                </a:solidFill>
              </a:rPr>
              <a:t> o Volley?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-2759270" y="517437"/>
            <a:ext cx="3386376" cy="26655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1287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66393" y="-107585"/>
            <a:ext cx="13740114" cy="7084746"/>
          </a:xfrm>
        </p:spPr>
      </p:pic>
    </p:spTree>
    <p:extLst>
      <p:ext uri="{BB962C8B-B14F-4D97-AF65-F5344CB8AC3E}">
        <p14:creationId xmlns:p14="http://schemas.microsoft.com/office/powerpoint/2010/main" val="2214331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83326" y="324104"/>
            <a:ext cx="880193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Por que usar?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9276" y="1301059"/>
            <a:ext cx="7904182" cy="5047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pt-BR" sz="2400" dirty="0" smtClean="0"/>
              <a:t>Bastante simples de usar</a:t>
            </a: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pt-BR" sz="2400" dirty="0" smtClean="0"/>
              <a:t>Gerenciamento das requisições</a:t>
            </a: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pt-BR" sz="2400" dirty="0"/>
              <a:t>Comunicação paralela com possibilidade de </a:t>
            </a:r>
            <a:r>
              <a:rPr lang="pt-BR" sz="2400" dirty="0" smtClean="0"/>
              <a:t>priorização</a:t>
            </a: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pt-BR" sz="2400" dirty="0" smtClean="0"/>
              <a:t>JSON, download de imagens assíncronas e texto</a:t>
            </a: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pt-BR" sz="2400" dirty="0" err="1" smtClean="0"/>
              <a:t>NetworkImageView</a:t>
            </a:r>
            <a:endParaRPr lang="pt-BR" sz="2400" dirty="0" smtClean="0"/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pt-BR" sz="2400" dirty="0"/>
              <a:t>Cache em disco e </a:t>
            </a:r>
            <a:r>
              <a:rPr lang="pt-BR" sz="2400" dirty="0" smtClean="0"/>
              <a:t>memória</a:t>
            </a: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endParaRPr lang="pt-BR" sz="2400" dirty="0"/>
          </a:p>
          <a:p>
            <a:pPr>
              <a:lnSpc>
                <a:spcPct val="150000"/>
              </a:lnSpc>
            </a:pPr>
            <a:r>
              <a:rPr lang="pt-BR" sz="2400" dirty="0" smtClean="0"/>
              <a:t>Quando </a:t>
            </a:r>
            <a:r>
              <a:rPr lang="pt-BR" sz="2400" b="1" dirty="0" smtClean="0"/>
              <a:t>não</a:t>
            </a:r>
            <a:r>
              <a:rPr lang="pt-BR" sz="2400" dirty="0" smtClean="0"/>
              <a:t> usar?</a:t>
            </a: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pt-BR" sz="2400" dirty="0" smtClean="0"/>
              <a:t>Requisições onde o tamanho do dado é grande</a:t>
            </a:r>
          </a:p>
        </p:txBody>
      </p:sp>
    </p:spTree>
    <p:extLst>
      <p:ext uri="{BB962C8B-B14F-4D97-AF65-F5344CB8AC3E}">
        <p14:creationId xmlns:p14="http://schemas.microsoft.com/office/powerpoint/2010/main" val="6733650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83326" y="324104"/>
            <a:ext cx="880193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Criando uma aplicação com </a:t>
            </a:r>
            <a:r>
              <a:rPr lang="pt-BR" sz="3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Volley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9276" y="1301059"/>
            <a:ext cx="79041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 smtClean="0"/>
              <a:t>Aplicação para listar cervejas, agrupadas por tipo.</a:t>
            </a:r>
            <a:endParaRPr lang="pt-BR" sz="2000" dirty="0"/>
          </a:p>
        </p:txBody>
      </p:sp>
      <p:pic>
        <p:nvPicPr>
          <p:cNvPr id="7" name="Picture 6" descr="Screen Shot 2014-06-25 at 9.34.1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1277" y="1844318"/>
            <a:ext cx="2593110" cy="432016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" name="Picture 1" descr="Screen Shot 2014-06-25 at 9.35.31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3401" y="1844318"/>
            <a:ext cx="2596153" cy="432016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9554" y="169757"/>
            <a:ext cx="1879600" cy="18796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545185" y="6321278"/>
            <a:ext cx="44400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err="1"/>
              <a:t>https</a:t>
            </a:r>
            <a:r>
              <a:rPr lang="fr-FR" dirty="0"/>
              <a:t>://</a:t>
            </a:r>
            <a:r>
              <a:rPr lang="fr-FR" dirty="0" err="1"/>
              <a:t>github.com</a:t>
            </a:r>
            <a:r>
              <a:rPr lang="fr-FR" dirty="0"/>
              <a:t>/</a:t>
            </a:r>
            <a:r>
              <a:rPr lang="fr-FR" dirty="0" err="1"/>
              <a:t>gugasv</a:t>
            </a:r>
            <a:r>
              <a:rPr lang="fr-FR" dirty="0"/>
              <a:t>/</a:t>
            </a:r>
            <a:r>
              <a:rPr lang="fr-FR" dirty="0" err="1"/>
              <a:t>android_gdgjp_io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4981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83326" y="324104"/>
            <a:ext cx="880193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Criando uma aplicação com </a:t>
            </a:r>
            <a:r>
              <a:rPr lang="pt-BR" sz="3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Volley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9276" y="1301059"/>
            <a:ext cx="790418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Baixar</a:t>
            </a:r>
            <a:r>
              <a:rPr lang="en-US" sz="2000" dirty="0" smtClean="0"/>
              <a:t> o </a:t>
            </a:r>
            <a:r>
              <a:rPr lang="en-US" sz="2000" dirty="0" err="1" smtClean="0"/>
              <a:t>projeto</a:t>
            </a:r>
            <a:r>
              <a:rPr lang="en-US" sz="2000" dirty="0" smtClean="0"/>
              <a:t> no </a:t>
            </a:r>
            <a:r>
              <a:rPr lang="en-US" sz="2000" dirty="0" err="1" smtClean="0"/>
              <a:t>repositório</a:t>
            </a:r>
            <a:r>
              <a:rPr lang="en-US" sz="2000" dirty="0" smtClean="0"/>
              <a:t> </a:t>
            </a:r>
            <a:r>
              <a:rPr lang="en-US" sz="2000" dirty="0" err="1" smtClean="0"/>
              <a:t>Git</a:t>
            </a:r>
            <a:r>
              <a:rPr lang="en-US" sz="2000" dirty="0" smtClean="0"/>
              <a:t> do Android:</a:t>
            </a:r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r>
              <a:rPr lang="pt-BR" sz="2000" dirty="0" smtClean="0"/>
              <a:t>Importar a biblioteca para o nosso </a:t>
            </a:r>
            <a:r>
              <a:rPr lang="pt-BR" sz="2000" dirty="0" err="1" smtClean="0"/>
              <a:t>workspace</a:t>
            </a:r>
            <a:r>
              <a:rPr lang="pt-BR" sz="2000" dirty="0" smtClean="0"/>
              <a:t> e em seguida adicionar ao projeto.</a:t>
            </a:r>
            <a:endParaRPr lang="pt-BR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1063615" y="1860239"/>
            <a:ext cx="7016771" cy="4001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https</a:t>
            </a:r>
            <a:r>
              <a:rPr lang="en-US" sz="2000" b="1" dirty="0"/>
              <a:t>://</a:t>
            </a:r>
            <a:r>
              <a:rPr lang="en-US" sz="2000" b="1" dirty="0" err="1"/>
              <a:t>android.googlesource.com</a:t>
            </a:r>
            <a:r>
              <a:rPr lang="en-US" sz="2000" b="1" dirty="0"/>
              <a:t>/platform/frameworks/volley</a:t>
            </a:r>
            <a:endParaRPr lang="en-US" sz="2000" b="1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8328" y="3094008"/>
            <a:ext cx="4926407" cy="3550731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3463879" y="5503076"/>
            <a:ext cx="2860908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7608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83326" y="324104"/>
            <a:ext cx="880193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Criando uma aplicação com </a:t>
            </a:r>
            <a:r>
              <a:rPr lang="pt-BR" sz="32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Volley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9276" y="1301059"/>
            <a:ext cx="7904182" cy="4108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	O 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próximo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passo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é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a 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criação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da 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classe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ApplicationController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que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é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basicamente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uma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classe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Singleton 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que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contém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os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principais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métodos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para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utilização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do Volley no 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projeto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</a:p>
          <a:p>
            <a:pPr algn="just">
              <a:lnSpc>
                <a:spcPct val="150000"/>
              </a:lnSpc>
            </a:pP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indent="-342900" algn="just">
              <a:lnSpc>
                <a:spcPct val="150000"/>
              </a:lnSpc>
              <a:buFont typeface="Arial"/>
              <a:buChar char="•"/>
            </a:pPr>
            <a:r>
              <a:rPr lang="fr-FR" dirty="0" err="1" smtClean="0"/>
              <a:t>getRequestQueue</a:t>
            </a:r>
            <a:r>
              <a:rPr lang="fr-FR" dirty="0" smtClean="0"/>
              <a:t>()</a:t>
            </a:r>
          </a:p>
          <a:p>
            <a:pPr marL="342900" indent="-342900" algn="just">
              <a:lnSpc>
                <a:spcPct val="150000"/>
              </a:lnSpc>
              <a:buFont typeface="Arial"/>
              <a:buChar char="•"/>
            </a:pPr>
            <a:r>
              <a:rPr lang="fr-FR" dirty="0" err="1" smtClean="0"/>
              <a:t>addToRequestQueue</a:t>
            </a:r>
            <a:r>
              <a:rPr lang="fr-FR" dirty="0" smtClean="0"/>
              <a:t>()</a:t>
            </a:r>
          </a:p>
          <a:p>
            <a:pPr marL="342900" indent="-342900" algn="just">
              <a:lnSpc>
                <a:spcPct val="150000"/>
              </a:lnSpc>
              <a:buFont typeface="Arial"/>
              <a:buChar char="•"/>
            </a:pPr>
            <a:r>
              <a:rPr lang="it-IT" dirty="0" err="1" smtClean="0"/>
              <a:t>cancelPendingRequests</a:t>
            </a:r>
            <a:r>
              <a:rPr lang="it-IT" dirty="0" smtClean="0"/>
              <a:t>()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just"/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	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Além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desses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métodos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a 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classe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irá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possuir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uma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instância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da 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classe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ImageLoader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que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será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utilizada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para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o 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carregamento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das 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imagens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do 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servidor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just"/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Uma 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vez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criada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devemos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adicionar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no 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AndroidManifest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a 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referência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para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a 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nossa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classe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ApplicationController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  <a:endParaRPr lang="en-US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2" name="Picture 1" descr="Screen Shot 2014-06-25 at 10.03.11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550" y="5845244"/>
            <a:ext cx="6184900" cy="4445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752917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83326" y="324104"/>
            <a:ext cx="880193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Volley</a:t>
            </a:r>
            <a:r>
              <a:rPr lang="pt-B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Requisições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9276" y="1301059"/>
            <a:ext cx="7904182" cy="5144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/>
              <a:t>	O </a:t>
            </a:r>
            <a:r>
              <a:rPr lang="pt-BR" sz="2000" dirty="0" err="1"/>
              <a:t>Volley</a:t>
            </a:r>
            <a:r>
              <a:rPr lang="pt-BR" sz="2000" dirty="0"/>
              <a:t> disponibiliza três classes que facilitam a requisição de dados a serviços WEB, cada uma específica para um tipo de dado retornado, são elas: </a:t>
            </a:r>
            <a:r>
              <a:rPr lang="pt-BR" sz="2000" b="1" dirty="0" err="1"/>
              <a:t>StringRequest</a:t>
            </a:r>
            <a:r>
              <a:rPr lang="pt-BR" sz="2000" dirty="0"/>
              <a:t>, </a:t>
            </a:r>
            <a:r>
              <a:rPr lang="pt-BR" sz="2000" b="1" dirty="0" err="1"/>
              <a:t>JSONRequest</a:t>
            </a:r>
            <a:r>
              <a:rPr lang="pt-BR" sz="2000" dirty="0"/>
              <a:t> e </a:t>
            </a:r>
            <a:r>
              <a:rPr lang="pt-BR" sz="2000" b="1" dirty="0" err="1"/>
              <a:t>ImageRequest</a:t>
            </a:r>
            <a:r>
              <a:rPr lang="pt-BR" sz="2000" dirty="0"/>
              <a:t>. </a:t>
            </a:r>
            <a:r>
              <a:rPr lang="pt-BR" sz="2000" dirty="0" smtClean="0"/>
              <a:t>	Basicamente os seus construtores irão possuir os </a:t>
            </a:r>
            <a:r>
              <a:rPr lang="pt-BR" sz="2000" dirty="0"/>
              <a:t>seguintes parâmetros</a:t>
            </a:r>
            <a:r>
              <a:rPr lang="pt-BR" sz="2000" dirty="0" smtClean="0"/>
              <a:t>:</a:t>
            </a:r>
          </a:p>
          <a:p>
            <a:endParaRPr lang="en-US" sz="2000" dirty="0"/>
          </a:p>
          <a:p>
            <a:pPr marL="342900" lvl="0" indent="-342900">
              <a:lnSpc>
                <a:spcPct val="150000"/>
              </a:lnSpc>
              <a:buFont typeface="Arial"/>
              <a:buChar char="•"/>
            </a:pPr>
            <a:r>
              <a:rPr lang="pt-BR" sz="2000" b="1" dirty="0"/>
              <a:t>Método de requisição</a:t>
            </a:r>
            <a:r>
              <a:rPr lang="pt-BR" sz="2000" dirty="0"/>
              <a:t>: método de requisição HTTP utilizado na requisição, por exemplo: GET ou POST</a:t>
            </a:r>
            <a:r>
              <a:rPr lang="pt-BR" sz="2000" dirty="0" smtClean="0"/>
              <a:t>;</a:t>
            </a:r>
          </a:p>
          <a:p>
            <a:pPr marL="342900" lvl="0" indent="-342900">
              <a:lnSpc>
                <a:spcPct val="150000"/>
              </a:lnSpc>
              <a:buFont typeface="Arial"/>
              <a:buChar char="•"/>
            </a:pPr>
            <a:r>
              <a:rPr lang="pt-BR" sz="2000" b="1" dirty="0" smtClean="0"/>
              <a:t>URL</a:t>
            </a:r>
            <a:r>
              <a:rPr lang="pt-BR" sz="2000" dirty="0"/>
              <a:t>: endereço WEB do recurso solicitado</a:t>
            </a:r>
            <a:r>
              <a:rPr lang="pt-BR" sz="2000" dirty="0" smtClean="0"/>
              <a:t>;</a:t>
            </a:r>
          </a:p>
          <a:p>
            <a:pPr marL="342900" lvl="0" indent="-342900">
              <a:lnSpc>
                <a:spcPct val="150000"/>
              </a:lnSpc>
              <a:buFont typeface="Arial"/>
              <a:buChar char="•"/>
            </a:pPr>
            <a:r>
              <a:rPr lang="pt-BR" sz="2000" b="1" dirty="0" err="1" smtClean="0"/>
              <a:t>Listener</a:t>
            </a:r>
            <a:r>
              <a:rPr lang="pt-BR" sz="2000" b="1" dirty="0" smtClean="0"/>
              <a:t> </a:t>
            </a:r>
            <a:r>
              <a:rPr lang="pt-BR" sz="2000" b="1" dirty="0"/>
              <a:t>de resposta</a:t>
            </a:r>
            <a:r>
              <a:rPr lang="pt-BR" sz="2000" dirty="0"/>
              <a:t>: um </a:t>
            </a:r>
            <a:r>
              <a:rPr lang="pt-BR" sz="2000" dirty="0" err="1"/>
              <a:t>listener</a:t>
            </a:r>
            <a:r>
              <a:rPr lang="pt-BR" sz="2000" dirty="0"/>
              <a:t> que irá receber a resposta da requisição, caso tenha sido realizada com sucesso</a:t>
            </a:r>
            <a:r>
              <a:rPr lang="pt-BR" sz="2000" dirty="0" smtClean="0"/>
              <a:t>;</a:t>
            </a:r>
          </a:p>
          <a:p>
            <a:pPr marL="342900" lvl="0" indent="-342900">
              <a:lnSpc>
                <a:spcPct val="150000"/>
              </a:lnSpc>
              <a:buFont typeface="Arial"/>
              <a:buChar char="•"/>
            </a:pPr>
            <a:r>
              <a:rPr lang="pt-BR" sz="2000" b="1" dirty="0" err="1" smtClean="0"/>
              <a:t>Listener</a:t>
            </a:r>
            <a:r>
              <a:rPr lang="pt-BR" sz="2000" b="1" dirty="0" smtClean="0"/>
              <a:t> </a:t>
            </a:r>
            <a:r>
              <a:rPr lang="pt-BR" sz="2000" b="1" dirty="0"/>
              <a:t>de erro</a:t>
            </a:r>
            <a:r>
              <a:rPr lang="pt-BR" sz="2000" dirty="0"/>
              <a:t>: um </a:t>
            </a:r>
            <a:r>
              <a:rPr lang="pt-BR" sz="2000" dirty="0" err="1"/>
              <a:t>listener</a:t>
            </a:r>
            <a:r>
              <a:rPr lang="pt-BR" sz="2000" dirty="0"/>
              <a:t> que irá receber o erro ocorrido durante a requisição.</a:t>
            </a:r>
            <a:r>
              <a:rPr lang="en-US" sz="2000" dirty="0"/>
              <a:t> </a:t>
            </a:r>
            <a:endParaRPr lang="en-US" sz="20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38275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papagai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papagaio.thmx</Template>
  <TotalTime>4496</TotalTime>
  <Words>398</Words>
  <Application>Microsoft Macintosh PowerPoint</Application>
  <PresentationFormat>On-screen Show (4:3)</PresentationFormat>
  <Paragraphs>115</Paragraphs>
  <Slides>17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papagaio</vt:lpstr>
      <vt:lpstr>Gustavo Soares Vieira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Gustavo Soares Vieira</dc:title>
  <dc:creator>Gustavo</dc:creator>
  <cp:lastModifiedBy>Guga</cp:lastModifiedBy>
  <cp:revision>136</cp:revision>
  <dcterms:created xsi:type="dcterms:W3CDTF">2012-11-23T02:18:58Z</dcterms:created>
  <dcterms:modified xsi:type="dcterms:W3CDTF">2014-06-26T01:12:56Z</dcterms:modified>
</cp:coreProperties>
</file>