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7" r:id="rId2"/>
    <p:sldId id="304" r:id="rId3"/>
    <p:sldId id="305" r:id="rId4"/>
    <p:sldId id="306" r:id="rId5"/>
    <p:sldId id="309" r:id="rId6"/>
    <p:sldId id="307" r:id="rId7"/>
    <p:sldId id="288" r:id="rId8"/>
    <p:sldId id="261" r:id="rId9"/>
    <p:sldId id="308" r:id="rId10"/>
    <p:sldId id="298" r:id="rId11"/>
    <p:sldId id="301" r:id="rId12"/>
    <p:sldId id="26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p:normalViewPr>
  <p:slideViewPr>
    <p:cSldViewPr snapToGrid="0">
      <p:cViewPr varScale="1">
        <p:scale>
          <a:sx n="82" d="100"/>
          <a:sy n="82" d="100"/>
        </p:scale>
        <p:origin x="557"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443D23-992E-4F15-A010-3551D9087113}" type="datetimeFigureOut">
              <a:t>5/14/2025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71C66E-1BC8-4D2F-B32F-1A684C965431}" type="slidenum">
              <a:t>‹#›</a:t>
            </a:fld>
            <a:endParaRPr lang="en-US"/>
          </a:p>
        </p:txBody>
      </p:sp>
    </p:spTree>
    <p:extLst>
      <p:ext uri="{BB962C8B-B14F-4D97-AF65-F5344CB8AC3E}">
        <p14:creationId xmlns:p14="http://schemas.microsoft.com/office/powerpoint/2010/main" val="2480418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C8A3565-0DD8-4A86-B185-F179E641CDB0}" type="slidenum">
              <a:rPr lang="en-US" smtClean="0"/>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5/14/2025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5/14/2025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5/14/2025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5/14/2025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5/14/2025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5/14/2025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3"/>
          <a:stretch>
            <a:fillRect/>
          </a:stretch>
        </p:blipFill>
        <p:spPr>
          <a:xfrm>
            <a:off x="839657" y="1825624"/>
            <a:ext cx="10512686" cy="4351338"/>
          </a:xfrm>
          <a:prstGeom prst="rect">
            <a:avLst/>
          </a:prstGeom>
        </p:spPr>
      </p:pic>
      <p:sp>
        <p:nvSpPr>
          <p:cNvPr id="8" name="AutoShape 4" descr="C:\Users\EC\Desktop\cropped-cddfv-1024x112.webp"/>
          <p:cNvSpPr>
            <a:spLocks noChangeAspect="1" noChangeArrowheads="1"/>
          </p:cNvSpPr>
          <p:nvPr/>
        </p:nvSpPr>
        <p:spPr bwMode="auto">
          <a:xfrm>
            <a:off x="1612900" y="1673224"/>
            <a:ext cx="44831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9" name="AutoShape 6" descr="C:\Users\EC\Desktop\cropped-cddfv-1024x11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10" name="AutoShape 8" descr="C:\Users\EC\Desktop\cropped-cddfv-1024x11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11" name="Picture 10"/>
          <p:cNvPicPr>
            <a:picLocks noChangeAspect="1"/>
          </p:cNvPicPr>
          <p:nvPr/>
        </p:nvPicPr>
        <p:blipFill>
          <a:blip r:embed="rId4"/>
          <a:stretch>
            <a:fillRect/>
          </a:stretch>
        </p:blipFill>
        <p:spPr>
          <a:xfrm>
            <a:off x="765175" y="160337"/>
            <a:ext cx="9753600" cy="1066800"/>
          </a:xfrm>
          <a:prstGeom prst="rect">
            <a:avLst/>
          </a:prstGeom>
        </p:spPr>
      </p:pic>
      <p:sp>
        <p:nvSpPr>
          <p:cNvPr id="12" name="TextBox 11"/>
          <p:cNvSpPr txBox="1"/>
          <p:nvPr/>
        </p:nvSpPr>
        <p:spPr>
          <a:xfrm>
            <a:off x="2298765" y="1978005"/>
            <a:ext cx="7594600" cy="954107"/>
          </a:xfrm>
          <a:prstGeom prst="rect">
            <a:avLst/>
          </a:prstGeom>
          <a:noFill/>
        </p:spPr>
        <p:txBody>
          <a:bodyPr wrap="square" lIns="91440" tIns="45720" rIns="91440" bIns="45720" rtlCol="0" anchor="t">
            <a:spAutoFit/>
          </a:bodyPr>
          <a:lstStyle/>
          <a:p>
            <a:pPr algn="ctr"/>
            <a:r>
              <a:rPr lang="en-US" sz="2800" b="1" dirty="0">
                <a:latin typeface="Times New Roman" panose="02020603050405020304" pitchFamily="18" charset="0"/>
                <a:cs typeface="Times New Roman" panose="02020603050405020304" pitchFamily="18" charset="0"/>
              </a:rPr>
              <a:t>Deep learning based Smart glasses for women safety</a:t>
            </a:r>
            <a:endParaRPr lang="en-US" altLang="en-US" sz="2800" b="1" dirty="0">
              <a:latin typeface="Times New Roman"/>
              <a:cs typeface="Times New Roman"/>
            </a:endParaRPr>
          </a:p>
        </p:txBody>
      </p:sp>
      <p:sp>
        <p:nvSpPr>
          <p:cNvPr id="14" name="TextBox 13"/>
          <p:cNvSpPr txBox="1"/>
          <p:nvPr/>
        </p:nvSpPr>
        <p:spPr>
          <a:xfrm>
            <a:off x="4766375" y="5205330"/>
            <a:ext cx="2904962" cy="769441"/>
          </a:xfrm>
          <a:prstGeom prst="rect">
            <a:avLst/>
          </a:prstGeom>
          <a:noFill/>
        </p:spPr>
        <p:txBody>
          <a:bodyPr wrap="none" lIns="91440" tIns="45720" rIns="91440" bIns="45720" rtlCol="0" anchor="t">
            <a:spAutoFit/>
          </a:bodyPr>
          <a:lstStyle/>
          <a:p>
            <a:r>
              <a:rPr lang="en-US" sz="2000" dirty="0">
                <a:latin typeface="Times New Roman"/>
                <a:ea typeface="Times New Roman" panose="02020603050405020304" charset="0"/>
                <a:cs typeface="Times New Roman"/>
              </a:rPr>
              <a:t>Under the Guidance of</a:t>
            </a:r>
          </a:p>
          <a:p>
            <a:r>
              <a:rPr lang="en-IN" altLang="en-US" sz="2400" dirty="0">
                <a:latin typeface="Times New Roman"/>
                <a:ea typeface="Times New Roman" panose="02020603050405020304" charset="0"/>
                <a:cs typeface="Times New Roman"/>
              </a:rPr>
              <a:t>Prof. S. M. </a:t>
            </a:r>
            <a:r>
              <a:rPr lang="en-IN" altLang="en-US" sz="2400" dirty="0" err="1">
                <a:latin typeface="Times New Roman"/>
                <a:ea typeface="Times New Roman" panose="02020603050405020304" charset="0"/>
                <a:cs typeface="Times New Roman"/>
              </a:rPr>
              <a:t>Hunagund</a:t>
            </a:r>
            <a:endParaRPr lang="en-IN" altLang="en-US" sz="2400" dirty="0">
              <a:latin typeface="Times New Roman"/>
              <a:ea typeface="Times New Roman" panose="02020603050405020304" charset="0"/>
              <a:cs typeface="Times New Roman"/>
            </a:endParaRPr>
          </a:p>
        </p:txBody>
      </p:sp>
      <p:sp>
        <p:nvSpPr>
          <p:cNvPr id="15" name="Footer Placeholder 14"/>
          <p:cNvSpPr>
            <a:spLocks noGrp="1"/>
          </p:cNvSpPr>
          <p:nvPr>
            <p:ph type="ftr" sz="quarter" idx="11"/>
          </p:nvPr>
        </p:nvSpPr>
        <p:spPr/>
        <p:txBody>
          <a:bodyPr/>
          <a:lstStyle/>
          <a:p>
            <a:r>
              <a:rPr lang="en-US" dirty="0"/>
              <a:t>Dept. of ECE</a:t>
            </a:r>
          </a:p>
        </p:txBody>
      </p:sp>
      <p:sp>
        <p:nvSpPr>
          <p:cNvPr id="16" name="Slide Number Placeholder 15"/>
          <p:cNvSpPr>
            <a:spLocks noGrp="1"/>
          </p:cNvSpPr>
          <p:nvPr>
            <p:ph type="sldNum" sz="quarter" idx="12"/>
          </p:nvPr>
        </p:nvSpPr>
        <p:spPr/>
        <p:txBody>
          <a:bodyPr/>
          <a:lstStyle/>
          <a:p>
            <a:fld id="{14664CE2-A199-492D-95BF-8BD1FF457610}" type="slidenum">
              <a:rPr lang="en-US" dirty="0" smtClean="0"/>
              <a:t>1</a:t>
            </a:fld>
            <a:endParaRPr lang="en-US"/>
          </a:p>
        </p:txBody>
      </p:sp>
      <p:sp>
        <p:nvSpPr>
          <p:cNvPr id="17" name="TextBox 16"/>
          <p:cNvSpPr txBox="1"/>
          <p:nvPr/>
        </p:nvSpPr>
        <p:spPr>
          <a:xfrm>
            <a:off x="2696026" y="1510782"/>
            <a:ext cx="7663829" cy="461665"/>
          </a:xfrm>
          <a:prstGeom prst="rect">
            <a:avLst/>
          </a:prstGeom>
          <a:noFill/>
        </p:spPr>
        <p:txBody>
          <a:bodyPr wrap="none" lIns="91440" tIns="45720" rIns="91440" bIns="45720" rtlCol="0" anchor="t">
            <a:spAutoFit/>
          </a:bodyPr>
          <a:lstStyle/>
          <a:p>
            <a:r>
              <a:rPr lang="en-US" sz="2400">
                <a:latin typeface="Times New Roman"/>
                <a:cs typeface="Times New Roman"/>
              </a:rPr>
              <a:t>Department of Electronics and Communication Engineering </a:t>
            </a:r>
          </a:p>
        </p:txBody>
      </p:sp>
      <p:graphicFrame>
        <p:nvGraphicFramePr>
          <p:cNvPr id="4" name="Table 3"/>
          <p:cNvGraphicFramePr/>
          <p:nvPr>
            <p:extLst>
              <p:ext uri="{D42A27DB-BD31-4B8C-83A1-F6EECF244321}">
                <p14:modId xmlns:p14="http://schemas.microsoft.com/office/powerpoint/2010/main" val="2003042479"/>
              </p:ext>
            </p:extLst>
          </p:nvPr>
        </p:nvGraphicFramePr>
        <p:xfrm>
          <a:off x="1829752" y="3224130"/>
          <a:ext cx="8532495" cy="1981200"/>
        </p:xfrm>
        <a:graphic>
          <a:graphicData uri="http://schemas.openxmlformats.org/drawingml/2006/table">
            <a:tbl>
              <a:tblPr firstRow="1" bandRow="1">
                <a:tableStyleId>{5C22544A-7EE6-4342-B048-85BDC9FD1C3A}</a:tableStyleId>
              </a:tblPr>
              <a:tblGrid>
                <a:gridCol w="1035050">
                  <a:extLst>
                    <a:ext uri="{9D8B030D-6E8A-4147-A177-3AD203B41FA5}">
                      <a16:colId xmlns:a16="http://schemas.microsoft.com/office/drawing/2014/main" val="20000"/>
                    </a:ext>
                  </a:extLst>
                </a:gridCol>
                <a:gridCol w="4653280">
                  <a:extLst>
                    <a:ext uri="{9D8B030D-6E8A-4147-A177-3AD203B41FA5}">
                      <a16:colId xmlns:a16="http://schemas.microsoft.com/office/drawing/2014/main" val="20001"/>
                    </a:ext>
                  </a:extLst>
                </a:gridCol>
                <a:gridCol w="2844165">
                  <a:extLst>
                    <a:ext uri="{9D8B030D-6E8A-4147-A177-3AD203B41FA5}">
                      <a16:colId xmlns:a16="http://schemas.microsoft.com/office/drawing/2014/main" val="20002"/>
                    </a:ext>
                  </a:extLst>
                </a:gridCol>
              </a:tblGrid>
              <a:tr h="393516">
                <a:tc>
                  <a:txBody>
                    <a:bodyPr/>
                    <a:lstStyle/>
                    <a:p>
                      <a:pPr>
                        <a:buNone/>
                      </a:pPr>
                      <a:r>
                        <a:rPr lang="en-IN" altLang="en-US" sz="2000" b="0">
                          <a:solidFill>
                            <a:schemeClr val="tx1"/>
                          </a:solidFill>
                          <a:latin typeface="Times New Roman"/>
                          <a:ea typeface="Times New Roman" panose="02020603050405020304" charset="0"/>
                          <a:cs typeface="Times New Roman"/>
                        </a:rPr>
                        <a:t>Sl.no</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buNone/>
                      </a:pPr>
                      <a:r>
                        <a:rPr lang="en-IN" altLang="en-US" sz="2000" b="0">
                          <a:solidFill>
                            <a:schemeClr val="tx1"/>
                          </a:solidFill>
                          <a:latin typeface="Times New Roman"/>
                          <a:ea typeface="Times New Roman" panose="02020603050405020304" charset="0"/>
                          <a:cs typeface="Times New Roman"/>
                        </a:rPr>
                        <a:t>Team Members</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buNone/>
                      </a:pPr>
                      <a:r>
                        <a:rPr lang="en-IN" altLang="en-US" sz="2000" b="0" dirty="0">
                          <a:solidFill>
                            <a:schemeClr val="tx1"/>
                          </a:solidFill>
                          <a:latin typeface="Times New Roman"/>
                          <a:ea typeface="Times New Roman" panose="02020603050405020304" charset="0"/>
                          <a:cs typeface="Times New Roman"/>
                        </a:rPr>
                        <a:t>USN</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extLst>
                  <a:ext uri="{0D108BD9-81ED-4DB2-BD59-A6C34878D82A}">
                    <a16:rowId xmlns:a16="http://schemas.microsoft.com/office/drawing/2014/main" val="10000"/>
                  </a:ext>
                </a:extLst>
              </a:tr>
              <a:tr h="393516">
                <a:tc>
                  <a:txBody>
                    <a:bodyPr/>
                    <a:lstStyle/>
                    <a:p>
                      <a:pPr>
                        <a:buNone/>
                      </a:pPr>
                      <a:r>
                        <a:rPr lang="en-IN" altLang="en-US" sz="2000">
                          <a:solidFill>
                            <a:schemeClr val="tx1"/>
                          </a:solidFill>
                          <a:latin typeface="Times New Roman"/>
                          <a:ea typeface="Times New Roman" panose="02020603050405020304" charset="0"/>
                          <a:cs typeface="Times New Roman"/>
                        </a:rPr>
                        <a:t>1</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buNone/>
                      </a:pPr>
                      <a:r>
                        <a:rPr lang="en-IN" altLang="en-US" sz="2000" dirty="0">
                          <a:solidFill>
                            <a:schemeClr val="tx1"/>
                          </a:solidFill>
                          <a:latin typeface="Times New Roman"/>
                          <a:ea typeface="Times New Roman" panose="02020603050405020304" charset="0"/>
                          <a:cs typeface="Times New Roman"/>
                        </a:rPr>
                        <a:t>Sakshi Bagewadi</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buNone/>
                      </a:pPr>
                      <a:r>
                        <a:rPr lang="en-IN" altLang="en-US" sz="2000" dirty="0">
                          <a:solidFill>
                            <a:schemeClr val="tx1"/>
                          </a:solidFill>
                          <a:latin typeface="Times New Roman"/>
                          <a:ea typeface="Times New Roman" panose="02020603050405020304" charset="0"/>
                          <a:cs typeface="Times New Roman"/>
                        </a:rPr>
                        <a:t>02FE21BEC</a:t>
                      </a:r>
                      <a:r>
                        <a:rPr lang="en-US" altLang="zh-CN" sz="2000" dirty="0">
                          <a:solidFill>
                            <a:schemeClr val="tx1"/>
                          </a:solidFill>
                          <a:latin typeface="Times New Roman"/>
                          <a:ea typeface="Times New Roman" panose="02020603050405020304" charset="0"/>
                          <a:cs typeface="Times New Roman"/>
                        </a:rPr>
                        <a:t>080</a:t>
                      </a:r>
                      <a:endParaRPr lang="en-IN" altLang="en-US" sz="2000" dirty="0">
                        <a:solidFill>
                          <a:schemeClr val="tx1"/>
                        </a:solidFill>
                        <a:latin typeface="Times New Roman"/>
                        <a:ea typeface="Times New Roman" panose="02020603050405020304" charset="0"/>
                        <a:cs typeface="Times New Roman"/>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extLst>
                  <a:ext uri="{0D108BD9-81ED-4DB2-BD59-A6C34878D82A}">
                    <a16:rowId xmlns:a16="http://schemas.microsoft.com/office/drawing/2014/main" val="10001"/>
                  </a:ext>
                </a:extLst>
              </a:tr>
              <a:tr h="393516">
                <a:tc>
                  <a:txBody>
                    <a:bodyPr/>
                    <a:lstStyle/>
                    <a:p>
                      <a:pPr>
                        <a:buNone/>
                      </a:pPr>
                      <a:r>
                        <a:rPr lang="en-IN" altLang="en-US" sz="2000">
                          <a:solidFill>
                            <a:schemeClr val="tx1"/>
                          </a:solidFill>
                          <a:latin typeface="Times New Roman"/>
                          <a:ea typeface="Times New Roman" panose="02020603050405020304" charset="0"/>
                          <a:cs typeface="Times New Roman"/>
                        </a:rPr>
                        <a:t>2</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altLang="en-US" sz="2000" dirty="0">
                          <a:solidFill>
                            <a:schemeClr val="tx1"/>
                          </a:solidFill>
                          <a:latin typeface="Times New Roman"/>
                          <a:ea typeface="Times New Roman" panose="02020603050405020304" charset="0"/>
                          <a:cs typeface="Times New Roman"/>
                        </a:rPr>
                        <a:t>Samruddhi V S</a:t>
                      </a:r>
                      <a:endParaRPr lang="en-IN" altLang="en-US" sz="2000" dirty="0">
                        <a:solidFill>
                          <a:schemeClr val="tx1"/>
                        </a:solidFill>
                        <a:latin typeface="Times New Roman"/>
                        <a:ea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buNone/>
                      </a:pPr>
                      <a:r>
                        <a:rPr lang="en-IN" altLang="en-US" sz="2000" dirty="0">
                          <a:solidFill>
                            <a:schemeClr val="tx1"/>
                          </a:solidFill>
                          <a:latin typeface="Times New Roman"/>
                          <a:ea typeface="Times New Roman" panose="02020603050405020304" charset="0"/>
                          <a:cs typeface="Times New Roman"/>
                        </a:rPr>
                        <a:t>02FE21BEC</a:t>
                      </a:r>
                      <a:r>
                        <a:rPr lang="en-US" altLang="zh-CN" sz="2000" dirty="0">
                          <a:solidFill>
                            <a:schemeClr val="tx1"/>
                          </a:solidFill>
                          <a:latin typeface="Times New Roman"/>
                          <a:ea typeface="Times New Roman" panose="02020603050405020304" charset="0"/>
                          <a:cs typeface="Times New Roman"/>
                        </a:rPr>
                        <a:t>083</a:t>
                      </a:r>
                      <a:endParaRPr lang="en-IN" altLang="en-US" sz="2000" dirty="0">
                        <a:solidFill>
                          <a:schemeClr val="tx1"/>
                        </a:solidFill>
                        <a:latin typeface="Times New Roman"/>
                        <a:ea typeface="Times New Roman" panose="02020603050405020304" charset="0"/>
                        <a:cs typeface="Times New Roman"/>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extLst>
                  <a:ext uri="{0D108BD9-81ED-4DB2-BD59-A6C34878D82A}">
                    <a16:rowId xmlns:a16="http://schemas.microsoft.com/office/drawing/2014/main" val="10002"/>
                  </a:ext>
                </a:extLst>
              </a:tr>
              <a:tr h="393516">
                <a:tc>
                  <a:txBody>
                    <a:bodyPr/>
                    <a:lstStyle/>
                    <a:p>
                      <a:pPr>
                        <a:buNone/>
                      </a:pPr>
                      <a:r>
                        <a:rPr lang="en-IN" altLang="en-US" sz="2000">
                          <a:solidFill>
                            <a:schemeClr val="tx1"/>
                          </a:solidFill>
                          <a:latin typeface="Times New Roman"/>
                          <a:ea typeface="Times New Roman" panose="02020603050405020304" charset="0"/>
                          <a:cs typeface="Times New Roman"/>
                        </a:rPr>
                        <a:t>3</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buNone/>
                      </a:pPr>
                      <a:r>
                        <a:rPr lang="en-IN" altLang="en-US" sz="2000" dirty="0">
                          <a:solidFill>
                            <a:schemeClr val="tx1"/>
                          </a:solidFill>
                          <a:latin typeface="Times New Roman"/>
                          <a:ea typeface="Times New Roman" panose="02020603050405020304" charset="0"/>
                          <a:cs typeface="Times New Roman"/>
                        </a:rPr>
                        <a:t>Srushti pattanshetti</a:t>
                      </a:r>
                      <a:endParaRPr lang="en-IN" altLang="en-US" sz="2000" dirty="0">
                        <a:solidFill>
                          <a:schemeClr val="tx1"/>
                        </a:solidFill>
                        <a:latin typeface="Times New Roman"/>
                        <a:ea typeface="Times New Roman" panose="02020603050405020304" charset="0"/>
                        <a:cs typeface="Times New Roman" panose="02020603050405020304"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buNone/>
                      </a:pPr>
                      <a:r>
                        <a:rPr lang="en-IN" altLang="en-US" sz="2000" dirty="0">
                          <a:solidFill>
                            <a:schemeClr val="tx1"/>
                          </a:solidFill>
                          <a:latin typeface="Times New Roman"/>
                          <a:ea typeface="Times New Roman" panose="02020603050405020304" charset="0"/>
                          <a:cs typeface="Times New Roman"/>
                        </a:rPr>
                        <a:t>02FE21BEC100</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extLst>
                  <a:ext uri="{0D108BD9-81ED-4DB2-BD59-A6C34878D82A}">
                    <a16:rowId xmlns:a16="http://schemas.microsoft.com/office/drawing/2014/main" val="10003"/>
                  </a:ext>
                </a:extLst>
              </a:tr>
              <a:tr h="393516">
                <a:tc>
                  <a:txBody>
                    <a:bodyPr/>
                    <a:lstStyle/>
                    <a:p>
                      <a:pPr>
                        <a:buNone/>
                      </a:pPr>
                      <a:r>
                        <a:rPr lang="en-IN" altLang="en-US" sz="2000" dirty="0">
                          <a:solidFill>
                            <a:schemeClr val="tx1"/>
                          </a:solidFill>
                          <a:latin typeface="Times New Roman"/>
                          <a:ea typeface="Times New Roman" panose="02020603050405020304" charset="0"/>
                          <a:cs typeface="Times New Roman"/>
                        </a:rPr>
                        <a:t>4</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buNone/>
                      </a:pPr>
                      <a:r>
                        <a:rPr lang="en-IN" altLang="en-US" sz="2000">
                          <a:solidFill>
                            <a:schemeClr val="tx1"/>
                          </a:solidFill>
                          <a:latin typeface="Times New Roman"/>
                          <a:ea typeface="Times New Roman" panose="02020603050405020304" charset="0"/>
                          <a:cs typeface="Times New Roman"/>
                        </a:rPr>
                        <a:t>Ujwala V T</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buNone/>
                      </a:pPr>
                      <a:r>
                        <a:rPr lang="en-IN" altLang="en-US" sz="2000" dirty="0">
                          <a:solidFill>
                            <a:schemeClr val="tx1"/>
                          </a:solidFill>
                          <a:latin typeface="Times New Roman"/>
                          <a:ea typeface="Times New Roman" panose="02020603050405020304" charset="0"/>
                          <a:cs typeface="Times New Roman"/>
                        </a:rPr>
                        <a:t>02FE21BEC105</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79038-B0E7-B3B7-58F9-EC86B8B9E7B0}"/>
              </a:ext>
            </a:extLst>
          </p:cNvPr>
          <p:cNvSpPr>
            <a:spLocks noGrp="1"/>
          </p:cNvSpPr>
          <p:nvPr>
            <p:ph type="title"/>
          </p:nvPr>
        </p:nvSpPr>
        <p:spPr>
          <a:xfrm>
            <a:off x="421821" y="365125"/>
            <a:ext cx="10515600" cy="1325563"/>
          </a:xfrm>
        </p:spPr>
        <p:txBody>
          <a:bodyPr>
            <a:normAutofit/>
          </a:bodyPr>
          <a:lstStyle/>
          <a:p>
            <a:pPr algn="ctr"/>
            <a:r>
              <a:rPr lang="en-US" sz="4000" b="1" dirty="0">
                <a:latin typeface="Times New Roman" panose="02020603050405020304" pitchFamily="18" charset="0"/>
                <a:cs typeface="Times New Roman" panose="02020603050405020304" pitchFamily="18" charset="0"/>
              </a:rPr>
              <a:t>Plan for optimization </a:t>
            </a:r>
            <a:endParaRPr lang="en-IN" sz="4000" b="1" dirty="0">
              <a:latin typeface="Times New Roman" panose="02020603050405020304" pitchFamily="18" charset="0"/>
              <a:cs typeface="Times New Roman" panose="02020603050405020304" pitchFamily="18" charset="0"/>
            </a:endParaRPr>
          </a:p>
        </p:txBody>
      </p:sp>
      <p:sp>
        <p:nvSpPr>
          <p:cNvPr id="4" name="Footer Placeholder 14">
            <a:extLst>
              <a:ext uri="{FF2B5EF4-FFF2-40B4-BE49-F238E27FC236}">
                <a16:creationId xmlns:a16="http://schemas.microsoft.com/office/drawing/2014/main" id="{2F6C6D6C-28E5-121D-88C6-885AC53F1307}"/>
              </a:ext>
            </a:extLst>
          </p:cNvPr>
          <p:cNvSpPr>
            <a:spLocks noGrp="1"/>
          </p:cNvSpPr>
          <p:nvPr>
            <p:ph type="ftr" sz="quarter" idx="11"/>
          </p:nvPr>
        </p:nvSpPr>
        <p:spPr>
          <a:xfrm>
            <a:off x="4038600" y="6410012"/>
            <a:ext cx="4114800" cy="365125"/>
          </a:xfrm>
        </p:spPr>
        <p:txBody>
          <a:bodyPr/>
          <a:lstStyle/>
          <a:p>
            <a:r>
              <a:rPr lang="en-US" dirty="0"/>
              <a:t>Dept. of ECE</a:t>
            </a:r>
          </a:p>
        </p:txBody>
      </p:sp>
      <p:sp>
        <p:nvSpPr>
          <p:cNvPr id="6" name="Rectangle 1">
            <a:extLst>
              <a:ext uri="{FF2B5EF4-FFF2-40B4-BE49-F238E27FC236}">
                <a16:creationId xmlns:a16="http://schemas.microsoft.com/office/drawing/2014/main" id="{CB3F58EA-44C8-82BC-EFB4-1DFD45EFCEA2}"/>
              </a:ext>
            </a:extLst>
          </p:cNvPr>
          <p:cNvSpPr>
            <a:spLocks noGrp="1" noChangeArrowheads="1"/>
          </p:cNvSpPr>
          <p:nvPr>
            <p:ph idx="1"/>
          </p:nvPr>
        </p:nvSpPr>
        <p:spPr bwMode="auto">
          <a:xfrm>
            <a:off x="919842" y="1539972"/>
            <a:ext cx="1051560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Add GSM Module (SIM800L)</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lvl="0" indent="0" eaLnBrk="0" fontAlgn="base" hangingPunct="0">
              <a:lnSpc>
                <a:spcPct val="100000"/>
              </a:lnSpc>
              <a:spcBef>
                <a:spcPct val="0"/>
              </a:spcBef>
              <a:spcAft>
                <a:spcPct val="0"/>
              </a:spcAft>
              <a:buFontTx/>
              <a:buChar char="•"/>
            </a:pPr>
            <a:r>
              <a:rPr lang="en-US" altLang="en-US" dirty="0">
                <a:latin typeface="Times New Roman" panose="02020603050405020304" pitchFamily="18" charset="0"/>
                <a:cs typeface="Times New Roman" panose="02020603050405020304" pitchFamily="18" charset="0"/>
              </a:rPr>
              <a:t>For independent SMS alerts when Bluetooth is out of range or smartphone is unavailable.</a:t>
            </a:r>
          </a:p>
          <a:p>
            <a:pPr marL="0" lvl="0" indent="0" eaLnBrk="0" fontAlgn="base" hangingPunct="0">
              <a:lnSpc>
                <a:spcPct val="100000"/>
              </a:lnSpc>
              <a:spcBef>
                <a:spcPct val="0"/>
              </a:spcBef>
              <a:spcAft>
                <a:spcPct val="0"/>
              </a:spcAft>
              <a:buFontTx/>
              <a:buChar char="•"/>
            </a:pPr>
            <a:r>
              <a:rPr lang="en-US" altLang="en-US" dirty="0">
                <a:latin typeface="Times New Roman" panose="02020603050405020304" pitchFamily="18" charset="0"/>
                <a:cs typeface="Times New Roman" panose="02020603050405020304" pitchFamily="18" charset="0"/>
              </a:rPr>
              <a:t>Enables offline emergency communication.</a:t>
            </a:r>
          </a:p>
          <a:p>
            <a:pPr marL="0" lvl="0" indent="0" eaLnBrk="0" fontAlgn="base" hangingPunct="0">
              <a:lnSpc>
                <a:spcPct val="100000"/>
              </a:lnSpc>
              <a:spcBef>
                <a:spcPct val="0"/>
              </a:spcBef>
              <a:spcAft>
                <a:spcPct val="0"/>
              </a:spcAft>
              <a:buFontTx/>
              <a:buChar char="•"/>
            </a:pPr>
            <a:r>
              <a:rPr lang="en-US" altLang="en-US" dirty="0">
                <a:latin typeface="Times New Roman" panose="02020603050405020304" pitchFamily="18" charset="0"/>
                <a:cs typeface="Times New Roman" panose="02020603050405020304" pitchFamily="18" charset="0"/>
              </a:rPr>
              <a:t>Can send predefined emergency messages with GPS coordinates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Dual Communication Support</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Bluetooth</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primarily for short-range communication (to paired smartphone).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Fall back on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GSM</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long-range, remote emergency alerts.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15389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BD432-192F-F0EA-2EF5-479FB8EC175B}"/>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                              </a:t>
            </a:r>
            <a:r>
              <a:rPr lang="en-IN"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853E3EE4-D005-88A4-1405-3833954B2957}"/>
              </a:ext>
            </a:extLst>
          </p:cNvPr>
          <p:cNvSpPr>
            <a:spLocks noGrp="1"/>
          </p:cNvSpPr>
          <p:nvPr>
            <p:ph idx="1"/>
          </p:nvPr>
        </p:nvSpPr>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AI-powered smart glasses can enhance women's safety with real-time threat detection and automated alerts. However, challenges like sensor failures, false positives, and security risks must be addressed. With improved reliability and security, this technology can provide effective and proactive protection.</a:t>
            </a:r>
          </a:p>
        </p:txBody>
      </p:sp>
      <p:sp>
        <p:nvSpPr>
          <p:cNvPr id="4" name="Footer Placeholder 14">
            <a:extLst>
              <a:ext uri="{FF2B5EF4-FFF2-40B4-BE49-F238E27FC236}">
                <a16:creationId xmlns:a16="http://schemas.microsoft.com/office/drawing/2014/main" id="{108E8752-3A84-5E2A-FD40-5594C55DE300}"/>
              </a:ext>
            </a:extLst>
          </p:cNvPr>
          <p:cNvSpPr>
            <a:spLocks noGrp="1"/>
          </p:cNvSpPr>
          <p:nvPr>
            <p:ph type="ftr" sz="quarter" idx="11"/>
          </p:nvPr>
        </p:nvSpPr>
        <p:spPr>
          <a:xfrm>
            <a:off x="4038600" y="6410012"/>
            <a:ext cx="4114800" cy="365125"/>
          </a:xfrm>
        </p:spPr>
        <p:txBody>
          <a:bodyPr/>
          <a:lstStyle/>
          <a:p>
            <a:r>
              <a:rPr lang="en-US" dirty="0"/>
              <a:t>Dept. of ECE</a:t>
            </a:r>
          </a:p>
        </p:txBody>
      </p:sp>
    </p:spTree>
    <p:extLst>
      <p:ext uri="{BB962C8B-B14F-4D97-AF65-F5344CB8AC3E}">
        <p14:creationId xmlns:p14="http://schemas.microsoft.com/office/powerpoint/2010/main" val="1190864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7889B-F38B-7E84-86EB-34E48C9BA437}"/>
              </a:ext>
            </a:extLst>
          </p:cNvPr>
          <p:cNvSpPr>
            <a:spLocks noGrp="1"/>
          </p:cNvSpPr>
          <p:nvPr>
            <p:ph type="title"/>
          </p:nvPr>
        </p:nvSpPr>
        <p:spPr>
          <a:xfrm>
            <a:off x="838200" y="2291691"/>
            <a:ext cx="10515600" cy="1325563"/>
          </a:xfrm>
        </p:spPr>
        <p:txBody>
          <a:bodyPr/>
          <a:lstStyle/>
          <a:p>
            <a:pPr algn="ctr"/>
            <a:r>
              <a:rPr lang="en-US" b="1">
                <a:solidFill>
                  <a:srgbClr val="4472C4"/>
                </a:solidFill>
                <a:latin typeface="Times New Roman"/>
                <a:cs typeface="Calibri Light"/>
              </a:rPr>
              <a:t>Thank you </a:t>
            </a:r>
            <a:endParaRPr lang="en-US" b="1">
              <a:solidFill>
                <a:srgbClr val="4472C4"/>
              </a:solidFill>
              <a:latin typeface="Times New Roman"/>
              <a:cs typeface="Times New Roman"/>
            </a:endParaRPr>
          </a:p>
        </p:txBody>
      </p:sp>
      <p:sp>
        <p:nvSpPr>
          <p:cNvPr id="4" name="Footer Placeholder 3">
            <a:extLst>
              <a:ext uri="{FF2B5EF4-FFF2-40B4-BE49-F238E27FC236}">
                <a16:creationId xmlns:a16="http://schemas.microsoft.com/office/drawing/2014/main" id="{45814A49-1001-2E90-54B7-916E658AF32D}"/>
              </a:ext>
            </a:extLst>
          </p:cNvPr>
          <p:cNvSpPr>
            <a:spLocks noGrp="1"/>
          </p:cNvSpPr>
          <p:nvPr>
            <p:ph type="ftr" sz="quarter" idx="11"/>
          </p:nvPr>
        </p:nvSpPr>
        <p:spPr>
          <a:xfrm>
            <a:off x="4038600" y="6356350"/>
            <a:ext cx="4114800" cy="365125"/>
          </a:xfrm>
        </p:spPr>
        <p:txBody>
          <a:bodyPr/>
          <a:lstStyle/>
          <a:p>
            <a:r>
              <a:rPr lang="en-US"/>
              <a:t>Dept. of ECE</a:t>
            </a:r>
          </a:p>
        </p:txBody>
      </p:sp>
    </p:spTree>
    <p:extLst>
      <p:ext uri="{BB962C8B-B14F-4D97-AF65-F5344CB8AC3E}">
        <p14:creationId xmlns:p14="http://schemas.microsoft.com/office/powerpoint/2010/main" val="1521341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700C2B1-7D88-00E5-FFE0-2A6288921E37}"/>
              </a:ext>
            </a:extLst>
          </p:cNvPr>
          <p:cNvSpPr txBox="1">
            <a:spLocks/>
          </p:cNvSpPr>
          <p:nvPr/>
        </p:nvSpPr>
        <p:spPr>
          <a:xfrm>
            <a:off x="480888" y="655879"/>
            <a:ext cx="10515600" cy="89889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latin typeface="Times New Roman"/>
                <a:ea typeface="+mj-lt"/>
                <a:cs typeface="+mj-lt"/>
              </a:rPr>
              <a:t>CONTENTS</a:t>
            </a:r>
            <a:endParaRPr lang="en-US" b="1" dirty="0">
              <a:latin typeface="Times New Roman"/>
              <a:ea typeface="Calibri Light"/>
              <a:cs typeface="Calibri Light"/>
            </a:endParaRPr>
          </a:p>
          <a:p>
            <a:endParaRPr lang="en-US" dirty="0">
              <a:ea typeface="Calibri Light"/>
              <a:cs typeface="Calibri Light"/>
            </a:endParaRPr>
          </a:p>
        </p:txBody>
      </p:sp>
      <p:graphicFrame>
        <p:nvGraphicFramePr>
          <p:cNvPr id="5" name="Content Placeholder 6">
            <a:extLst>
              <a:ext uri="{FF2B5EF4-FFF2-40B4-BE49-F238E27FC236}">
                <a16:creationId xmlns:a16="http://schemas.microsoft.com/office/drawing/2014/main" id="{41E54151-9A3D-5C29-B526-903AB66431CB}"/>
              </a:ext>
            </a:extLst>
          </p:cNvPr>
          <p:cNvGraphicFramePr>
            <a:graphicFrameLocks/>
          </p:cNvGraphicFramePr>
          <p:nvPr>
            <p:extLst>
              <p:ext uri="{D42A27DB-BD31-4B8C-83A1-F6EECF244321}">
                <p14:modId xmlns:p14="http://schemas.microsoft.com/office/powerpoint/2010/main" val="4219713756"/>
              </p:ext>
            </p:extLst>
          </p:nvPr>
        </p:nvGraphicFramePr>
        <p:xfrm>
          <a:off x="224449" y="1554770"/>
          <a:ext cx="11743101" cy="4621950"/>
        </p:xfrm>
        <a:graphic>
          <a:graphicData uri="http://schemas.openxmlformats.org/drawingml/2006/table">
            <a:tbl>
              <a:tblPr firstRow="1" bandRow="1">
                <a:tableStyleId>{5C22544A-7EE6-4342-B048-85BDC9FD1C3A}</a:tableStyleId>
              </a:tblPr>
              <a:tblGrid>
                <a:gridCol w="1790674">
                  <a:extLst>
                    <a:ext uri="{9D8B030D-6E8A-4147-A177-3AD203B41FA5}">
                      <a16:colId xmlns:a16="http://schemas.microsoft.com/office/drawing/2014/main" val="3666478225"/>
                    </a:ext>
                  </a:extLst>
                </a:gridCol>
                <a:gridCol w="9952427">
                  <a:extLst>
                    <a:ext uri="{9D8B030D-6E8A-4147-A177-3AD203B41FA5}">
                      <a16:colId xmlns:a16="http://schemas.microsoft.com/office/drawing/2014/main" val="2692128111"/>
                    </a:ext>
                  </a:extLst>
                </a:gridCol>
              </a:tblGrid>
              <a:tr h="0">
                <a:tc>
                  <a:txBody>
                    <a:bodyPr/>
                    <a:lstStyle/>
                    <a:p>
                      <a:pPr algn="ctr"/>
                      <a:r>
                        <a:rPr lang="en-US" sz="2800" dirty="0">
                          <a:latin typeface="Times New Roman"/>
                        </a:rPr>
                        <a:t>SI.NO</a:t>
                      </a:r>
                    </a:p>
                  </a:txBody>
                  <a:tcPr/>
                </a:tc>
                <a:tc>
                  <a:txBody>
                    <a:bodyPr/>
                    <a:lstStyle/>
                    <a:p>
                      <a:r>
                        <a:rPr lang="en-US" sz="2800" dirty="0">
                          <a:latin typeface="Times New Roman"/>
                        </a:rPr>
                        <a:t>TITLE</a:t>
                      </a:r>
                    </a:p>
                  </a:txBody>
                  <a:tcPr/>
                </a:tc>
                <a:extLst>
                  <a:ext uri="{0D108BD9-81ED-4DB2-BD59-A6C34878D82A}">
                    <a16:rowId xmlns:a16="http://schemas.microsoft.com/office/drawing/2014/main" val="1222154643"/>
                  </a:ext>
                </a:extLst>
              </a:tr>
              <a:tr h="623745">
                <a:tc>
                  <a:txBody>
                    <a:bodyPr/>
                    <a:lstStyle/>
                    <a:p>
                      <a:pPr algn="ctr"/>
                      <a:r>
                        <a:rPr lang="en-US" sz="2800">
                          <a:latin typeface="Times New Roman"/>
                        </a:rPr>
                        <a:t>1</a:t>
                      </a:r>
                    </a:p>
                  </a:txBody>
                  <a:tcPr/>
                </a:tc>
                <a:tc>
                  <a:txBody>
                    <a:bodyPr/>
                    <a:lstStyle/>
                    <a:p>
                      <a:pPr lvl="0" algn="l">
                        <a:lnSpc>
                          <a:spcPct val="100000"/>
                        </a:lnSpc>
                        <a:spcBef>
                          <a:spcPts val="0"/>
                        </a:spcBef>
                        <a:spcAft>
                          <a:spcPts val="0"/>
                        </a:spcAft>
                        <a:buNone/>
                      </a:pPr>
                      <a:r>
                        <a:rPr lang="en-US" sz="2800" b="0" i="0" u="none" strike="noStrike" noProof="0" dirty="0">
                          <a:latin typeface="Times New Roman"/>
                        </a:rPr>
                        <a:t>Need statement </a:t>
                      </a:r>
                      <a:endParaRPr lang="en-US" sz="2800" dirty="0">
                        <a:latin typeface="Times New Roman"/>
                      </a:endParaRPr>
                    </a:p>
                  </a:txBody>
                  <a:tcPr/>
                </a:tc>
                <a:extLst>
                  <a:ext uri="{0D108BD9-81ED-4DB2-BD59-A6C34878D82A}">
                    <a16:rowId xmlns:a16="http://schemas.microsoft.com/office/drawing/2014/main" val="2669785692"/>
                  </a:ext>
                </a:extLst>
              </a:tr>
              <a:tr h="585926">
                <a:tc>
                  <a:txBody>
                    <a:bodyPr/>
                    <a:lstStyle/>
                    <a:p>
                      <a:pPr algn="ctr"/>
                      <a:r>
                        <a:rPr lang="en-US" sz="2800" dirty="0">
                          <a:latin typeface="Times New Roman"/>
                        </a:rPr>
                        <a:t>2</a:t>
                      </a:r>
                    </a:p>
                  </a:txBody>
                  <a:tcPr/>
                </a:tc>
                <a:tc>
                  <a:txBody>
                    <a:bodyPr/>
                    <a:lstStyle/>
                    <a:p>
                      <a:pPr lvl="0" algn="l">
                        <a:lnSpc>
                          <a:spcPct val="100000"/>
                        </a:lnSpc>
                        <a:spcBef>
                          <a:spcPts val="0"/>
                        </a:spcBef>
                        <a:spcAft>
                          <a:spcPts val="0"/>
                        </a:spcAft>
                        <a:buNone/>
                      </a:pPr>
                      <a:r>
                        <a:rPr lang="en-US" sz="2800" b="0" i="0" u="none" strike="noStrike" noProof="0" dirty="0">
                          <a:latin typeface="Times New Roman"/>
                        </a:rPr>
                        <a:t>Problem statement </a:t>
                      </a:r>
                      <a:endParaRPr lang="en-US" sz="2800" dirty="0">
                        <a:latin typeface="Times New Roman"/>
                      </a:endParaRPr>
                    </a:p>
                  </a:txBody>
                  <a:tcPr/>
                </a:tc>
                <a:extLst>
                  <a:ext uri="{0D108BD9-81ED-4DB2-BD59-A6C34878D82A}">
                    <a16:rowId xmlns:a16="http://schemas.microsoft.com/office/drawing/2014/main" val="2928948913"/>
                  </a:ext>
                </a:extLst>
              </a:tr>
              <a:tr h="603681">
                <a:tc>
                  <a:txBody>
                    <a:bodyPr/>
                    <a:lstStyle/>
                    <a:p>
                      <a:pPr algn="ctr"/>
                      <a:r>
                        <a:rPr lang="en-US" sz="2800" dirty="0">
                          <a:latin typeface="Times New Roman"/>
                        </a:rPr>
                        <a:t>3</a:t>
                      </a:r>
                    </a:p>
                  </a:txBody>
                  <a:tcPr/>
                </a:tc>
                <a:tc>
                  <a:txBody>
                    <a:bodyPr/>
                    <a:lstStyle/>
                    <a:p>
                      <a:r>
                        <a:rPr lang="en-US" sz="2800" b="0" i="0" kern="1200" dirty="0">
                          <a:solidFill>
                            <a:schemeClr val="dk1"/>
                          </a:solidFill>
                          <a:effectLst/>
                          <a:latin typeface="Times New Roman" panose="02020603050405020304" pitchFamily="18" charset="0"/>
                          <a:ea typeface="+mn-ea"/>
                          <a:cs typeface="Times New Roman" panose="02020603050405020304" pitchFamily="18" charset="0"/>
                        </a:rPr>
                        <a:t>Objective </a:t>
                      </a:r>
                    </a:p>
                  </a:txBody>
                  <a:tcPr/>
                </a:tc>
                <a:extLst>
                  <a:ext uri="{0D108BD9-81ED-4DB2-BD59-A6C34878D82A}">
                    <a16:rowId xmlns:a16="http://schemas.microsoft.com/office/drawing/2014/main" val="4240734991"/>
                  </a:ext>
                </a:extLst>
              </a:tr>
              <a:tr h="585926">
                <a:tc>
                  <a:txBody>
                    <a:bodyPr/>
                    <a:lstStyle/>
                    <a:p>
                      <a:pPr algn="ctr"/>
                      <a:r>
                        <a:rPr lang="en-US" sz="2800" dirty="0">
                          <a:latin typeface="Times New Roman"/>
                        </a:rPr>
                        <a:t>4</a:t>
                      </a:r>
                    </a:p>
                  </a:txBody>
                  <a:tcPr/>
                </a:tc>
                <a:tc>
                  <a:txBody>
                    <a:bodyPr/>
                    <a:lstStyle/>
                    <a:p>
                      <a:r>
                        <a:rPr lang="en-US" sz="2800" b="0" i="0" kern="1200" dirty="0">
                          <a:solidFill>
                            <a:schemeClr val="dk1"/>
                          </a:solidFill>
                          <a:effectLst/>
                          <a:latin typeface="Times New Roman" panose="02020603050405020304" pitchFamily="18" charset="0"/>
                          <a:ea typeface="+mn-ea"/>
                          <a:cs typeface="Times New Roman" panose="02020603050405020304" pitchFamily="18" charset="0"/>
                        </a:rPr>
                        <a:t>Block diagram </a:t>
                      </a:r>
                    </a:p>
                  </a:txBody>
                  <a:tcPr/>
                </a:tc>
                <a:extLst>
                  <a:ext uri="{0D108BD9-81ED-4DB2-BD59-A6C34878D82A}">
                    <a16:rowId xmlns:a16="http://schemas.microsoft.com/office/drawing/2014/main" val="1901095407"/>
                  </a:ext>
                </a:extLst>
              </a:tr>
              <a:tr h="585926">
                <a:tc>
                  <a:txBody>
                    <a:bodyPr/>
                    <a:lstStyle/>
                    <a:p>
                      <a:pPr algn="ctr"/>
                      <a:r>
                        <a:rPr lang="en-US" sz="2800" dirty="0">
                          <a:latin typeface="Times New Roman"/>
                        </a:rPr>
                        <a:t>5</a:t>
                      </a:r>
                    </a:p>
                  </a:txBody>
                  <a:tcPr/>
                </a:tc>
                <a:tc>
                  <a:txBody>
                    <a:bodyPr/>
                    <a:lstStyle/>
                    <a:p>
                      <a:r>
                        <a:rPr lang="en-US" sz="2800" b="0" i="0" kern="1200" dirty="0">
                          <a:solidFill>
                            <a:schemeClr val="dk1"/>
                          </a:solidFill>
                          <a:effectLst/>
                          <a:latin typeface="Times New Roman" panose="02020603050405020304" pitchFamily="18" charset="0"/>
                          <a:ea typeface="+mn-ea"/>
                          <a:cs typeface="Times New Roman" panose="02020603050405020304" pitchFamily="18" charset="0"/>
                        </a:rPr>
                        <a:t>Result </a:t>
                      </a:r>
                    </a:p>
                  </a:txBody>
                  <a:tcPr/>
                </a:tc>
                <a:extLst>
                  <a:ext uri="{0D108BD9-81ED-4DB2-BD59-A6C34878D82A}">
                    <a16:rowId xmlns:a16="http://schemas.microsoft.com/office/drawing/2014/main" val="4260580340"/>
                  </a:ext>
                </a:extLst>
              </a:tr>
              <a:tr h="559293">
                <a:tc>
                  <a:txBody>
                    <a:bodyPr/>
                    <a:lstStyle/>
                    <a:p>
                      <a:pPr algn="ctr"/>
                      <a:r>
                        <a:rPr lang="en-US" sz="2800" dirty="0">
                          <a:latin typeface="Times New Roman"/>
                        </a:rPr>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i="0" kern="1200" dirty="0">
                          <a:solidFill>
                            <a:schemeClr val="dk1"/>
                          </a:solidFill>
                          <a:effectLst/>
                          <a:latin typeface="Times New Roman" panose="02020603050405020304" pitchFamily="18" charset="0"/>
                          <a:ea typeface="+mn-ea"/>
                          <a:cs typeface="Times New Roman" panose="02020603050405020304" pitchFamily="18" charset="0"/>
                        </a:rPr>
                        <a:t>Plan and need for optimization </a:t>
                      </a:r>
                      <a:endParaRPr lang="en-US" sz="2800" b="0" dirty="0"/>
                    </a:p>
                  </a:txBody>
                  <a:tcPr/>
                </a:tc>
                <a:extLst>
                  <a:ext uri="{0D108BD9-81ED-4DB2-BD59-A6C34878D82A}">
                    <a16:rowId xmlns:a16="http://schemas.microsoft.com/office/drawing/2014/main" val="3742831429"/>
                  </a:ext>
                </a:extLst>
              </a:tr>
              <a:tr h="559293">
                <a:tc>
                  <a:txBody>
                    <a:bodyPr/>
                    <a:lstStyle/>
                    <a:p>
                      <a:pPr algn="ctr"/>
                      <a:r>
                        <a:rPr lang="en-US" sz="2800" dirty="0">
                          <a:latin typeface="Times New Roman"/>
                        </a:rPr>
                        <a:t>7</a:t>
                      </a: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2800" b="0" dirty="0">
                          <a:latin typeface="Times New Roman" panose="02020603050405020304" pitchFamily="18" charset="0"/>
                          <a:cs typeface="Times New Roman" panose="02020603050405020304" pitchFamily="18" charset="0"/>
                        </a:rPr>
                        <a:t>Conclusion </a:t>
                      </a:r>
                    </a:p>
                  </a:txBody>
                  <a:tcPr/>
                </a:tc>
                <a:extLst>
                  <a:ext uri="{0D108BD9-81ED-4DB2-BD59-A6C34878D82A}">
                    <a16:rowId xmlns:a16="http://schemas.microsoft.com/office/drawing/2014/main" val="3396508858"/>
                  </a:ext>
                </a:extLst>
              </a:tr>
            </a:tbl>
          </a:graphicData>
        </a:graphic>
      </p:graphicFrame>
      <p:sp>
        <p:nvSpPr>
          <p:cNvPr id="6" name="Footer Placeholder 14">
            <a:extLst>
              <a:ext uri="{FF2B5EF4-FFF2-40B4-BE49-F238E27FC236}">
                <a16:creationId xmlns:a16="http://schemas.microsoft.com/office/drawing/2014/main" id="{4160111F-69BC-5CBE-8323-01CAA6528E12}"/>
              </a:ext>
            </a:extLst>
          </p:cNvPr>
          <p:cNvSpPr>
            <a:spLocks noGrp="1"/>
          </p:cNvSpPr>
          <p:nvPr>
            <p:ph type="ftr" sz="quarter" idx="11"/>
          </p:nvPr>
        </p:nvSpPr>
        <p:spPr>
          <a:xfrm>
            <a:off x="4038600" y="6410012"/>
            <a:ext cx="4114800" cy="365125"/>
          </a:xfrm>
        </p:spPr>
        <p:txBody>
          <a:bodyPr/>
          <a:lstStyle/>
          <a:p>
            <a:r>
              <a:rPr lang="en-US" dirty="0"/>
              <a:t>Dept. of ECE</a:t>
            </a:r>
          </a:p>
        </p:txBody>
      </p:sp>
    </p:spTree>
    <p:extLst>
      <p:ext uri="{BB962C8B-B14F-4D97-AF65-F5344CB8AC3E}">
        <p14:creationId xmlns:p14="http://schemas.microsoft.com/office/powerpoint/2010/main" val="1140041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DA6B2-3910-0A34-62B6-DD7EF2F9B590}"/>
              </a:ext>
            </a:extLst>
          </p:cNvPr>
          <p:cNvSpPr>
            <a:spLocks noGrp="1"/>
          </p:cNvSpPr>
          <p:nvPr>
            <p:ph type="title"/>
          </p:nvPr>
        </p:nvSpPr>
        <p:spPr/>
        <p:txBody>
          <a:bodyPr/>
          <a:lstStyle/>
          <a:p>
            <a:r>
              <a:rPr lang="en-US" altLang="zh-CN" sz="4400" b="1" dirty="0">
                <a:latin typeface="Times New Roman"/>
                <a:ea typeface="Times New Roman" panose="02020603050405020304" charset="0"/>
                <a:cs typeface="Times New Roman"/>
              </a:rPr>
              <a:t>                          Need statement </a:t>
            </a:r>
            <a:endParaRPr lang="en-IN" dirty="0"/>
          </a:p>
        </p:txBody>
      </p:sp>
      <p:sp>
        <p:nvSpPr>
          <p:cNvPr id="3" name="Content Placeholder 2">
            <a:extLst>
              <a:ext uri="{FF2B5EF4-FFF2-40B4-BE49-F238E27FC236}">
                <a16:creationId xmlns:a16="http://schemas.microsoft.com/office/drawing/2014/main" id="{16E70BA3-8C41-1668-972E-56812FDAD51A}"/>
              </a:ext>
            </a:extLst>
          </p:cNvPr>
          <p:cNvSpPr>
            <a:spLocks noGrp="1"/>
          </p:cNvSpPr>
          <p:nvPr>
            <p:ph idx="1"/>
          </p:nvPr>
        </p:nvSpPr>
        <p:spPr/>
        <p:txBody>
          <a:bodyPr/>
          <a:lstStyle/>
          <a:p>
            <a:pPr marL="0" indent="0" algn="just">
              <a:buNone/>
            </a:pPr>
            <a:r>
              <a:rPr lang="en-US" dirty="0">
                <a:latin typeface="Times New Roman" panose="02020603050405020304" pitchFamily="18" charset="0"/>
                <a:cs typeface="Times New Roman" panose="02020603050405020304" pitchFamily="18" charset="0"/>
              </a:rPr>
              <a:t>Women face safety concerns in public and private spaces, often unable to activate emergency responses manually. A hands-free, AI-powered smart glasses system is needed to detect threats, recognize distress, and trigger alerts in real time, ensuring proactive and reliable protection.</a:t>
            </a: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41483102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0BF260-4CD9-0E7A-67E8-4DB1138F1846}"/>
              </a:ext>
            </a:extLst>
          </p:cNvPr>
          <p:cNvSpPr>
            <a:spLocks noGrp="1"/>
          </p:cNvSpPr>
          <p:nvPr>
            <p:ph type="title"/>
          </p:nvPr>
        </p:nvSpPr>
        <p:spPr/>
        <p:txBody>
          <a:bodyPr>
            <a:normAutofit fontScale="90000"/>
          </a:bodyPr>
          <a:lstStyle/>
          <a:p>
            <a:br>
              <a:rPr lang="en-US" altLang="zh-CN" sz="4400" b="1" dirty="0">
                <a:latin typeface="Times New Roman"/>
                <a:ea typeface="Times New Roman" panose="02020603050405020304" charset="0"/>
                <a:cs typeface="Times New Roman"/>
              </a:rPr>
            </a:br>
            <a:r>
              <a:rPr lang="en-US" altLang="zh-CN" sz="4400" b="1" dirty="0">
                <a:latin typeface="Times New Roman"/>
                <a:ea typeface="Times New Roman" panose="02020603050405020304" charset="0"/>
                <a:cs typeface="Times New Roman"/>
              </a:rPr>
              <a:t>                       </a:t>
            </a:r>
            <a:r>
              <a:rPr lang="en-US" altLang="zh-CN" sz="4900" b="1" dirty="0">
                <a:latin typeface="Times New Roman"/>
                <a:ea typeface="Times New Roman" panose="02020603050405020304" charset="0"/>
                <a:cs typeface="Times New Roman"/>
              </a:rPr>
              <a:t>Problem statement </a:t>
            </a:r>
            <a:br>
              <a:rPr lang="en-US" sz="4400" b="1" dirty="0">
                <a:ea typeface="Calibri"/>
                <a:cs typeface="Calibri"/>
              </a:rPr>
            </a:br>
            <a:endParaRPr lang="en-IN" dirty="0"/>
          </a:p>
        </p:txBody>
      </p:sp>
      <p:sp>
        <p:nvSpPr>
          <p:cNvPr id="3" name="Content Placeholder 2">
            <a:extLst>
              <a:ext uri="{FF2B5EF4-FFF2-40B4-BE49-F238E27FC236}">
                <a16:creationId xmlns:a16="http://schemas.microsoft.com/office/drawing/2014/main" id="{73A23D30-404A-D97E-DD37-1B93E5656AFC}"/>
              </a:ext>
            </a:extLst>
          </p:cNvPr>
          <p:cNvSpPr>
            <a:spLocks noGrp="1"/>
          </p:cNvSpPr>
          <p:nvPr>
            <p:ph idx="1"/>
          </p:nvPr>
        </p:nvSpPr>
        <p:spPr/>
        <p:txBody>
          <a:bodyPr/>
          <a:lstStyle/>
          <a:p>
            <a:pPr marL="0" indent="0" algn="just">
              <a:buNone/>
            </a:pPr>
            <a:r>
              <a:rPr lang="en-US" sz="2800" dirty="0">
                <a:latin typeface="Times New Roman" panose="02020603050405020304" pitchFamily="18" charset="0"/>
                <a:cs typeface="Times New Roman" panose="02020603050405020304" pitchFamily="18" charset="0"/>
              </a:rPr>
              <a:t>Women’s safety remains a major concern, especially in isolated areas and at night. Existing solutions require manual activation, which may not be possible in emergencies. They lack real-time threat detection, evidence collection, and work poorly without the internet. A hands-free, AI-powered smart glasses system can detect danger, record evidence, and trigger alerts automatically. This ensures faster response and enhanced security for women.</a:t>
            </a:r>
            <a:endParaRPr lang="en-US" sz="2800" b="0" dirty="0">
              <a:solidFill>
                <a:srgbClr val="374151"/>
              </a:solidFill>
              <a:latin typeface="Times New Roman" panose="02020603050405020304" pitchFamily="18" charset="0"/>
              <a:ea typeface="Times New Roman" panose="02020603050405020304" charset="0"/>
              <a:cs typeface="Times New Roman" panose="02020603050405020304" pitchFamily="18" charset="0"/>
            </a:endParaRPr>
          </a:p>
        </p:txBody>
      </p:sp>
    </p:spTree>
    <p:extLst>
      <p:ext uri="{BB962C8B-B14F-4D97-AF65-F5344CB8AC3E}">
        <p14:creationId xmlns:p14="http://schemas.microsoft.com/office/powerpoint/2010/main" val="2507520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A0CF6-7229-4609-3B34-55A3B04E54A1}"/>
              </a:ext>
            </a:extLst>
          </p:cNvPr>
          <p:cNvSpPr>
            <a:spLocks noGrp="1"/>
          </p:cNvSpPr>
          <p:nvPr>
            <p:ph type="title"/>
          </p:nvPr>
        </p:nvSpPr>
        <p:spPr/>
        <p:txBody>
          <a:bodyPr>
            <a:normAutofit/>
          </a:bodyPr>
          <a:lstStyle/>
          <a:p>
            <a:r>
              <a:rPr lang="en-IN" sz="4800" b="1" dirty="0">
                <a:latin typeface="Times New Roman" panose="02020603050405020304" pitchFamily="18" charset="0"/>
                <a:cs typeface="Times New Roman" panose="02020603050405020304" pitchFamily="18" charset="0"/>
              </a:rPr>
              <a:t>                    Introduction </a:t>
            </a:r>
          </a:p>
        </p:txBody>
      </p:sp>
      <p:sp>
        <p:nvSpPr>
          <p:cNvPr id="3" name="Content Placeholder 2">
            <a:extLst>
              <a:ext uri="{FF2B5EF4-FFF2-40B4-BE49-F238E27FC236}">
                <a16:creationId xmlns:a16="http://schemas.microsoft.com/office/drawing/2014/main" id="{9AB255AB-C157-94F1-2704-CAD145AF2C7F}"/>
              </a:ext>
            </a:extLst>
          </p:cNvPr>
          <p:cNvSpPr>
            <a:spLocks noGrp="1"/>
          </p:cNvSpPr>
          <p:nvPr>
            <p:ph idx="1"/>
          </p:nvPr>
        </p:nvSpPr>
        <p:spPr/>
        <p:txBody>
          <a:bodyPr>
            <a:normAutofit fontScale="92500" lnSpcReduction="20000"/>
          </a:bodyPr>
          <a:lstStyle/>
          <a:p>
            <a:pPr algn="just"/>
            <a:r>
              <a:rPr lang="en-US" sz="3000" dirty="0">
                <a:latin typeface="Times New Roman" panose="02020603050405020304" pitchFamily="18" charset="0"/>
                <a:cs typeface="Times New Roman" panose="02020603050405020304" pitchFamily="18" charset="0"/>
              </a:rPr>
              <a:t>To develop smart glasses that utilize deep learning for real-time detection of unsafe situations, triggering automatic buzzer alerts to ensure immediate response and deterrence.</a:t>
            </a:r>
          </a:p>
          <a:p>
            <a:pPr algn="just"/>
            <a:endParaRPr lang="en-US" sz="3000" dirty="0">
              <a:latin typeface="Times New Roman" panose="02020603050405020304" pitchFamily="18" charset="0"/>
              <a:cs typeface="Times New Roman" panose="02020603050405020304" pitchFamily="18" charset="0"/>
            </a:endParaRPr>
          </a:p>
          <a:p>
            <a:pPr algn="just"/>
            <a:r>
              <a:rPr lang="en-US" sz="3000" dirty="0">
                <a:latin typeface="Times New Roman" panose="02020603050405020304" pitchFamily="18" charset="0"/>
                <a:cs typeface="Times New Roman" panose="02020603050405020304" pitchFamily="18" charset="0"/>
              </a:rPr>
              <a:t>To integrate GPS-based location tracking that transmits the user’s coordinates during emergencies, aiding quick assistance and improving safety outcomes.</a:t>
            </a:r>
          </a:p>
          <a:p>
            <a:pPr algn="just"/>
            <a:endParaRPr lang="en-US" sz="3000" dirty="0">
              <a:latin typeface="Times New Roman" panose="02020603050405020304" pitchFamily="18" charset="0"/>
              <a:cs typeface="Times New Roman" panose="02020603050405020304" pitchFamily="18" charset="0"/>
            </a:endParaRPr>
          </a:p>
          <a:p>
            <a:pPr algn="just"/>
            <a:r>
              <a:rPr lang="en-US" sz="3000" dirty="0">
                <a:latin typeface="Times New Roman" panose="02020603050405020304" pitchFamily="18" charset="0"/>
                <a:cs typeface="Times New Roman" panose="02020603050405020304" pitchFamily="18" charset="0"/>
              </a:rPr>
              <a:t>To create an efficient, wearable, and power-optimized system that supports women’s safety through intelligent surveillance and rapid alert mechanisms.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2345199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1F114-67C9-AC94-3D93-E3D663F0E65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                          </a:t>
            </a:r>
            <a:r>
              <a:rPr lang="en-US" sz="5400" b="1" dirty="0">
                <a:latin typeface="Times New Roman" panose="02020603050405020304" pitchFamily="18" charset="0"/>
                <a:cs typeface="Times New Roman" panose="02020603050405020304" pitchFamily="18" charset="0"/>
              </a:rPr>
              <a:t>Objectives</a:t>
            </a:r>
            <a:endParaRPr lang="en-IN" sz="5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51572E5-946E-4057-C10F-A3E41C07330C}"/>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Monitor surroundings via camera and sensors.</a:t>
            </a:r>
          </a:p>
          <a:p>
            <a:pPr algn="just"/>
            <a:r>
              <a:rPr lang="en-US" dirty="0">
                <a:latin typeface="Times New Roman" panose="02020603050405020304" pitchFamily="18" charset="0"/>
                <a:cs typeface="Times New Roman" panose="02020603050405020304" pitchFamily="18" charset="0"/>
              </a:rPr>
              <a:t>Instantly alert the user and emergency contacts.</a:t>
            </a:r>
          </a:p>
          <a:p>
            <a:pPr algn="just"/>
            <a:r>
              <a:rPr lang="en-US" dirty="0">
                <a:latin typeface="Times New Roman" panose="02020603050405020304" pitchFamily="18" charset="0"/>
                <a:cs typeface="Times New Roman" panose="02020603050405020304" pitchFamily="18" charset="0"/>
              </a:rPr>
              <a:t>Enable GPS-based location tracking and sharing.</a:t>
            </a:r>
          </a:p>
          <a:p>
            <a:pPr algn="just"/>
            <a:r>
              <a:rPr lang="en-US" dirty="0">
                <a:latin typeface="Times New Roman" panose="02020603050405020304" pitchFamily="18" charset="0"/>
                <a:cs typeface="Times New Roman" panose="02020603050405020304" pitchFamily="18" charset="0"/>
              </a:rPr>
              <a:t>Integrate hardware and AI software seamlessly.</a:t>
            </a:r>
          </a:p>
          <a:p>
            <a:pPr algn="just"/>
            <a:r>
              <a:rPr lang="en-US" dirty="0">
                <a:latin typeface="Times New Roman" panose="02020603050405020304" pitchFamily="18" charset="0"/>
                <a:cs typeface="Times New Roman" panose="02020603050405020304" pitchFamily="18" charset="0"/>
              </a:rPr>
              <a:t>Ensure secure access through user authentication.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09692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D5F81-CF7A-A360-9189-0111D8A55B6B}"/>
              </a:ext>
            </a:extLst>
          </p:cNvPr>
          <p:cNvSpPr>
            <a:spLocks noGrp="1"/>
          </p:cNvSpPr>
          <p:nvPr>
            <p:ph type="title"/>
          </p:nvPr>
        </p:nvSpPr>
        <p:spPr>
          <a:xfrm>
            <a:off x="612322" y="447988"/>
            <a:ext cx="8657446" cy="1325563"/>
          </a:xfrm>
        </p:spPr>
        <p:txBody>
          <a:bodyPr/>
          <a:lstStyle/>
          <a:p>
            <a:r>
              <a:rPr lang="en-US" b="1" dirty="0">
                <a:latin typeface="Times New Roman"/>
                <a:ea typeface="Calibri"/>
                <a:cs typeface="Times New Roman"/>
              </a:rPr>
              <a:t> </a:t>
            </a:r>
            <a:br>
              <a:rPr lang="en-US" sz="4400" b="1" dirty="0">
                <a:ea typeface="Calibri"/>
                <a:cs typeface="Calibri"/>
              </a:rPr>
            </a:br>
            <a:endParaRPr lang="en-IN" dirty="0"/>
          </a:p>
        </p:txBody>
      </p:sp>
      <p:sp>
        <p:nvSpPr>
          <p:cNvPr id="4" name="Footer Placeholder 14">
            <a:extLst>
              <a:ext uri="{FF2B5EF4-FFF2-40B4-BE49-F238E27FC236}">
                <a16:creationId xmlns:a16="http://schemas.microsoft.com/office/drawing/2014/main" id="{C14AC55A-3ECA-9FE6-E4FE-7A3ED22154AF}"/>
              </a:ext>
            </a:extLst>
          </p:cNvPr>
          <p:cNvSpPr>
            <a:spLocks noGrp="1"/>
          </p:cNvSpPr>
          <p:nvPr>
            <p:ph type="ftr" sz="quarter" idx="11"/>
          </p:nvPr>
        </p:nvSpPr>
        <p:spPr>
          <a:xfrm>
            <a:off x="4038600" y="6410012"/>
            <a:ext cx="4114800" cy="365125"/>
          </a:xfrm>
        </p:spPr>
        <p:txBody>
          <a:bodyPr/>
          <a:lstStyle/>
          <a:p>
            <a:r>
              <a:rPr lang="en-US" dirty="0"/>
              <a:t>Dept. of ECE</a:t>
            </a:r>
          </a:p>
        </p:txBody>
      </p:sp>
      <p:sp>
        <p:nvSpPr>
          <p:cNvPr id="5" name="TextBox 4">
            <a:extLst>
              <a:ext uri="{FF2B5EF4-FFF2-40B4-BE49-F238E27FC236}">
                <a16:creationId xmlns:a16="http://schemas.microsoft.com/office/drawing/2014/main" id="{9AD502FC-082C-C1E0-73C6-275835EC2DFE}"/>
              </a:ext>
            </a:extLst>
          </p:cNvPr>
          <p:cNvSpPr txBox="1"/>
          <p:nvPr/>
        </p:nvSpPr>
        <p:spPr>
          <a:xfrm>
            <a:off x="873579" y="465334"/>
            <a:ext cx="11201399" cy="769441"/>
          </a:xfrm>
          <a:prstGeom prst="rect">
            <a:avLst/>
          </a:prstGeom>
          <a:noFill/>
        </p:spPr>
        <p:txBody>
          <a:bodyPr wrap="square">
            <a:spAutoFit/>
          </a:bodyPr>
          <a:lstStyle/>
          <a:p>
            <a:r>
              <a:rPr lang="en-IN" sz="4400" b="1" dirty="0">
                <a:latin typeface="Times New Roman" panose="02020603050405020304" pitchFamily="18" charset="0"/>
                <a:cs typeface="Times New Roman" panose="02020603050405020304" pitchFamily="18" charset="0"/>
              </a:rPr>
              <a:t>Block diagram with hardware specifications</a:t>
            </a:r>
          </a:p>
        </p:txBody>
      </p:sp>
      <p:sp>
        <p:nvSpPr>
          <p:cNvPr id="8" name="Content Placeholder 7">
            <a:extLst>
              <a:ext uri="{FF2B5EF4-FFF2-40B4-BE49-F238E27FC236}">
                <a16:creationId xmlns:a16="http://schemas.microsoft.com/office/drawing/2014/main" id="{891F5CFB-A01E-835C-C119-024B3178ACC2}"/>
              </a:ext>
            </a:extLst>
          </p:cNvPr>
          <p:cNvSpPr>
            <a:spLocks noGrp="1"/>
          </p:cNvSpPr>
          <p:nvPr>
            <p:ph idx="1"/>
          </p:nvPr>
        </p:nvSpPr>
        <p:spPr>
          <a:xfrm>
            <a:off x="838200" y="1252121"/>
            <a:ext cx="10515600" cy="4924842"/>
          </a:xfrm>
        </p:spPr>
        <p:txBody>
          <a:bodyPr/>
          <a:lstStyle/>
          <a:p>
            <a:pPr marL="0" indent="0">
              <a:buNone/>
            </a:pPr>
            <a:endParaRPr lang="en-IN" dirty="0"/>
          </a:p>
        </p:txBody>
      </p:sp>
      <p:sp>
        <p:nvSpPr>
          <p:cNvPr id="9" name="Rectangle 8">
            <a:extLst>
              <a:ext uri="{FF2B5EF4-FFF2-40B4-BE49-F238E27FC236}">
                <a16:creationId xmlns:a16="http://schemas.microsoft.com/office/drawing/2014/main" id="{ECBE5787-0D1C-05F5-EFC0-781BAC9A8EEE}"/>
              </a:ext>
            </a:extLst>
          </p:cNvPr>
          <p:cNvSpPr/>
          <p:nvPr/>
        </p:nvSpPr>
        <p:spPr>
          <a:xfrm>
            <a:off x="1174297" y="1939986"/>
            <a:ext cx="1445078" cy="91758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Input </a:t>
            </a:r>
            <a:endParaRPr lang="en-IN" dirty="0"/>
          </a:p>
        </p:txBody>
      </p:sp>
      <p:sp>
        <p:nvSpPr>
          <p:cNvPr id="10" name="Rectangle 9">
            <a:extLst>
              <a:ext uri="{FF2B5EF4-FFF2-40B4-BE49-F238E27FC236}">
                <a16:creationId xmlns:a16="http://schemas.microsoft.com/office/drawing/2014/main" id="{62B00848-DFC4-A9D4-E7E2-74457D226ED5}"/>
              </a:ext>
            </a:extLst>
          </p:cNvPr>
          <p:cNvSpPr/>
          <p:nvPr/>
        </p:nvSpPr>
        <p:spPr>
          <a:xfrm>
            <a:off x="3457575" y="1939986"/>
            <a:ext cx="1445078" cy="91758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Raspberry Pi 5</a:t>
            </a:r>
          </a:p>
        </p:txBody>
      </p:sp>
      <p:sp>
        <p:nvSpPr>
          <p:cNvPr id="12" name="Rectangle 11">
            <a:extLst>
              <a:ext uri="{FF2B5EF4-FFF2-40B4-BE49-F238E27FC236}">
                <a16:creationId xmlns:a16="http://schemas.microsoft.com/office/drawing/2014/main" id="{045307D5-9B86-73F6-9AC3-1865F2BE8608}"/>
              </a:ext>
            </a:extLst>
          </p:cNvPr>
          <p:cNvSpPr/>
          <p:nvPr/>
        </p:nvSpPr>
        <p:spPr>
          <a:xfrm>
            <a:off x="8569777" y="5092946"/>
            <a:ext cx="1755324" cy="91758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SOS Button</a:t>
            </a:r>
          </a:p>
        </p:txBody>
      </p:sp>
      <p:sp>
        <p:nvSpPr>
          <p:cNvPr id="13" name="Rectangle 12">
            <a:extLst>
              <a:ext uri="{FF2B5EF4-FFF2-40B4-BE49-F238E27FC236}">
                <a16:creationId xmlns:a16="http://schemas.microsoft.com/office/drawing/2014/main" id="{89FC9D36-8795-F173-2093-4F7600F53F67}"/>
              </a:ext>
            </a:extLst>
          </p:cNvPr>
          <p:cNvSpPr/>
          <p:nvPr/>
        </p:nvSpPr>
        <p:spPr>
          <a:xfrm>
            <a:off x="5853112" y="1841998"/>
            <a:ext cx="1445078" cy="118090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 Pi Camera              </a:t>
            </a:r>
          </a:p>
          <a:p>
            <a:pPr algn="ctr"/>
            <a:r>
              <a:rPr lang="en-US" dirty="0"/>
              <a:t>(Real-time feed)</a:t>
            </a:r>
            <a:endParaRPr lang="en-IN" dirty="0"/>
          </a:p>
        </p:txBody>
      </p:sp>
      <p:sp>
        <p:nvSpPr>
          <p:cNvPr id="14" name="Rectangle 13">
            <a:extLst>
              <a:ext uri="{FF2B5EF4-FFF2-40B4-BE49-F238E27FC236}">
                <a16:creationId xmlns:a16="http://schemas.microsoft.com/office/drawing/2014/main" id="{AC067216-B5B7-22C5-2535-96F1541F24A4}"/>
              </a:ext>
            </a:extLst>
          </p:cNvPr>
          <p:cNvSpPr/>
          <p:nvPr/>
        </p:nvSpPr>
        <p:spPr>
          <a:xfrm>
            <a:off x="8400708" y="1808325"/>
            <a:ext cx="1850574" cy="118090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YOLOv8/ML Model (Object &amp; Person</a:t>
            </a:r>
          </a:p>
          <a:p>
            <a:pPr algn="ctr"/>
            <a:r>
              <a:rPr lang="en-US" dirty="0"/>
              <a:t>   detection)</a:t>
            </a:r>
            <a:endParaRPr lang="en-IN" dirty="0"/>
          </a:p>
        </p:txBody>
      </p:sp>
      <p:sp>
        <p:nvSpPr>
          <p:cNvPr id="15" name="Rectangle 14">
            <a:extLst>
              <a:ext uri="{FF2B5EF4-FFF2-40B4-BE49-F238E27FC236}">
                <a16:creationId xmlns:a16="http://schemas.microsoft.com/office/drawing/2014/main" id="{9C235437-FC6D-CB66-29B8-5C64F1200227}"/>
              </a:ext>
            </a:extLst>
          </p:cNvPr>
          <p:cNvSpPr/>
          <p:nvPr/>
        </p:nvSpPr>
        <p:spPr>
          <a:xfrm>
            <a:off x="8306480" y="3489277"/>
            <a:ext cx="2030188" cy="91758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Emergency SMS</a:t>
            </a:r>
          </a:p>
        </p:txBody>
      </p:sp>
      <p:sp>
        <p:nvSpPr>
          <p:cNvPr id="16" name="Rectangle 15">
            <a:extLst>
              <a:ext uri="{FF2B5EF4-FFF2-40B4-BE49-F238E27FC236}">
                <a16:creationId xmlns:a16="http://schemas.microsoft.com/office/drawing/2014/main" id="{B0B82B27-F34E-9B43-8BDF-15757FD007D5}"/>
              </a:ext>
            </a:extLst>
          </p:cNvPr>
          <p:cNvSpPr/>
          <p:nvPr/>
        </p:nvSpPr>
        <p:spPr>
          <a:xfrm>
            <a:off x="3457575" y="3516466"/>
            <a:ext cx="1445078" cy="91758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GPS module </a:t>
            </a:r>
            <a:endParaRPr lang="en-IN" dirty="0"/>
          </a:p>
        </p:txBody>
      </p:sp>
      <p:sp>
        <p:nvSpPr>
          <p:cNvPr id="19" name="Rectangle 18">
            <a:extLst>
              <a:ext uri="{FF2B5EF4-FFF2-40B4-BE49-F238E27FC236}">
                <a16:creationId xmlns:a16="http://schemas.microsoft.com/office/drawing/2014/main" id="{8B6A2685-8F11-D308-EBFB-29A99133C6EB}"/>
              </a:ext>
            </a:extLst>
          </p:cNvPr>
          <p:cNvSpPr/>
          <p:nvPr/>
        </p:nvSpPr>
        <p:spPr>
          <a:xfrm>
            <a:off x="6129338" y="5092946"/>
            <a:ext cx="1445078" cy="91758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output</a:t>
            </a:r>
            <a:endParaRPr lang="en-IN" dirty="0"/>
          </a:p>
        </p:txBody>
      </p:sp>
      <p:cxnSp>
        <p:nvCxnSpPr>
          <p:cNvPr id="21" name="Straight Arrow Connector 20">
            <a:extLst>
              <a:ext uri="{FF2B5EF4-FFF2-40B4-BE49-F238E27FC236}">
                <a16:creationId xmlns:a16="http://schemas.microsoft.com/office/drawing/2014/main" id="{DFC062FC-2FC2-8D04-34B4-827D8E094CE7}"/>
              </a:ext>
            </a:extLst>
          </p:cNvPr>
          <p:cNvCxnSpPr>
            <a:stCxn id="9" idx="3"/>
            <a:endCxn id="10" idx="1"/>
          </p:cNvCxnSpPr>
          <p:nvPr/>
        </p:nvCxnSpPr>
        <p:spPr>
          <a:xfrm>
            <a:off x="2619375" y="2398777"/>
            <a:ext cx="8382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Straight Arrow Connector 22">
            <a:extLst>
              <a:ext uri="{FF2B5EF4-FFF2-40B4-BE49-F238E27FC236}">
                <a16:creationId xmlns:a16="http://schemas.microsoft.com/office/drawing/2014/main" id="{40C2ACEC-D64D-F8B2-744B-638C1FB7F0C7}"/>
              </a:ext>
            </a:extLst>
          </p:cNvPr>
          <p:cNvCxnSpPr>
            <a:cxnSpLocks/>
            <a:stCxn id="10" idx="3"/>
            <a:endCxn id="13" idx="1"/>
          </p:cNvCxnSpPr>
          <p:nvPr/>
        </p:nvCxnSpPr>
        <p:spPr>
          <a:xfrm>
            <a:off x="4902653" y="2398777"/>
            <a:ext cx="950459" cy="336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0FA4CE28-B1FC-9414-080C-5CFE182AC5FD}"/>
              </a:ext>
            </a:extLst>
          </p:cNvPr>
          <p:cNvCxnSpPr>
            <a:cxnSpLocks/>
            <a:endCxn id="14" idx="1"/>
          </p:cNvCxnSpPr>
          <p:nvPr/>
        </p:nvCxnSpPr>
        <p:spPr>
          <a:xfrm>
            <a:off x="7315200" y="2398776"/>
            <a:ext cx="108550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9FA9A85B-4985-2B51-CF8B-8C5E37D7F1F1}"/>
              </a:ext>
            </a:extLst>
          </p:cNvPr>
          <p:cNvCxnSpPr>
            <a:cxnSpLocks/>
          </p:cNvCxnSpPr>
          <p:nvPr/>
        </p:nvCxnSpPr>
        <p:spPr>
          <a:xfrm flipH="1">
            <a:off x="7574416" y="5551736"/>
            <a:ext cx="99536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5BBEE36F-4376-336F-4658-310445E667E6}"/>
              </a:ext>
            </a:extLst>
          </p:cNvPr>
          <p:cNvCxnSpPr>
            <a:stCxn id="14" idx="2"/>
            <a:endCxn id="15" idx="0"/>
          </p:cNvCxnSpPr>
          <p:nvPr/>
        </p:nvCxnSpPr>
        <p:spPr>
          <a:xfrm flipH="1">
            <a:off x="9321574" y="2989227"/>
            <a:ext cx="4421" cy="5000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9D4D8F8A-7F73-9675-985F-758CF8198673}"/>
              </a:ext>
            </a:extLst>
          </p:cNvPr>
          <p:cNvCxnSpPr/>
          <p:nvPr/>
        </p:nvCxnSpPr>
        <p:spPr>
          <a:xfrm>
            <a:off x="9321574" y="4406858"/>
            <a:ext cx="0" cy="6860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33FB421D-D78B-DC7B-3DA7-15060AD34AB2}"/>
              </a:ext>
            </a:extLst>
          </p:cNvPr>
          <p:cNvCxnSpPr>
            <a:stCxn id="10" idx="2"/>
            <a:endCxn id="16" idx="0"/>
          </p:cNvCxnSpPr>
          <p:nvPr/>
        </p:nvCxnSpPr>
        <p:spPr>
          <a:xfrm>
            <a:off x="4180114" y="2857567"/>
            <a:ext cx="0" cy="6588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49843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Dept. of ECE</a:t>
            </a:r>
          </a:p>
        </p:txBody>
      </p:sp>
      <p:sp>
        <p:nvSpPr>
          <p:cNvPr id="5" name="Slide Number Placeholder 4"/>
          <p:cNvSpPr>
            <a:spLocks noGrp="1"/>
          </p:cNvSpPr>
          <p:nvPr>
            <p:ph type="sldNum" sz="quarter" idx="12"/>
          </p:nvPr>
        </p:nvSpPr>
        <p:spPr/>
        <p:txBody>
          <a:bodyPr/>
          <a:lstStyle/>
          <a:p>
            <a:fld id="{14664CE2-A199-492D-95BF-8BD1FF457610}" type="slidenum">
              <a:rPr lang="en-US" smtClean="0"/>
              <a:t>8</a:t>
            </a:fld>
            <a:endParaRPr lang="en-US"/>
          </a:p>
        </p:txBody>
      </p:sp>
      <p:sp>
        <p:nvSpPr>
          <p:cNvPr id="6" name="Text Box 5"/>
          <p:cNvSpPr txBox="1"/>
          <p:nvPr userDrawn="1"/>
        </p:nvSpPr>
        <p:spPr>
          <a:xfrm>
            <a:off x="530136" y="422448"/>
            <a:ext cx="10787034" cy="679307"/>
          </a:xfrm>
          <a:prstGeom prst="rect">
            <a:avLst/>
          </a:prstGeom>
        </p:spPr>
        <p:txBody>
          <a:bodyPr wrap="none" lIns="91440" tIns="45720" rIns="91440" bIns="45720" rtlCol="0" anchor="t">
            <a:noAutofit/>
          </a:bodyPr>
          <a:lstStyle/>
          <a:p>
            <a:pPr algn="ctr"/>
            <a:r>
              <a:rPr lang="en-US" sz="4400" b="1" dirty="0">
                <a:ea typeface="Calibri"/>
                <a:cs typeface="Calibri"/>
              </a:rPr>
              <a:t>Block diagram with all software specifications</a:t>
            </a:r>
          </a:p>
        </p:txBody>
      </p:sp>
      <p:sp>
        <p:nvSpPr>
          <p:cNvPr id="7" name="Text Box 6"/>
          <p:cNvSpPr txBox="1"/>
          <p:nvPr userDrawn="1"/>
        </p:nvSpPr>
        <p:spPr>
          <a:xfrm>
            <a:off x="839445" y="1463251"/>
            <a:ext cx="10168416" cy="4531602"/>
          </a:xfrm>
          <a:prstGeom prst="rect">
            <a:avLst/>
          </a:prstGeom>
        </p:spPr>
        <p:txBody>
          <a:bodyPr wrap="square" lIns="91440" tIns="45720" rIns="91440" bIns="45720" rtlCol="0" anchor="ctr">
            <a:noAutofit/>
          </a:bodyPr>
          <a:lstStyle/>
          <a:p>
            <a:pPr algn="just"/>
            <a:endParaRPr lang="en-US" sz="2800" b="0" dirty="0">
              <a:solidFill>
                <a:srgbClr val="374151"/>
              </a:solidFill>
              <a:latin typeface="Times New Roman" panose="02020603050405020304" pitchFamily="18" charset="0"/>
              <a:ea typeface="Times New Roman" panose="02020603050405020304" charset="0"/>
              <a:cs typeface="Times New Roman" panose="02020603050405020304" pitchFamily="18" charset="0"/>
            </a:endParaRPr>
          </a:p>
        </p:txBody>
      </p:sp>
      <p:sp>
        <p:nvSpPr>
          <p:cNvPr id="2" name="Rectangle 1">
            <a:extLst>
              <a:ext uri="{FF2B5EF4-FFF2-40B4-BE49-F238E27FC236}">
                <a16:creationId xmlns:a16="http://schemas.microsoft.com/office/drawing/2014/main" id="{CBD0A854-47BD-87EB-EB35-3A8D154B667D}"/>
              </a:ext>
            </a:extLst>
          </p:cNvPr>
          <p:cNvSpPr/>
          <p:nvPr/>
        </p:nvSpPr>
        <p:spPr>
          <a:xfrm>
            <a:off x="1229506" y="2075574"/>
            <a:ext cx="1551214" cy="88114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a:p>
            <a:pPr algn="ctr"/>
            <a:r>
              <a:rPr lang="en-IN" dirty="0"/>
              <a:t>YOLOv5/YOLOv8 Model</a:t>
            </a:r>
            <a:endParaRPr lang="en-US" dirty="0"/>
          </a:p>
          <a:p>
            <a:pPr algn="ctr"/>
            <a:endParaRPr lang="en-IN" dirty="0"/>
          </a:p>
        </p:txBody>
      </p:sp>
      <p:sp>
        <p:nvSpPr>
          <p:cNvPr id="8" name="Rectangle 7">
            <a:extLst>
              <a:ext uri="{FF2B5EF4-FFF2-40B4-BE49-F238E27FC236}">
                <a16:creationId xmlns:a16="http://schemas.microsoft.com/office/drawing/2014/main" id="{52429FCB-D18E-A62F-1F9E-6E2242DD77BA}"/>
              </a:ext>
            </a:extLst>
          </p:cNvPr>
          <p:cNvSpPr/>
          <p:nvPr/>
        </p:nvSpPr>
        <p:spPr>
          <a:xfrm>
            <a:off x="3750072" y="2068063"/>
            <a:ext cx="1551214" cy="88865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IN" dirty="0"/>
              <a:t>Image Capture (OpenCV)</a:t>
            </a:r>
          </a:p>
        </p:txBody>
      </p:sp>
      <p:sp>
        <p:nvSpPr>
          <p:cNvPr id="12" name="Rectangle 11">
            <a:extLst>
              <a:ext uri="{FF2B5EF4-FFF2-40B4-BE49-F238E27FC236}">
                <a16:creationId xmlns:a16="http://schemas.microsoft.com/office/drawing/2014/main" id="{5E3D1B41-942C-3CE3-19E1-4807D7AB66A9}"/>
              </a:ext>
            </a:extLst>
          </p:cNvPr>
          <p:cNvSpPr/>
          <p:nvPr/>
        </p:nvSpPr>
        <p:spPr>
          <a:xfrm>
            <a:off x="9286500" y="3842777"/>
            <a:ext cx="1551214" cy="88865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IN" dirty="0"/>
              <a:t>GPS Module</a:t>
            </a:r>
          </a:p>
        </p:txBody>
      </p:sp>
      <p:sp>
        <p:nvSpPr>
          <p:cNvPr id="15" name="Rectangle 14">
            <a:extLst>
              <a:ext uri="{FF2B5EF4-FFF2-40B4-BE49-F238E27FC236}">
                <a16:creationId xmlns:a16="http://schemas.microsoft.com/office/drawing/2014/main" id="{3E31FBAA-A0FC-5E9C-6FA3-5EE093EE6298}"/>
              </a:ext>
            </a:extLst>
          </p:cNvPr>
          <p:cNvSpPr/>
          <p:nvPr/>
        </p:nvSpPr>
        <p:spPr>
          <a:xfrm>
            <a:off x="9286500" y="2075573"/>
            <a:ext cx="1551214" cy="88865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IN" dirty="0"/>
              <a:t>Threat Analysis (Custom AI)</a:t>
            </a:r>
          </a:p>
        </p:txBody>
      </p:sp>
      <p:sp>
        <p:nvSpPr>
          <p:cNvPr id="16" name="Rectangle 15">
            <a:extLst>
              <a:ext uri="{FF2B5EF4-FFF2-40B4-BE49-F238E27FC236}">
                <a16:creationId xmlns:a16="http://schemas.microsoft.com/office/drawing/2014/main" id="{8698584B-7051-3C83-EB74-7E2D255B7B14}"/>
              </a:ext>
            </a:extLst>
          </p:cNvPr>
          <p:cNvSpPr/>
          <p:nvPr/>
        </p:nvSpPr>
        <p:spPr>
          <a:xfrm>
            <a:off x="6886200" y="3842777"/>
            <a:ext cx="1551214" cy="88865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Location </a:t>
            </a:r>
            <a:endParaRPr lang="en-IN" dirty="0"/>
          </a:p>
        </p:txBody>
      </p:sp>
      <p:sp>
        <p:nvSpPr>
          <p:cNvPr id="17" name="Rectangle 16">
            <a:extLst>
              <a:ext uri="{FF2B5EF4-FFF2-40B4-BE49-F238E27FC236}">
                <a16:creationId xmlns:a16="http://schemas.microsoft.com/office/drawing/2014/main" id="{DC28FA4C-558F-35BB-7939-D8BB1B314944}"/>
              </a:ext>
            </a:extLst>
          </p:cNvPr>
          <p:cNvSpPr/>
          <p:nvPr/>
        </p:nvSpPr>
        <p:spPr>
          <a:xfrm>
            <a:off x="6518286" y="2075573"/>
            <a:ext cx="1551214" cy="88865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r>
              <a:rPr lang="en-IN" dirty="0"/>
              <a:t>Real-Time Object Detection</a:t>
            </a:r>
          </a:p>
        </p:txBody>
      </p:sp>
      <p:cxnSp>
        <p:nvCxnSpPr>
          <p:cNvPr id="19" name="Straight Arrow Connector 18">
            <a:extLst>
              <a:ext uri="{FF2B5EF4-FFF2-40B4-BE49-F238E27FC236}">
                <a16:creationId xmlns:a16="http://schemas.microsoft.com/office/drawing/2014/main" id="{84BC87E8-AA7A-64AE-1D39-CD064224528C}"/>
              </a:ext>
            </a:extLst>
          </p:cNvPr>
          <p:cNvCxnSpPr>
            <a:stCxn id="2" idx="3"/>
            <a:endCxn id="8" idx="1"/>
          </p:cNvCxnSpPr>
          <p:nvPr/>
        </p:nvCxnSpPr>
        <p:spPr>
          <a:xfrm flipV="1">
            <a:off x="2780720" y="2512393"/>
            <a:ext cx="969352" cy="3755"/>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048AD12D-6ABD-B8FE-5F06-C7BD531D9A6E}"/>
              </a:ext>
            </a:extLst>
          </p:cNvPr>
          <p:cNvCxnSpPr>
            <a:stCxn id="8" idx="3"/>
            <a:endCxn id="17" idx="1"/>
          </p:cNvCxnSpPr>
          <p:nvPr/>
        </p:nvCxnSpPr>
        <p:spPr>
          <a:xfrm>
            <a:off x="5301286" y="2512393"/>
            <a:ext cx="1217000" cy="75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C6273D1-EA3E-74B0-E56E-D07A7481FA59}"/>
              </a:ext>
            </a:extLst>
          </p:cNvPr>
          <p:cNvCxnSpPr>
            <a:stCxn id="17" idx="3"/>
            <a:endCxn id="15" idx="1"/>
          </p:cNvCxnSpPr>
          <p:nvPr/>
        </p:nvCxnSpPr>
        <p:spPr>
          <a:xfrm>
            <a:off x="8069500" y="2519903"/>
            <a:ext cx="1217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756FE984-A58D-426B-A566-D69E106C44E7}"/>
              </a:ext>
            </a:extLst>
          </p:cNvPr>
          <p:cNvCxnSpPr>
            <a:stCxn id="15" idx="2"/>
            <a:endCxn id="12" idx="0"/>
          </p:cNvCxnSpPr>
          <p:nvPr/>
        </p:nvCxnSpPr>
        <p:spPr>
          <a:xfrm>
            <a:off x="10062107" y="2964232"/>
            <a:ext cx="0" cy="8785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20E45D33-FD56-C224-C098-E6A54DF90CD2}"/>
              </a:ext>
            </a:extLst>
          </p:cNvPr>
          <p:cNvCxnSpPr>
            <a:stCxn id="12" idx="1"/>
            <a:endCxn id="16" idx="3"/>
          </p:cNvCxnSpPr>
          <p:nvPr/>
        </p:nvCxnSpPr>
        <p:spPr>
          <a:xfrm flipH="1">
            <a:off x="8437414" y="4287107"/>
            <a:ext cx="84908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91268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7ED5D-E32A-7C40-FA59-093509F66C5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a:t>
            </a:r>
            <a:r>
              <a:rPr lang="en-US" sz="4800" dirty="0">
                <a:latin typeface="Times New Roman" panose="02020603050405020304" pitchFamily="18" charset="0"/>
                <a:cs typeface="Times New Roman" panose="02020603050405020304" pitchFamily="18" charset="0"/>
              </a:rPr>
              <a:t>Result </a:t>
            </a:r>
            <a:endParaRPr lang="en-IN" sz="48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94848DB2-B3AF-6A03-0047-66D18D66902D}"/>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21946" y="1763485"/>
            <a:ext cx="2518002" cy="3792992"/>
          </a:xfrm>
        </p:spPr>
      </p:pic>
      <p:pic>
        <p:nvPicPr>
          <p:cNvPr id="7" name="Picture 6">
            <a:extLst>
              <a:ext uri="{FF2B5EF4-FFF2-40B4-BE49-F238E27FC236}">
                <a16:creationId xmlns:a16="http://schemas.microsoft.com/office/drawing/2014/main" id="{2676090E-B8C2-F3D7-E118-1BF8F2BE791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67408" y="1763485"/>
            <a:ext cx="2408464" cy="3792992"/>
          </a:xfrm>
          <a:prstGeom prst="rect">
            <a:avLst/>
          </a:prstGeom>
        </p:spPr>
      </p:pic>
      <p:pic>
        <p:nvPicPr>
          <p:cNvPr id="9" name="Picture 8">
            <a:extLst>
              <a:ext uri="{FF2B5EF4-FFF2-40B4-BE49-F238E27FC236}">
                <a16:creationId xmlns:a16="http://schemas.microsoft.com/office/drawing/2014/main" id="{09FB2D55-C3AA-179F-D1E7-F3026938C53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71385" y="1763485"/>
            <a:ext cx="2518002" cy="3792992"/>
          </a:xfrm>
          <a:prstGeom prst="rect">
            <a:avLst/>
          </a:prstGeom>
        </p:spPr>
      </p:pic>
    </p:spTree>
    <p:extLst>
      <p:ext uri="{BB962C8B-B14F-4D97-AF65-F5344CB8AC3E}">
        <p14:creationId xmlns:p14="http://schemas.microsoft.com/office/powerpoint/2010/main" val="367146680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6897</TotalTime>
  <Words>524</Words>
  <Application>Microsoft Office PowerPoint</Application>
  <PresentationFormat>Widescreen</PresentationFormat>
  <Paragraphs>101</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PowerPoint Presentation</vt:lpstr>
      <vt:lpstr>PowerPoint Presentation</vt:lpstr>
      <vt:lpstr>                          Need statement </vt:lpstr>
      <vt:lpstr>                        Problem statement  </vt:lpstr>
      <vt:lpstr>                    Introduction </vt:lpstr>
      <vt:lpstr>                          Objectives</vt:lpstr>
      <vt:lpstr>  </vt:lpstr>
      <vt:lpstr>PowerPoint Presentation</vt:lpstr>
      <vt:lpstr>                              Result </vt:lpstr>
      <vt:lpstr>Plan for optimization </vt:lpstr>
      <vt:lpstr>                              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UJWALA V TADASALUR</dc:creator>
  <cp:lastModifiedBy>dell.3lp6v34@outlook.com</cp:lastModifiedBy>
  <cp:revision>47</cp:revision>
  <dcterms:created xsi:type="dcterms:W3CDTF">2023-12-14T13:51:06Z</dcterms:created>
  <dcterms:modified xsi:type="dcterms:W3CDTF">2025-05-14T07:46:29Z</dcterms:modified>
</cp:coreProperties>
</file>